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4" r:id="rId4"/>
    <p:sldId id="268" r:id="rId5"/>
    <p:sldId id="259" r:id="rId6"/>
    <p:sldId id="260" r:id="rId7"/>
    <p:sldId id="261" r:id="rId8"/>
    <p:sldId id="267" r:id="rId9"/>
    <p:sldId id="262" r:id="rId10"/>
    <p:sldId id="263" r:id="rId11"/>
    <p:sldId id="266" r:id="rId12"/>
    <p:sldId id="272" r:id="rId13"/>
    <p:sldId id="269" r:id="rId14"/>
    <p:sldId id="270" r:id="rId15"/>
    <p:sldId id="271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C4FF3-F2BA-41AB-B7FA-EBD4A0F02607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458EE-662E-4470-8E8C-E2BC82C027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BD47D-B065-4D7C-8EF8-A902E3D8286F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028FA-DCA3-413D-9347-F62D37ECE2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75004-F8A9-47AF-B554-08360B26DEDD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322B6-CCE0-4068-B805-ACBDF4CE2B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14C08-39D1-4AD0-A421-CEFEE90B1191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49E1E-1A6C-4DB2-ACF8-3CB273823C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740EB-D2D4-4D4D-878B-1C0A2C8C84B0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6639C-6825-42A0-9635-8773FB92A1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A3C70-99AE-4A40-88E5-A91AA8631251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A738E-5B4E-4BF4-BF96-EF71015172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F00B-8966-4AF4-AA4C-85F20B45FF88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01AF9-0A6B-46C8-9773-471314763B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229FF-1F02-432A-8F49-9F944AFA5B55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B4798-16AF-4DB5-A262-2D6E602BE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C38E-2002-40E7-9F3F-2F8F1D6BF810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7288-8659-4461-9345-C50DF2C437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16034-92AC-4863-8726-BB7F4BEBBC2A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89F52-7EFD-48B9-8FEF-BE7ADB277A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15C99-B008-493D-972F-56C1036E226B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98181-211F-4555-B9AF-503230B40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37DE55-5FA9-446C-9CED-29D7676B3160}" type="datetimeFigureOut">
              <a:rPr lang="en-GB"/>
              <a:pPr>
                <a:defRPr/>
              </a:pPr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26FB3B-EA23-412D-BC09-B0279D57F7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ststopcareadvice.org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539750" y="1700213"/>
            <a:ext cx="7772400" cy="1824037"/>
          </a:xfrm>
        </p:spPr>
        <p:txBody>
          <a:bodyPr/>
          <a:lstStyle/>
          <a:p>
            <a:r>
              <a:rPr lang="en-GB" smtClean="0"/>
              <a:t>Housing Options for Older People	(The HOOP)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r>
              <a:rPr lang="en-GB" sz="2800" smtClean="0">
                <a:latin typeface="Arial" charset="0"/>
                <a:cs typeface="Arial" charset="0"/>
              </a:rPr>
              <a:t>In Partnership with First Stop.</a:t>
            </a:r>
          </a:p>
          <a:p>
            <a:endParaRPr lang="en-GB" sz="2800" smtClean="0">
              <a:latin typeface="Arial" charset="0"/>
              <a:cs typeface="Arial" charset="0"/>
            </a:endParaRPr>
          </a:p>
          <a:p>
            <a:r>
              <a:rPr lang="en-GB" sz="2800" smtClean="0">
                <a:latin typeface="Arial" charset="0"/>
                <a:cs typeface="Arial" charset="0"/>
              </a:rPr>
              <a:t>November 2016</a:t>
            </a:r>
          </a:p>
        </p:txBody>
      </p:sp>
      <p:pic>
        <p:nvPicPr>
          <p:cNvPr id="13315" name="Picture 2" descr="C:\Users\duffielda\Desktop\MM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620713"/>
            <a:ext cx="26638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916113"/>
            <a:ext cx="7278687" cy="4897437"/>
          </a:xfrm>
        </p:spPr>
      </p:pic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989138"/>
            <a:ext cx="6985000" cy="4464050"/>
          </a:xfrm>
        </p:spPr>
      </p:pic>
      <p:sp>
        <p:nvSpPr>
          <p:cNvPr id="2355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Destination for Movers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916113"/>
            <a:ext cx="7559675" cy="4387850"/>
          </a:xfrm>
        </p:spPr>
      </p:pic>
      <p:sp>
        <p:nvSpPr>
          <p:cNvPr id="245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Previous tenure of movers: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  <a:p>
            <a:endParaRPr lang="en-GB" smtClean="0"/>
          </a:p>
        </p:txBody>
      </p:sp>
      <p:sp>
        <p:nvSpPr>
          <p:cNvPr id="2560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 of referrals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1989138"/>
            <a:ext cx="66833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Year 1 was jointly funded by the Housing Revenue Account and North Manchester CCG. Year 2 funded entirely by NMCCG.</a:t>
            </a:r>
          </a:p>
          <a:p>
            <a:r>
              <a:rPr lang="en-GB" sz="3200" smtClean="0">
                <a:latin typeface="Arial" charset="0"/>
                <a:cs typeface="Arial" charset="0"/>
              </a:rPr>
              <a:t>Cost is 40k a year.</a:t>
            </a:r>
          </a:p>
          <a:p>
            <a:r>
              <a:rPr lang="en-GB" sz="3200" smtClean="0">
                <a:latin typeface="Arial" charset="0"/>
                <a:cs typeface="Arial" charset="0"/>
              </a:rPr>
              <a:t>Looking at funding for 2 further Manchester posts in other CCG areas. Potentially across GM? </a:t>
            </a:r>
          </a:p>
        </p:txBody>
      </p:sp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Funding!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/>
              <a:t> First Stop had an independent review carried out in 2015 to look at public purse savings.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b="1" dirty="0" smtClean="0"/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/>
              <a:t>We used part of this methodology to estimate  our savings.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b="1" dirty="0" smtClean="0"/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/>
              <a:t>We estimated a minimum </a:t>
            </a:r>
            <a:r>
              <a:rPr lang="en-GB" b="1" dirty="0"/>
              <a:t>annual saving for 2015/16 </a:t>
            </a:r>
            <a:r>
              <a:rPr lang="en-GB" b="1" dirty="0" smtClean="0"/>
              <a:t>of </a:t>
            </a:r>
            <a:r>
              <a:rPr lang="en-GB" b="1" dirty="0"/>
              <a:t>£858,782. </a:t>
            </a:r>
          </a:p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GB" b="1" dirty="0" smtClean="0"/>
          </a:p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b="1" dirty="0"/>
          </a:p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b="1" dirty="0" smtClean="0"/>
          </a:p>
        </p:txBody>
      </p:sp>
      <p:sp>
        <p:nvSpPr>
          <p:cNvPr id="276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Savings: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Mainly based on: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/>
              <a:t>A</a:t>
            </a:r>
            <a:r>
              <a:rPr lang="en-GB" dirty="0" smtClean="0"/>
              <a:t>lternatives to Residential care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Lower care packages (or not increase to larger care packages.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Avoiding falls and hospital admissions.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Less need for health and social care staff interventions.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Always very difficult to prove but it opens the conversation about the importance of the service.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86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Savings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Attached to the report – but some huge successes!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/>
          </a:p>
        </p:txBody>
      </p:sp>
      <p:sp>
        <p:nvSpPr>
          <p:cNvPr id="296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Case Studies: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Huge need for the service.</a:t>
            </a:r>
          </a:p>
          <a:p>
            <a:r>
              <a:rPr lang="en-GB" smtClean="0"/>
              <a:t>We have been lucky to have housing options available.</a:t>
            </a:r>
          </a:p>
          <a:p>
            <a:r>
              <a:rPr lang="en-GB" smtClean="0"/>
              <a:t>Good to have an extra pot of money to help with moves.</a:t>
            </a:r>
          </a:p>
          <a:p>
            <a:r>
              <a:rPr lang="en-GB" smtClean="0"/>
              <a:t>Getting the right person in post is vital.</a:t>
            </a:r>
          </a:p>
          <a:p>
            <a:r>
              <a:rPr lang="en-GB" smtClean="0"/>
              <a:t>Need to be able to influence the right people for further funding. </a:t>
            </a:r>
          </a:p>
        </p:txBody>
      </p:sp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have we learnt?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First 6 month headlines:</a:t>
            </a:r>
          </a:p>
          <a:p>
            <a:r>
              <a:rPr lang="en-GB" smtClean="0"/>
              <a:t>33 people moved.</a:t>
            </a:r>
          </a:p>
          <a:p>
            <a:r>
              <a:rPr lang="en-GB" smtClean="0"/>
              <a:t>127 Referrals of which 20 back from Y1.</a:t>
            </a:r>
          </a:p>
          <a:p>
            <a:r>
              <a:rPr lang="en-GB" smtClean="0"/>
              <a:t>35% of referrals are from home owners and private rented tenants. (same as Y1).</a:t>
            </a:r>
          </a:p>
          <a:p>
            <a:r>
              <a:rPr lang="en-GB" smtClean="0"/>
              <a:t>Dealing with more complex cases.</a:t>
            </a:r>
          </a:p>
          <a:p>
            <a:r>
              <a:rPr lang="en-GB" smtClean="0"/>
              <a:t>Potential for bigger savings. </a:t>
            </a:r>
          </a:p>
        </p:txBody>
      </p:sp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2016/17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sz="4000" dirty="0" smtClean="0">
                <a:latin typeface="Arial" pitchFamily="34" charset="0"/>
                <a:cs typeface="Arial" pitchFamily="34" charset="0"/>
              </a:rPr>
              <a:t>Part of the agenda of Housing for an Age Friendly Manchester.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sz="4000" dirty="0" smtClean="0">
                <a:latin typeface="Arial" pitchFamily="34" charset="0"/>
                <a:cs typeface="Arial" pitchFamily="34" charset="0"/>
              </a:rPr>
              <a:t>Sits alongside other priorities such as Extra Care and Age Friendly Neighbourhoods. 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Our Starting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27 RPs working together across the devolution agenda. One  sub group is Housing and Health led by Charlie Norman, CE of St </a:t>
            </a:r>
            <a:r>
              <a:rPr lang="en-GB" dirty="0" err="1" smtClean="0"/>
              <a:t>Vincents</a:t>
            </a:r>
            <a:r>
              <a:rPr lang="en-GB" dirty="0" smtClean="0"/>
              <a:t> HA.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Group looking at 3 priorities where housing feels it can play its biggest role in the integrated health agenda: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 smtClean="0"/>
              <a:t> - HOOP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- Hospital discharge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- Warm Homes.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 smtClean="0"/>
              <a:t>Very important to us that integration is not just about health and social care.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Greater Manchester Perspective too: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2133600"/>
            <a:ext cx="7408862" cy="3992563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Existing and established resource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We offer complementary services.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Helps us to look at a wider agenda as well.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>
                <a:hlinkClick r:id="rId2"/>
              </a:rPr>
              <a:t>http://www.firststopcareadvice.org.uk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 smtClean="0"/>
              <a:t>They offer the telephone and website services – we are the local Partner.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 smtClean="0"/>
              <a:t>Were 16 local Partners funded by DCLG until last year.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Partnership with First Stop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latin typeface="Arial" charset="0"/>
                <a:cs typeface="Arial" charset="0"/>
              </a:rPr>
              <a:t>Dedicated resource for health and social professionals in North Manchester CCG area.</a:t>
            </a:r>
          </a:p>
          <a:p>
            <a:r>
              <a:rPr lang="en-GB" smtClean="0">
                <a:latin typeface="Arial" charset="0"/>
                <a:cs typeface="Arial" charset="0"/>
              </a:rPr>
              <a:t>Aimed at people over 50 where a health issue is exacerbated by poor housing. </a:t>
            </a:r>
          </a:p>
          <a:p>
            <a:r>
              <a:rPr lang="en-GB" smtClean="0">
                <a:latin typeface="Arial" charset="0"/>
                <a:cs typeface="Arial" charset="0"/>
              </a:rPr>
              <a:t>Aimed at professionals who know little about housing and how to navigate the system – and have little time to find out. </a:t>
            </a:r>
          </a:p>
          <a:p>
            <a:r>
              <a:rPr lang="en-GB" smtClean="0">
                <a:latin typeface="Arial" charset="0"/>
                <a:cs typeface="Arial" charset="0"/>
              </a:rPr>
              <a:t>Service is cross partners and cross tenure. </a:t>
            </a:r>
          </a:p>
          <a:p>
            <a:endParaRPr lang="en-GB" smtClean="0">
              <a:latin typeface="Arial" charset="0"/>
              <a:cs typeface="Arial" charset="0"/>
            </a:endParaRPr>
          </a:p>
          <a:p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How does our service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b="1" dirty="0" smtClean="0"/>
              <a:t>Information</a:t>
            </a:r>
            <a:r>
              <a:rPr lang="en-GB" dirty="0" smtClean="0"/>
              <a:t> – to groups of residents and professionals – getting the word out.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b="1" dirty="0" smtClean="0"/>
              <a:t>Advice</a:t>
            </a:r>
            <a:r>
              <a:rPr lang="en-GB" dirty="0" smtClean="0"/>
              <a:t> – one to one, single contact/intervention or provision of information or advice.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b="1" dirty="0" smtClean="0"/>
              <a:t>Casework</a:t>
            </a:r>
            <a:r>
              <a:rPr lang="en-GB" dirty="0" smtClean="0"/>
              <a:t>: individually tailored in-depth casework. </a:t>
            </a:r>
            <a:endParaRPr lang="en-GB" dirty="0"/>
          </a:p>
        </p:txBody>
      </p:sp>
      <p:sp>
        <p:nvSpPr>
          <p:cNvPr id="184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Levels of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dirty="0" smtClean="0"/>
              <a:t>Older people will: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- Retain independent and active through the right accommodation, advice and networks. Reduce Isolation.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- Maintain good health.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- Be supported to move if they wish to do so.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GB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- Access to advice to stay put if they wish to do so.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What outcomes are we looking for?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255 level 2 and 3 cases.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Referrals from at least 10 different types of health or social care professional.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Able to pick up other cases from those who had applied directly to move house.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- Numbers achieved through active promotion of service at word of mouth as successes started. 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Year 1 review.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773238"/>
            <a:ext cx="7704137" cy="4895850"/>
          </a:xfrm>
        </p:spPr>
      </p:pic>
      <p:sp>
        <p:nvSpPr>
          <p:cNvPr id="2150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Tenure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339</TotalTime>
  <Words>577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Candara</vt:lpstr>
      <vt:lpstr>Arial</vt:lpstr>
      <vt:lpstr>Symbol</vt:lpstr>
      <vt:lpstr>Calibri</vt:lpstr>
      <vt:lpstr>Wingdings</vt:lpstr>
      <vt:lpstr>Waveform</vt:lpstr>
      <vt:lpstr>Waveform</vt:lpstr>
      <vt:lpstr>Waveform</vt:lpstr>
      <vt:lpstr>Waveform</vt:lpstr>
      <vt:lpstr>Waveform</vt:lpstr>
      <vt:lpstr>Waveform</vt:lpstr>
      <vt:lpstr>Waveform</vt:lpstr>
      <vt:lpstr>Housing Options for Older People (The HOOP)</vt:lpstr>
      <vt:lpstr>Our Starting Point</vt:lpstr>
      <vt:lpstr>Greater Manchester Perspective too:</vt:lpstr>
      <vt:lpstr>Partnership with First Stop</vt:lpstr>
      <vt:lpstr>How does our service work?</vt:lpstr>
      <vt:lpstr>Levels of Service</vt:lpstr>
      <vt:lpstr>What outcomes are we looking for?</vt:lpstr>
      <vt:lpstr>Year 1 review.  </vt:lpstr>
      <vt:lpstr>Tenure</vt:lpstr>
      <vt:lpstr>Outcomes</vt:lpstr>
      <vt:lpstr>Destination for Movers </vt:lpstr>
      <vt:lpstr>Previous tenure of movers:</vt:lpstr>
      <vt:lpstr>Age of referrals</vt:lpstr>
      <vt:lpstr>Funding!</vt:lpstr>
      <vt:lpstr>Savings:</vt:lpstr>
      <vt:lpstr>Savings</vt:lpstr>
      <vt:lpstr>Case Studies:</vt:lpstr>
      <vt:lpstr>What have we learnt?</vt:lpstr>
      <vt:lpstr>2016/17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Manchester Move - our digital journey to date.</dc:title>
  <dc:creator>Anne Duffield</dc:creator>
  <cp:lastModifiedBy>lois.beech</cp:lastModifiedBy>
  <cp:revision>23</cp:revision>
  <dcterms:created xsi:type="dcterms:W3CDTF">2016-05-18T10:55:19Z</dcterms:created>
  <dcterms:modified xsi:type="dcterms:W3CDTF">2016-11-21T15:14:47Z</dcterms:modified>
</cp:coreProperties>
</file>