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6" r:id="rId2"/>
    <p:sldId id="358" r:id="rId3"/>
    <p:sldId id="377" r:id="rId4"/>
    <p:sldId id="359" r:id="rId5"/>
    <p:sldId id="360" r:id="rId6"/>
    <p:sldId id="321" r:id="rId7"/>
    <p:sldId id="363" r:id="rId8"/>
    <p:sldId id="382" r:id="rId9"/>
    <p:sldId id="361" r:id="rId10"/>
    <p:sldId id="381" r:id="rId11"/>
    <p:sldId id="365" r:id="rId12"/>
    <p:sldId id="366" r:id="rId13"/>
    <p:sldId id="369" r:id="rId14"/>
    <p:sldId id="379" r:id="rId15"/>
    <p:sldId id="380" r:id="rId16"/>
    <p:sldId id="367" r:id="rId17"/>
    <p:sldId id="370" r:id="rId18"/>
    <p:sldId id="371" r:id="rId19"/>
    <p:sldId id="373" r:id="rId20"/>
    <p:sldId id="374" r:id="rId21"/>
    <p:sldId id="375" r:id="rId22"/>
    <p:sldId id="378" r:id="rId23"/>
    <p:sldId id="376" r:id="rId24"/>
    <p:sldId id="315" r:id="rId2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F986E"/>
    <a:srgbClr val="FFFFFF"/>
    <a:srgbClr val="5657E5"/>
    <a:srgbClr val="00014C"/>
    <a:srgbClr val="ECC208"/>
    <a:srgbClr val="E82404"/>
    <a:srgbClr val="77E824"/>
    <a:srgbClr val="7D890C"/>
    <a:srgbClr val="B98F2E"/>
    <a:srgbClr val="CC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47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92CD6-5437-45A5-9F5C-774A3891D3B7}" type="datetimeFigureOut">
              <a:rPr lang="en-GB" smtClean="0"/>
              <a:pPr/>
              <a:t>03/04/2017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12C658-7245-4B2D-A42C-C3DC06767888}" type="slidenum">
              <a:rPr lang="en-GB" smtClean="0"/>
              <a:pPr/>
              <a:t>‹#›</a:t>
            </a:fld>
            <a:endParaRPr lang="en-GB"/>
          </a:p>
        </p:txBody>
      </p:sp>
    </p:spTree>
    <p:extLst>
      <p:ext uri="{BB962C8B-B14F-4D97-AF65-F5344CB8AC3E}">
        <p14:creationId xmlns:p14="http://schemas.microsoft.com/office/powerpoint/2010/main" xmlns="" val="426215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6</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15</a:t>
            </a:fld>
            <a:endParaRPr lang="en-GB"/>
          </a:p>
        </p:txBody>
      </p:sp>
    </p:spTree>
    <p:extLst>
      <p:ext uri="{BB962C8B-B14F-4D97-AF65-F5344CB8AC3E}">
        <p14:creationId xmlns:p14="http://schemas.microsoft.com/office/powerpoint/2010/main" xmlns="" val="593788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16</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17</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18</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19</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20</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21</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22</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23</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24</a:t>
            </a:fld>
            <a:endParaRPr lang="en-GB"/>
          </a:p>
        </p:txBody>
      </p:sp>
    </p:spTree>
    <p:extLst>
      <p:ext uri="{BB962C8B-B14F-4D97-AF65-F5344CB8AC3E}">
        <p14:creationId xmlns:p14="http://schemas.microsoft.com/office/powerpoint/2010/main" xmlns="" val="737498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7</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8</a:t>
            </a:fld>
            <a:endParaRPr lang="en-GB"/>
          </a:p>
        </p:txBody>
      </p:sp>
    </p:spTree>
    <p:extLst>
      <p:ext uri="{BB962C8B-B14F-4D97-AF65-F5344CB8AC3E}">
        <p14:creationId xmlns:p14="http://schemas.microsoft.com/office/powerpoint/2010/main" xmlns="" val="1057431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9</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10</a:t>
            </a:fld>
            <a:endParaRPr lang="en-GB"/>
          </a:p>
        </p:txBody>
      </p:sp>
    </p:spTree>
    <p:extLst>
      <p:ext uri="{BB962C8B-B14F-4D97-AF65-F5344CB8AC3E}">
        <p14:creationId xmlns:p14="http://schemas.microsoft.com/office/powerpoint/2010/main" xmlns="" val="2416865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11</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12</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13</a:t>
            </a:fld>
            <a:endParaRPr lang="en-GB"/>
          </a:p>
        </p:txBody>
      </p:sp>
    </p:spTree>
    <p:extLst>
      <p:ext uri="{BB962C8B-B14F-4D97-AF65-F5344CB8AC3E}">
        <p14:creationId xmlns:p14="http://schemas.microsoft.com/office/powerpoint/2010/main" xmlns="" val="3658550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14</a:t>
            </a:fld>
            <a:endParaRPr lang="en-GB"/>
          </a:p>
        </p:txBody>
      </p:sp>
    </p:spTree>
    <p:extLst>
      <p:ext uri="{BB962C8B-B14F-4D97-AF65-F5344CB8AC3E}">
        <p14:creationId xmlns:p14="http://schemas.microsoft.com/office/powerpoint/2010/main" xmlns="" val="226692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E7A0582-DFD7-484D-9809-7E7362B31642}"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DFF50FF-FC37-4446-956E-C57576C31F9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C264715-B60B-412B-B8B6-987921A4B930}"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extLst>
      <p:ext uri="{BB962C8B-B14F-4D97-AF65-F5344CB8AC3E}">
        <p14:creationId xmlns:p14="http://schemas.microsoft.com/office/powerpoint/2010/main" xmlns="" val="409082592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D1E2110-2BCD-422E-A108-5ECB69C2D8C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A44F6D2-86C7-460D-8C93-18021FEB660F}"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00AD61-8F60-4907-84FF-16B41D05693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9B3E0D6-B59C-49A4-AAE1-6823925DDAA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1412FEC-CFEA-4613-AE1C-7A449D40A2E9}"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F2FBB4F0-5A18-47A5-B155-77FEE72AC9C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0D185E1-A57E-4D60-9F80-83DA6AC80B1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7F30E94-28F3-4483-B149-DADD8088F325}"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i="0">
                <a:solidFill>
                  <a:srgbClr val="B98F2E"/>
                </a:solidFill>
                <a:latin typeface="Helvetica Neue Thin"/>
                <a:cs typeface="Helvetica Neue Thin"/>
              </a:defRPr>
            </a:lvl1pPr>
          </a:lstStyle>
          <a:p>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70D47BA-904D-4155-A29D-3331CC8B77E3}" type="slidenum">
              <a:rPr lang="en-GB"/>
              <a:pPr/>
              <a:t>‹#›</a:t>
            </a:fld>
            <a:endParaRPr lang="en-GB" dirty="0"/>
          </a:p>
        </p:txBody>
      </p:sp>
      <p:pic>
        <p:nvPicPr>
          <p:cNvPr id="10" name="Picture 9" descr="footer.jpg"/>
          <p:cNvPicPr>
            <a:picLocks noChangeAspect="1"/>
          </p:cNvPicPr>
          <p:nvPr userDrawn="1"/>
        </p:nvPicPr>
        <p:blipFill>
          <a:blip r:embed="rId14" cstate="print"/>
          <a:stretch>
            <a:fillRect/>
          </a:stretch>
        </p:blipFill>
        <p:spPr>
          <a:xfrm>
            <a:off x="381000" y="6096000"/>
            <a:ext cx="5943600" cy="593879"/>
          </a:xfrm>
          <a:prstGeom prst="rect">
            <a:avLst/>
          </a:prstGeom>
        </p:spPr>
      </p:pic>
      <p:pic>
        <p:nvPicPr>
          <p:cNvPr id="9" name="Picture 8" descr="Lo Res Logo White.jpg"/>
          <p:cNvPicPr>
            <a:picLocks noChangeAspect="1"/>
          </p:cNvPicPr>
          <p:nvPr userDrawn="1"/>
        </p:nvPicPr>
        <p:blipFill>
          <a:blip r:embed="rId15" cstate="print"/>
          <a:stretch>
            <a:fillRect/>
          </a:stretch>
        </p:blipFill>
        <p:spPr>
          <a:xfrm>
            <a:off x="7467600" y="6172200"/>
            <a:ext cx="1299809"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b="0" i="0">
          <a:solidFill>
            <a:srgbClr val="AF986E"/>
          </a:solidFill>
          <a:latin typeface="Helvetica Neue Light"/>
          <a:ea typeface="+mj-ea"/>
          <a:cs typeface="Helvetica Neue Light"/>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b="0" i="0">
          <a:solidFill>
            <a:schemeClr val="tx1"/>
          </a:solidFill>
          <a:latin typeface="Helvetica Neue Light"/>
          <a:ea typeface="+mn-ea"/>
          <a:cs typeface="Helvetica Neue Light"/>
        </a:defRPr>
      </a:lvl1pPr>
      <a:lvl2pPr marL="742950" indent="-285750" algn="l" rtl="0" eaLnBrk="1" fontAlgn="base" hangingPunct="1">
        <a:spcBef>
          <a:spcPct val="20000"/>
        </a:spcBef>
        <a:spcAft>
          <a:spcPct val="0"/>
        </a:spcAft>
        <a:buChar char="–"/>
        <a:defRPr sz="2800" b="0" i="0">
          <a:solidFill>
            <a:schemeClr val="tx1"/>
          </a:solidFill>
          <a:latin typeface="Helvetica Neue Light"/>
          <a:cs typeface="Helvetica Neue Light"/>
        </a:defRPr>
      </a:lvl2pPr>
      <a:lvl3pPr marL="1143000" indent="-228600" algn="l" rtl="0" eaLnBrk="1" fontAlgn="base" hangingPunct="1">
        <a:spcBef>
          <a:spcPct val="20000"/>
        </a:spcBef>
        <a:spcAft>
          <a:spcPct val="0"/>
        </a:spcAft>
        <a:buChar char="•"/>
        <a:defRPr sz="2400" b="0" i="0">
          <a:solidFill>
            <a:schemeClr val="tx1"/>
          </a:solidFill>
          <a:latin typeface="Helvetica Neue Light"/>
          <a:cs typeface="Helvetica Neue Light"/>
        </a:defRPr>
      </a:lvl3pPr>
      <a:lvl4pPr marL="16002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4pPr>
      <a:lvl5pPr marL="20574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8" Type="http://schemas.openxmlformats.org/officeDocument/2006/relationships/hyperlink" Target="http://www.lag.org.uk/bookshop.aspx" TargetMode="External"/><Relationship Id="rId3" Type="http://schemas.openxmlformats.org/officeDocument/2006/relationships/hyperlink" Target="http://www.39essex.com/resources-and-training/mental-capacity-law/" TargetMode="External"/><Relationship Id="rId7"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mentalhealthlaw.co.uk/" TargetMode="External"/><Relationship Id="rId10" Type="http://schemas.openxmlformats.org/officeDocument/2006/relationships/image" Target="../media/image6.jpeg"/><Relationship Id="rId4" Type="http://schemas.openxmlformats.org/officeDocument/2006/relationships/hyperlink" Target="http://www.mclap.org.uk/"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9"/>
          <p:cNvSpPr>
            <a:spLocks noGrp="1"/>
          </p:cNvSpPr>
          <p:nvPr>
            <p:ph type="body" idx="4294967295"/>
          </p:nvPr>
        </p:nvSpPr>
        <p:spPr>
          <a:xfrm>
            <a:off x="611187" y="3284537"/>
            <a:ext cx="4464051" cy="2041843"/>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ormAutofit fontScale="55000" lnSpcReduction="20000"/>
          </a:bodyPr>
          <a:lstStyle/>
          <a:p>
            <a:pPr marL="0" lvl="0" indent="0">
              <a:buSzTx/>
              <a:buNone/>
              <a:defRPr sz="1800"/>
            </a:pPr>
            <a:r>
              <a:rPr lang="en-GB" sz="2900" dirty="0" smtClean="0"/>
              <a:t>March 2017</a:t>
            </a:r>
          </a:p>
          <a:p>
            <a:pPr marL="0" lvl="0" indent="0">
              <a:buSzTx/>
              <a:buNone/>
              <a:defRPr sz="1800"/>
            </a:pPr>
            <a:endParaRPr lang="en-GB" dirty="0"/>
          </a:p>
          <a:p>
            <a:pPr marL="0" lvl="0" indent="0">
              <a:buSzTx/>
              <a:buNone/>
              <a:defRPr sz="1800"/>
            </a:pPr>
            <a:endParaRPr lang="en-GB" sz="3200" dirty="0" smtClean="0"/>
          </a:p>
          <a:p>
            <a:pPr marL="0" lvl="0" indent="0">
              <a:buSzTx/>
              <a:buNone/>
              <a:defRPr sz="1800"/>
            </a:pPr>
            <a:r>
              <a:rPr sz="3200" b="1" dirty="0" smtClean="0"/>
              <a:t>Alex Ruck Keene</a:t>
            </a:r>
            <a:endParaRPr lang="en-GB" sz="3200" b="1" dirty="0" smtClean="0"/>
          </a:p>
          <a:p>
            <a:pPr marL="0" lvl="0" indent="0">
              <a:buSzTx/>
              <a:buNone/>
              <a:defRPr sz="1800"/>
            </a:pPr>
            <a:r>
              <a:rPr lang="en-GB" sz="2200" dirty="0" smtClean="0"/>
              <a:t>Barrister, 39 Essex Chambers </a:t>
            </a:r>
            <a:endParaRPr lang="en-GB" sz="2200" dirty="0"/>
          </a:p>
          <a:p>
            <a:pPr marL="0" lvl="0" indent="0">
              <a:buSzTx/>
              <a:buNone/>
              <a:defRPr sz="1800"/>
            </a:pPr>
            <a:r>
              <a:rPr lang="en-GB" sz="2200" dirty="0" smtClean="0"/>
              <a:t>Honorary Research Lecturer at the University of Manchester </a:t>
            </a:r>
          </a:p>
          <a:p>
            <a:pPr marL="0" lvl="0" indent="0">
              <a:buSzTx/>
              <a:buNone/>
              <a:defRPr sz="1800"/>
            </a:pPr>
            <a:r>
              <a:rPr lang="en-GB" sz="2200" dirty="0" err="1" smtClean="0"/>
              <a:t>Wellcome</a:t>
            </a:r>
            <a:r>
              <a:rPr lang="en-GB" sz="2200" dirty="0" smtClean="0"/>
              <a:t> Trust Research Fellow, King’s College London </a:t>
            </a:r>
            <a:endParaRPr sz="2200" dirty="0" smtClean="0"/>
          </a:p>
          <a:p>
            <a:pPr marL="0" lvl="0" indent="0">
              <a:spcBef>
                <a:spcPts val="400"/>
              </a:spcBef>
              <a:buSzTx/>
              <a:buNone/>
              <a:defRPr sz="1800"/>
            </a:pPr>
            <a:r>
              <a:rPr sz="2200" dirty="0" smtClean="0"/>
              <a:t>alex.ruckkeene@39essex.com</a:t>
            </a:r>
            <a:endParaRPr lang="en-GB" sz="2200" dirty="0" smtClean="0"/>
          </a:p>
          <a:p>
            <a:pPr marL="0" lvl="0" indent="0">
              <a:spcBef>
                <a:spcPts val="400"/>
              </a:spcBef>
              <a:buSzTx/>
              <a:buNone/>
              <a:defRPr sz="1800"/>
            </a:pPr>
            <a:endParaRPr sz="2200" dirty="0"/>
          </a:p>
        </p:txBody>
      </p:sp>
      <p:sp>
        <p:nvSpPr>
          <p:cNvPr id="10" name="Shape 10"/>
          <p:cNvSpPr>
            <a:spLocks noGrp="1"/>
          </p:cNvSpPr>
          <p:nvPr>
            <p:ph type="title" idx="4294967295"/>
          </p:nvPr>
        </p:nvSpPr>
        <p:spPr>
          <a:xfrm>
            <a:off x="539750" y="692150"/>
            <a:ext cx="7772400" cy="244951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l">
              <a:defRPr sz="3600">
                <a:latin typeface="Arial Bold"/>
                <a:ea typeface="Arial Bold"/>
                <a:cs typeface="Arial Bold"/>
                <a:sym typeface="Arial Bold"/>
              </a:defRPr>
            </a:lvl1pPr>
          </a:lstStyle>
          <a:p>
            <a:pPr lvl="0">
              <a:defRPr sz="1800"/>
            </a:pPr>
            <a:r>
              <a:rPr lang="en-GB" sz="3200" b="1" dirty="0" smtClean="0"/>
              <a:t>Mental Capacity and Deprivation of Liberty: the Law Commission report and the draft Mental Capacity (Amendment) Bill 2017  </a:t>
            </a:r>
            <a:endParaRPr sz="5400" dirty="0"/>
          </a:p>
        </p:txBody>
      </p:sp>
    </p:spTree>
    <p:extLst>
      <p:ext uri="{BB962C8B-B14F-4D97-AF65-F5344CB8AC3E}">
        <p14:creationId xmlns:p14="http://schemas.microsoft.com/office/powerpoint/2010/main" xmlns="" val="236800746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Liberty Protection Safeguards: the centrality of ‘arrangements’ (para 1)</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20000"/>
          </a:bodyPr>
          <a:lstStyle/>
          <a:p>
            <a:r>
              <a:rPr lang="en-GB" sz="3600" dirty="0" smtClean="0"/>
              <a:t>“Arrangements” – the LPS keyed to arrangements for enabling care and treatment of 16+ giving rise to a deprivation of liberty </a:t>
            </a:r>
          </a:p>
          <a:p>
            <a:pPr lvl="1"/>
            <a:r>
              <a:rPr lang="en-GB" dirty="0" smtClean="0"/>
              <a:t>Can be in any setting, or multiple settings </a:t>
            </a:r>
          </a:p>
          <a:p>
            <a:pPr lvl="1"/>
            <a:r>
              <a:rPr lang="en-GB" dirty="0" smtClean="0"/>
              <a:t>Can include arrangements for transport</a:t>
            </a:r>
          </a:p>
          <a:p>
            <a:pPr lvl="1"/>
            <a:r>
              <a:rPr lang="en-GB" dirty="0" smtClean="0"/>
              <a:t>Can include arrangements to ensure return of individual to particular placement(s)</a:t>
            </a:r>
          </a:p>
          <a:p>
            <a:pPr lvl="1"/>
            <a:endParaRPr lang="en-GB" dirty="0" smtClean="0"/>
          </a:p>
          <a:p>
            <a:r>
              <a:rPr lang="en-GB" dirty="0" smtClean="0"/>
              <a:t>Not arrangements for assessing/treating mental disorder (exception in relation to LD falling within LD exception in the MHA 1983) </a:t>
            </a:r>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83354778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Responsible body (para 7)</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20000"/>
          </a:bodyPr>
          <a:lstStyle/>
          <a:p>
            <a:r>
              <a:rPr lang="en-GB" dirty="0" smtClean="0"/>
              <a:t>If carried </a:t>
            </a:r>
            <a:r>
              <a:rPr lang="en-GB" dirty="0"/>
              <a:t>out primarily in a </a:t>
            </a:r>
            <a:r>
              <a:rPr lang="en-GB" dirty="0" smtClean="0"/>
              <a:t>hospital: the hospital manager (in most </a:t>
            </a:r>
            <a:r>
              <a:rPr lang="en-GB" dirty="0"/>
              <a:t>cases </a:t>
            </a:r>
            <a:r>
              <a:rPr lang="en-GB" dirty="0" smtClean="0"/>
              <a:t>the </a:t>
            </a:r>
            <a:r>
              <a:rPr lang="en-GB" dirty="0"/>
              <a:t>trust that manages the hospital in England or the local health board in Wales</a:t>
            </a:r>
            <a:r>
              <a:rPr lang="en-GB" dirty="0" smtClean="0"/>
              <a:t>)</a:t>
            </a:r>
          </a:p>
          <a:p>
            <a:endParaRPr lang="en-GB" dirty="0"/>
          </a:p>
          <a:p>
            <a:r>
              <a:rPr lang="en-GB" dirty="0" smtClean="0"/>
              <a:t>If carried </a:t>
            </a:r>
            <a:r>
              <a:rPr lang="en-GB" dirty="0"/>
              <a:t>out primarily through the provision of NHS continuing health </a:t>
            </a:r>
            <a:r>
              <a:rPr lang="en-GB" dirty="0" smtClean="0"/>
              <a:t>care: the </a:t>
            </a:r>
            <a:r>
              <a:rPr lang="en-GB" dirty="0"/>
              <a:t>relevant clinical commissioning group in England or local health board in </a:t>
            </a:r>
            <a:r>
              <a:rPr lang="en-GB" dirty="0" smtClean="0"/>
              <a:t>Wales </a:t>
            </a:r>
          </a:p>
          <a:p>
            <a:endParaRPr lang="en-GB" dirty="0"/>
          </a:p>
          <a:p>
            <a:r>
              <a:rPr lang="en-GB" dirty="0" smtClean="0"/>
              <a:t>Otherwise: the responsible local authority, identified (in most cases) on basis of OR </a:t>
            </a:r>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88655011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67544" y="188640"/>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Conditions for authorisation (paras 14-21)</a:t>
            </a:r>
            <a:endParaRPr sz="2800" dirty="0"/>
          </a:p>
        </p:txBody>
      </p:sp>
      <p:sp>
        <p:nvSpPr>
          <p:cNvPr id="28" name="Shape 28"/>
          <p:cNvSpPr>
            <a:spLocks noGrp="1"/>
          </p:cNvSpPr>
          <p:nvPr>
            <p:ph type="body" idx="4294967295"/>
          </p:nvPr>
        </p:nvSpPr>
        <p:spPr>
          <a:xfrm>
            <a:off x="395536" y="1340768"/>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77500" lnSpcReduction="20000"/>
          </a:bodyPr>
          <a:lstStyle/>
          <a:p>
            <a:r>
              <a:rPr lang="en-GB" dirty="0" smtClean="0"/>
              <a:t>Capacity assessment: lack of capacity to consent to arrangements – and provision for fluctuating capacity </a:t>
            </a:r>
          </a:p>
          <a:p>
            <a:endParaRPr lang="en-GB" dirty="0" smtClean="0"/>
          </a:p>
          <a:p>
            <a:r>
              <a:rPr lang="en-GB" dirty="0" smtClean="0"/>
              <a:t>Medical assessment: person is of unsound mind </a:t>
            </a:r>
          </a:p>
          <a:p>
            <a:endParaRPr lang="en-GB" dirty="0" smtClean="0"/>
          </a:p>
          <a:p>
            <a:r>
              <a:rPr lang="en-GB" dirty="0" smtClean="0"/>
              <a:t>Necessary and proportionate assessment: likelihood of harm to self or others (additional conditions re likelihood of harm to others) </a:t>
            </a:r>
          </a:p>
          <a:p>
            <a:endParaRPr lang="en-GB" dirty="0" smtClean="0"/>
          </a:p>
          <a:p>
            <a:pPr lvl="1"/>
            <a:r>
              <a:rPr lang="en-GB" dirty="0" smtClean="0"/>
              <a:t>Three assessments, minimum of two assessors, who must be independent of each other </a:t>
            </a:r>
          </a:p>
          <a:p>
            <a:endParaRPr lang="en-GB" dirty="0" smtClean="0"/>
          </a:p>
          <a:p>
            <a:pPr lvl="1"/>
            <a:r>
              <a:rPr lang="en-GB" dirty="0" smtClean="0"/>
              <a:t>Ability to rely upon previous/other assessments where reasonable to do so </a:t>
            </a:r>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118886857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67544" y="188640"/>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Arrangements which cannot be authorised </a:t>
            </a:r>
            <a:endParaRPr sz="2800" dirty="0"/>
          </a:p>
        </p:txBody>
      </p:sp>
      <p:sp>
        <p:nvSpPr>
          <p:cNvPr id="28" name="Shape 28"/>
          <p:cNvSpPr>
            <a:spLocks noGrp="1"/>
          </p:cNvSpPr>
          <p:nvPr>
            <p:ph type="body" idx="4294967295"/>
          </p:nvPr>
        </p:nvSpPr>
        <p:spPr>
          <a:xfrm>
            <a:off x="395536" y="1340768"/>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10000"/>
          </a:bodyPr>
          <a:lstStyle/>
          <a:p>
            <a:r>
              <a:rPr lang="en-GB" dirty="0" smtClean="0"/>
              <a:t>Arrangements cannot be mental health arrangements (para 1)  </a:t>
            </a:r>
          </a:p>
          <a:p>
            <a:endParaRPr lang="en-GB" dirty="0" smtClean="0"/>
          </a:p>
          <a:p>
            <a:r>
              <a:rPr lang="en-GB" dirty="0" smtClean="0"/>
              <a:t>Arrangements cannot conflict with decisions made by MHA decision-makers under ‘community’ provisions of MHA (e.g. s.17 leave/CTOs) (para 1) </a:t>
            </a:r>
          </a:p>
          <a:p>
            <a:endParaRPr lang="en-GB" dirty="0" smtClean="0"/>
          </a:p>
          <a:p>
            <a:r>
              <a:rPr lang="en-GB" dirty="0" smtClean="0"/>
              <a:t>Arrangements cannot conflict with decision of attorney/deputy as to where the person is to live (para 15) </a:t>
            </a:r>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171498905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67544" y="188640"/>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Independent review </a:t>
            </a:r>
            <a:endParaRPr sz="2800" dirty="0"/>
          </a:p>
        </p:txBody>
      </p:sp>
      <p:sp>
        <p:nvSpPr>
          <p:cNvPr id="28" name="Shape 28"/>
          <p:cNvSpPr>
            <a:spLocks noGrp="1"/>
          </p:cNvSpPr>
          <p:nvPr>
            <p:ph type="body" idx="4294967295"/>
          </p:nvPr>
        </p:nvSpPr>
        <p:spPr>
          <a:xfrm>
            <a:off x="395536" y="1340768"/>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dirty="0" smtClean="0"/>
              <a:t>Independent reviewer – not involved in day to day care and treatment of person </a:t>
            </a:r>
          </a:p>
          <a:p>
            <a:endParaRPr lang="en-GB" dirty="0" smtClean="0"/>
          </a:p>
          <a:p>
            <a:r>
              <a:rPr lang="en-GB" dirty="0" smtClean="0"/>
              <a:t>Upon review, will determine whether: </a:t>
            </a:r>
          </a:p>
          <a:p>
            <a:pPr lvl="1"/>
            <a:r>
              <a:rPr lang="en-GB" dirty="0" smtClean="0"/>
              <a:t>conditions for authorisation are met; or </a:t>
            </a:r>
          </a:p>
          <a:p>
            <a:pPr lvl="1"/>
            <a:r>
              <a:rPr lang="en-GB" dirty="0" smtClean="0"/>
              <a:t>requires approval of AMCP </a:t>
            </a:r>
          </a:p>
          <a:p>
            <a:endParaRPr lang="en-GB" dirty="0" smtClean="0"/>
          </a:p>
          <a:p>
            <a:r>
              <a:rPr lang="en-GB" dirty="0" smtClean="0"/>
              <a:t>Identity of independent reviewer deliberately not set in legislation </a:t>
            </a:r>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92549096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67544" y="188640"/>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AMCP approval </a:t>
            </a:r>
            <a:endParaRPr sz="2800" dirty="0"/>
          </a:p>
        </p:txBody>
      </p:sp>
      <p:sp>
        <p:nvSpPr>
          <p:cNvPr id="28" name="Shape 28"/>
          <p:cNvSpPr>
            <a:spLocks noGrp="1"/>
          </p:cNvSpPr>
          <p:nvPr>
            <p:ph type="body" idx="4294967295"/>
          </p:nvPr>
        </p:nvSpPr>
        <p:spPr>
          <a:xfrm>
            <a:off x="395536" y="1340768"/>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70000" lnSpcReduction="20000"/>
          </a:bodyPr>
          <a:lstStyle/>
          <a:p>
            <a:r>
              <a:rPr lang="en-GB" u="sng" dirty="0" smtClean="0"/>
              <a:t>Duty</a:t>
            </a:r>
            <a:r>
              <a:rPr lang="en-GB" dirty="0" smtClean="0"/>
              <a:t> to refer in ‘objection’ cases and where N&amp;P requirement met wholly or mainly on the basis of risk of harm to others</a:t>
            </a:r>
          </a:p>
          <a:p>
            <a:endParaRPr lang="en-GB" u="sng" dirty="0" smtClean="0"/>
          </a:p>
          <a:p>
            <a:r>
              <a:rPr lang="en-GB" u="sng" dirty="0" smtClean="0"/>
              <a:t>Power</a:t>
            </a:r>
            <a:r>
              <a:rPr lang="en-GB" dirty="0" smtClean="0"/>
              <a:t> to refer in other cases, subject to acceptance by AMCP </a:t>
            </a:r>
          </a:p>
          <a:p>
            <a:endParaRPr lang="en-GB" dirty="0" smtClean="0"/>
          </a:p>
          <a:p>
            <a:r>
              <a:rPr lang="en-GB" dirty="0" smtClean="0"/>
              <a:t>AMCP to be provided by LA, determined on same basis as responsible body </a:t>
            </a:r>
          </a:p>
          <a:p>
            <a:endParaRPr lang="en-GB" dirty="0" smtClean="0"/>
          </a:p>
          <a:p>
            <a:r>
              <a:rPr lang="en-GB" dirty="0" smtClean="0"/>
              <a:t>Cannot be involved in day to day care/treatment of individual </a:t>
            </a:r>
          </a:p>
          <a:p>
            <a:endParaRPr lang="en-GB" dirty="0" smtClean="0"/>
          </a:p>
          <a:p>
            <a:r>
              <a:rPr lang="en-GB" dirty="0" smtClean="0"/>
              <a:t>Task to review information to determine whether conditions are met</a:t>
            </a:r>
          </a:p>
          <a:p>
            <a:endParaRPr lang="en-GB" dirty="0" smtClean="0"/>
          </a:p>
          <a:p>
            <a:r>
              <a:rPr lang="en-GB" dirty="0" smtClean="0"/>
              <a:t>Must </a:t>
            </a:r>
            <a:r>
              <a:rPr lang="en-GB" dirty="0"/>
              <a:t>meet individual unless not practicable or </a:t>
            </a:r>
            <a:r>
              <a:rPr lang="en-GB" dirty="0" smtClean="0"/>
              <a:t>appropriate, and may consult and take any other steps necessary </a:t>
            </a:r>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73065025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Authorisation </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20000"/>
          </a:bodyPr>
          <a:lstStyle/>
          <a:p>
            <a:r>
              <a:rPr lang="en-GB" dirty="0" smtClean="0"/>
              <a:t>Where conditions met (including approval of AMCP if required) RB </a:t>
            </a:r>
            <a:r>
              <a:rPr lang="en-GB" u="sng" dirty="0" smtClean="0"/>
              <a:t>may</a:t>
            </a:r>
            <a:r>
              <a:rPr lang="en-GB" dirty="0" smtClean="0"/>
              <a:t> authorise </a:t>
            </a:r>
          </a:p>
          <a:p>
            <a:endParaRPr lang="en-GB" dirty="0" smtClean="0"/>
          </a:p>
          <a:p>
            <a:r>
              <a:rPr lang="en-GB" dirty="0" smtClean="0"/>
              <a:t>Then creation of authorisation record which can travel with individual and be amended if RB changes, so long as specific arrangements are authorised  </a:t>
            </a:r>
          </a:p>
          <a:p>
            <a:endParaRPr lang="en-GB" dirty="0" smtClean="0"/>
          </a:p>
          <a:p>
            <a:r>
              <a:rPr lang="en-GB" dirty="0" smtClean="0"/>
              <a:t>Effect of authorisation – defence to liability to acts done pursuant to authorisation (not acts of care and treatment themselves) (new section 4AA) </a:t>
            </a:r>
          </a:p>
          <a:p>
            <a:endParaRPr lang="en-GB" dirty="0" smtClean="0"/>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122691140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Duration, cessation and renewal</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85000" lnSpcReduction="10000"/>
          </a:bodyPr>
          <a:lstStyle/>
          <a:p>
            <a:r>
              <a:rPr lang="en-GB" dirty="0" smtClean="0"/>
              <a:t>Can be renewed, on first occasion for up to 12 months, and on second and subsequent occasions for up to 3 years </a:t>
            </a:r>
          </a:p>
          <a:p>
            <a:endParaRPr lang="en-GB" dirty="0" smtClean="0"/>
          </a:p>
          <a:p>
            <a:r>
              <a:rPr lang="en-GB" dirty="0" smtClean="0"/>
              <a:t>Unlike </a:t>
            </a:r>
            <a:r>
              <a:rPr lang="en-GB" dirty="0" err="1" smtClean="0"/>
              <a:t>DoLS</a:t>
            </a:r>
            <a:r>
              <a:rPr lang="en-GB" dirty="0" smtClean="0"/>
              <a:t>, no formal termination provisions – automatic cessation where RB determines it should or where knows/reasonably suspects that three core conditions no longer met 	</a:t>
            </a:r>
          </a:p>
          <a:p>
            <a:pPr lvl="1"/>
            <a:r>
              <a:rPr lang="en-GB" dirty="0" smtClean="0"/>
              <a:t>Protection for those acting on basis of authorisation if no reason to believe that has come to an end </a:t>
            </a:r>
          </a:p>
          <a:p>
            <a:pPr lvl="1"/>
            <a:endParaRPr lang="en-GB" dirty="0" smtClean="0"/>
          </a:p>
          <a:p>
            <a:r>
              <a:rPr lang="en-GB" dirty="0" smtClean="0"/>
              <a:t>Suspension for short term mental health admission </a:t>
            </a:r>
          </a:p>
          <a:p>
            <a:endParaRPr lang="en-GB" dirty="0" smtClean="0"/>
          </a:p>
          <a:p>
            <a:endParaRPr lang="en-GB" dirty="0" smtClean="0"/>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84326297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Safeguards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55000" lnSpcReduction="20000"/>
          </a:bodyPr>
          <a:lstStyle/>
          <a:p>
            <a:r>
              <a:rPr lang="en-GB" sz="3800" dirty="0" smtClean="0"/>
              <a:t>Reviews </a:t>
            </a:r>
          </a:p>
          <a:p>
            <a:endParaRPr lang="en-GB" sz="3800" dirty="0" smtClean="0"/>
          </a:p>
          <a:p>
            <a:r>
              <a:rPr lang="en-GB" sz="3800" dirty="0" smtClean="0"/>
              <a:t>Advocacy </a:t>
            </a:r>
          </a:p>
          <a:p>
            <a:pPr lvl="1"/>
            <a:r>
              <a:rPr lang="en-GB" sz="3800" dirty="0" smtClean="0"/>
              <a:t>For the person, unless appropriate person, and from start of assessment process  </a:t>
            </a:r>
          </a:p>
          <a:p>
            <a:pPr lvl="1"/>
            <a:r>
              <a:rPr lang="en-GB" sz="3800" dirty="0" smtClean="0"/>
              <a:t>For the appropriate person, on an opt-out basis </a:t>
            </a:r>
          </a:p>
          <a:p>
            <a:endParaRPr lang="en-GB" sz="3800" dirty="0" smtClean="0"/>
          </a:p>
          <a:p>
            <a:r>
              <a:rPr lang="en-GB" sz="3800" dirty="0" smtClean="0"/>
              <a:t>Right of access to court/tribunal</a:t>
            </a:r>
          </a:p>
          <a:p>
            <a:pPr lvl="1"/>
            <a:r>
              <a:rPr lang="en-GB" sz="3800" dirty="0" smtClean="0"/>
              <a:t>Section 21A replacement as ‘holding’ position but recommendation that Government review which is the appropriate judicial body – focus on promoting </a:t>
            </a:r>
            <a:r>
              <a:rPr lang="en-GB" sz="3800" dirty="0"/>
              <a:t>the accessibility of the judicial body, the participation in the proceedings of the person concerned, the speedy and efficient determination of cases and the desirability of including medical expertise within the panel deciding the case. </a:t>
            </a:r>
            <a:endParaRPr lang="en-GB" sz="3800"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247946286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MHA interface</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dirty="0" smtClean="0"/>
              <a:t>Fusion not on the table, but recommendation that Government consider this </a:t>
            </a:r>
          </a:p>
          <a:p>
            <a:endParaRPr lang="en-GB" dirty="0" smtClean="0"/>
          </a:p>
          <a:p>
            <a:r>
              <a:rPr lang="en-GB" dirty="0" smtClean="0"/>
              <a:t>Simplified interface inside and outside hospital </a:t>
            </a:r>
          </a:p>
          <a:p>
            <a:endParaRPr lang="en-GB" dirty="0" smtClean="0"/>
          </a:p>
          <a:p>
            <a:r>
              <a:rPr lang="en-GB" dirty="0" smtClean="0"/>
              <a:t>Repeal of s.16A (addressing the </a:t>
            </a:r>
            <a:r>
              <a:rPr lang="en-GB" i="1" dirty="0" smtClean="0"/>
              <a:t>Dr A</a:t>
            </a:r>
            <a:r>
              <a:rPr lang="en-GB" dirty="0" smtClean="0"/>
              <a:t> conundrum) </a:t>
            </a:r>
          </a:p>
          <a:p>
            <a:endParaRPr lang="en-GB" dirty="0" smtClean="0"/>
          </a:p>
          <a:p>
            <a:endParaRPr lang="en-GB" dirty="0" smtClean="0"/>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111594702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0" indent="0" algn="ctr">
              <a:buNone/>
            </a:pPr>
            <a:endParaRPr lang="en-GB" sz="2300" dirty="0" smtClean="0"/>
          </a:p>
          <a:p>
            <a:pPr marL="0" indent="0" algn="ctr">
              <a:buNone/>
            </a:pPr>
            <a:endParaRPr lang="en-GB" sz="2300" dirty="0"/>
          </a:p>
          <a:p>
            <a:pPr marL="0" indent="0" algn="ctr">
              <a:buNone/>
            </a:pPr>
            <a:endParaRPr lang="en-GB" sz="2300" dirty="0" smtClean="0"/>
          </a:p>
          <a:p>
            <a:pPr marL="0" indent="0" algn="ctr">
              <a:buNone/>
            </a:pPr>
            <a:r>
              <a:rPr lang="en-GB" sz="2300" dirty="0" smtClean="0"/>
              <a:t>These slides and commentary thereupon represent my personal view, not that of the Law Commission to which I am a consultant on the MCD project</a:t>
            </a:r>
          </a:p>
          <a:p>
            <a:endParaRPr lang="en-GB" sz="2300" dirty="0"/>
          </a:p>
          <a:p>
            <a:pPr>
              <a:buFont typeface="Arial" panose="020B0604020202020204" pitchFamily="34" charset="0"/>
              <a:buChar char="•"/>
            </a:pPr>
            <a:endParaRPr lang="en-GB" sz="2200" dirty="0"/>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marL="192881" lvl="0" indent="-192881">
              <a:spcBef>
                <a:spcPts val="400"/>
              </a:spcBef>
              <a:buChar char="•"/>
              <a:defRPr sz="1800"/>
            </a:pPr>
            <a:endParaRPr lang="en-GB" dirty="0" smtClean="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Caveat</a:t>
            </a:r>
            <a:endParaRPr sz="2800" dirty="0"/>
          </a:p>
        </p:txBody>
      </p:sp>
    </p:spTree>
    <p:extLst>
      <p:ext uri="{BB962C8B-B14F-4D97-AF65-F5344CB8AC3E}">
        <p14:creationId xmlns:p14="http://schemas.microsoft.com/office/powerpoint/2010/main" xmlns="" val="18339319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Giving ‘teeth’ to deprivation of liberty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dirty="0" smtClean="0"/>
              <a:t>Introduction of new tort of unlawful deprivation of liberty (section 4C) actionable against private care providers, i.e.</a:t>
            </a:r>
          </a:p>
          <a:p>
            <a:pPr lvl="1"/>
            <a:r>
              <a:rPr lang="en-GB" dirty="0" smtClean="0"/>
              <a:t>Manager of nursing/care home </a:t>
            </a:r>
          </a:p>
          <a:p>
            <a:pPr lvl="1"/>
            <a:r>
              <a:rPr lang="en-GB" dirty="0" smtClean="0"/>
              <a:t>Hospital manager of independent hospital </a:t>
            </a:r>
          </a:p>
          <a:p>
            <a:pPr lvl="1"/>
            <a:r>
              <a:rPr lang="en-GB" dirty="0" smtClean="0"/>
              <a:t>Further person/body prescribed in regulations in due course</a:t>
            </a:r>
          </a:p>
          <a:p>
            <a:endParaRPr lang="en-GB" dirty="0" smtClean="0"/>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54511068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Coroners and Justice Act 2009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endParaRPr lang="en-GB" dirty="0" smtClean="0"/>
          </a:p>
          <a:p>
            <a:r>
              <a:rPr lang="en-GB" dirty="0" smtClean="0"/>
              <a:t>Intention that deaths under LPS authorisations (and court orders) not to be considered deaths in state detention </a:t>
            </a:r>
            <a:r>
              <a:rPr lang="en-GB" u="sng" dirty="0" smtClean="0"/>
              <a:t>but</a:t>
            </a:r>
            <a:r>
              <a:rPr lang="en-GB" dirty="0" smtClean="0"/>
              <a:t> additional safeguards required to ensure that deaths attributable to lack of care do not go unnoticed. </a:t>
            </a:r>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290196473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Other matters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10000"/>
          </a:bodyPr>
          <a:lstStyle/>
          <a:p>
            <a:r>
              <a:rPr lang="en-GB" dirty="0" smtClean="0"/>
              <a:t>Recommendation for updated – and consolidated – Code of Practice</a:t>
            </a:r>
          </a:p>
          <a:p>
            <a:endParaRPr lang="en-GB" dirty="0" smtClean="0"/>
          </a:p>
          <a:p>
            <a:r>
              <a:rPr lang="en-GB" dirty="0" smtClean="0"/>
              <a:t>Tidying-up of advocacy provisions </a:t>
            </a:r>
          </a:p>
          <a:p>
            <a:endParaRPr lang="en-GB" dirty="0" smtClean="0"/>
          </a:p>
          <a:p>
            <a:r>
              <a:rPr lang="en-GB" dirty="0" smtClean="0"/>
              <a:t>Impact assessment accompanying the report </a:t>
            </a:r>
          </a:p>
          <a:p>
            <a:endParaRPr lang="en-GB" dirty="0" smtClean="0"/>
          </a:p>
          <a:p>
            <a:r>
              <a:rPr lang="en-GB" dirty="0" smtClean="0"/>
              <a:t>Report and draft Bill available at http</a:t>
            </a:r>
            <a:r>
              <a:rPr lang="en-GB" dirty="0"/>
              <a:t>://www.lawcom.gov.uk/project/mental-capacity-and-deprivation-of-liberty/</a:t>
            </a:r>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20883947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Where next?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endParaRPr lang="en-GB" dirty="0" smtClean="0"/>
          </a:p>
          <a:p>
            <a:r>
              <a:rPr lang="en-GB" dirty="0" smtClean="0"/>
              <a:t>Up to Government </a:t>
            </a:r>
          </a:p>
          <a:p>
            <a:endParaRPr lang="en-GB" dirty="0" smtClean="0"/>
          </a:p>
          <a:p>
            <a:r>
              <a:rPr lang="en-GB" dirty="0" smtClean="0"/>
              <a:t>Potential for </a:t>
            </a:r>
            <a:r>
              <a:rPr lang="en-GB" smtClean="0"/>
              <a:t>pre-legislative scrutiny</a:t>
            </a:r>
          </a:p>
          <a:p>
            <a:endParaRPr lang="en-GB" dirty="0" smtClean="0"/>
          </a:p>
          <a:p>
            <a:r>
              <a:rPr lang="en-GB" dirty="0" smtClean="0"/>
              <a:t>Making the MCA matter in the meantime  </a:t>
            </a:r>
          </a:p>
          <a:p>
            <a:endParaRPr lang="en-GB" dirty="0" smtClean="0"/>
          </a:p>
          <a:p>
            <a:endParaRPr lang="en-GB" dirty="0" smtClean="0"/>
          </a:p>
          <a:p>
            <a:endParaRPr lang="en-GB" dirty="0" smtClean="0"/>
          </a:p>
          <a:p>
            <a:pPr marL="0" indent="0">
              <a:buNone/>
            </a:pPr>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312153230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19736" y="116632"/>
            <a:ext cx="8229600" cy="1143000"/>
          </a:xfrm>
        </p:spPr>
        <p:txBody>
          <a:bodyPr/>
          <a:lstStyle/>
          <a:p>
            <a:r>
              <a:rPr lang="en-US" dirty="0" smtClean="0"/>
              <a:t>Keeping yourself up-to-date</a:t>
            </a:r>
            <a:endParaRPr lang="en-US" dirty="0"/>
          </a:p>
        </p:txBody>
      </p:sp>
      <p:sp>
        <p:nvSpPr>
          <p:cNvPr id="3075" name="Rectangle 3"/>
          <p:cNvSpPr>
            <a:spLocks noGrp="1" noChangeArrowheads="1"/>
          </p:cNvSpPr>
          <p:nvPr>
            <p:ph type="body" idx="1"/>
          </p:nvPr>
        </p:nvSpPr>
        <p:spPr>
          <a:xfrm>
            <a:off x="457200" y="1600200"/>
            <a:ext cx="8363272" cy="3484983"/>
          </a:xfrm>
        </p:spPr>
        <p:txBody>
          <a:bodyPr/>
          <a:lstStyle/>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US" sz="900" dirty="0" smtClean="0"/>
          </a:p>
          <a:p>
            <a:endParaRPr lang="en-GB" sz="900" dirty="0" smtClean="0"/>
          </a:p>
          <a:p>
            <a:endParaRPr lang="en-GB" sz="900" dirty="0" smtClean="0"/>
          </a:p>
          <a:p>
            <a:pPr>
              <a:buNone/>
            </a:pPr>
            <a:endParaRPr lang="en-US" sz="800" dirty="0" smtClean="0"/>
          </a:p>
          <a:p>
            <a:endParaRPr lang="en-GB" sz="800" dirty="0" smtClean="0"/>
          </a:p>
          <a:p>
            <a:endParaRPr lang="en-GB" sz="800" dirty="0" smtClean="0"/>
          </a:p>
          <a:p>
            <a:endParaRPr lang="en-GB" sz="800" dirty="0" smtClean="0"/>
          </a:p>
          <a:p>
            <a:endParaRPr lang="en-GB" sz="800" dirty="0" smtClean="0"/>
          </a:p>
          <a:p>
            <a:pPr algn="just">
              <a:buNone/>
            </a:pPr>
            <a:endParaRPr lang="en-US" sz="800" dirty="0" smtClean="0"/>
          </a:p>
          <a:p>
            <a:pPr>
              <a:buNone/>
            </a:pPr>
            <a:endParaRPr lang="en-US" dirty="0"/>
          </a:p>
        </p:txBody>
      </p:sp>
      <p:sp>
        <p:nvSpPr>
          <p:cNvPr id="5" name="Rectangle 3"/>
          <p:cNvSpPr txBox="1">
            <a:spLocks noChangeArrowheads="1"/>
          </p:cNvSpPr>
          <p:nvPr/>
        </p:nvSpPr>
        <p:spPr bwMode="auto">
          <a:xfrm>
            <a:off x="0" y="5334000"/>
            <a:ext cx="8763000" cy="1104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Tx/>
              <a:buSzTx/>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 name="Rectangle 1"/>
          <p:cNvSpPr/>
          <p:nvPr/>
        </p:nvSpPr>
        <p:spPr>
          <a:xfrm>
            <a:off x="457200" y="1572786"/>
            <a:ext cx="5122912" cy="3221395"/>
          </a:xfrm>
          <a:prstGeom prst="rect">
            <a:avLst/>
          </a:prstGeom>
        </p:spPr>
        <p:txBody>
          <a:bodyPr wrap="square">
            <a:spAutoFit/>
          </a:bodyPr>
          <a:lstStyle/>
          <a:p>
            <a:pPr marL="192881" lvl="0" indent="-192881">
              <a:spcBef>
                <a:spcPts val="400"/>
              </a:spcBef>
              <a:buChar char="•"/>
              <a:defRPr sz="1800"/>
            </a:pPr>
            <a:r>
              <a:rPr lang="en-GB" dirty="0">
                <a:hlinkClick r:id="rId3"/>
              </a:rPr>
              <a:t>http://www.39essex.com/resources-and-training/mental-capacity-law/</a:t>
            </a:r>
            <a:endParaRPr lang="en-GB" dirty="0"/>
          </a:p>
          <a:p>
            <a:pPr marL="192881" lvl="0" indent="-192881">
              <a:spcBef>
                <a:spcPts val="400"/>
              </a:spcBef>
              <a:buChar char="•"/>
              <a:defRPr sz="1800"/>
            </a:pPr>
            <a:endParaRPr lang="en-GB" dirty="0"/>
          </a:p>
          <a:p>
            <a:pPr marL="192881" lvl="0" indent="-192881">
              <a:spcBef>
                <a:spcPts val="400"/>
              </a:spcBef>
              <a:buChar char="•"/>
              <a:defRPr sz="1800"/>
            </a:pPr>
            <a:r>
              <a:rPr lang="en-GB" dirty="0">
                <a:hlinkClick r:id="rId4"/>
              </a:rPr>
              <a:t>http://www.scie.org.uk/mca-directory</a:t>
            </a:r>
            <a:r>
              <a:rPr lang="en-GB" dirty="0" smtClean="0">
                <a:hlinkClick r:id="rId4"/>
              </a:rPr>
              <a:t>/</a:t>
            </a:r>
          </a:p>
          <a:p>
            <a:pPr marL="192881" lvl="0" indent="-192881">
              <a:spcBef>
                <a:spcPts val="400"/>
              </a:spcBef>
              <a:buChar char="•"/>
              <a:defRPr sz="1800"/>
            </a:pPr>
            <a:endParaRPr lang="en-GB" dirty="0">
              <a:hlinkClick r:id="rId4"/>
            </a:endParaRPr>
          </a:p>
          <a:p>
            <a:pPr marL="192881" lvl="0" indent="-192881">
              <a:spcBef>
                <a:spcPts val="400"/>
              </a:spcBef>
              <a:buChar char="•"/>
              <a:defRPr sz="1800"/>
            </a:pPr>
            <a:r>
              <a:rPr lang="en-GB" dirty="0" smtClean="0">
                <a:hlinkClick r:id="rId4"/>
              </a:rPr>
              <a:t>www.mclap.org.uk</a:t>
            </a:r>
            <a:endParaRPr lang="en-GB" dirty="0"/>
          </a:p>
          <a:p>
            <a:pPr lvl="0">
              <a:buChar char="•"/>
              <a:defRPr sz="1800"/>
            </a:pPr>
            <a:endParaRPr lang="en-GB" dirty="0"/>
          </a:p>
          <a:p>
            <a:pPr marL="192881" lvl="0" indent="-192881">
              <a:spcBef>
                <a:spcPts val="400"/>
              </a:spcBef>
              <a:buChar char="•"/>
              <a:defRPr sz="1800"/>
            </a:pPr>
            <a:r>
              <a:rPr lang="en-GB" dirty="0">
                <a:hlinkClick r:id="rId5"/>
              </a:rPr>
              <a:t>www.mentalhealthlaw.co.uk</a:t>
            </a:r>
            <a:endParaRPr lang="en-GB" dirty="0"/>
          </a:p>
          <a:p>
            <a:pPr marL="192881" indent="-192881">
              <a:spcBef>
                <a:spcPts val="400"/>
              </a:spcBef>
              <a:buFontTx/>
              <a:buChar char="•"/>
              <a:defRPr sz="1800"/>
            </a:pPr>
            <a:endParaRPr lang="en-GB" dirty="0">
              <a:hlinkClick r:id=""/>
            </a:endParaRPr>
          </a:p>
          <a:p>
            <a:pPr marL="192881" indent="-192881">
              <a:spcBef>
                <a:spcPts val="400"/>
              </a:spcBef>
              <a:buFontTx/>
              <a:buChar char="•"/>
              <a:defRPr sz="1800"/>
            </a:pPr>
            <a:r>
              <a:rPr lang="en-GB" dirty="0">
                <a:hlinkClick r:id=""/>
              </a:rPr>
              <a:t>www.courtofprotectionhandbook.com</a:t>
            </a:r>
            <a:endParaRPr lang="en-GB" dirty="0"/>
          </a:p>
        </p:txBody>
      </p:sp>
      <p:pic>
        <p:nvPicPr>
          <p:cNvPr id="3" name="Picture 2" descr="http://ecx.images-amazon.com/images/I/4106WnkUM-L._SX337_BO1,204,203,200_.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004047" y="1060648"/>
            <a:ext cx="1588717" cy="2338553"/>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t0.gstatic.com/images?q=tbn:ANd9GcSsfTk2QRaVKYujHKyNZC5dLJPx2GpeWgxtR9J6IyE9ssrw95eK"/>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478950" y="1916832"/>
            <a:ext cx="1657332" cy="2371839"/>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9" descr="https://courtofprotectionhandbook.files.wordpress.com/2016/11/cop-jpeg.png?w=728&amp;h=1033">
            <a:hlinkClick r:id="rId8"/>
          </p:cNvPr>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6516216" y="2856061"/>
            <a:ext cx="1770699" cy="251254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Assessment of Mental Capacity"/>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7216793" y="4036458"/>
            <a:ext cx="1775087" cy="26642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882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92500" lnSpcReduction="20000"/>
          </a:bodyPr>
          <a:lstStyle/>
          <a:p>
            <a:r>
              <a:rPr lang="en-GB" sz="2300" dirty="0" smtClean="0"/>
              <a:t>Originated from </a:t>
            </a:r>
            <a:r>
              <a:rPr lang="en-GB" sz="2300" dirty="0"/>
              <a:t>a proposal from Mind for a review of the relationship between the </a:t>
            </a:r>
            <a:r>
              <a:rPr lang="en-GB" sz="2300" dirty="0" err="1"/>
              <a:t>DoLS</a:t>
            </a:r>
            <a:r>
              <a:rPr lang="en-GB" sz="2300" dirty="0"/>
              <a:t> and the Mental Health </a:t>
            </a:r>
            <a:r>
              <a:rPr lang="en-GB" sz="2300" dirty="0" smtClean="0"/>
              <a:t>Act; ultimately reference from DH to consider </a:t>
            </a:r>
            <a:r>
              <a:rPr lang="en-GB" sz="2300" dirty="0" err="1" smtClean="0"/>
              <a:t>DoLS</a:t>
            </a:r>
            <a:r>
              <a:rPr lang="en-GB" sz="2300" dirty="0" smtClean="0"/>
              <a:t> in its entirety  </a:t>
            </a:r>
          </a:p>
          <a:p>
            <a:endParaRPr lang="en-GB" sz="2300" dirty="0"/>
          </a:p>
          <a:p>
            <a:r>
              <a:rPr lang="en-GB" sz="2300" dirty="0" smtClean="0"/>
              <a:t>Summer 2014 – July 2015 pre-consultation and drafting of consultation paper </a:t>
            </a:r>
          </a:p>
          <a:p>
            <a:endParaRPr lang="en-GB" sz="2300" dirty="0" smtClean="0"/>
          </a:p>
          <a:p>
            <a:r>
              <a:rPr lang="en-GB" sz="2300" dirty="0" smtClean="0"/>
              <a:t>Public consultation </a:t>
            </a:r>
            <a:r>
              <a:rPr lang="en-GB" sz="2300" dirty="0"/>
              <a:t>on provisional proposals </a:t>
            </a:r>
            <a:r>
              <a:rPr lang="en-GB" sz="2300" dirty="0" smtClean="0"/>
              <a:t>July-November 2015</a:t>
            </a:r>
            <a:r>
              <a:rPr lang="en-GB" sz="2300" dirty="0"/>
              <a:t> </a:t>
            </a:r>
            <a:r>
              <a:rPr lang="en-GB" sz="2300" dirty="0" smtClean="0"/>
              <a:t>– consultation events and 583 written responses: one of highest response rates </a:t>
            </a:r>
          </a:p>
          <a:p>
            <a:pPr>
              <a:buFont typeface="Arial" panose="020B0604020202020204" pitchFamily="34" charset="0"/>
              <a:buChar char="•"/>
            </a:pPr>
            <a:endParaRPr lang="en-GB" sz="2300" dirty="0" smtClean="0"/>
          </a:p>
          <a:p>
            <a:pPr>
              <a:buFont typeface="Arial" panose="020B0604020202020204" pitchFamily="34" charset="0"/>
              <a:buChar char="•"/>
            </a:pPr>
            <a:r>
              <a:rPr lang="en-GB" sz="2300" dirty="0"/>
              <a:t>I</a:t>
            </a:r>
            <a:r>
              <a:rPr lang="en-GB" sz="2300" dirty="0" smtClean="0"/>
              <a:t>nterim report out – unusually – May 2016 </a:t>
            </a:r>
          </a:p>
          <a:p>
            <a:pPr>
              <a:buFont typeface="Arial" panose="020B0604020202020204" pitchFamily="34" charset="0"/>
              <a:buChar char="•"/>
            </a:pPr>
            <a:endParaRPr lang="en-GB" sz="2300" dirty="0" smtClean="0"/>
          </a:p>
          <a:p>
            <a:pPr>
              <a:buFont typeface="Arial" panose="020B0604020202020204" pitchFamily="34" charset="0"/>
              <a:buChar char="•"/>
            </a:pPr>
            <a:r>
              <a:rPr lang="en-GB" sz="2300" dirty="0" smtClean="0"/>
              <a:t>Final </a:t>
            </a:r>
            <a:r>
              <a:rPr lang="en-GB" sz="2300" dirty="0"/>
              <a:t>report and draft Bill </a:t>
            </a:r>
            <a:r>
              <a:rPr lang="en-GB" sz="2300" dirty="0" smtClean="0"/>
              <a:t>published March 2017</a:t>
            </a:r>
            <a:endParaRPr lang="en-GB" sz="2300" dirty="0"/>
          </a:p>
          <a:p>
            <a:pPr>
              <a:buFont typeface="Arial" panose="020B0604020202020204" pitchFamily="34" charset="0"/>
              <a:buChar char="•"/>
            </a:pPr>
            <a:endParaRPr lang="en-GB" sz="2200" dirty="0"/>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marL="192881" lvl="0" indent="-192881">
              <a:spcBef>
                <a:spcPts val="400"/>
              </a:spcBef>
              <a:buChar char="•"/>
              <a:defRPr sz="1800"/>
            </a:pPr>
            <a:endParaRPr lang="en-GB" dirty="0" smtClean="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Background </a:t>
            </a:r>
            <a:endParaRPr sz="2800" dirty="0"/>
          </a:p>
        </p:txBody>
      </p:sp>
    </p:spTree>
    <p:extLst>
      <p:ext uri="{BB962C8B-B14F-4D97-AF65-F5344CB8AC3E}">
        <p14:creationId xmlns:p14="http://schemas.microsoft.com/office/powerpoint/2010/main" xmlns="" val="10241864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rPr lang="en-GB" sz="2300" dirty="0" smtClean="0"/>
              <a:t>“Mental Capacity Act 1.5” </a:t>
            </a:r>
          </a:p>
          <a:p>
            <a:pPr lvl="1"/>
            <a:r>
              <a:rPr lang="en-GB" sz="1900" dirty="0" smtClean="0"/>
              <a:t>Reforms to section 4 </a:t>
            </a:r>
          </a:p>
          <a:p>
            <a:pPr lvl="1"/>
            <a:r>
              <a:rPr lang="en-GB" sz="1900" dirty="0" smtClean="0"/>
              <a:t>Limitations to the section 5 defence </a:t>
            </a:r>
          </a:p>
          <a:p>
            <a:pPr lvl="1"/>
            <a:r>
              <a:rPr lang="en-GB" sz="1900" dirty="0"/>
              <a:t>A revised approach to section 4B</a:t>
            </a:r>
          </a:p>
          <a:p>
            <a:pPr lvl="1"/>
            <a:r>
              <a:rPr lang="en-GB" sz="1900" dirty="0" smtClean="0"/>
              <a:t>Regulation-making power for supported decision-making schemes</a:t>
            </a:r>
          </a:p>
          <a:p>
            <a:pPr lvl="1"/>
            <a:endParaRPr lang="en-GB" sz="1900" dirty="0" smtClean="0"/>
          </a:p>
          <a:p>
            <a:r>
              <a:rPr lang="en-GB" sz="2300" dirty="0" smtClean="0"/>
              <a:t>The Liberty Protection Safeguards</a:t>
            </a:r>
          </a:p>
          <a:p>
            <a:pPr lvl="1"/>
            <a:r>
              <a:rPr lang="en-GB" sz="1900" dirty="0" smtClean="0"/>
              <a:t>Setting neutral </a:t>
            </a:r>
          </a:p>
          <a:p>
            <a:pPr lvl="1"/>
            <a:r>
              <a:rPr lang="en-GB" sz="1900" dirty="0" smtClean="0"/>
              <a:t>From age 16 </a:t>
            </a:r>
          </a:p>
          <a:p>
            <a:pPr lvl="1"/>
            <a:r>
              <a:rPr lang="en-GB" sz="1900" dirty="0" smtClean="0"/>
              <a:t>Authorisation by responsible body – NHS for CCG/hospitals, LA for all other cases (including self-funders) </a:t>
            </a:r>
          </a:p>
          <a:p>
            <a:pPr lvl="1"/>
            <a:r>
              <a:rPr lang="en-GB" sz="1900" dirty="0" smtClean="0"/>
              <a:t>Additional scrutiny by AMCP in ‘objection’ cases </a:t>
            </a:r>
          </a:p>
          <a:p>
            <a:pPr marL="457200" lvl="1" indent="0">
              <a:buNone/>
            </a:pPr>
            <a:endParaRPr lang="en-GB" sz="1900" dirty="0" smtClean="0"/>
          </a:p>
          <a:p>
            <a:endParaRPr lang="en-GB" sz="2300" dirty="0"/>
          </a:p>
          <a:p>
            <a:pPr>
              <a:buFont typeface="Arial" panose="020B0604020202020204" pitchFamily="34" charset="0"/>
              <a:buChar char="•"/>
            </a:pPr>
            <a:endParaRPr lang="en-GB" sz="2200" dirty="0"/>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marL="192881" lvl="0" indent="-192881">
              <a:spcBef>
                <a:spcPts val="400"/>
              </a:spcBef>
              <a:buChar char="•"/>
              <a:defRPr sz="1800"/>
            </a:pPr>
            <a:endParaRPr lang="en-GB" dirty="0" smtClean="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The solution: the Mental Capacity (Amendment) Bill : overview </a:t>
            </a:r>
            <a:endParaRPr sz="2800" dirty="0"/>
          </a:p>
        </p:txBody>
      </p:sp>
    </p:spTree>
    <p:extLst>
      <p:ext uri="{BB962C8B-B14F-4D97-AF65-F5344CB8AC3E}">
        <p14:creationId xmlns:p14="http://schemas.microsoft.com/office/powerpoint/2010/main" xmlns="" val="38522253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rPr lang="en-GB" sz="2400" dirty="0" smtClean="0"/>
              <a:t>Section 4 amendments: </a:t>
            </a:r>
          </a:p>
          <a:p>
            <a:pPr lvl="1"/>
            <a:r>
              <a:rPr lang="en-GB" sz="2400" dirty="0" smtClean="0"/>
              <a:t>Change from </a:t>
            </a:r>
            <a:r>
              <a:rPr lang="en-GB" sz="2400" u="sng" dirty="0" smtClean="0"/>
              <a:t>passive</a:t>
            </a:r>
            <a:r>
              <a:rPr lang="en-GB" sz="2400" dirty="0" smtClean="0"/>
              <a:t> duty to </a:t>
            </a:r>
            <a:r>
              <a:rPr lang="en-GB" sz="2400" i="1" dirty="0" smtClean="0"/>
              <a:t>consider</a:t>
            </a:r>
            <a:r>
              <a:rPr lang="en-GB" sz="2400" dirty="0" smtClean="0"/>
              <a:t> wishes and feelings where ascertainable to </a:t>
            </a:r>
            <a:r>
              <a:rPr lang="en-GB" sz="2400" u="sng" dirty="0" smtClean="0"/>
              <a:t>active</a:t>
            </a:r>
            <a:r>
              <a:rPr lang="en-GB" sz="2400" dirty="0" smtClean="0"/>
              <a:t> duty to </a:t>
            </a:r>
            <a:r>
              <a:rPr lang="en-GB" sz="2400" i="1" dirty="0" smtClean="0"/>
              <a:t>ascertain</a:t>
            </a:r>
            <a:r>
              <a:rPr lang="en-GB" sz="2400" dirty="0" smtClean="0"/>
              <a:t> wishes, feelings, beliefs and values</a:t>
            </a:r>
          </a:p>
          <a:p>
            <a:pPr lvl="1"/>
            <a:r>
              <a:rPr lang="en-GB" sz="2400" dirty="0" smtClean="0"/>
              <a:t>Duty to give particular weight to any wishes or feelings ascertained in making determination of best interests </a:t>
            </a:r>
          </a:p>
          <a:p>
            <a:endParaRPr lang="en-GB" sz="2400" dirty="0" smtClean="0"/>
          </a:p>
          <a:p>
            <a:r>
              <a:rPr lang="en-GB" sz="2400" dirty="0" smtClean="0"/>
              <a:t>Applies to all actions/decisions falling within the scope of s.1(5) MCA </a:t>
            </a:r>
          </a:p>
          <a:p>
            <a:endParaRPr lang="en-GB" sz="2300" dirty="0" smtClean="0"/>
          </a:p>
          <a:p>
            <a:endParaRPr lang="en-GB" sz="2300" dirty="0" smtClean="0"/>
          </a:p>
          <a:p>
            <a:endParaRPr lang="en-GB" sz="2300" dirty="0"/>
          </a:p>
          <a:p>
            <a:pPr>
              <a:buFont typeface="Arial" panose="020B0604020202020204" pitchFamily="34" charset="0"/>
              <a:buChar char="•"/>
            </a:pPr>
            <a:endParaRPr lang="en-GB" sz="2200" dirty="0"/>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marL="192881" lvl="0" indent="-192881">
              <a:spcBef>
                <a:spcPts val="400"/>
              </a:spcBef>
              <a:buChar char="•"/>
              <a:defRPr sz="1800"/>
            </a:pPr>
            <a:endParaRPr lang="en-GB" dirty="0" smtClean="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MCA 1.5: Section 4 </a:t>
            </a:r>
            <a:endParaRPr sz="2800" dirty="0"/>
          </a:p>
        </p:txBody>
      </p:sp>
    </p:spTree>
    <p:extLst>
      <p:ext uri="{BB962C8B-B14F-4D97-AF65-F5344CB8AC3E}">
        <p14:creationId xmlns:p14="http://schemas.microsoft.com/office/powerpoint/2010/main" xmlns="" val="134400957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MCA 1.5: Limitations to Section 5 </a:t>
            </a:r>
            <a:endParaRPr sz="2800" dirty="0"/>
          </a:p>
        </p:txBody>
      </p:sp>
      <p:sp>
        <p:nvSpPr>
          <p:cNvPr id="28" name="Shape 28"/>
          <p:cNvSpPr>
            <a:spLocks noGrp="1"/>
          </p:cNvSpPr>
          <p:nvPr>
            <p:ph type="body" idx="4294967295"/>
          </p:nvPr>
        </p:nvSpPr>
        <p:spPr>
          <a:xfrm>
            <a:off x="395536" y="1196752"/>
            <a:ext cx="8291264" cy="532859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55000" lnSpcReduction="20000"/>
          </a:bodyPr>
          <a:lstStyle/>
          <a:p>
            <a:r>
              <a:rPr lang="en-GB" sz="3600" dirty="0" smtClean="0"/>
              <a:t>Sections 6A-C: limit scope of section 5 defence in relation to serious interferences with autonomy of individual: 	</a:t>
            </a:r>
          </a:p>
          <a:p>
            <a:pPr lvl="1"/>
            <a:endParaRPr lang="en-GB" sz="3600" dirty="0" smtClean="0"/>
          </a:p>
          <a:p>
            <a:pPr lvl="1"/>
            <a:r>
              <a:rPr lang="en-GB" sz="3600" dirty="0" smtClean="0"/>
              <a:t>a public body moving </a:t>
            </a:r>
            <a:r>
              <a:rPr lang="en-GB" sz="3600" dirty="0"/>
              <a:t>the person to long-term accommodation;</a:t>
            </a:r>
          </a:p>
          <a:p>
            <a:pPr lvl="1"/>
            <a:endParaRPr lang="en-GB" sz="3600" dirty="0"/>
          </a:p>
          <a:p>
            <a:pPr lvl="1"/>
            <a:r>
              <a:rPr lang="en-GB" sz="3600" dirty="0" smtClean="0"/>
              <a:t>restricting  </a:t>
            </a:r>
            <a:r>
              <a:rPr lang="en-GB" sz="3600" dirty="0"/>
              <a:t>the person’s contact with others; </a:t>
            </a:r>
          </a:p>
          <a:p>
            <a:pPr lvl="1"/>
            <a:endParaRPr lang="en-GB" sz="3600" dirty="0"/>
          </a:p>
          <a:p>
            <a:pPr lvl="1"/>
            <a:r>
              <a:rPr lang="en-GB" sz="3600" dirty="0" smtClean="0"/>
              <a:t>the </a:t>
            </a:r>
            <a:r>
              <a:rPr lang="en-GB" sz="3600" dirty="0"/>
              <a:t>provision of serious medical treatment;</a:t>
            </a:r>
          </a:p>
          <a:p>
            <a:pPr lvl="1"/>
            <a:endParaRPr lang="en-GB" sz="3600" dirty="0"/>
          </a:p>
          <a:p>
            <a:pPr lvl="1"/>
            <a:r>
              <a:rPr lang="en-GB" sz="3600" dirty="0" smtClean="0"/>
              <a:t>the </a:t>
            </a:r>
            <a:r>
              <a:rPr lang="en-GB" sz="3600" dirty="0"/>
              <a:t>administration of “covert” treatment; and</a:t>
            </a:r>
          </a:p>
          <a:p>
            <a:pPr lvl="1"/>
            <a:endParaRPr lang="en-GB" sz="3600" dirty="0"/>
          </a:p>
          <a:p>
            <a:pPr lvl="1"/>
            <a:r>
              <a:rPr lang="en-GB" sz="3600" dirty="0" smtClean="0"/>
              <a:t>the </a:t>
            </a:r>
            <a:r>
              <a:rPr lang="en-GB" sz="3600" dirty="0"/>
              <a:t>administration of treatment against the person’s wishes</a:t>
            </a:r>
            <a:r>
              <a:rPr lang="en-GB" sz="3600" dirty="0" smtClean="0"/>
              <a:t>.</a:t>
            </a:r>
          </a:p>
          <a:p>
            <a:endParaRPr lang="en-GB" sz="3600" dirty="0" smtClean="0"/>
          </a:p>
          <a:p>
            <a:r>
              <a:rPr lang="en-GB" sz="3600" dirty="0" smtClean="0"/>
              <a:t>Section 5 defence only available to those acting in paid capacity or for remuneration where written record of such matters as steps taken to support person to make their own decision and that any duty to provide advocate has been complied with </a:t>
            </a:r>
            <a:endParaRPr lang="en-GB" sz="3600" dirty="0"/>
          </a:p>
          <a:p>
            <a:pPr marL="457200" lvl="1" indent="0">
              <a:buNone/>
            </a:pPr>
            <a:r>
              <a:rPr lang="en-GB" dirty="0" smtClean="0"/>
              <a:t> </a:t>
            </a:r>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124207675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MCA 1.5: Supported decision-making schemes</a:t>
            </a:r>
            <a:endParaRPr sz="2800" dirty="0"/>
          </a:p>
        </p:txBody>
      </p:sp>
      <p:sp>
        <p:nvSpPr>
          <p:cNvPr id="28" name="Shape 28"/>
          <p:cNvSpPr>
            <a:spLocks noGrp="1"/>
          </p:cNvSpPr>
          <p:nvPr>
            <p:ph type="body" idx="4294967295"/>
          </p:nvPr>
        </p:nvSpPr>
        <p:spPr>
          <a:xfrm>
            <a:off x="395536" y="1196752"/>
            <a:ext cx="8291264" cy="532859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endParaRPr lang="en-GB" sz="3600" dirty="0" smtClean="0"/>
          </a:p>
          <a:p>
            <a:r>
              <a:rPr lang="en-GB" sz="3600" dirty="0" smtClean="0"/>
              <a:t>Regulation making power (section 63A) to enable supported decision-making schemes to be established </a:t>
            </a:r>
          </a:p>
          <a:p>
            <a:endParaRPr lang="en-GB" sz="3600" dirty="0" smtClean="0"/>
          </a:p>
          <a:p>
            <a:r>
              <a:rPr lang="en-GB" sz="3600" dirty="0" smtClean="0"/>
              <a:t>Towards CRPD compliance</a:t>
            </a:r>
            <a:endParaRPr lang="en-GB" sz="3600" dirty="0"/>
          </a:p>
          <a:p>
            <a:pPr marL="457200" lvl="1" indent="0">
              <a:buNone/>
            </a:pPr>
            <a:r>
              <a:rPr lang="en-GB" dirty="0" smtClean="0"/>
              <a:t> </a:t>
            </a:r>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42009605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Deprivation of liberty: the concept</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20000"/>
          </a:bodyPr>
          <a:lstStyle/>
          <a:p>
            <a:r>
              <a:rPr lang="en-GB" sz="3600" dirty="0" smtClean="0"/>
              <a:t>No statutory definition of </a:t>
            </a:r>
            <a:r>
              <a:rPr lang="en-GB" sz="3600" dirty="0" err="1" smtClean="0"/>
              <a:t>DoL</a:t>
            </a:r>
            <a:r>
              <a:rPr lang="en-GB" sz="3600" dirty="0" smtClean="0"/>
              <a:t>, so remains that set down in Article 5 ECHR (s.64(5))</a:t>
            </a:r>
          </a:p>
          <a:p>
            <a:endParaRPr lang="en-GB" sz="3600" dirty="0" smtClean="0"/>
          </a:p>
          <a:p>
            <a:r>
              <a:rPr lang="en-GB" sz="3600" dirty="0" smtClean="0"/>
              <a:t>Advance consent: statutory provision (new section 26A) for 16 plus </a:t>
            </a:r>
          </a:p>
          <a:p>
            <a:endParaRPr lang="en-GB" sz="3600" dirty="0" smtClean="0"/>
          </a:p>
          <a:p>
            <a:r>
              <a:rPr lang="en-GB" sz="3600" dirty="0"/>
              <a:t>Express provision (section 29A) that attorney / deputy cannot consent to arrangements giving rise to deprivation of the person’s liberty </a:t>
            </a:r>
          </a:p>
          <a:p>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69936809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Deprivation of liberty: emergency and interim authority</a:t>
            </a:r>
            <a:endParaRPr sz="2800" dirty="0"/>
          </a:p>
        </p:txBody>
      </p:sp>
      <p:sp>
        <p:nvSpPr>
          <p:cNvPr id="28" name="Shape 28"/>
          <p:cNvSpPr>
            <a:spLocks noGrp="1"/>
          </p:cNvSpPr>
          <p:nvPr>
            <p:ph type="body" idx="4294967295"/>
          </p:nvPr>
        </p:nvSpPr>
        <p:spPr>
          <a:xfrm>
            <a:off x="395536" y="1412776"/>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85000" lnSpcReduction="20000"/>
          </a:bodyPr>
          <a:lstStyle/>
          <a:p>
            <a:r>
              <a:rPr lang="en-GB" sz="3600" dirty="0" smtClean="0"/>
              <a:t>Section 4B to be amended so as to give authority to deprive of liberty:</a:t>
            </a:r>
          </a:p>
          <a:p>
            <a:pPr lvl="1"/>
            <a:r>
              <a:rPr lang="en-GB" dirty="0" smtClean="0"/>
              <a:t>Pending resolution by court of question of authorisation (as at present) </a:t>
            </a:r>
          </a:p>
          <a:p>
            <a:pPr lvl="1"/>
            <a:r>
              <a:rPr lang="en-GB" dirty="0" smtClean="0"/>
              <a:t>Pending authorisation under LPS</a:t>
            </a:r>
          </a:p>
          <a:p>
            <a:pPr lvl="1"/>
            <a:r>
              <a:rPr lang="en-GB" dirty="0" smtClean="0"/>
              <a:t>In emergency </a:t>
            </a:r>
          </a:p>
          <a:p>
            <a:pPr lvl="1"/>
            <a:endParaRPr lang="en-GB" dirty="0" smtClean="0"/>
          </a:p>
          <a:p>
            <a:r>
              <a:rPr lang="en-GB" dirty="0" smtClean="0"/>
              <a:t>In </a:t>
            </a:r>
            <a:r>
              <a:rPr lang="en-GB" u="sng" dirty="0" smtClean="0"/>
              <a:t>all</a:t>
            </a:r>
            <a:r>
              <a:rPr lang="en-GB" dirty="0" smtClean="0"/>
              <a:t> cases, contingent on </a:t>
            </a:r>
          </a:p>
          <a:p>
            <a:pPr lvl="1"/>
            <a:r>
              <a:rPr lang="en-GB" dirty="0" smtClean="0"/>
              <a:t>Reasonable belief in lack of capacity to consent (new)</a:t>
            </a:r>
          </a:p>
          <a:p>
            <a:pPr lvl="1"/>
            <a:r>
              <a:rPr lang="en-GB" dirty="0" smtClean="0"/>
              <a:t>Necessary to deliver life-sustaining treatment/carry out vital act </a:t>
            </a:r>
          </a:p>
          <a:p>
            <a:endParaRPr lang="en-GB" dirty="0" smtClean="0"/>
          </a:p>
          <a:p>
            <a:r>
              <a:rPr lang="en-GB" dirty="0" smtClean="0"/>
              <a:t>No time limit - no more ‘urgent’ authorisation </a:t>
            </a:r>
            <a:endParaRPr lang="en-GB" dirty="0"/>
          </a:p>
          <a:p>
            <a:endParaRPr lang="en-GB" sz="3600" dirty="0" smtClean="0"/>
          </a:p>
          <a:p>
            <a:endParaRPr lang="en-GB" dirty="0" smtClean="0"/>
          </a:p>
          <a:p>
            <a:endParaRPr lang="en-GB" dirty="0" smtClean="0"/>
          </a:p>
          <a:p>
            <a:endParaRPr lang="en-GB" dirty="0"/>
          </a:p>
          <a:p>
            <a:pPr marL="0" lvl="0" indent="0">
              <a:buNone/>
            </a:pPr>
            <a:endParaRPr lang="en-GB" sz="2000" dirty="0"/>
          </a:p>
          <a:p>
            <a:pPr marL="192881" lvl="0" indent="-192881">
              <a:spcBef>
                <a:spcPts val="400"/>
              </a:spcBef>
              <a:buChar char="•"/>
              <a:defRPr sz="1800"/>
            </a:pPr>
            <a:endParaRPr lang="en-GB" dirty="0" smtClean="0"/>
          </a:p>
        </p:txBody>
      </p:sp>
    </p:spTree>
    <p:extLst>
      <p:ext uri="{BB962C8B-B14F-4D97-AF65-F5344CB8AC3E}">
        <p14:creationId xmlns:p14="http://schemas.microsoft.com/office/powerpoint/2010/main" xmlns="" val="2372290819"/>
      </p:ext>
    </p:extLst>
  </p:cSld>
  <p:clrMapOvr>
    <a:masterClrMapping/>
  </p:clrMapOvr>
  <p:transition spd="med"/>
</p:sld>
</file>

<file path=ppt/theme/theme1.xml><?xml version="1.0" encoding="utf-8"?>
<a:theme xmlns:a="http://schemas.openxmlformats.org/drawingml/2006/main" name="Power Point template 2008">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2010</TotalTime>
  <Words>1328</Words>
  <Application>Microsoft Office PowerPoint</Application>
  <PresentationFormat>On-screen Show (4:3)</PresentationFormat>
  <Paragraphs>366</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Power Point template 2008</vt:lpstr>
      <vt:lpstr>Mental Capacity and Deprivation of Liberty: the Law Commission report and the draft Mental Capacity (Amendment) Bill 2017  </vt:lpstr>
      <vt:lpstr>Caveat</vt:lpstr>
      <vt:lpstr>Background </vt:lpstr>
      <vt:lpstr>The solution: the Mental Capacity (Amendment) Bill : overview </vt:lpstr>
      <vt:lpstr>MCA 1.5: Section 4 </vt:lpstr>
      <vt:lpstr>MCA 1.5: Limitations to Section 5 </vt:lpstr>
      <vt:lpstr>MCA 1.5: Supported decision-making schemes</vt:lpstr>
      <vt:lpstr>Deprivation of liberty: the concept</vt:lpstr>
      <vt:lpstr>Deprivation of liberty: emergency and interim authority</vt:lpstr>
      <vt:lpstr>Liberty Protection Safeguards: the centrality of ‘arrangements’ (para 1)</vt:lpstr>
      <vt:lpstr>Responsible body (para 7)</vt:lpstr>
      <vt:lpstr>Conditions for authorisation (paras 14-21)</vt:lpstr>
      <vt:lpstr>Arrangements which cannot be authorised </vt:lpstr>
      <vt:lpstr>Independent review </vt:lpstr>
      <vt:lpstr>AMCP approval </vt:lpstr>
      <vt:lpstr>Authorisation </vt:lpstr>
      <vt:lpstr>Duration, cessation and renewal</vt:lpstr>
      <vt:lpstr>Safeguards </vt:lpstr>
      <vt:lpstr>MHA interface</vt:lpstr>
      <vt:lpstr>Giving ‘teeth’ to deprivation of liberty </vt:lpstr>
      <vt:lpstr>Coroners and Justice Act 2009 </vt:lpstr>
      <vt:lpstr>Other matters </vt:lpstr>
      <vt:lpstr>Where next? </vt:lpstr>
      <vt:lpstr>Keeping yourself up-to-date</vt:lpstr>
    </vt:vector>
  </TitlesOfParts>
  <Company>39 Essex Street Chambers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dc:creator>
  <cp:lastModifiedBy>Sue</cp:lastModifiedBy>
  <cp:revision>85</cp:revision>
  <dcterms:created xsi:type="dcterms:W3CDTF">2015-02-02T11:10:19Z</dcterms:created>
  <dcterms:modified xsi:type="dcterms:W3CDTF">2017-04-03T10:34:04Z</dcterms:modified>
</cp:coreProperties>
</file>