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71" r:id="rId3"/>
    <p:sldId id="286" r:id="rId4"/>
    <p:sldId id="295" r:id="rId5"/>
    <p:sldId id="285" r:id="rId6"/>
    <p:sldId id="284" r:id="rId7"/>
    <p:sldId id="283" r:id="rId8"/>
    <p:sldId id="272" r:id="rId9"/>
    <p:sldId id="281" r:id="rId10"/>
    <p:sldId id="267" r:id="rId11"/>
    <p:sldId id="280" r:id="rId12"/>
    <p:sldId id="289" r:id="rId13"/>
    <p:sldId id="278" r:id="rId14"/>
    <p:sldId id="288" r:id="rId15"/>
    <p:sldId id="293" r:id="rId16"/>
    <p:sldId id="257" r:id="rId17"/>
    <p:sldId id="290" r:id="rId18"/>
    <p:sldId id="292" r:id="rId19"/>
    <p:sldId id="294" r:id="rId20"/>
  </p:sldIdLst>
  <p:sldSz cx="9144000" cy="6858000" type="screen4x3"/>
  <p:notesSz cx="6864350" cy="999807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99"/>
    <a:srgbClr val="006600"/>
    <a:srgbClr val="333333"/>
    <a:srgbClr val="292929"/>
    <a:srgbClr val="111111"/>
    <a:srgbClr val="4D4D4D"/>
    <a:srgbClr val="5F5F5F"/>
    <a:srgbClr val="77777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77246" autoAdjust="0"/>
  </p:normalViewPr>
  <p:slideViewPr>
    <p:cSldViewPr>
      <p:cViewPr>
        <p:scale>
          <a:sx n="66" d="100"/>
          <a:sy n="66" d="100"/>
        </p:scale>
        <p:origin x="-19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2975300" cy="4999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482" tIns="46241" rIns="92482" bIns="46241" numCol="1" anchor="t" anchorCtr="0" compatLnSpc="1">
            <a:prstTxWarp prst="textNoShape">
              <a:avLst/>
            </a:prstTxWarp>
          </a:bodyPr>
          <a:lstStyle>
            <a:lvl1pPr eaLnBrk="0" hangingPunct="0">
              <a:defRPr sz="1200" smtClean="0"/>
            </a:lvl1pPr>
          </a:lstStyle>
          <a:p>
            <a:pPr>
              <a:defRPr/>
            </a:pPr>
            <a:endParaRPr lang="en-GB"/>
          </a:p>
        </p:txBody>
      </p:sp>
      <p:sp>
        <p:nvSpPr>
          <p:cNvPr id="25603" name="Rectangle 3"/>
          <p:cNvSpPr>
            <a:spLocks noGrp="1" noChangeArrowheads="1"/>
          </p:cNvSpPr>
          <p:nvPr>
            <p:ph type="dt" sz="quarter" idx="1"/>
          </p:nvPr>
        </p:nvSpPr>
        <p:spPr bwMode="auto">
          <a:xfrm>
            <a:off x="3887448" y="1"/>
            <a:ext cx="2975300" cy="4999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482" tIns="46241" rIns="92482" bIns="46241" numCol="1" anchor="t" anchorCtr="0" compatLnSpc="1">
            <a:prstTxWarp prst="textNoShape">
              <a:avLst/>
            </a:prstTxWarp>
          </a:bodyPr>
          <a:lstStyle>
            <a:lvl1pPr algn="r" eaLnBrk="0" hangingPunct="0">
              <a:defRPr sz="1200" smtClean="0"/>
            </a:lvl1pPr>
          </a:lstStyle>
          <a:p>
            <a:pPr>
              <a:defRPr/>
            </a:pPr>
            <a:fld id="{7C105792-050A-4524-9A3C-F4BE0B9284A0}" type="datetimeFigureOut">
              <a:rPr lang="en-GB"/>
              <a:pPr>
                <a:defRPr/>
              </a:pPr>
              <a:t>15/06/2017</a:t>
            </a:fld>
            <a:endParaRPr lang="en-GB"/>
          </a:p>
        </p:txBody>
      </p:sp>
      <p:sp>
        <p:nvSpPr>
          <p:cNvPr id="25604" name="Rectangle 4"/>
          <p:cNvSpPr>
            <a:spLocks noGrp="1" noChangeArrowheads="1"/>
          </p:cNvSpPr>
          <p:nvPr>
            <p:ph type="ftr" sz="quarter" idx="2"/>
          </p:nvPr>
        </p:nvSpPr>
        <p:spPr bwMode="auto">
          <a:xfrm>
            <a:off x="0" y="9496565"/>
            <a:ext cx="2975300" cy="4999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482" tIns="46241" rIns="92482" bIns="46241" numCol="1" anchor="b" anchorCtr="0" compatLnSpc="1">
            <a:prstTxWarp prst="textNoShape">
              <a:avLst/>
            </a:prstTxWarp>
          </a:bodyPr>
          <a:lstStyle>
            <a:lvl1pPr eaLnBrk="0" hangingPunct="0">
              <a:defRPr sz="1200" smtClean="0"/>
            </a:lvl1pPr>
          </a:lstStyle>
          <a:p>
            <a:pPr>
              <a:defRPr/>
            </a:pPr>
            <a:endParaRPr lang="en-GB"/>
          </a:p>
        </p:txBody>
      </p:sp>
      <p:sp>
        <p:nvSpPr>
          <p:cNvPr id="25605" name="Rectangle 5"/>
          <p:cNvSpPr>
            <a:spLocks noGrp="1" noChangeArrowheads="1"/>
          </p:cNvSpPr>
          <p:nvPr>
            <p:ph type="sldNum" sz="quarter" idx="3"/>
          </p:nvPr>
        </p:nvSpPr>
        <p:spPr bwMode="auto">
          <a:xfrm>
            <a:off x="3887448" y="9496565"/>
            <a:ext cx="2975300" cy="4999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482" tIns="46241" rIns="92482" bIns="46241" numCol="1" anchor="b" anchorCtr="0" compatLnSpc="1">
            <a:prstTxWarp prst="textNoShape">
              <a:avLst/>
            </a:prstTxWarp>
          </a:bodyPr>
          <a:lstStyle>
            <a:lvl1pPr algn="r" eaLnBrk="0" hangingPunct="0">
              <a:defRPr sz="1200" smtClean="0"/>
            </a:lvl1pPr>
          </a:lstStyle>
          <a:p>
            <a:pPr>
              <a:defRPr/>
            </a:pPr>
            <a:fld id="{ED175998-2411-4C78-97A5-47321EE57BF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5300" cy="499904"/>
          </a:xfrm>
          <a:prstGeom prst="rect">
            <a:avLst/>
          </a:prstGeom>
        </p:spPr>
        <p:txBody>
          <a:bodyPr vert="horz" lIns="92482" tIns="46241" rIns="92482" bIns="46241" rtlCol="0"/>
          <a:lstStyle>
            <a:lvl1pPr algn="l">
              <a:defRPr sz="1200"/>
            </a:lvl1pPr>
          </a:lstStyle>
          <a:p>
            <a:endParaRPr lang="en-GB"/>
          </a:p>
        </p:txBody>
      </p:sp>
      <p:sp>
        <p:nvSpPr>
          <p:cNvPr id="3" name="Date Placeholder 2"/>
          <p:cNvSpPr>
            <a:spLocks noGrp="1"/>
          </p:cNvSpPr>
          <p:nvPr>
            <p:ph type="dt" idx="1"/>
          </p:nvPr>
        </p:nvSpPr>
        <p:spPr>
          <a:xfrm>
            <a:off x="3887448" y="1"/>
            <a:ext cx="2975300" cy="499904"/>
          </a:xfrm>
          <a:prstGeom prst="rect">
            <a:avLst/>
          </a:prstGeom>
        </p:spPr>
        <p:txBody>
          <a:bodyPr vert="horz" lIns="92482" tIns="46241" rIns="92482" bIns="46241" rtlCol="0"/>
          <a:lstStyle>
            <a:lvl1pPr algn="r">
              <a:defRPr sz="1200"/>
            </a:lvl1pPr>
          </a:lstStyle>
          <a:p>
            <a:fld id="{E7A152AA-24CB-4FA4-8CE5-F4D393A8CE93}" type="datetimeFigureOut">
              <a:rPr lang="en-GB" smtClean="0"/>
              <a:pPr/>
              <a:t>15/06/2017</a:t>
            </a:fld>
            <a:endParaRPr lang="en-GB"/>
          </a:p>
        </p:txBody>
      </p:sp>
      <p:sp>
        <p:nvSpPr>
          <p:cNvPr id="4" name="Slide Image Placeholder 3"/>
          <p:cNvSpPr>
            <a:spLocks noGrp="1" noRot="1" noChangeAspect="1"/>
          </p:cNvSpPr>
          <p:nvPr>
            <p:ph type="sldImg" idx="2"/>
          </p:nvPr>
        </p:nvSpPr>
        <p:spPr>
          <a:xfrm>
            <a:off x="933450" y="750888"/>
            <a:ext cx="4997450" cy="3748087"/>
          </a:xfrm>
          <a:prstGeom prst="rect">
            <a:avLst/>
          </a:prstGeom>
          <a:noFill/>
          <a:ln w="12700">
            <a:solidFill>
              <a:prstClr val="black"/>
            </a:solidFill>
          </a:ln>
        </p:spPr>
        <p:txBody>
          <a:bodyPr vert="horz" lIns="92482" tIns="46241" rIns="92482" bIns="46241" rtlCol="0" anchor="ctr"/>
          <a:lstStyle/>
          <a:p>
            <a:endParaRPr lang="en-GB"/>
          </a:p>
        </p:txBody>
      </p:sp>
      <p:sp>
        <p:nvSpPr>
          <p:cNvPr id="5" name="Notes Placeholder 4"/>
          <p:cNvSpPr>
            <a:spLocks noGrp="1"/>
          </p:cNvSpPr>
          <p:nvPr>
            <p:ph type="body" sz="quarter" idx="3"/>
          </p:nvPr>
        </p:nvSpPr>
        <p:spPr>
          <a:xfrm>
            <a:off x="686115" y="4749891"/>
            <a:ext cx="5492121" cy="4499133"/>
          </a:xfrm>
          <a:prstGeom prst="rect">
            <a:avLst/>
          </a:prstGeom>
        </p:spPr>
        <p:txBody>
          <a:bodyPr vert="horz" lIns="92482" tIns="46241" rIns="92482" bIns="462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6565"/>
            <a:ext cx="2975300" cy="499904"/>
          </a:xfrm>
          <a:prstGeom prst="rect">
            <a:avLst/>
          </a:prstGeom>
        </p:spPr>
        <p:txBody>
          <a:bodyPr vert="horz" lIns="92482" tIns="46241" rIns="92482" bIns="46241" rtlCol="0" anchor="b"/>
          <a:lstStyle>
            <a:lvl1pPr algn="l">
              <a:defRPr sz="1200"/>
            </a:lvl1pPr>
          </a:lstStyle>
          <a:p>
            <a:endParaRPr lang="en-GB"/>
          </a:p>
        </p:txBody>
      </p:sp>
      <p:sp>
        <p:nvSpPr>
          <p:cNvPr id="7" name="Slide Number Placeholder 6"/>
          <p:cNvSpPr>
            <a:spLocks noGrp="1"/>
          </p:cNvSpPr>
          <p:nvPr>
            <p:ph type="sldNum" sz="quarter" idx="5"/>
          </p:nvPr>
        </p:nvSpPr>
        <p:spPr>
          <a:xfrm>
            <a:off x="3887448" y="9496565"/>
            <a:ext cx="2975300" cy="499904"/>
          </a:xfrm>
          <a:prstGeom prst="rect">
            <a:avLst/>
          </a:prstGeom>
        </p:spPr>
        <p:txBody>
          <a:bodyPr vert="horz" lIns="92482" tIns="46241" rIns="92482" bIns="46241" rtlCol="0" anchor="b"/>
          <a:lstStyle>
            <a:lvl1pPr algn="r">
              <a:defRPr sz="1200"/>
            </a:lvl1pPr>
          </a:lstStyle>
          <a:p>
            <a:fld id="{68CFECA3-EF44-47D5-97DA-8078DD98000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Grannies</a:t>
            </a:r>
            <a:r>
              <a:rPr lang="en-GB" baseline="0" dirty="0" smtClean="0"/>
              <a:t> and eggs</a:t>
            </a:r>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Alzheimer’s Society Dementia Café running at Lark Hill Village in Nottingham; Also an Alzheimer’s Society ‘Singing for the Brain’ group starting at </a:t>
            </a:r>
            <a:r>
              <a:rPr lang="en-GB" sz="1200" kern="1200" dirty="0" err="1" smtClean="0">
                <a:solidFill>
                  <a:schemeClr val="tx1"/>
                </a:solidFill>
                <a:latin typeface="+mn-lt"/>
                <a:ea typeface="+mn-ea"/>
                <a:cs typeface="+mn-cs"/>
              </a:rPr>
              <a:t>Pannel</a:t>
            </a:r>
            <a:r>
              <a:rPr lang="en-GB" sz="1200" kern="1200" dirty="0" smtClean="0">
                <a:solidFill>
                  <a:schemeClr val="tx1"/>
                </a:solidFill>
                <a:latin typeface="+mn-lt"/>
                <a:ea typeface="+mn-ea"/>
                <a:cs typeface="+mn-cs"/>
              </a:rPr>
              <a:t> Croft Village in Birmingham in April.</a:t>
            </a:r>
          </a:p>
          <a:p>
            <a:r>
              <a:rPr lang="en-GB" sz="1200" kern="1200" dirty="0" smtClean="0">
                <a:solidFill>
                  <a:schemeClr val="tx1"/>
                </a:solidFill>
                <a:latin typeface="+mn-lt"/>
                <a:ea typeface="+mn-ea"/>
                <a:cs typeface="+mn-cs"/>
              </a:rPr>
              <a:t>H&amp;C 21 and MHF peer support groups</a:t>
            </a:r>
          </a:p>
          <a:p>
            <a:pPr marL="0" marR="0" lvl="1" indent="0" algn="l" defTabSz="914400" rtl="0" eaLnBrk="1" fontAlgn="auto" latinLnBrk="0" hangingPunct="1">
              <a:lnSpc>
                <a:spcPct val="100000"/>
              </a:lnSpc>
              <a:spcBef>
                <a:spcPts val="0"/>
              </a:spcBef>
              <a:spcAft>
                <a:spcPts val="0"/>
              </a:spcAft>
              <a:buClrTx/>
              <a:buSzTx/>
              <a:buFontTx/>
              <a:buNone/>
              <a:tabLst/>
              <a:defRPr/>
            </a:pPr>
            <a:r>
              <a:rPr lang="en-GB" sz="2400" dirty="0" smtClean="0"/>
              <a:t>Accord Housing Pathways for Life</a:t>
            </a:r>
          </a:p>
          <a:p>
            <a:pPr marL="0" marR="0" lvl="1" indent="0" algn="l" defTabSz="914400" rtl="0" eaLnBrk="1" fontAlgn="auto" latinLnBrk="0" hangingPunct="1">
              <a:lnSpc>
                <a:spcPct val="100000"/>
              </a:lnSpc>
              <a:spcBef>
                <a:spcPts val="0"/>
              </a:spcBef>
              <a:spcAft>
                <a:spcPts val="0"/>
              </a:spcAft>
              <a:buClrTx/>
              <a:buSzTx/>
              <a:buFontTx/>
              <a:buNone/>
              <a:tabLst/>
              <a:defRPr/>
            </a:pPr>
            <a:r>
              <a:rPr lang="en-GB" sz="2400" dirty="0" smtClean="0"/>
              <a:t>Building up examples which will be published in some form in due course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GB" sz="2400" dirty="0" smtClean="0"/>
          </a:p>
          <a:p>
            <a:endParaRPr lang="en-GB" dirty="0" smtClean="0"/>
          </a:p>
          <a:p>
            <a:r>
              <a:rPr lang="en-GB" sz="1200" kern="1200" dirty="0" smtClean="0">
                <a:solidFill>
                  <a:schemeClr val="tx1"/>
                </a:solidFill>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Housing remains an add-on if included at all both at strategic/service development level and in individual care and support planning</a:t>
            </a:r>
          </a:p>
          <a:p>
            <a:r>
              <a:rPr lang="en-GB" smtClean="0"/>
              <a:t>Little </a:t>
            </a:r>
            <a:r>
              <a:rPr lang="en-GB" dirty="0"/>
              <a:t>hard evidence of effectiveness of housing </a:t>
            </a:r>
            <a:r>
              <a:rPr lang="en-GB" dirty="0" smtClean="0"/>
              <a:t>interventions</a:t>
            </a:r>
          </a:p>
          <a:p>
            <a:r>
              <a:rPr lang="en-GB" dirty="0" smtClean="0"/>
              <a:t>Overall, housing organisations have yet to recognise the relevance of dementia to their work and are,</a:t>
            </a:r>
            <a:r>
              <a:rPr lang="en-GB" baseline="0" dirty="0" smtClean="0"/>
              <a:t> probably understandably, prioritising other things, e.g. Welfare reform over dementia...relatively few DAA members are housing organisations</a:t>
            </a:r>
            <a:r>
              <a:rPr lang="en-GB" dirty="0" smtClean="0"/>
              <a:t> </a:t>
            </a:r>
          </a:p>
          <a:p>
            <a:r>
              <a:rPr lang="en-GB" dirty="0" smtClean="0"/>
              <a:t>I could go on if there was space and time....So, some progress has been made since I embarked on this journey but I think we still have some way to go, and this is where I think we need to get to......</a:t>
            </a:r>
          </a:p>
        </p:txBody>
      </p:sp>
      <p:sp>
        <p:nvSpPr>
          <p:cNvPr id="4" name="Slide Number Placeholder 3"/>
          <p:cNvSpPr>
            <a:spLocks noGrp="1"/>
          </p:cNvSpPr>
          <p:nvPr>
            <p:ph type="sldNum" sz="quarter" idx="10"/>
          </p:nvPr>
        </p:nvSpPr>
        <p:spPr/>
        <p:txBody>
          <a:bodyPr/>
          <a:lstStyle/>
          <a:p>
            <a:fld id="{68CFECA3-EF44-47D5-97DA-8078DD98000A}" type="slidenum">
              <a:rPr lang="en-GB" smtClean="0"/>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GB" dirty="0" smtClean="0"/>
              <a:t>In order to support people with dementia to remain living in their own homes well and cost-effectively, we all have to </a:t>
            </a:r>
            <a:r>
              <a:rPr lang="en-GB" b="1" dirty="0" smtClean="0"/>
              <a:t>work together</a:t>
            </a:r>
            <a:r>
              <a:rPr lang="en-GB" b="1" baseline="0" dirty="0" smtClean="0"/>
              <a:t> </a:t>
            </a:r>
            <a:r>
              <a:rPr lang="en-GB" baseline="0" dirty="0" smtClean="0"/>
              <a:t>and do our bit. The mix will look different in different areas, and others may choose different jigsaw pieces, but the principle remains – the different aspects need to dovetail with one another to meet the needs and aspirations of individuals and their family carers living with dementia. So just have a look at some of the components that I consider key......</a:t>
            </a:r>
            <a:r>
              <a:rPr lang="en-GB" dirty="0" smtClean="0"/>
              <a:t>jigsaw </a:t>
            </a:r>
            <a:r>
              <a:rPr lang="en-GB" baseline="0" dirty="0" smtClean="0"/>
              <a:t> pieces </a:t>
            </a:r>
            <a:r>
              <a:rPr lang="en-GB" dirty="0" smtClean="0"/>
              <a:t>may not contain all the relevant factors but it places the person with dementia and their family at the centre and everything around them – their home, formal services, informal services, the community all dovetail together to help the person to</a:t>
            </a:r>
            <a:r>
              <a:rPr lang="en-GB" baseline="0" dirty="0" smtClean="0"/>
              <a:t> live well at home safely and comfortably for as long as possible</a:t>
            </a:r>
            <a:endParaRPr lang="en-GB" dirty="0" smtClean="0"/>
          </a:p>
          <a:p>
            <a:pPr eaLnBrk="1" hangingPunct="1">
              <a:spcBef>
                <a:spcPct val="0"/>
              </a:spcBef>
            </a:pPr>
            <a:endParaRPr lang="en-GB" dirty="0"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BEC635-C2C2-4B01-AA0D-1004D41D5426}" type="slidenum">
              <a:rPr lang="en-GB" smtClean="0"/>
              <a:pPr/>
              <a:t>14</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 at </a:t>
            </a:r>
            <a:r>
              <a:rPr lang="en-GB" dirty="0" err="1" smtClean="0"/>
              <a:t>thr</a:t>
            </a:r>
            <a:r>
              <a:rPr lang="en-GB" dirty="0" smtClean="0"/>
              <a:t> </a:t>
            </a:r>
            <a:r>
              <a:rPr lang="en-GB" dirty="0" err="1" smtClean="0"/>
              <a:t>isk</a:t>
            </a:r>
            <a:r>
              <a:rPr lang="en-GB" dirty="0" smtClean="0"/>
              <a:t> of sounding like a </a:t>
            </a:r>
            <a:r>
              <a:rPr lang="en-GB" smtClean="0"/>
              <a:t>stuck record...</a:t>
            </a:r>
            <a:endParaRPr lang="en-GB"/>
          </a:p>
        </p:txBody>
      </p:sp>
      <p:sp>
        <p:nvSpPr>
          <p:cNvPr id="4" name="Slide Number Placeholder 3"/>
          <p:cNvSpPr>
            <a:spLocks noGrp="1"/>
          </p:cNvSpPr>
          <p:nvPr>
            <p:ph type="sldNum" sz="quarter" idx="10"/>
          </p:nvPr>
        </p:nvSpPr>
        <p:spPr/>
        <p:txBody>
          <a:bodyPr/>
          <a:lstStyle/>
          <a:p>
            <a:fld id="{68CFECA3-EF44-47D5-97DA-8078DD98000A}" type="slidenum">
              <a:rPr lang="en-GB" smtClean="0"/>
              <a:pPr/>
              <a:t>15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a:t>
            </a:r>
            <a:r>
              <a:rPr lang="en-GB" baseline="0" dirty="0" smtClean="0"/>
              <a:t> get the picture. Two hours in from a six hour journey, a voice pipes up from the back seat, “Are we nearly there yet?”, and so starts a lusty rendition of She’s coming around the mountain or 0 green bottles. Well, I’m not going to burst into song, but it does feel to me as though for the last ten years as the Housing LIN’s dementia lead, I have been uttering the same constant refrain along with many other people....”don’t forget about housing”... </a:t>
            </a:r>
            <a:r>
              <a:rPr lang="en-GB" baseline="0" dirty="0" err="1" smtClean="0"/>
              <a:t>i,.e</a:t>
            </a:r>
            <a:r>
              <a:rPr lang="en-GB" baseline="0" dirty="0" smtClean="0"/>
              <a:t> trying to put housing on the map.  So, what progress has been made in this time, where are we now and where do we need to get to? Really difficult to have a comprehensive overview or to cover that here in 20 minutes, so a selection which gives us some idea. I’m going to share my own perspective on these things, taking you briefly through the journey and some of the milestones along the way, and consider the answer to the question “Are we nearly there yet?”. Apologies to those of you to whom all this is old hat...difficult to know where to pitch presentation.</a:t>
            </a:r>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the charter, this is expressed differently as Place, people and process which also makes sense. Either way, it is more than physical environment</a:t>
            </a:r>
          </a:p>
          <a:p>
            <a:r>
              <a:rPr lang="en-GB" dirty="0" smtClean="0"/>
              <a:t>* LSN Beyond the Front Door: What home means to people with dementia and their carers</a:t>
            </a:r>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Some of these figures may not be up-to-date but illustrate the trend</a:t>
            </a:r>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 what was there when I started</a:t>
            </a:r>
            <a:r>
              <a:rPr lang="en-GB" baseline="0" dirty="0" smtClean="0"/>
              <a:t> as Housing LIN Dementia Lead. Not untypical was a rather superficial conference espousing ECH as a universal panacea for PWD without addressing  any key issues .</a:t>
            </a:r>
            <a:r>
              <a:rPr lang="en-GB" dirty="0" smtClean="0"/>
              <a:t>Despite</a:t>
            </a:r>
            <a:r>
              <a:rPr lang="en-GB" baseline="0" dirty="0" smtClean="0"/>
              <a:t> its rather lacking in conviction, just getting housing included felt like a major achievement back then.</a:t>
            </a:r>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People living with dementia should be supported to live independently in their own homes for as long as they are comfortable</a:t>
            </a:r>
            <a:r>
              <a:rPr lang="en-GB" baseline="0" dirty="0" smtClean="0"/>
              <a:t> and safe to do so.  5.76 of 2020 Implementation Plan under Housing</a:t>
            </a:r>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5439individual members and over 140 organisations who are national members </a:t>
            </a:r>
          </a:p>
          <a:p>
            <a:pPr marL="520214" indent="-520214">
              <a:buFont typeface="+mj-lt"/>
              <a:buAutoNum type="arabicPeriod"/>
            </a:pPr>
            <a:r>
              <a:rPr lang="en-GB" dirty="0">
                <a:solidFill>
                  <a:srgbClr val="000099"/>
                </a:solidFill>
              </a:rPr>
              <a:t>I have personal choice and control or influence over decisions about me</a:t>
            </a:r>
          </a:p>
          <a:p>
            <a:pPr marL="520214" indent="-520214">
              <a:buFont typeface="+mj-lt"/>
              <a:buAutoNum type="arabicPeriod"/>
            </a:pPr>
            <a:r>
              <a:rPr lang="en-GB" dirty="0">
                <a:solidFill>
                  <a:srgbClr val="990033"/>
                </a:solidFill>
              </a:rPr>
              <a:t>I know that services are designed around me and my needs</a:t>
            </a:r>
          </a:p>
          <a:p>
            <a:pPr marL="520214" indent="-520214">
              <a:buFont typeface="+mj-lt"/>
              <a:buAutoNum type="arabicPeriod"/>
            </a:pPr>
            <a:r>
              <a:rPr lang="en-GB" dirty="0">
                <a:solidFill>
                  <a:srgbClr val="000099"/>
                </a:solidFill>
              </a:rPr>
              <a:t>I have support that helps me live my life</a:t>
            </a:r>
          </a:p>
          <a:p>
            <a:pPr marL="520214" indent="-520214">
              <a:buFont typeface="+mj-lt"/>
              <a:buAutoNum type="arabicPeriod"/>
            </a:pPr>
            <a:r>
              <a:rPr lang="en-GB" dirty="0">
                <a:solidFill>
                  <a:srgbClr val="990033"/>
                </a:solidFill>
              </a:rPr>
              <a:t>I have the knowledge and know-how to get what I need</a:t>
            </a:r>
          </a:p>
          <a:p>
            <a:pPr marL="520214" indent="-520214">
              <a:buFont typeface="+mj-lt"/>
              <a:buAutoNum type="arabicPeriod"/>
            </a:pPr>
            <a:r>
              <a:rPr lang="en-GB" dirty="0">
                <a:solidFill>
                  <a:srgbClr val="000099"/>
                </a:solidFill>
              </a:rPr>
              <a:t>I live in an enabling and supportive environment where I feel valued and understood</a:t>
            </a:r>
          </a:p>
          <a:p>
            <a:pPr marL="520214" indent="-520214">
              <a:buFont typeface="+mj-lt"/>
              <a:buAutoNum type="arabicPeriod"/>
            </a:pPr>
            <a:r>
              <a:rPr lang="en-GB" dirty="0">
                <a:solidFill>
                  <a:srgbClr val="990033"/>
                </a:solidFill>
              </a:rPr>
              <a:t>I have a sense of belonging and being a valued part of family, community and civic life</a:t>
            </a:r>
          </a:p>
          <a:p>
            <a:pPr marL="520214" indent="-520214">
              <a:buFont typeface="+mj-lt"/>
              <a:buAutoNum type="arabicPeriod"/>
            </a:pPr>
            <a:r>
              <a:rPr lang="en-GB" dirty="0">
                <a:solidFill>
                  <a:srgbClr val="000099"/>
                </a:solidFill>
              </a:rPr>
              <a:t>I know there is research going on which delivers a better life for me now, and hope for the future</a:t>
            </a:r>
          </a:p>
          <a:p>
            <a:endParaRPr lang="en-GB" dirty="0" smtClean="0"/>
          </a:p>
        </p:txBody>
      </p:sp>
      <p:sp>
        <p:nvSpPr>
          <p:cNvPr id="4" name="Slide Number Placeholder 3"/>
          <p:cNvSpPr>
            <a:spLocks noGrp="1"/>
          </p:cNvSpPr>
          <p:nvPr>
            <p:ph type="sldNum" sz="quarter" idx="10"/>
          </p:nvPr>
        </p:nvSpPr>
        <p:spPr/>
        <p:txBody>
          <a:bodyPr/>
          <a:lstStyle/>
          <a:p>
            <a:fld id="{68CFECA3-EF44-47D5-97DA-8078DD9800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 Housing LIN is a sophisticated peer-to-peer network bringing together over 40,000 housing, health and social care professionals in England and Wales to exemplify innovative housing solutions for an ageing population. </a:t>
            </a:r>
          </a:p>
          <a:p>
            <a:r>
              <a:rPr lang="en-GB" dirty="0"/>
              <a:t>Recognised by government and industry as a leading ‘knowledge hub’ on specialist housing, our online and regional networked </a:t>
            </a:r>
            <a:r>
              <a:rPr lang="en-GB" dirty="0" smtClean="0"/>
              <a:t>activities</a:t>
            </a:r>
          </a:p>
          <a:p>
            <a:r>
              <a:rPr lang="en-GB" dirty="0" smtClean="0"/>
              <a:t>HDRC, DHWG, Dementia Workforce advisory</a:t>
            </a:r>
            <a:r>
              <a:rPr lang="en-GB" baseline="0" dirty="0" smtClean="0"/>
              <a:t> group, not National mental capacity forum...not for want of trying</a:t>
            </a:r>
            <a:r>
              <a:rPr lang="en-GB" dirty="0" smtClean="0"/>
              <a:t> </a:t>
            </a:r>
            <a:endParaRPr lang="en-GB" dirty="0"/>
          </a:p>
          <a:p>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10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Many more specialist housing developments. Have just included those because there are case studies of them on the Housing LIN website</a:t>
            </a:r>
          </a:p>
          <a:p>
            <a:r>
              <a:rPr lang="en-GB" dirty="0" smtClean="0"/>
              <a:t>Each of those above represents a different model</a:t>
            </a:r>
          </a:p>
          <a:p>
            <a:pPr>
              <a:buFont typeface="Arial" pitchFamily="34" charset="0"/>
              <a:buChar char="•"/>
            </a:pPr>
            <a:r>
              <a:rPr lang="en-GB" dirty="0" err="1" smtClean="0"/>
              <a:t>Llys</a:t>
            </a:r>
            <a:r>
              <a:rPr lang="en-GB" dirty="0" smtClean="0"/>
              <a:t> Jasmine, </a:t>
            </a:r>
            <a:r>
              <a:rPr lang="en-GB" dirty="0" err="1" smtClean="0"/>
              <a:t>Mold</a:t>
            </a:r>
            <a:r>
              <a:rPr lang="en-GB" dirty="0" smtClean="0"/>
              <a:t> – separate wing</a:t>
            </a:r>
            <a:r>
              <a:rPr lang="en-GB" baseline="0" dirty="0" smtClean="0"/>
              <a:t> of 15 flats. Partnership between Wales&amp; West Housing and </a:t>
            </a:r>
            <a:r>
              <a:rPr lang="en-GB" baseline="0" dirty="0" err="1" smtClean="0"/>
              <a:t>Flinshire</a:t>
            </a:r>
            <a:r>
              <a:rPr lang="en-GB" baseline="0" dirty="0" smtClean="0"/>
              <a:t> CC. DF design – e.g. Visibility of loo from bed. Consulted with older people who helped shape design e.g. No: of parking places</a:t>
            </a:r>
            <a:endParaRPr lang="en-GB" dirty="0" smtClean="0"/>
          </a:p>
          <a:p>
            <a:pPr>
              <a:buFont typeface="Arial" pitchFamily="34" charset="0"/>
              <a:buChar char="•"/>
            </a:pPr>
            <a:r>
              <a:rPr lang="en-GB" dirty="0" smtClean="0"/>
              <a:t>Hare Hill, Rochdale – </a:t>
            </a:r>
            <a:r>
              <a:rPr lang="en-GB" dirty="0" err="1" smtClean="0"/>
              <a:t>damian</a:t>
            </a:r>
            <a:r>
              <a:rPr lang="en-GB" dirty="0" smtClean="0"/>
              <a:t> </a:t>
            </a:r>
            <a:r>
              <a:rPr lang="en-GB" dirty="0" err="1" smtClean="0"/>
              <a:t>Utton</a:t>
            </a:r>
            <a:r>
              <a:rPr lang="en-GB" dirty="0" smtClean="0"/>
              <a:t> Integrated model.</a:t>
            </a:r>
            <a:r>
              <a:rPr lang="en-GB" baseline="0" dirty="0" smtClean="0"/>
              <a:t> 43 flats. Design shaped by Planning, Highways, police (secure by design), </a:t>
            </a:r>
            <a:r>
              <a:rPr lang="en-GB" baseline="0" dirty="0" err="1" smtClean="0"/>
              <a:t>Littleborough</a:t>
            </a:r>
            <a:r>
              <a:rPr lang="en-GB" baseline="0" dirty="0" smtClean="0"/>
              <a:t> civic society &amp; client working group. HAPPI principles and dementia design – memory boxes and kitchen windows, colour themes circular route in garden. Serves wider community – communal facilities open to public; broadband and wireless networks</a:t>
            </a:r>
            <a:endParaRPr lang="en-GB" dirty="0" smtClean="0"/>
          </a:p>
          <a:p>
            <a:pPr>
              <a:buFont typeface="Arial" pitchFamily="34" charset="0"/>
              <a:buChar char="•"/>
            </a:pPr>
            <a:r>
              <a:rPr lang="en-GB" dirty="0" smtClean="0"/>
              <a:t>Flowers house, Milton Keynes and Beeches Manor</a:t>
            </a:r>
            <a:r>
              <a:rPr lang="en-GB" baseline="0" dirty="0" smtClean="0"/>
              <a:t> H&amp;C 21 Quattro</a:t>
            </a:r>
            <a:r>
              <a:rPr lang="en-GB" dirty="0" smtClean="0"/>
              <a:t> - specialist; Green House model emphasising person</a:t>
            </a:r>
            <a:r>
              <a:rPr lang="en-GB" baseline="0" dirty="0" smtClean="0"/>
              <a:t> and relationship-centred care &amp; support. Two clusters of nine properties with kitchens designed to enable staff and residents to prepare food together. Two clusters enable degree of matching</a:t>
            </a:r>
            <a:endParaRPr lang="en-GB" dirty="0" smtClean="0"/>
          </a:p>
          <a:p>
            <a:pPr>
              <a:buFont typeface="Arial" pitchFamily="34" charset="0"/>
              <a:buChar char="•"/>
            </a:pPr>
            <a:r>
              <a:rPr lang="en-GB" dirty="0" smtClean="0"/>
              <a:t>Belong villages hybrid – assisted living apartments, communal facilities and dementia households registered as care home</a:t>
            </a:r>
          </a:p>
          <a:p>
            <a:pPr>
              <a:buFont typeface="Arial" pitchFamily="34" charset="0"/>
              <a:buNone/>
            </a:pPr>
            <a:r>
              <a:rPr lang="en-GB" dirty="0" smtClean="0"/>
              <a:t>But not enough to incorporate DF design</a:t>
            </a:r>
            <a:r>
              <a:rPr lang="en-GB" baseline="0" dirty="0" smtClean="0"/>
              <a:t> principles in new specialist housing.</a:t>
            </a:r>
            <a:endParaRPr lang="en-GB" dirty="0"/>
          </a:p>
        </p:txBody>
      </p:sp>
      <p:sp>
        <p:nvSpPr>
          <p:cNvPr id="4" name="Slide Number Placeholder 3"/>
          <p:cNvSpPr>
            <a:spLocks noGrp="1"/>
          </p:cNvSpPr>
          <p:nvPr>
            <p:ph type="sldNum" sz="quarter" idx="10"/>
          </p:nvPr>
        </p:nvSpPr>
        <p:spPr/>
        <p:txBody>
          <a:bodyPr/>
          <a:lstStyle/>
          <a:p>
            <a:fld id="{68CFECA3-EF44-47D5-97DA-8078DD98000A}" type="slidenum">
              <a:rPr lang="en-GB" smtClean="0"/>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E7B8B94-B563-4460-B0AE-CD9D97B0D824}"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0A336B8-4F2F-4321-89BB-47CD23B528E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63AFF2B-4C28-4BC0-8417-9291A8F57B0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888CFD1-8660-4E28-B8E4-6D0A15525D3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A35B379-2F47-4A22-81B9-3347090B89B0}"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BBBB71A-C973-4290-9334-20981381B98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6E4CCEA-F9D4-40C0-9FA3-C1D803CA4E7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D13D0528-6927-4490-822E-07BDC998E24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F331C326-80BB-4514-800B-76DBE0BD8F4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2D99E22-8D1E-4064-8B73-D15861F4FF6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AFB4CB5-27FC-40E9-A4F8-0E30BB2CF68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217233E4-2696-4DB3-86DA-120877A74CF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housinglin.org.uk/" TargetMode="External"/><Relationship Id="rId2" Type="http://schemas.openxmlformats.org/officeDocument/2006/relationships/hyperlink" Target="mailto:info@housinglin.org.uk"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2.jpeg"/><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hyperlink" Target="http://www.housinglin.org.uk/dementia" TargetMode="External"/><Relationship Id="rId7" Type="http://schemas.openxmlformats.org/officeDocument/2006/relationships/hyperlink" Target="http://housingdementiaresearch.wordpress.com/"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hyperlink" Target="http://www.housinglin.org.uk/AboutHousingLIN/DHWG" TargetMode="External"/><Relationship Id="rId5" Type="http://schemas.openxmlformats.org/officeDocument/2006/relationships/hyperlink" Target="http://www.dementiaaction.org.uk/" TargetMode="External"/><Relationship Id="rId4" Type="http://schemas.openxmlformats.org/officeDocument/2006/relationships/hyperlink" Target="http://dementiavoices.org.uk/"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www.housinglin.org.uk/pagefinder.cfm?cid=10146" TargetMode="External"/><Relationship Id="rId3" Type="http://schemas.openxmlformats.org/officeDocument/2006/relationships/hyperlink" Target="http://www.housinglin.org.uk/pagefinder.cfm?cid=9924" TargetMode="External"/><Relationship Id="rId7" Type="http://schemas.openxmlformats.org/officeDocument/2006/relationships/hyperlink" Target="http://www.housinglin.org.uk/pagefinder.cfm?cid=17731"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hyperlink" Target="http://www.housinglin.org.uk/pagefinder.cfm?cid=9203" TargetMode="External"/><Relationship Id="rId5" Type="http://schemas.openxmlformats.org/officeDocument/2006/relationships/hyperlink" Target="http://www.housinglin.org.uk/pagefinder.cfm?cid=9822" TargetMode="External"/><Relationship Id="rId10" Type="http://schemas.openxmlformats.org/officeDocument/2006/relationships/hyperlink" Target="http://www.housinglin.org.uk/pagefinder.cfm?cid=10322" TargetMode="External"/><Relationship Id="rId4" Type="http://schemas.openxmlformats.org/officeDocument/2006/relationships/hyperlink" Target="http://www.housinglin.org.uk/pagefinder.cfm?cid=8832" TargetMode="External"/><Relationship Id="rId9" Type="http://schemas.openxmlformats.org/officeDocument/2006/relationships/hyperlink" Target="http://www.housinglin.org.uk/pagefinder.cfm?cid=9204"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www.housinglin.org.uk/pagefinder.cfm?cid=10086" TargetMode="External"/><Relationship Id="rId3" Type="http://schemas.openxmlformats.org/officeDocument/2006/relationships/hyperlink" Target="http://www.housinglin.org.uk/pagefinder.cfm?cid=10450" TargetMode="External"/><Relationship Id="rId7" Type="http://schemas.openxmlformats.org/officeDocument/2006/relationships/hyperlink" Target="http://www.housinglin.org.uk/pagefinder.cfm?cid=9628"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hyperlink" Target="http://www.housinglin.org.uk/pagefinder.cfm?cid=9379" TargetMode="External"/><Relationship Id="rId5" Type="http://schemas.openxmlformats.org/officeDocument/2006/relationships/hyperlink" Target="https://www.alzheimers.org.uk/info/20046/help_with_dementia_care/38/supporting_gay_lesbian_and_bisexual_people_with_dementia" TargetMode="External"/><Relationship Id="rId10" Type="http://schemas.openxmlformats.org/officeDocument/2006/relationships/hyperlink" Target="http://www.dementiaaction.org.uk/news_and_events/events_archive/4746_quarterly_meeting_-_september_2013" TargetMode="External"/><Relationship Id="rId4" Type="http://schemas.openxmlformats.org/officeDocument/2006/relationships/hyperlink" Target="http://www.hlpdesign.com/our-publications/design-for-dementia" TargetMode="External"/><Relationship Id="rId9" Type="http://schemas.openxmlformats.org/officeDocument/2006/relationships/hyperlink" Target="http://www.housinglin.org.uk/pagefinder.cfm?cid=1034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HLIN"/>
          <p:cNvPicPr>
            <a:picLocks noChangeAspect="1" noChangeArrowheads="1"/>
          </p:cNvPicPr>
          <p:nvPr/>
        </p:nvPicPr>
        <p:blipFill>
          <a:blip r:embed="rId3" cstate="print"/>
          <a:srcRect/>
          <a:stretch>
            <a:fillRect/>
          </a:stretch>
        </p:blipFill>
        <p:spPr bwMode="auto">
          <a:xfrm>
            <a:off x="4789488" y="44450"/>
            <a:ext cx="3959225" cy="1058863"/>
          </a:xfrm>
          <a:prstGeom prst="rect">
            <a:avLst/>
          </a:prstGeom>
          <a:noFill/>
          <a:ln w="9525">
            <a:noFill/>
            <a:miter lim="800000"/>
            <a:headEnd/>
            <a:tailEnd/>
          </a:ln>
        </p:spPr>
      </p:pic>
      <p:sp>
        <p:nvSpPr>
          <p:cNvPr id="2" name="Rectangle 2"/>
          <p:cNvSpPr>
            <a:spLocks noChangeArrowheads="1"/>
          </p:cNvSpPr>
          <p:nvPr/>
        </p:nvSpPr>
        <p:spPr bwMode="auto">
          <a:xfrm>
            <a:off x="0" y="2060848"/>
            <a:ext cx="9144000" cy="24482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algn="ctr"/>
            <a:r>
              <a:rPr lang="en-GB" sz="4800" b="1" dirty="0" smtClean="0">
                <a:solidFill>
                  <a:schemeClr val="tx2"/>
                </a:solidFill>
                <a:effectLst>
                  <a:outerShdw blurRad="38100" dist="38100" dir="2700000" algn="tl">
                    <a:srgbClr val="C0C0C0"/>
                  </a:outerShdw>
                </a:effectLst>
              </a:rPr>
              <a:t>Housing and dementia:</a:t>
            </a:r>
          </a:p>
          <a:p>
            <a:pPr algn="ctr"/>
            <a:r>
              <a:rPr lang="en-GB" sz="5400" b="1" dirty="0" smtClean="0">
                <a:solidFill>
                  <a:schemeClr val="tx2"/>
                </a:solidFill>
                <a:effectLst>
                  <a:outerShdw blurRad="38100" dist="38100" dir="2700000" algn="tl">
                    <a:srgbClr val="C0C0C0"/>
                  </a:outerShdw>
                </a:effectLst>
              </a:rPr>
              <a:t>Are we nearly there yet?</a:t>
            </a:r>
          </a:p>
          <a:p>
            <a:pPr algn="ctr"/>
            <a:r>
              <a:rPr lang="en-GB" sz="3200" b="1" dirty="0" smtClean="0">
                <a:solidFill>
                  <a:schemeClr val="tx2"/>
                </a:solidFill>
                <a:effectLst>
                  <a:outerShdw blurRad="38100" dist="38100" dir="2700000" algn="tl">
                    <a:srgbClr val="C0C0C0"/>
                  </a:outerShdw>
                </a:effectLst>
              </a:rPr>
              <a:t>A decade as the Housing </a:t>
            </a:r>
            <a:r>
              <a:rPr lang="en-GB" sz="3200" b="1" smtClean="0">
                <a:solidFill>
                  <a:schemeClr val="tx2"/>
                </a:solidFill>
                <a:effectLst>
                  <a:outerShdw blurRad="38100" dist="38100" dir="2700000" algn="tl">
                    <a:srgbClr val="C0C0C0"/>
                  </a:outerShdw>
                </a:effectLst>
              </a:rPr>
              <a:t>LIN Dementia </a:t>
            </a:r>
            <a:r>
              <a:rPr lang="en-GB" sz="3200" b="1" dirty="0" smtClean="0">
                <a:solidFill>
                  <a:schemeClr val="tx2"/>
                </a:solidFill>
                <a:effectLst>
                  <a:outerShdw blurRad="38100" dist="38100" dir="2700000" algn="tl">
                    <a:srgbClr val="C0C0C0"/>
                  </a:outerShdw>
                </a:effectLst>
              </a:rPr>
              <a:t>Lead</a:t>
            </a:r>
          </a:p>
          <a:p>
            <a:pPr algn="ctr"/>
            <a:endParaRPr lang="en-GB" sz="3200" b="1" dirty="0" smtClean="0">
              <a:solidFill>
                <a:schemeClr val="tx2"/>
              </a:solidFill>
              <a:effectLst>
                <a:outerShdw blurRad="38100" dist="38100" dir="2700000" algn="tl">
                  <a:srgbClr val="C0C0C0"/>
                </a:outerShdw>
              </a:effectLst>
            </a:endParaRPr>
          </a:p>
          <a:p>
            <a:pPr algn="ctr"/>
            <a:r>
              <a:rPr lang="en-GB" sz="2800" b="1" dirty="0" smtClean="0">
                <a:solidFill>
                  <a:schemeClr val="tx2"/>
                </a:solidFill>
                <a:effectLst>
                  <a:outerShdw blurRad="38100" dist="38100" dir="2700000" algn="tl">
                    <a:srgbClr val="C0C0C0"/>
                  </a:outerShdw>
                </a:effectLst>
              </a:rPr>
              <a:t>March 2017</a:t>
            </a:r>
            <a:endParaRPr lang="en-GB" sz="2800" b="1" dirty="0" smtClean="0">
              <a:solidFill>
                <a:schemeClr val="tx2"/>
              </a:solidFill>
              <a:effectLst>
                <a:outerShdw blurRad="38100" dist="38100" dir="2700000" algn="tl">
                  <a:srgbClr val="C0C0C0"/>
                </a:outerShdw>
              </a:effectLst>
            </a:endParaRPr>
          </a:p>
        </p:txBody>
      </p:sp>
      <p:sp>
        <p:nvSpPr>
          <p:cNvPr id="3" name="Rectangle 3"/>
          <p:cNvSpPr>
            <a:spLocks noChangeArrowheads="1"/>
          </p:cNvSpPr>
          <p:nvPr/>
        </p:nvSpPr>
        <p:spPr bwMode="auto">
          <a:xfrm>
            <a:off x="539552" y="5013176"/>
            <a:ext cx="8064500" cy="16557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r">
              <a:spcBef>
                <a:spcPct val="20000"/>
              </a:spcBef>
              <a:buClr>
                <a:srgbClr val="E20176"/>
              </a:buClr>
              <a:buFont typeface="Wingdings" pitchFamily="2" charset="2"/>
              <a:buNone/>
            </a:pPr>
            <a:r>
              <a:rPr lang="en-US" sz="3200" b="1" dirty="0" smtClean="0">
                <a:solidFill>
                  <a:srgbClr val="5F5F5F"/>
                </a:solidFill>
                <a:effectLst>
                  <a:outerShdw blurRad="38100" dist="38100" dir="2700000" algn="tl">
                    <a:srgbClr val="C0C0C0"/>
                  </a:outerShdw>
                </a:effectLst>
              </a:rPr>
              <a:t>Sue Garwood</a:t>
            </a:r>
          </a:p>
          <a:p>
            <a:pPr algn="r">
              <a:spcBef>
                <a:spcPct val="20000"/>
              </a:spcBef>
              <a:buClr>
                <a:srgbClr val="E20176"/>
              </a:buClr>
              <a:buFont typeface="Wingdings" pitchFamily="2" charset="2"/>
              <a:buNone/>
            </a:pPr>
            <a:r>
              <a:rPr lang="en-US" sz="3200" b="1" dirty="0" smtClean="0">
                <a:solidFill>
                  <a:srgbClr val="5F5F5F"/>
                </a:solidFill>
                <a:effectLst>
                  <a:outerShdw blurRad="38100" dist="38100" dir="2700000" algn="tl">
                    <a:srgbClr val="C0C0C0"/>
                  </a:outerShdw>
                </a:effectLst>
              </a:rPr>
              <a:t>Housing LIN Dementia Lead</a:t>
            </a:r>
            <a:endParaRPr lang="en-GB" sz="3200" dirty="0">
              <a:solidFill>
                <a:srgbClr val="5F5F5F"/>
              </a:solidFill>
            </a:endParaRPr>
          </a:p>
        </p:txBody>
      </p:sp>
      <p:pic>
        <p:nvPicPr>
          <p:cNvPr id="2053" name="Picture 7" descr="HousingLIN_logo_strapline_redBG"/>
          <p:cNvPicPr>
            <a:picLocks noChangeAspect="1" noChangeArrowheads="1"/>
          </p:cNvPicPr>
          <p:nvPr/>
        </p:nvPicPr>
        <p:blipFill>
          <a:blip r:embed="rId4" cstate="print"/>
          <a:srcRect/>
          <a:stretch>
            <a:fillRect/>
          </a:stretch>
        </p:blipFill>
        <p:spPr bwMode="auto">
          <a:xfrm>
            <a:off x="0" y="0"/>
            <a:ext cx="4556125" cy="1190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179512" y="1196752"/>
            <a:ext cx="8209607" cy="5753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The Housing LIN contribution</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251520" y="1988840"/>
            <a:ext cx="8352928" cy="4324261"/>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500" dirty="0" smtClean="0"/>
              <a:t>Network of over 40,000 housing, health and social care professionals </a:t>
            </a:r>
          </a:p>
          <a:p>
            <a:pPr marL="342000" lvl="1" indent="-342000">
              <a:spcBef>
                <a:spcPts val="576"/>
              </a:spcBef>
              <a:buFont typeface="Arial" pitchFamily="34" charset="0"/>
              <a:buChar char="•"/>
            </a:pPr>
            <a:r>
              <a:rPr lang="en-GB" sz="2500" dirty="0" smtClean="0"/>
              <a:t>Member of dementia-related groups &amp; forums </a:t>
            </a:r>
          </a:p>
          <a:p>
            <a:pPr marL="342000" lvl="1" indent="-342000">
              <a:spcBef>
                <a:spcPts val="576"/>
              </a:spcBef>
              <a:buFont typeface="Arial" pitchFamily="34" charset="0"/>
              <a:buChar char="•"/>
            </a:pPr>
            <a:r>
              <a:rPr lang="en-GB" sz="2500" dirty="0" smtClean="0"/>
              <a:t>Comprehensive website on housing and dementia</a:t>
            </a:r>
          </a:p>
          <a:p>
            <a:pPr marL="342000" lvl="1" indent="-342000">
              <a:spcBef>
                <a:spcPts val="576"/>
              </a:spcBef>
              <a:buFont typeface="Arial" pitchFamily="34" charset="0"/>
              <a:buChar char="•"/>
            </a:pPr>
            <a:r>
              <a:rPr lang="en-GB" sz="2500" dirty="0" smtClean="0"/>
              <a:t>National and regional events and regular news updates include dementia topics</a:t>
            </a:r>
          </a:p>
          <a:p>
            <a:pPr marL="342000" lvl="1" indent="-342000">
              <a:spcBef>
                <a:spcPts val="576"/>
              </a:spcBef>
              <a:buFont typeface="Arial" pitchFamily="34" charset="0"/>
              <a:buChar char="•"/>
            </a:pPr>
            <a:r>
              <a:rPr lang="en-GB" sz="2500" dirty="0" smtClean="0"/>
              <a:t>Actively contribute to key consultations e.g. MCA &amp; deprivation of liberty; housing &amp; dementia charter; Welsh dementia strategy</a:t>
            </a:r>
          </a:p>
          <a:p>
            <a:pPr marL="342000" lvl="1" indent="-342000">
              <a:spcBef>
                <a:spcPts val="576"/>
              </a:spcBef>
              <a:buFont typeface="Arial" pitchFamily="34" charset="0"/>
              <a:buChar char="•"/>
            </a:pPr>
            <a:r>
              <a:rPr lang="en-GB" sz="2500" dirty="0" smtClean="0"/>
              <a:t>Resources such as briefings, case studies, reports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1520" y="1196753"/>
            <a:ext cx="8497639" cy="5040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And on the ground.......</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179512" y="1700808"/>
            <a:ext cx="8712968" cy="4862870"/>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000" dirty="0" smtClean="0"/>
              <a:t>Spurt of </a:t>
            </a:r>
            <a:r>
              <a:rPr lang="en-GB" sz="2000" b="1" dirty="0" smtClean="0"/>
              <a:t>new specialist housing </a:t>
            </a:r>
            <a:r>
              <a:rPr lang="en-GB" sz="2000" dirty="0" smtClean="0"/>
              <a:t>targeting people with dementia built to dementia-friendly design principles e.g. </a:t>
            </a:r>
            <a:r>
              <a:rPr lang="en-GB" sz="2000" dirty="0" err="1" smtClean="0"/>
              <a:t>Llys</a:t>
            </a:r>
            <a:r>
              <a:rPr lang="en-GB" sz="2000" dirty="0" smtClean="0"/>
              <a:t> jasmine(86); Hare Hill (124); Flowers House (83); Beeches Manor (96); Belong Villages</a:t>
            </a:r>
          </a:p>
          <a:p>
            <a:pPr marL="342000" lvl="1" indent="-342000">
              <a:spcBef>
                <a:spcPts val="576"/>
              </a:spcBef>
              <a:buFont typeface="Arial" pitchFamily="34" charset="0"/>
              <a:buChar char="•"/>
            </a:pPr>
            <a:r>
              <a:rPr lang="en-GB" sz="2000" dirty="0" smtClean="0"/>
              <a:t>Housing providers including DF principles in </a:t>
            </a:r>
            <a:r>
              <a:rPr lang="en-GB" sz="2000" b="1" dirty="0" smtClean="0"/>
              <a:t>cyclical maintenance  </a:t>
            </a:r>
            <a:r>
              <a:rPr lang="en-GB" sz="2000" dirty="0" smtClean="0"/>
              <a:t>e.g. Waltham Forest Housing Association; Guinness Partnership</a:t>
            </a:r>
          </a:p>
          <a:p>
            <a:pPr marL="342000" lvl="1" indent="-342000">
              <a:spcBef>
                <a:spcPts val="576"/>
              </a:spcBef>
              <a:buFont typeface="Arial" pitchFamily="34" charset="0"/>
              <a:buChar char="•"/>
            </a:pPr>
            <a:r>
              <a:rPr lang="en-GB" sz="2000" b="1" dirty="0" smtClean="0"/>
              <a:t>Home adaptations and technology </a:t>
            </a:r>
            <a:r>
              <a:rPr lang="en-GB" sz="2000" dirty="0" smtClean="0"/>
              <a:t>prolonging independence e.g. Care and repair Wyre and Fylde; BRE house</a:t>
            </a:r>
          </a:p>
          <a:p>
            <a:pPr marL="342000" lvl="1" indent="-342000">
              <a:spcBef>
                <a:spcPts val="576"/>
              </a:spcBef>
              <a:buFont typeface="Arial" pitchFamily="34" charset="0"/>
              <a:buChar char="•"/>
            </a:pPr>
            <a:r>
              <a:rPr lang="en-GB" sz="2000" b="1" dirty="0" smtClean="0"/>
              <a:t>Housing organisations </a:t>
            </a:r>
            <a:r>
              <a:rPr lang="en-GB" sz="2000" dirty="0" smtClean="0"/>
              <a:t>becoming </a:t>
            </a:r>
            <a:r>
              <a:rPr lang="en-GB" sz="2000" b="1" dirty="0" smtClean="0"/>
              <a:t>dementia friendly </a:t>
            </a:r>
            <a:r>
              <a:rPr lang="en-GB" sz="2000" dirty="0" smtClean="0"/>
              <a:t>and skilling their workforce – e.g. Guinness Partnership; </a:t>
            </a:r>
            <a:r>
              <a:rPr lang="en-GB" sz="2000" dirty="0" err="1" smtClean="0"/>
              <a:t>Abbeyfield</a:t>
            </a:r>
            <a:r>
              <a:rPr lang="en-GB" sz="2000" dirty="0" smtClean="0"/>
              <a:t>; Extra Care Charitable Trust ‘s (ECCT) Enriched Opportunities Programme (EOP); Accord</a:t>
            </a:r>
          </a:p>
          <a:p>
            <a:pPr marL="342000" lvl="1" indent="-342000">
              <a:spcBef>
                <a:spcPts val="576"/>
              </a:spcBef>
              <a:buFont typeface="Arial" pitchFamily="34" charset="0"/>
              <a:buChar char="•"/>
            </a:pPr>
            <a:r>
              <a:rPr lang="en-GB" sz="2000" dirty="0" smtClean="0"/>
              <a:t>Some </a:t>
            </a:r>
            <a:r>
              <a:rPr lang="en-GB" sz="2000" b="1" dirty="0" smtClean="0"/>
              <a:t>training programmes </a:t>
            </a:r>
            <a:r>
              <a:rPr lang="en-GB" sz="2000" dirty="0" smtClean="0"/>
              <a:t>being developed for housing professionals</a:t>
            </a:r>
          </a:p>
          <a:p>
            <a:pPr marL="342000" lvl="1" indent="-342000">
              <a:spcBef>
                <a:spcPts val="576"/>
              </a:spcBef>
              <a:buFont typeface="Arial" pitchFamily="34" charset="0"/>
              <a:buChar char="•"/>
            </a:pPr>
            <a:r>
              <a:rPr lang="en-GB" sz="2000" b="1" dirty="0" smtClean="0"/>
              <a:t>People with dementia and carers </a:t>
            </a:r>
            <a:r>
              <a:rPr lang="en-GB" sz="2000" dirty="0" smtClean="0"/>
              <a:t>contributed to housing charter</a:t>
            </a:r>
          </a:p>
          <a:p>
            <a:pPr marL="342000" lvl="1" indent="-342000">
              <a:spcBef>
                <a:spcPts val="576"/>
              </a:spcBef>
              <a:buFont typeface="Arial" pitchFamily="34" charset="0"/>
              <a:buChar char="•"/>
            </a:pPr>
            <a:r>
              <a:rPr lang="en-GB" sz="2000" b="1" dirty="0" smtClean="0"/>
              <a:t>Green dementia care </a:t>
            </a:r>
            <a:r>
              <a:rPr lang="en-GB" sz="2000" dirty="0" smtClean="0"/>
              <a:t>initiatives – e.g. </a:t>
            </a:r>
            <a:r>
              <a:rPr lang="en-GB" sz="2000" dirty="0" err="1" smtClean="0"/>
              <a:t>Abbeyfield’s</a:t>
            </a:r>
            <a:r>
              <a:rPr lang="en-GB" sz="2000" dirty="0" smtClean="0"/>
              <a:t> Breath of Fresh Air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1520" y="1124744"/>
            <a:ext cx="6553200" cy="719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Effective joint working</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323528" y="1916832"/>
            <a:ext cx="8136904" cy="4170372"/>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400" dirty="0" smtClean="0"/>
              <a:t>Housing organisations joining local DAAs and contributing to the local community becoming dementia-friendly – e.g. WFHA  set up theirs</a:t>
            </a:r>
          </a:p>
          <a:p>
            <a:pPr marL="342000" lvl="1" indent="-342000">
              <a:spcBef>
                <a:spcPts val="576"/>
              </a:spcBef>
              <a:buFont typeface="Arial" pitchFamily="34" charset="0"/>
              <a:buChar char="•"/>
            </a:pPr>
            <a:r>
              <a:rPr lang="en-GB" sz="2400" dirty="0" smtClean="0"/>
              <a:t>Dementia resources based in extra care housing or sheltered schemes, e.g. Brookside in </a:t>
            </a:r>
            <a:r>
              <a:rPr lang="en-GB" sz="2400" dirty="0" err="1" smtClean="0"/>
              <a:t>Ormskirk</a:t>
            </a:r>
            <a:r>
              <a:rPr lang="en-GB" sz="2400" dirty="0" smtClean="0"/>
              <a:t>; dementia cafe at ECCT’s Lark Hill in Nottingham</a:t>
            </a:r>
          </a:p>
          <a:p>
            <a:pPr marL="342000" lvl="1" indent="-342000">
              <a:spcBef>
                <a:spcPts val="576"/>
              </a:spcBef>
              <a:buFont typeface="Arial" pitchFamily="34" charset="0"/>
              <a:buChar char="•"/>
            </a:pPr>
            <a:r>
              <a:rPr lang="en-GB" sz="2400" dirty="0" smtClean="0"/>
              <a:t>Hampshire Dementia Advisor Service</a:t>
            </a:r>
          </a:p>
          <a:p>
            <a:pPr marL="342000" lvl="1" indent="-342000">
              <a:spcBef>
                <a:spcPts val="576"/>
              </a:spcBef>
              <a:buFont typeface="Arial" pitchFamily="34" charset="0"/>
              <a:buChar char="•"/>
            </a:pPr>
            <a:r>
              <a:rPr lang="en-GB" sz="2400" dirty="0" smtClean="0"/>
              <a:t>Hull City Out of Hours </a:t>
            </a:r>
            <a:r>
              <a:rPr lang="en-GB" sz="2400" dirty="0" err="1" smtClean="0"/>
              <a:t>telecare</a:t>
            </a:r>
            <a:r>
              <a:rPr lang="en-GB" sz="2400" dirty="0" smtClean="0"/>
              <a:t> team</a:t>
            </a:r>
          </a:p>
          <a:p>
            <a:pPr marL="342000" lvl="1" indent="-342000">
              <a:spcBef>
                <a:spcPts val="576"/>
              </a:spcBef>
              <a:buFont typeface="Arial" pitchFamily="34" charset="0"/>
              <a:buChar char="•"/>
            </a:pPr>
            <a:r>
              <a:rPr lang="en-GB" sz="2400" dirty="0" err="1" smtClean="0"/>
              <a:t>Selwood</a:t>
            </a:r>
            <a:r>
              <a:rPr lang="en-GB" sz="2400" dirty="0" smtClean="0"/>
              <a:t> Housing dementia pilot</a:t>
            </a:r>
          </a:p>
          <a:p>
            <a:pPr marL="342000" lvl="1" indent="-342000">
              <a:spcBef>
                <a:spcPts val="576"/>
              </a:spcBef>
              <a:buFont typeface="Arial" pitchFamily="34" charset="0"/>
              <a:buChar char="•"/>
            </a:pPr>
            <a:r>
              <a:rPr lang="en-GB" sz="2400" dirty="0" smtClean="0"/>
              <a:t>ECCT’s outreach enriched opportunities </a:t>
            </a:r>
            <a:r>
              <a:rPr lang="en-GB" sz="2400" dirty="0" smtClean="0"/>
              <a:t>programme</a:t>
            </a:r>
            <a:endParaRPr lang="en-GB"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179512" y="1124744"/>
            <a:ext cx="6553200" cy="719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But we’re not there yet......</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251520" y="1772816"/>
            <a:ext cx="8712968" cy="4862870"/>
          </a:xfrm>
          <a:prstGeom prst="rect">
            <a:avLst/>
          </a:prstGeom>
          <a:noFill/>
          <a:ln w="9525">
            <a:noFill/>
            <a:miter lim="800000"/>
            <a:headEnd/>
            <a:tailEnd/>
          </a:ln>
          <a:effectLst/>
        </p:spPr>
        <p:txBody>
          <a:bodyPr wrap="square">
            <a:spAutoFit/>
          </a:bodyPr>
          <a:lstStyle/>
          <a:p>
            <a:pPr marL="0" lvl="1">
              <a:spcBef>
                <a:spcPts val="576"/>
              </a:spcBef>
            </a:pPr>
            <a:r>
              <a:rPr lang="en-GB" sz="2000" dirty="0" smtClean="0"/>
              <a:t>Difficult to know exactly what happening on the ground – fragmented but:</a:t>
            </a:r>
          </a:p>
          <a:p>
            <a:pPr lvl="1" indent="-457200">
              <a:spcBef>
                <a:spcPts val="576"/>
              </a:spcBef>
              <a:buFont typeface="Arial" pitchFamily="34" charset="0"/>
              <a:buChar char="•"/>
            </a:pPr>
            <a:r>
              <a:rPr lang="en-GB" sz="2000" dirty="0" smtClean="0"/>
              <a:t>Lived experience for people with dementia and carers is often poor</a:t>
            </a:r>
          </a:p>
          <a:p>
            <a:pPr lvl="1" indent="-457200">
              <a:spcBef>
                <a:spcPts val="576"/>
              </a:spcBef>
              <a:buFont typeface="Arial" pitchFamily="34" charset="0"/>
              <a:buChar char="•"/>
            </a:pPr>
            <a:r>
              <a:rPr lang="en-GB" sz="2000" dirty="0" smtClean="0"/>
              <a:t>Still stigma, ageism and exclusion, especially in some minority ethnic groups</a:t>
            </a:r>
          </a:p>
          <a:p>
            <a:pPr lvl="1" indent="-457200">
              <a:spcBef>
                <a:spcPts val="576"/>
              </a:spcBef>
              <a:buFont typeface="Arial" pitchFamily="34" charset="0"/>
              <a:buChar char="•"/>
            </a:pPr>
            <a:r>
              <a:rPr lang="en-GB" sz="2000" dirty="0" smtClean="0"/>
              <a:t>Access to information and advice – people not knowing where to start</a:t>
            </a:r>
          </a:p>
          <a:p>
            <a:pPr lvl="1" indent="-457200">
              <a:spcBef>
                <a:spcPts val="576"/>
              </a:spcBef>
            </a:pPr>
            <a:r>
              <a:rPr lang="en-GB" sz="2000" dirty="0" smtClean="0"/>
              <a:t>And specifically on housing</a:t>
            </a:r>
          </a:p>
          <a:p>
            <a:pPr lvl="1" indent="-457200">
              <a:spcBef>
                <a:spcPts val="576"/>
              </a:spcBef>
              <a:buFont typeface="Arial" pitchFamily="34" charset="0"/>
              <a:buChar char="•"/>
            </a:pPr>
            <a:r>
              <a:rPr lang="en-GB" sz="2000" dirty="0" smtClean="0"/>
              <a:t>Integrated working still more aspiration than reality</a:t>
            </a:r>
          </a:p>
          <a:p>
            <a:pPr lvl="1" indent="-457200">
              <a:spcBef>
                <a:spcPts val="576"/>
              </a:spcBef>
              <a:buFont typeface="Arial" pitchFamily="34" charset="0"/>
              <a:buChar char="•"/>
            </a:pPr>
            <a:r>
              <a:rPr lang="en-GB" sz="2000" dirty="0" smtClean="0"/>
              <a:t>Insufficient age-friendly homes &amp; barriers to use of technology</a:t>
            </a:r>
          </a:p>
          <a:p>
            <a:pPr lvl="1" indent="-457200">
              <a:spcBef>
                <a:spcPts val="576"/>
              </a:spcBef>
              <a:buFont typeface="Arial" pitchFamily="34" charset="0"/>
              <a:buChar char="•"/>
            </a:pPr>
            <a:r>
              <a:rPr lang="en-GB" sz="2000" dirty="0" smtClean="0"/>
              <a:t>Dementia design: new specialist housing only; frequently perceived as unnecessary &amp; expensive; and interpretation of principles confused</a:t>
            </a:r>
          </a:p>
          <a:p>
            <a:pPr lvl="1" indent="-457200">
              <a:spcBef>
                <a:spcPts val="576"/>
              </a:spcBef>
              <a:buFont typeface="Arial" pitchFamily="34" charset="0"/>
              <a:buChar char="•"/>
            </a:pPr>
            <a:r>
              <a:rPr lang="en-GB" sz="2000" dirty="0" smtClean="0"/>
              <a:t>Dementia-friendly housing organisations not yet the norm</a:t>
            </a:r>
          </a:p>
          <a:p>
            <a:pPr lvl="1" indent="-457200">
              <a:spcBef>
                <a:spcPts val="576"/>
              </a:spcBef>
              <a:buFont typeface="Arial" pitchFamily="34" charset="0"/>
              <a:buChar char="•"/>
            </a:pPr>
            <a:r>
              <a:rPr lang="en-GB" sz="2000" dirty="0" smtClean="0"/>
              <a:t>Tailored training of the housing workforce still limited &amp; superficial</a:t>
            </a:r>
          </a:p>
          <a:p>
            <a:pPr lvl="1" indent="-457200">
              <a:spcBef>
                <a:spcPts val="576"/>
              </a:spcBef>
              <a:buFont typeface="Arial" pitchFamily="34" charset="0"/>
              <a:buChar char="•"/>
            </a:pPr>
            <a:r>
              <a:rPr lang="en-GB" sz="2000" dirty="0" smtClean="0"/>
              <a:t>Housing &amp; dementia still Cinderella of dementia research</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0987" y="836712"/>
            <a:ext cx="8863013" cy="5497513"/>
            <a:chOff x="1332" y="1216"/>
            <a:chExt cx="13958" cy="8192"/>
          </a:xfrm>
        </p:grpSpPr>
        <p:pic>
          <p:nvPicPr>
            <p:cNvPr id="11271" name="Picture 3" descr="jigsaw.png"/>
            <p:cNvPicPr>
              <a:picLocks noChangeArrowheads="1"/>
            </p:cNvPicPr>
            <p:nvPr/>
          </p:nvPicPr>
          <p:blipFill>
            <a:blip r:embed="rId3" cstate="print"/>
            <a:srcRect/>
            <a:stretch>
              <a:fillRect/>
            </a:stretch>
          </p:blipFill>
          <p:spPr bwMode="auto">
            <a:xfrm>
              <a:off x="1332" y="1216"/>
              <a:ext cx="13958" cy="7834"/>
            </a:xfrm>
            <a:prstGeom prst="rect">
              <a:avLst/>
            </a:prstGeom>
            <a:noFill/>
            <a:ln w="9525">
              <a:noFill/>
              <a:miter lim="800000"/>
              <a:headEnd/>
              <a:tailEnd/>
            </a:ln>
          </p:spPr>
        </p:pic>
        <p:sp>
          <p:nvSpPr>
            <p:cNvPr id="11272" name="Text Box 4"/>
            <p:cNvSpPr txBox="1">
              <a:spLocks noChangeArrowheads="1"/>
            </p:cNvSpPr>
            <p:nvPr/>
          </p:nvSpPr>
          <p:spPr bwMode="auto">
            <a:xfrm>
              <a:off x="3321" y="1228"/>
              <a:ext cx="9720" cy="724"/>
            </a:xfrm>
            <a:prstGeom prst="rect">
              <a:avLst/>
            </a:prstGeom>
            <a:noFill/>
            <a:ln w="9525">
              <a:noFill/>
              <a:miter lim="800000"/>
              <a:headEnd/>
              <a:tailEnd/>
            </a:ln>
          </p:spPr>
          <p:txBody>
            <a:bodyPr tIns="91440" bIns="91440"/>
            <a:lstStyle/>
            <a:p>
              <a:pPr algn="ctr" defTabSz="914400"/>
              <a:r>
                <a:rPr lang="en-GB" sz="1600" b="1" dirty="0">
                  <a:cs typeface="Times New Roman" charset="0"/>
                </a:rPr>
                <a:t>Legislative and </a:t>
              </a:r>
              <a:r>
                <a:rPr lang="en-GB" sz="1600" b="1" dirty="0" smtClean="0">
                  <a:cs typeface="Times New Roman" charset="0"/>
                </a:rPr>
                <a:t>Regulatory </a:t>
              </a:r>
              <a:r>
                <a:rPr lang="en-GB" sz="1600" b="1" dirty="0">
                  <a:cs typeface="Times New Roman" charset="0"/>
                </a:rPr>
                <a:t>Framework</a:t>
              </a:r>
            </a:p>
          </p:txBody>
        </p:sp>
        <p:sp>
          <p:nvSpPr>
            <p:cNvPr id="11273" name="Text Box 5"/>
            <p:cNvSpPr txBox="1">
              <a:spLocks noChangeArrowheads="1"/>
            </p:cNvSpPr>
            <p:nvPr/>
          </p:nvSpPr>
          <p:spPr bwMode="auto">
            <a:xfrm>
              <a:off x="12512" y="2396"/>
              <a:ext cx="2160" cy="1080"/>
            </a:xfrm>
            <a:prstGeom prst="rect">
              <a:avLst/>
            </a:prstGeom>
            <a:noFill/>
            <a:ln w="9525">
              <a:noFill/>
              <a:miter lim="800000"/>
              <a:headEnd/>
              <a:tailEnd/>
            </a:ln>
          </p:spPr>
          <p:txBody>
            <a:bodyPr tIns="91440" bIns="91440"/>
            <a:lstStyle/>
            <a:p>
              <a:pPr algn="ctr" defTabSz="914400"/>
              <a:r>
                <a:rPr lang="en-GB" sz="1200" b="1" dirty="0" smtClean="0">
                  <a:solidFill>
                    <a:srgbClr val="006600"/>
                  </a:solidFill>
                  <a:cs typeface="Times New Roman" charset="0"/>
                </a:rPr>
                <a:t>Aids, adaptations and technology </a:t>
              </a:r>
              <a:endParaRPr lang="en-GB" sz="1200" b="1" dirty="0">
                <a:solidFill>
                  <a:srgbClr val="006600"/>
                </a:solidFill>
                <a:cs typeface="Times New Roman" charset="0"/>
              </a:endParaRPr>
            </a:p>
          </p:txBody>
        </p:sp>
        <p:sp>
          <p:nvSpPr>
            <p:cNvPr id="11274" name="Text Box 6"/>
            <p:cNvSpPr txBox="1">
              <a:spLocks noChangeArrowheads="1"/>
            </p:cNvSpPr>
            <p:nvPr/>
          </p:nvSpPr>
          <p:spPr bwMode="auto">
            <a:xfrm>
              <a:off x="12501" y="6844"/>
              <a:ext cx="2160" cy="1620"/>
            </a:xfrm>
            <a:prstGeom prst="rect">
              <a:avLst/>
            </a:prstGeom>
            <a:noFill/>
            <a:ln w="9525">
              <a:noFill/>
              <a:miter lim="800000"/>
              <a:headEnd/>
              <a:tailEnd/>
            </a:ln>
          </p:spPr>
          <p:txBody>
            <a:bodyPr tIns="91440" bIns="91440"/>
            <a:lstStyle/>
            <a:p>
              <a:pPr algn="ctr" defTabSz="914400"/>
              <a:r>
                <a:rPr lang="en-GB" sz="1200" b="1" dirty="0" smtClean="0">
                  <a:solidFill>
                    <a:srgbClr val="C00000"/>
                  </a:solidFill>
                  <a:cs typeface="Times New Roman" charset="0"/>
                </a:rPr>
                <a:t>Partnerships, </a:t>
              </a:r>
              <a:r>
                <a:rPr lang="en-GB" sz="1200" b="1" dirty="0" smtClean="0">
                  <a:solidFill>
                    <a:srgbClr val="006600"/>
                  </a:solidFill>
                  <a:cs typeface="Times New Roman" charset="0"/>
                </a:rPr>
                <a:t>collaboration</a:t>
              </a:r>
              <a:r>
                <a:rPr lang="en-GB" sz="1200" b="1" dirty="0" smtClean="0">
                  <a:cs typeface="Times New Roman" charset="0"/>
                </a:rPr>
                <a:t> and </a:t>
              </a:r>
              <a:r>
                <a:rPr lang="en-GB" sz="1200" b="1" dirty="0" smtClean="0">
                  <a:solidFill>
                    <a:schemeClr val="accent6">
                      <a:lumMod val="75000"/>
                    </a:schemeClr>
                  </a:solidFill>
                  <a:cs typeface="Times New Roman" charset="0"/>
                </a:rPr>
                <a:t>teamwork</a:t>
              </a:r>
              <a:endParaRPr lang="en-GB" sz="1200" b="1" dirty="0">
                <a:solidFill>
                  <a:schemeClr val="accent6">
                    <a:lumMod val="75000"/>
                  </a:schemeClr>
                </a:solidFill>
                <a:cs typeface="Times New Roman" charset="0"/>
              </a:endParaRPr>
            </a:p>
          </p:txBody>
        </p:sp>
        <p:sp>
          <p:nvSpPr>
            <p:cNvPr id="11275" name="Text Box 7"/>
            <p:cNvSpPr txBox="1">
              <a:spLocks noChangeArrowheads="1"/>
            </p:cNvSpPr>
            <p:nvPr/>
          </p:nvSpPr>
          <p:spPr bwMode="auto">
            <a:xfrm>
              <a:off x="12681" y="4660"/>
              <a:ext cx="1980" cy="1260"/>
            </a:xfrm>
            <a:prstGeom prst="rect">
              <a:avLst/>
            </a:prstGeom>
            <a:noFill/>
            <a:ln w="9525">
              <a:noFill/>
              <a:miter lim="800000"/>
              <a:headEnd/>
              <a:tailEnd/>
            </a:ln>
          </p:spPr>
          <p:txBody>
            <a:bodyPr tIns="91440" bIns="91440"/>
            <a:lstStyle/>
            <a:p>
              <a:pPr algn="ctr"/>
              <a:r>
                <a:rPr lang="en-GB" sz="1200" b="1" dirty="0" smtClean="0">
                  <a:solidFill>
                    <a:srgbClr val="006600"/>
                  </a:solidFill>
                  <a:cs typeface="Times New Roman" charset="0"/>
                </a:rPr>
                <a:t>Evidence</a:t>
              </a:r>
              <a:r>
                <a:rPr lang="en-GB" sz="1200" b="1" dirty="0" smtClean="0">
                  <a:cs typeface="Times New Roman" charset="0"/>
                </a:rPr>
                <a:t> and </a:t>
              </a:r>
              <a:r>
                <a:rPr lang="en-GB" sz="1200" b="1" dirty="0" smtClean="0">
                  <a:solidFill>
                    <a:srgbClr val="C00000"/>
                  </a:solidFill>
                  <a:cs typeface="Times New Roman" charset="0"/>
                </a:rPr>
                <a:t>research</a:t>
              </a:r>
              <a:r>
                <a:rPr lang="en-GB" sz="1200" b="1" dirty="0" smtClean="0">
                  <a:cs typeface="Times New Roman" charset="0"/>
                </a:rPr>
                <a:t> to </a:t>
              </a:r>
              <a:r>
                <a:rPr lang="en-GB" sz="1200" b="1" dirty="0" smtClean="0">
                  <a:solidFill>
                    <a:srgbClr val="0000FF"/>
                  </a:solidFill>
                  <a:cs typeface="Times New Roman" charset="0"/>
                </a:rPr>
                <a:t>inform </a:t>
              </a:r>
              <a:r>
                <a:rPr lang="en-GB" sz="1200" b="1" dirty="0" smtClean="0">
                  <a:solidFill>
                    <a:srgbClr val="006600"/>
                  </a:solidFill>
                  <a:cs typeface="Times New Roman" charset="0"/>
                </a:rPr>
                <a:t>provision</a:t>
              </a:r>
              <a:endParaRPr lang="en-GB" sz="1200" b="1" dirty="0">
                <a:solidFill>
                  <a:srgbClr val="006600"/>
                </a:solidFill>
                <a:cs typeface="Times New Roman" charset="0"/>
              </a:endParaRPr>
            </a:p>
          </p:txBody>
        </p:sp>
        <p:sp>
          <p:nvSpPr>
            <p:cNvPr id="11276" name="Text Box 8"/>
            <p:cNvSpPr txBox="1">
              <a:spLocks noChangeArrowheads="1"/>
            </p:cNvSpPr>
            <p:nvPr/>
          </p:nvSpPr>
          <p:spPr bwMode="auto">
            <a:xfrm>
              <a:off x="10131" y="2074"/>
              <a:ext cx="1928" cy="1392"/>
            </a:xfrm>
            <a:prstGeom prst="rect">
              <a:avLst/>
            </a:prstGeom>
            <a:noFill/>
            <a:ln w="9525">
              <a:noFill/>
              <a:miter lim="800000"/>
              <a:headEnd/>
              <a:tailEnd/>
            </a:ln>
          </p:spPr>
          <p:txBody>
            <a:bodyPr tIns="91440" bIns="91440"/>
            <a:lstStyle/>
            <a:p>
              <a:pPr algn="ctr" defTabSz="914400"/>
              <a:r>
                <a:rPr lang="en-GB" sz="1200" b="1" dirty="0" smtClean="0">
                  <a:solidFill>
                    <a:srgbClr val="006600"/>
                  </a:solidFill>
                  <a:cs typeface="Times New Roman" charset="0"/>
                </a:rPr>
                <a:t>Practical help e.g. Gardening and maintenance</a:t>
              </a:r>
              <a:endParaRPr lang="en-GB" sz="1200" b="1" dirty="0">
                <a:solidFill>
                  <a:srgbClr val="006600"/>
                </a:solidFill>
                <a:cs typeface="Times New Roman" charset="0"/>
              </a:endParaRPr>
            </a:p>
          </p:txBody>
        </p:sp>
        <p:sp>
          <p:nvSpPr>
            <p:cNvPr id="11277" name="Text Box 9"/>
            <p:cNvSpPr txBox="1">
              <a:spLocks noChangeArrowheads="1"/>
            </p:cNvSpPr>
            <p:nvPr/>
          </p:nvSpPr>
          <p:spPr bwMode="auto">
            <a:xfrm>
              <a:off x="5028" y="2344"/>
              <a:ext cx="1701" cy="1392"/>
            </a:xfrm>
            <a:prstGeom prst="rect">
              <a:avLst/>
            </a:prstGeom>
            <a:noFill/>
            <a:ln w="9525">
              <a:noFill/>
              <a:miter lim="800000"/>
              <a:headEnd/>
              <a:tailEnd/>
            </a:ln>
          </p:spPr>
          <p:txBody>
            <a:bodyPr tIns="91440" bIns="91440"/>
            <a:lstStyle/>
            <a:p>
              <a:pPr algn="ctr" defTabSz="914400"/>
              <a:r>
                <a:rPr lang="en-US" sz="1200" b="1" dirty="0" smtClean="0">
                  <a:solidFill>
                    <a:srgbClr val="C00000"/>
                  </a:solidFill>
                  <a:cs typeface="Times New Roman" charset="0"/>
                </a:rPr>
                <a:t>Social care and health services</a:t>
              </a:r>
              <a:endParaRPr lang="en-GB" sz="1200" b="1" dirty="0">
                <a:solidFill>
                  <a:srgbClr val="C00000"/>
                </a:solidFill>
                <a:latin typeface="Times New Roman" charset="0"/>
                <a:cs typeface="Times New Roman" charset="0"/>
              </a:endParaRPr>
            </a:p>
          </p:txBody>
        </p:sp>
        <p:sp>
          <p:nvSpPr>
            <p:cNvPr id="11278" name="Text Box 10"/>
            <p:cNvSpPr txBox="1">
              <a:spLocks noChangeArrowheads="1"/>
            </p:cNvSpPr>
            <p:nvPr/>
          </p:nvSpPr>
          <p:spPr bwMode="auto">
            <a:xfrm>
              <a:off x="1966" y="2182"/>
              <a:ext cx="2340" cy="1288"/>
            </a:xfrm>
            <a:prstGeom prst="rect">
              <a:avLst/>
            </a:prstGeom>
            <a:noFill/>
            <a:ln w="9525">
              <a:noFill/>
              <a:miter lim="800000"/>
              <a:headEnd/>
              <a:tailEnd/>
            </a:ln>
          </p:spPr>
          <p:txBody>
            <a:bodyPr tIns="91440" bIns="91440"/>
            <a:lstStyle/>
            <a:p>
              <a:pPr algn="ctr" defTabSz="914400"/>
              <a:r>
                <a:rPr lang="en-GB" sz="1200" b="1" dirty="0" smtClean="0">
                  <a:solidFill>
                    <a:srgbClr val="006600"/>
                  </a:solidFill>
                  <a:cs typeface="Times New Roman" charset="0"/>
                </a:rPr>
                <a:t>Workforce  - </a:t>
              </a:r>
              <a:r>
                <a:rPr lang="en-GB" sz="1200" b="1" dirty="0" smtClean="0">
                  <a:solidFill>
                    <a:srgbClr val="C00000"/>
                  </a:solidFill>
                  <a:cs typeface="Times New Roman" charset="0"/>
                </a:rPr>
                <a:t>attitudes, </a:t>
              </a:r>
              <a:r>
                <a:rPr lang="en-GB" sz="1200" b="1" dirty="0" smtClean="0">
                  <a:solidFill>
                    <a:schemeClr val="accent6">
                      <a:lumMod val="75000"/>
                    </a:schemeClr>
                  </a:solidFill>
                  <a:cs typeface="Times New Roman" charset="0"/>
                </a:rPr>
                <a:t>knowledge</a:t>
              </a:r>
              <a:r>
                <a:rPr lang="en-GB" sz="1200" b="1" dirty="0" smtClean="0">
                  <a:cs typeface="Times New Roman" charset="0"/>
                </a:rPr>
                <a:t> </a:t>
              </a:r>
              <a:r>
                <a:rPr lang="en-GB" sz="1200" b="1" dirty="0" smtClean="0">
                  <a:solidFill>
                    <a:srgbClr val="C00000"/>
                  </a:solidFill>
                  <a:cs typeface="Times New Roman" charset="0"/>
                </a:rPr>
                <a:t>and</a:t>
              </a:r>
              <a:r>
                <a:rPr lang="en-GB" sz="1200" b="1" dirty="0" smtClean="0">
                  <a:cs typeface="Times New Roman" charset="0"/>
                </a:rPr>
                <a:t> </a:t>
              </a:r>
              <a:r>
                <a:rPr lang="en-GB" sz="1200" b="1" dirty="0" smtClean="0">
                  <a:solidFill>
                    <a:srgbClr val="006600"/>
                  </a:solidFill>
                  <a:cs typeface="Times New Roman" charset="0"/>
                </a:rPr>
                <a:t>skills</a:t>
              </a:r>
              <a:endParaRPr lang="en-GB" sz="1200" b="1" dirty="0">
                <a:solidFill>
                  <a:srgbClr val="006600"/>
                </a:solidFill>
                <a:cs typeface="Times New Roman" charset="0"/>
              </a:endParaRPr>
            </a:p>
          </p:txBody>
        </p:sp>
        <p:sp>
          <p:nvSpPr>
            <p:cNvPr id="11279" name="Text Box 11"/>
            <p:cNvSpPr txBox="1">
              <a:spLocks noChangeArrowheads="1"/>
            </p:cNvSpPr>
            <p:nvPr/>
          </p:nvSpPr>
          <p:spPr bwMode="auto">
            <a:xfrm>
              <a:off x="9981" y="6844"/>
              <a:ext cx="2160" cy="1620"/>
            </a:xfrm>
            <a:prstGeom prst="rect">
              <a:avLst/>
            </a:prstGeom>
            <a:noFill/>
            <a:ln w="9525">
              <a:noFill/>
              <a:miter lim="800000"/>
              <a:headEnd/>
              <a:tailEnd/>
            </a:ln>
          </p:spPr>
          <p:txBody>
            <a:bodyPr tIns="91440" bIns="91440"/>
            <a:lstStyle/>
            <a:p>
              <a:pPr algn="ctr" defTabSz="914400"/>
              <a:r>
                <a:rPr lang="en-GB" sz="1200" b="1" dirty="0" smtClean="0">
                  <a:solidFill>
                    <a:srgbClr val="C00000"/>
                  </a:solidFill>
                  <a:cs typeface="Times New Roman" charset="0"/>
                </a:rPr>
                <a:t>Information, </a:t>
              </a:r>
              <a:r>
                <a:rPr lang="en-GB" sz="1200" b="1" dirty="0" smtClean="0">
                  <a:solidFill>
                    <a:srgbClr val="006600"/>
                  </a:solidFill>
                  <a:cs typeface="Times New Roman" charset="0"/>
                </a:rPr>
                <a:t>advice </a:t>
              </a:r>
              <a:r>
                <a:rPr lang="en-GB" sz="1200" b="1" dirty="0" smtClean="0">
                  <a:cs typeface="Times New Roman" charset="0"/>
                </a:rPr>
                <a:t>and </a:t>
              </a:r>
              <a:r>
                <a:rPr lang="en-GB" sz="1200" b="1" dirty="0" smtClean="0">
                  <a:solidFill>
                    <a:schemeClr val="accent6">
                      <a:lumMod val="75000"/>
                    </a:schemeClr>
                  </a:solidFill>
                  <a:cs typeface="Times New Roman" charset="0"/>
                </a:rPr>
                <a:t>advocacy</a:t>
              </a:r>
              <a:endParaRPr lang="en-GB" sz="1200" b="1" dirty="0">
                <a:solidFill>
                  <a:schemeClr val="accent6">
                    <a:lumMod val="75000"/>
                  </a:schemeClr>
                </a:solidFill>
                <a:cs typeface="Times New Roman" charset="0"/>
              </a:endParaRPr>
            </a:p>
          </p:txBody>
        </p:sp>
        <p:sp>
          <p:nvSpPr>
            <p:cNvPr id="11280" name="Text Box 12"/>
            <p:cNvSpPr txBox="1">
              <a:spLocks noChangeArrowheads="1"/>
            </p:cNvSpPr>
            <p:nvPr/>
          </p:nvSpPr>
          <p:spPr bwMode="auto">
            <a:xfrm>
              <a:off x="10018" y="4480"/>
              <a:ext cx="2268" cy="1800"/>
            </a:xfrm>
            <a:prstGeom prst="rect">
              <a:avLst/>
            </a:prstGeom>
            <a:noFill/>
            <a:ln w="9525">
              <a:noFill/>
              <a:miter lim="800000"/>
              <a:headEnd/>
              <a:tailEnd/>
            </a:ln>
          </p:spPr>
          <p:txBody>
            <a:bodyPr tIns="91440" bIns="91440"/>
            <a:lstStyle/>
            <a:p>
              <a:pPr algn="ctr" defTabSz="914400"/>
              <a:r>
                <a:rPr lang="en-GB" sz="1200" b="1" dirty="0" smtClean="0">
                  <a:solidFill>
                    <a:srgbClr val="006600"/>
                  </a:solidFill>
                  <a:cs typeface="Times New Roman" charset="0"/>
                </a:rPr>
                <a:t>Home – the physical environment, design &amp; supply</a:t>
              </a:r>
              <a:endParaRPr lang="en-GB" sz="1200" b="1" dirty="0">
                <a:solidFill>
                  <a:srgbClr val="006600"/>
                </a:solidFill>
                <a:cs typeface="Times New Roman" charset="0"/>
              </a:endParaRPr>
            </a:p>
          </p:txBody>
        </p:sp>
        <p:sp>
          <p:nvSpPr>
            <p:cNvPr id="11281" name="Text Box 13"/>
            <p:cNvSpPr txBox="1">
              <a:spLocks noChangeArrowheads="1"/>
            </p:cNvSpPr>
            <p:nvPr/>
          </p:nvSpPr>
          <p:spPr bwMode="auto">
            <a:xfrm>
              <a:off x="7461" y="7118"/>
              <a:ext cx="2160" cy="858"/>
            </a:xfrm>
            <a:prstGeom prst="rect">
              <a:avLst/>
            </a:prstGeom>
            <a:noFill/>
            <a:ln w="9525">
              <a:noFill/>
              <a:miter lim="800000"/>
              <a:headEnd/>
              <a:tailEnd/>
            </a:ln>
          </p:spPr>
          <p:txBody>
            <a:bodyPr tIns="91440" bIns="91440"/>
            <a:lstStyle/>
            <a:p>
              <a:pPr algn="ctr" defTabSz="914400"/>
              <a:r>
                <a:rPr lang="en-GB" sz="1200" b="1" dirty="0" smtClean="0">
                  <a:solidFill>
                    <a:srgbClr val="0000FF"/>
                  </a:solidFill>
                  <a:cs typeface="Times New Roman" charset="0"/>
                </a:rPr>
                <a:t>Meaningful activity</a:t>
              </a:r>
              <a:endParaRPr lang="en-GB" sz="1200" b="1" dirty="0">
                <a:solidFill>
                  <a:srgbClr val="0000FF"/>
                </a:solidFill>
                <a:cs typeface="Times New Roman" charset="0"/>
              </a:endParaRPr>
            </a:p>
          </p:txBody>
        </p:sp>
        <p:sp>
          <p:nvSpPr>
            <p:cNvPr id="11282" name="Text Box 14"/>
            <p:cNvSpPr txBox="1">
              <a:spLocks noChangeArrowheads="1"/>
            </p:cNvSpPr>
            <p:nvPr/>
          </p:nvSpPr>
          <p:spPr bwMode="auto">
            <a:xfrm>
              <a:off x="7409" y="1967"/>
              <a:ext cx="2212" cy="1662"/>
            </a:xfrm>
            <a:prstGeom prst="rect">
              <a:avLst/>
            </a:prstGeom>
            <a:noFill/>
            <a:ln w="9525">
              <a:noFill/>
              <a:miter lim="800000"/>
              <a:headEnd/>
              <a:tailEnd/>
            </a:ln>
          </p:spPr>
          <p:txBody>
            <a:bodyPr tIns="91440" bIns="91440"/>
            <a:lstStyle/>
            <a:p>
              <a:pPr algn="ctr" defTabSz="914400"/>
              <a:r>
                <a:rPr lang="en-US" sz="1200" b="1" dirty="0" smtClean="0">
                  <a:solidFill>
                    <a:srgbClr val="006600"/>
                  </a:solidFill>
                  <a:cs typeface="Times New Roman" charset="0"/>
                </a:rPr>
                <a:t>Housing-related support services e.g. home-from-hospital &amp; </a:t>
              </a:r>
            </a:p>
            <a:p>
              <a:pPr algn="ctr" defTabSz="914400"/>
              <a:r>
                <a:rPr lang="en-US" sz="1200" b="1" dirty="0" smtClean="0">
                  <a:solidFill>
                    <a:srgbClr val="006600"/>
                  </a:solidFill>
                  <a:latin typeface="Arial" pitchFamily="34" charset="0"/>
                  <a:cs typeface="Arial" pitchFamily="34" charset="0"/>
                </a:rPr>
                <a:t>floating support</a:t>
              </a:r>
              <a:endParaRPr lang="en-GB" sz="1200" b="1" dirty="0">
                <a:solidFill>
                  <a:srgbClr val="006600"/>
                </a:solidFill>
                <a:latin typeface="Arial" pitchFamily="34" charset="0"/>
                <a:cs typeface="Arial" pitchFamily="34" charset="0"/>
              </a:endParaRPr>
            </a:p>
          </p:txBody>
        </p:sp>
        <p:sp>
          <p:nvSpPr>
            <p:cNvPr id="11283" name="Text Box 15"/>
            <p:cNvSpPr txBox="1">
              <a:spLocks noChangeArrowheads="1"/>
            </p:cNvSpPr>
            <p:nvPr/>
          </p:nvSpPr>
          <p:spPr bwMode="auto">
            <a:xfrm>
              <a:off x="2061" y="4113"/>
              <a:ext cx="1980" cy="1807"/>
            </a:xfrm>
            <a:prstGeom prst="rect">
              <a:avLst/>
            </a:prstGeom>
            <a:noFill/>
            <a:ln w="9525">
              <a:noFill/>
              <a:miter lim="800000"/>
              <a:headEnd/>
              <a:tailEnd/>
            </a:ln>
          </p:spPr>
          <p:txBody>
            <a:bodyPr tIns="91440" bIns="91440"/>
            <a:lstStyle/>
            <a:p>
              <a:pPr algn="ctr" defTabSz="914400"/>
              <a:r>
                <a:rPr lang="en-GB" sz="1200" b="1" dirty="0" smtClean="0">
                  <a:cs typeface="Times New Roman" charset="0"/>
                </a:rPr>
                <a:t>Inclusion....</a:t>
              </a:r>
            </a:p>
            <a:p>
              <a:pPr algn="ctr" defTabSz="914400"/>
              <a:r>
                <a:rPr lang="en-GB" sz="1200" b="1" dirty="0" smtClean="0">
                  <a:cs typeface="Times New Roman" charset="0"/>
                </a:rPr>
                <a:t>Dementia-friendly </a:t>
              </a:r>
              <a:r>
                <a:rPr lang="en-GB" sz="1200" b="1" dirty="0" smtClean="0">
                  <a:solidFill>
                    <a:srgbClr val="0000FF"/>
                  </a:solidFill>
                  <a:cs typeface="Times New Roman" charset="0"/>
                </a:rPr>
                <a:t>community,</a:t>
              </a:r>
              <a:r>
                <a:rPr lang="en-GB" sz="1200" b="1" dirty="0" smtClean="0">
                  <a:cs typeface="Times New Roman" charset="0"/>
                </a:rPr>
                <a:t> </a:t>
              </a:r>
              <a:r>
                <a:rPr lang="en-GB" sz="1200" b="1" dirty="0" smtClean="0">
                  <a:solidFill>
                    <a:srgbClr val="006600"/>
                  </a:solidFill>
                  <a:cs typeface="Times New Roman" charset="0"/>
                </a:rPr>
                <a:t>organisations </a:t>
              </a:r>
              <a:r>
                <a:rPr lang="en-GB" sz="1200" b="1" dirty="0" smtClean="0">
                  <a:cs typeface="Times New Roman" charset="0"/>
                </a:rPr>
                <a:t>&amp; </a:t>
              </a:r>
              <a:r>
                <a:rPr lang="en-GB" sz="1200" b="1" dirty="0" smtClean="0">
                  <a:solidFill>
                    <a:schemeClr val="accent2">
                      <a:lumMod val="75000"/>
                    </a:schemeClr>
                  </a:solidFill>
                  <a:cs typeface="Times New Roman" charset="0"/>
                </a:rPr>
                <a:t>businesses</a:t>
              </a:r>
              <a:endParaRPr lang="en-GB" sz="1200" b="1" dirty="0">
                <a:solidFill>
                  <a:schemeClr val="accent2">
                    <a:lumMod val="75000"/>
                  </a:schemeClr>
                </a:solidFill>
                <a:cs typeface="Times New Roman" charset="0"/>
              </a:endParaRPr>
            </a:p>
          </p:txBody>
        </p:sp>
        <p:sp>
          <p:nvSpPr>
            <p:cNvPr id="11284" name="Text Box 16"/>
            <p:cNvSpPr txBox="1">
              <a:spLocks noChangeArrowheads="1"/>
            </p:cNvSpPr>
            <p:nvPr/>
          </p:nvSpPr>
          <p:spPr bwMode="auto">
            <a:xfrm>
              <a:off x="4574" y="4328"/>
              <a:ext cx="2340" cy="1395"/>
            </a:xfrm>
            <a:prstGeom prst="rect">
              <a:avLst/>
            </a:prstGeom>
            <a:noFill/>
            <a:ln w="9525">
              <a:noFill/>
              <a:miter lim="800000"/>
              <a:headEnd/>
              <a:tailEnd/>
            </a:ln>
          </p:spPr>
          <p:txBody>
            <a:bodyPr tIns="91440" bIns="91440"/>
            <a:lstStyle/>
            <a:p>
              <a:pPr algn="ctr" defTabSz="914400"/>
              <a:r>
                <a:rPr lang="en-GB" sz="1400" b="1" dirty="0" smtClean="0">
                  <a:solidFill>
                    <a:srgbClr val="800080"/>
                  </a:solidFill>
                  <a:cs typeface="Times New Roman" charset="0"/>
                </a:rPr>
                <a:t>Family, friends, relationships – informal support</a:t>
              </a:r>
              <a:endParaRPr lang="en-GB" sz="1400" b="1" dirty="0">
                <a:solidFill>
                  <a:srgbClr val="800080"/>
                </a:solidFill>
                <a:cs typeface="Times New Roman" charset="0"/>
              </a:endParaRPr>
            </a:p>
          </p:txBody>
        </p:sp>
        <p:sp>
          <p:nvSpPr>
            <p:cNvPr id="11285" name="Text Box 17"/>
            <p:cNvSpPr txBox="1">
              <a:spLocks noChangeArrowheads="1"/>
            </p:cNvSpPr>
            <p:nvPr/>
          </p:nvSpPr>
          <p:spPr bwMode="auto">
            <a:xfrm>
              <a:off x="7523" y="4328"/>
              <a:ext cx="1928" cy="1440"/>
            </a:xfrm>
            <a:prstGeom prst="rect">
              <a:avLst/>
            </a:prstGeom>
            <a:noFill/>
            <a:ln w="9525">
              <a:noFill/>
              <a:miter lim="800000"/>
              <a:headEnd/>
              <a:tailEnd/>
            </a:ln>
          </p:spPr>
          <p:txBody>
            <a:bodyPr tIns="91440" bIns="91440"/>
            <a:lstStyle/>
            <a:p>
              <a:pPr algn="ctr" defTabSz="914400"/>
              <a:r>
                <a:rPr lang="en-US" b="1" dirty="0" smtClean="0">
                  <a:solidFill>
                    <a:srgbClr val="0000FF"/>
                  </a:solidFill>
                  <a:cs typeface="Times New Roman" charset="0"/>
                </a:rPr>
                <a:t>A person living with dementia</a:t>
              </a:r>
            </a:p>
          </p:txBody>
        </p:sp>
        <p:sp>
          <p:nvSpPr>
            <p:cNvPr id="11286" name="Text Box 18"/>
            <p:cNvSpPr txBox="1">
              <a:spLocks noChangeArrowheads="1"/>
            </p:cNvSpPr>
            <p:nvPr/>
          </p:nvSpPr>
          <p:spPr bwMode="auto">
            <a:xfrm>
              <a:off x="2079" y="6796"/>
              <a:ext cx="2160" cy="1288"/>
            </a:xfrm>
            <a:prstGeom prst="rect">
              <a:avLst/>
            </a:prstGeom>
            <a:noFill/>
            <a:ln w="9525">
              <a:noFill/>
              <a:miter lim="800000"/>
              <a:headEnd/>
              <a:tailEnd/>
            </a:ln>
          </p:spPr>
          <p:txBody>
            <a:bodyPr tIns="91440" bIns="91440"/>
            <a:lstStyle/>
            <a:p>
              <a:pPr algn="ctr" defTabSz="914400"/>
              <a:r>
                <a:rPr lang="en-GB" sz="1200" b="1" dirty="0" smtClean="0">
                  <a:solidFill>
                    <a:schemeClr val="accent6">
                      <a:lumMod val="75000"/>
                    </a:schemeClr>
                  </a:solidFill>
                  <a:cs typeface="Times New Roman" charset="0"/>
                </a:rPr>
                <a:t>Voluntary sector services e.g. befriending &amp; dementia cafes</a:t>
              </a:r>
              <a:endParaRPr lang="en-GB" sz="1200" b="1" dirty="0">
                <a:solidFill>
                  <a:schemeClr val="accent6">
                    <a:lumMod val="75000"/>
                  </a:schemeClr>
                </a:solidFill>
                <a:cs typeface="Times New Roman" charset="0"/>
              </a:endParaRPr>
            </a:p>
          </p:txBody>
        </p:sp>
        <p:sp>
          <p:nvSpPr>
            <p:cNvPr id="11287" name="Text Box 19"/>
            <p:cNvSpPr txBox="1">
              <a:spLocks noChangeArrowheads="1"/>
            </p:cNvSpPr>
            <p:nvPr/>
          </p:nvSpPr>
          <p:spPr bwMode="auto">
            <a:xfrm>
              <a:off x="4801" y="6474"/>
              <a:ext cx="1968" cy="1620"/>
            </a:xfrm>
            <a:prstGeom prst="rect">
              <a:avLst/>
            </a:prstGeom>
            <a:noFill/>
            <a:ln w="9525">
              <a:noFill/>
              <a:miter lim="800000"/>
              <a:headEnd/>
              <a:tailEnd/>
            </a:ln>
          </p:spPr>
          <p:txBody>
            <a:bodyPr tIns="91440" bIns="91440"/>
            <a:lstStyle/>
            <a:p>
              <a:pPr algn="ctr" defTabSz="914400"/>
              <a:r>
                <a:rPr lang="en-GB" sz="1200" b="1" dirty="0" smtClean="0">
                  <a:solidFill>
                    <a:srgbClr val="0000FF"/>
                  </a:solidFill>
                  <a:cs typeface="Times New Roman" charset="0"/>
                </a:rPr>
                <a:t>Citizenship,</a:t>
              </a:r>
            </a:p>
            <a:p>
              <a:pPr algn="ctr" defTabSz="914400"/>
              <a:r>
                <a:rPr lang="en-GB" sz="1200" b="1" dirty="0" smtClean="0">
                  <a:solidFill>
                    <a:srgbClr val="0000FF"/>
                  </a:solidFill>
                  <a:cs typeface="Times New Roman" charset="0"/>
                </a:rPr>
                <a:t>involvement,</a:t>
              </a:r>
              <a:r>
                <a:rPr lang="en-GB" sz="1200" b="1" dirty="0" smtClean="0">
                  <a:cs typeface="Times New Roman" charset="0"/>
                </a:rPr>
                <a:t> </a:t>
              </a:r>
              <a:r>
                <a:rPr lang="en-GB" sz="1200" b="1" dirty="0" smtClean="0">
                  <a:solidFill>
                    <a:srgbClr val="C00000"/>
                  </a:solidFill>
                  <a:cs typeface="Times New Roman" charset="0"/>
                </a:rPr>
                <a:t>co-production</a:t>
              </a:r>
              <a:r>
                <a:rPr lang="en-GB" sz="1200" b="1" dirty="0" smtClean="0">
                  <a:cs typeface="Times New Roman" charset="0"/>
                </a:rPr>
                <a:t> &amp; </a:t>
              </a:r>
              <a:r>
                <a:rPr lang="en-GB" sz="1200" b="1" dirty="0" smtClean="0">
                  <a:solidFill>
                    <a:srgbClr val="0000FF"/>
                  </a:solidFill>
                  <a:cs typeface="Times New Roman" charset="0"/>
                </a:rPr>
                <a:t>peer support </a:t>
              </a:r>
              <a:r>
                <a:rPr lang="en-GB" sz="1200" b="1" dirty="0" smtClean="0">
                  <a:cs typeface="Times New Roman" charset="0"/>
                </a:rPr>
                <a:t>e.g. </a:t>
              </a:r>
              <a:r>
                <a:rPr lang="en-GB" sz="1200" b="1" dirty="0" smtClean="0">
                  <a:solidFill>
                    <a:srgbClr val="0000FF"/>
                  </a:solidFill>
                  <a:cs typeface="Times New Roman" charset="0"/>
                </a:rPr>
                <a:t>DEEP</a:t>
              </a:r>
              <a:r>
                <a:rPr lang="en-GB" sz="1200" b="1" dirty="0" smtClean="0">
                  <a:cs typeface="Times New Roman" charset="0"/>
                </a:rPr>
                <a:t>, </a:t>
              </a:r>
              <a:r>
                <a:rPr lang="en-GB" sz="1200" b="1" dirty="0" smtClean="0">
                  <a:solidFill>
                    <a:srgbClr val="800080"/>
                  </a:solidFill>
                  <a:cs typeface="Times New Roman" charset="0"/>
                </a:rPr>
                <a:t>TIDE</a:t>
              </a:r>
              <a:endParaRPr lang="en-GB" sz="1200" b="1" dirty="0">
                <a:solidFill>
                  <a:srgbClr val="800080"/>
                </a:solidFill>
                <a:cs typeface="Times New Roman" charset="0"/>
              </a:endParaRPr>
            </a:p>
          </p:txBody>
        </p:sp>
        <p:sp>
          <p:nvSpPr>
            <p:cNvPr id="11288" name="Text Box 20"/>
            <p:cNvSpPr txBox="1">
              <a:spLocks noChangeArrowheads="1"/>
            </p:cNvSpPr>
            <p:nvPr/>
          </p:nvSpPr>
          <p:spPr bwMode="auto">
            <a:xfrm>
              <a:off x="1387" y="1232"/>
              <a:ext cx="3734" cy="540"/>
            </a:xfrm>
            <a:prstGeom prst="rect">
              <a:avLst/>
            </a:prstGeom>
            <a:noFill/>
            <a:ln w="9525">
              <a:noFill/>
              <a:miter lim="800000"/>
              <a:headEnd/>
              <a:tailEnd/>
            </a:ln>
          </p:spPr>
          <p:txBody>
            <a:bodyPr tIns="91440" bIns="91440"/>
            <a:lstStyle/>
            <a:p>
              <a:pPr algn="ctr" defTabSz="914400"/>
              <a:r>
                <a:rPr lang="en-GB" sz="1400">
                  <a:solidFill>
                    <a:srgbClr val="800000"/>
                  </a:solidFill>
                  <a:cs typeface="Times New Roman" charset="0"/>
                </a:rPr>
                <a:t>Mental Capacity Act</a:t>
              </a:r>
            </a:p>
          </p:txBody>
        </p:sp>
        <p:sp>
          <p:nvSpPr>
            <p:cNvPr id="11289" name="Text Box 21"/>
            <p:cNvSpPr txBox="1">
              <a:spLocks noChangeArrowheads="1"/>
            </p:cNvSpPr>
            <p:nvPr/>
          </p:nvSpPr>
          <p:spPr bwMode="auto">
            <a:xfrm>
              <a:off x="11601" y="1216"/>
              <a:ext cx="3689" cy="944"/>
            </a:xfrm>
            <a:prstGeom prst="rect">
              <a:avLst/>
            </a:prstGeom>
            <a:noFill/>
            <a:ln w="9525">
              <a:noFill/>
              <a:miter lim="800000"/>
              <a:headEnd/>
              <a:tailEnd/>
            </a:ln>
          </p:spPr>
          <p:txBody>
            <a:bodyPr tIns="91440" bIns="91440"/>
            <a:lstStyle/>
            <a:p>
              <a:pPr algn="ctr" defTabSz="914400"/>
              <a:r>
                <a:rPr lang="en-GB" sz="1400">
                  <a:solidFill>
                    <a:srgbClr val="800000"/>
                  </a:solidFill>
                  <a:cs typeface="Times New Roman" charset="0"/>
                </a:rPr>
                <a:t>Equalities Legislation</a:t>
              </a:r>
            </a:p>
          </p:txBody>
        </p:sp>
        <p:sp>
          <p:nvSpPr>
            <p:cNvPr id="11290" name="Text Box 22"/>
            <p:cNvSpPr txBox="1">
              <a:spLocks noChangeArrowheads="1"/>
            </p:cNvSpPr>
            <p:nvPr/>
          </p:nvSpPr>
          <p:spPr bwMode="auto">
            <a:xfrm rot="5400000">
              <a:off x="11378" y="4935"/>
              <a:ext cx="6975" cy="396"/>
            </a:xfrm>
            <a:prstGeom prst="rect">
              <a:avLst/>
            </a:prstGeom>
            <a:noFill/>
            <a:ln w="9525">
              <a:noFill/>
              <a:miter lim="800000"/>
              <a:headEnd/>
              <a:tailEnd/>
            </a:ln>
          </p:spPr>
          <p:txBody>
            <a:bodyPr vert="vert270" tIns="91440" bIns="91440"/>
            <a:lstStyle/>
            <a:p>
              <a:pPr algn="ctr" defTabSz="914400"/>
              <a:r>
                <a:rPr lang="en-GB" sz="1600" b="1" dirty="0" smtClean="0">
                  <a:cs typeface="Times New Roman" charset="0"/>
                </a:rPr>
                <a:t>Societal</a:t>
              </a:r>
            </a:p>
            <a:p>
              <a:pPr algn="ctr" defTabSz="914400"/>
              <a:r>
                <a:rPr lang="en-GB" sz="1600" b="1" dirty="0" smtClean="0">
                  <a:cs typeface="Times New Roman" charset="0"/>
                </a:rPr>
                <a:t>   attitudes</a:t>
              </a:r>
              <a:endParaRPr lang="en-GB" b="1" dirty="0">
                <a:cs typeface="Times New Roman" charset="0"/>
              </a:endParaRPr>
            </a:p>
          </p:txBody>
        </p:sp>
        <p:sp>
          <p:nvSpPr>
            <p:cNvPr id="11291" name="Text Box 23"/>
            <p:cNvSpPr txBox="1">
              <a:spLocks noChangeArrowheads="1"/>
            </p:cNvSpPr>
            <p:nvPr/>
          </p:nvSpPr>
          <p:spPr bwMode="auto">
            <a:xfrm rot="-5400000">
              <a:off x="-1210" y="4908"/>
              <a:ext cx="5707" cy="579"/>
            </a:xfrm>
            <a:prstGeom prst="rect">
              <a:avLst/>
            </a:prstGeom>
            <a:noFill/>
            <a:ln w="9525">
              <a:noFill/>
              <a:miter lim="800000"/>
              <a:headEnd/>
              <a:tailEnd/>
            </a:ln>
          </p:spPr>
          <p:txBody>
            <a:bodyPr tIns="91440" bIns="91440"/>
            <a:lstStyle/>
            <a:p>
              <a:pPr algn="ctr" defTabSz="914400"/>
              <a:endParaRPr lang="en-GB" sz="1400" dirty="0">
                <a:solidFill>
                  <a:srgbClr val="800000"/>
                </a:solidFill>
                <a:cs typeface="Times New Roman" charset="0"/>
              </a:endParaRPr>
            </a:p>
          </p:txBody>
        </p:sp>
        <p:sp>
          <p:nvSpPr>
            <p:cNvPr id="11292" name="Text Box 24"/>
            <p:cNvSpPr txBox="1">
              <a:spLocks noChangeArrowheads="1"/>
            </p:cNvSpPr>
            <p:nvPr/>
          </p:nvSpPr>
          <p:spPr bwMode="auto">
            <a:xfrm>
              <a:off x="2061" y="8464"/>
              <a:ext cx="2340" cy="944"/>
            </a:xfrm>
            <a:prstGeom prst="rect">
              <a:avLst/>
            </a:prstGeom>
            <a:noFill/>
            <a:ln w="9525">
              <a:noFill/>
              <a:miter lim="800000"/>
              <a:headEnd/>
              <a:tailEnd/>
            </a:ln>
          </p:spPr>
          <p:txBody>
            <a:bodyPr tIns="91440" bIns="91440"/>
            <a:lstStyle/>
            <a:p>
              <a:pPr algn="ctr" defTabSz="914400"/>
              <a:r>
                <a:rPr lang="en-GB" sz="1400">
                  <a:solidFill>
                    <a:srgbClr val="800000"/>
                  </a:solidFill>
                  <a:cs typeface="Times New Roman" charset="0"/>
                </a:rPr>
                <a:t>CQC Guidance</a:t>
              </a:r>
            </a:p>
          </p:txBody>
        </p:sp>
        <p:sp>
          <p:nvSpPr>
            <p:cNvPr id="11293" name="Text Box 25"/>
            <p:cNvSpPr txBox="1">
              <a:spLocks noChangeArrowheads="1"/>
            </p:cNvSpPr>
            <p:nvPr/>
          </p:nvSpPr>
          <p:spPr bwMode="auto">
            <a:xfrm>
              <a:off x="7101" y="8464"/>
              <a:ext cx="2520" cy="944"/>
            </a:xfrm>
            <a:prstGeom prst="rect">
              <a:avLst/>
            </a:prstGeom>
            <a:noFill/>
            <a:ln w="9525">
              <a:noFill/>
              <a:miter lim="800000"/>
              <a:headEnd/>
              <a:tailEnd/>
            </a:ln>
          </p:spPr>
          <p:txBody>
            <a:bodyPr tIns="91440" bIns="91440"/>
            <a:lstStyle/>
            <a:p>
              <a:pPr algn="ctr" defTabSz="914400"/>
              <a:endParaRPr lang="en-GB" sz="1400" dirty="0">
                <a:solidFill>
                  <a:srgbClr val="800000"/>
                </a:solidFill>
                <a:cs typeface="Times New Roman" charset="0"/>
              </a:endParaRPr>
            </a:p>
          </p:txBody>
        </p:sp>
        <p:sp>
          <p:nvSpPr>
            <p:cNvPr id="11294" name="Text Box 26"/>
            <p:cNvSpPr txBox="1">
              <a:spLocks noChangeArrowheads="1"/>
            </p:cNvSpPr>
            <p:nvPr/>
          </p:nvSpPr>
          <p:spPr bwMode="auto">
            <a:xfrm>
              <a:off x="11115" y="8464"/>
              <a:ext cx="4175" cy="944"/>
            </a:xfrm>
            <a:prstGeom prst="rect">
              <a:avLst/>
            </a:prstGeom>
            <a:noFill/>
            <a:ln w="9525">
              <a:noFill/>
              <a:miter lim="800000"/>
              <a:headEnd/>
              <a:tailEnd/>
            </a:ln>
          </p:spPr>
          <p:txBody>
            <a:bodyPr tIns="91440" bIns="91440"/>
            <a:lstStyle/>
            <a:p>
              <a:pPr defTabSz="914400"/>
              <a:r>
                <a:rPr lang="en-GB" sz="1400" dirty="0" smtClean="0">
                  <a:solidFill>
                    <a:srgbClr val="800000"/>
                  </a:solidFill>
                  <a:cs typeface="Times New Roman" charset="0"/>
                </a:rPr>
                <a:t>Benefit  &amp; housing Regulations</a:t>
              </a:r>
              <a:endParaRPr lang="en-GB" sz="1400" dirty="0">
                <a:solidFill>
                  <a:srgbClr val="800000"/>
                </a:solidFill>
                <a:cs typeface="Times New Roman" charset="0"/>
              </a:endParaRPr>
            </a:p>
          </p:txBody>
        </p:sp>
      </p:grpSp>
      <p:sp>
        <p:nvSpPr>
          <p:cNvPr id="11267" name="TextBox 28"/>
          <p:cNvSpPr txBox="1">
            <a:spLocks noChangeArrowheads="1"/>
          </p:cNvSpPr>
          <p:nvPr/>
        </p:nvSpPr>
        <p:spPr bwMode="auto">
          <a:xfrm>
            <a:off x="228600" y="230188"/>
            <a:ext cx="8828088" cy="523875"/>
          </a:xfrm>
          <a:prstGeom prst="rect">
            <a:avLst/>
          </a:prstGeom>
          <a:noFill/>
          <a:ln w="9525">
            <a:noFill/>
            <a:miter lim="800000"/>
            <a:headEnd/>
            <a:tailEnd/>
          </a:ln>
        </p:spPr>
        <p:txBody>
          <a:bodyPr>
            <a:spAutoFit/>
          </a:bodyPr>
          <a:lstStyle/>
          <a:p>
            <a:pPr algn="ctr"/>
            <a:r>
              <a:rPr lang="en-GB" sz="2800" b="1" dirty="0" smtClean="0">
                <a:solidFill>
                  <a:srgbClr val="006600"/>
                </a:solidFill>
                <a:latin typeface="Calibri" charset="0"/>
              </a:rPr>
              <a:t>PERSON-CENTRED COMMUNITY SUPPORT</a:t>
            </a:r>
            <a:endParaRPr lang="en-GB" sz="2800" dirty="0">
              <a:solidFill>
                <a:srgbClr val="006600"/>
              </a:solidFill>
              <a:latin typeface="Calibri" charset="0"/>
            </a:endParaRPr>
          </a:p>
        </p:txBody>
      </p:sp>
      <p:sp>
        <p:nvSpPr>
          <p:cNvPr id="11269" name="TextBox 28"/>
          <p:cNvSpPr txBox="1">
            <a:spLocks noChangeArrowheads="1"/>
          </p:cNvSpPr>
          <p:nvPr/>
        </p:nvSpPr>
        <p:spPr bwMode="auto">
          <a:xfrm>
            <a:off x="2257425" y="5618163"/>
            <a:ext cx="1828800" cy="307975"/>
          </a:xfrm>
          <a:prstGeom prst="rect">
            <a:avLst/>
          </a:prstGeom>
          <a:noFill/>
          <a:ln w="9525">
            <a:noFill/>
            <a:miter lim="800000"/>
            <a:headEnd/>
            <a:tailEnd/>
          </a:ln>
        </p:spPr>
        <p:txBody>
          <a:bodyPr>
            <a:spAutoFit/>
          </a:bodyPr>
          <a:lstStyle/>
          <a:p>
            <a:r>
              <a:rPr lang="en-GB" sz="1400">
                <a:solidFill>
                  <a:srgbClr val="000099"/>
                </a:solidFill>
              </a:rPr>
              <a:t>Dementia Strategy</a:t>
            </a:r>
          </a:p>
        </p:txBody>
      </p:sp>
      <p:sp>
        <p:nvSpPr>
          <p:cNvPr id="11270" name="TextBox 29"/>
          <p:cNvSpPr txBox="1">
            <a:spLocks noChangeArrowheads="1"/>
          </p:cNvSpPr>
          <p:nvPr/>
        </p:nvSpPr>
        <p:spPr bwMode="auto">
          <a:xfrm>
            <a:off x="5220072" y="5589240"/>
            <a:ext cx="1296144" cy="523220"/>
          </a:xfrm>
          <a:prstGeom prst="rect">
            <a:avLst/>
          </a:prstGeom>
          <a:noFill/>
          <a:ln w="9525">
            <a:noFill/>
            <a:miter lim="800000"/>
            <a:headEnd/>
            <a:tailEnd/>
          </a:ln>
        </p:spPr>
        <p:txBody>
          <a:bodyPr wrap="square">
            <a:spAutoFit/>
          </a:bodyPr>
          <a:lstStyle/>
          <a:p>
            <a:r>
              <a:rPr lang="en-GB" sz="1400" dirty="0" smtClean="0">
                <a:solidFill>
                  <a:srgbClr val="000099"/>
                </a:solidFill>
              </a:rPr>
              <a:t>2020 Challenge</a:t>
            </a:r>
            <a:endParaRPr lang="en-GB" sz="1400" dirty="0">
              <a:solidFill>
                <a:srgbClr val="000099"/>
              </a:solidFill>
            </a:endParaRPr>
          </a:p>
        </p:txBody>
      </p:sp>
      <p:sp>
        <p:nvSpPr>
          <p:cNvPr id="30" name="TextBox 29"/>
          <p:cNvSpPr txBox="1"/>
          <p:nvPr/>
        </p:nvSpPr>
        <p:spPr>
          <a:xfrm>
            <a:off x="323528" y="2564904"/>
            <a:ext cx="288032" cy="2031325"/>
          </a:xfrm>
          <a:prstGeom prst="rect">
            <a:avLst/>
          </a:prstGeom>
          <a:noFill/>
        </p:spPr>
        <p:txBody>
          <a:bodyPr wrap="square" rtlCol="0">
            <a:spAutoFit/>
          </a:bodyPr>
          <a:lstStyle/>
          <a:p>
            <a:r>
              <a:rPr lang="en-GB" b="1" dirty="0" smtClean="0"/>
              <a:t>Funding</a:t>
            </a:r>
            <a:endParaRPr lang="en-GB" b="1" dirty="0"/>
          </a:p>
        </p:txBody>
      </p:sp>
      <p:sp>
        <p:nvSpPr>
          <p:cNvPr id="31" name="TextBox 30"/>
          <p:cNvSpPr txBox="1"/>
          <p:nvPr/>
        </p:nvSpPr>
        <p:spPr>
          <a:xfrm>
            <a:off x="3923928" y="5733256"/>
            <a:ext cx="1203406" cy="307777"/>
          </a:xfrm>
          <a:prstGeom prst="rect">
            <a:avLst/>
          </a:prstGeom>
          <a:noFill/>
        </p:spPr>
        <p:txBody>
          <a:bodyPr wrap="none" rtlCol="0">
            <a:spAutoFit/>
          </a:bodyPr>
          <a:lstStyle/>
          <a:p>
            <a:r>
              <a:rPr lang="en-GB" sz="1400" dirty="0" smtClean="0">
                <a:solidFill>
                  <a:srgbClr val="800000"/>
                </a:solidFill>
              </a:rPr>
              <a:t>Care Act 2014</a:t>
            </a:r>
            <a:endParaRPr lang="en-GB" sz="1400" dirty="0">
              <a:solidFill>
                <a:srgbClr val="800000"/>
              </a:solidFill>
            </a:endParaRPr>
          </a:p>
        </p:txBody>
      </p:sp>
      <p:sp>
        <p:nvSpPr>
          <p:cNvPr id="32" name="TextBox 31"/>
          <p:cNvSpPr txBox="1"/>
          <p:nvPr/>
        </p:nvSpPr>
        <p:spPr>
          <a:xfrm>
            <a:off x="251520" y="6165304"/>
            <a:ext cx="8642174" cy="523220"/>
          </a:xfrm>
          <a:prstGeom prst="rect">
            <a:avLst/>
          </a:prstGeom>
          <a:noFill/>
        </p:spPr>
        <p:txBody>
          <a:bodyPr wrap="none" rtlCol="0">
            <a:spAutoFit/>
          </a:bodyPr>
          <a:lstStyle/>
          <a:p>
            <a:r>
              <a:rPr lang="en-GB" sz="2800" b="1" dirty="0" smtClean="0">
                <a:solidFill>
                  <a:srgbClr val="000099"/>
                </a:solidFill>
              </a:rPr>
              <a:t>THE DESTINATION – AN INCLUSIVE COMMUNITY</a:t>
            </a:r>
            <a:endParaRPr lang="en-GB" sz="2800" b="1" dirty="0">
              <a:solidFill>
                <a:srgbClr val="00009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0824" y="1341439"/>
            <a:ext cx="8893175" cy="5033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2800" b="1" dirty="0" smtClean="0">
                <a:solidFill>
                  <a:srgbClr val="5F5F5F"/>
                </a:solidFill>
                <a:effectLst>
                  <a:outerShdw blurRad="38100" dist="38100" dir="2700000" algn="tl">
                    <a:srgbClr val="C0C0C0"/>
                  </a:outerShdw>
                </a:effectLst>
              </a:rPr>
              <a:t>So, at the risk of sounding like a stuck record...back to where I began</a:t>
            </a:r>
            <a:endParaRPr lang="en-GB" sz="28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395536" y="1988840"/>
            <a:ext cx="7776914" cy="907941"/>
          </a:xfrm>
          <a:prstGeom prst="rect">
            <a:avLst/>
          </a:prstGeom>
          <a:noFill/>
          <a:ln w="9525">
            <a:noFill/>
            <a:miter lim="800000"/>
            <a:headEnd/>
            <a:tailEnd/>
          </a:ln>
          <a:effectLst/>
        </p:spPr>
        <p:txBody>
          <a:bodyPr wrap="square">
            <a:spAutoFit/>
          </a:bodyPr>
          <a:lstStyle/>
          <a:p>
            <a:pPr marL="342000" lvl="1" indent="-342000">
              <a:spcBef>
                <a:spcPts val="576"/>
              </a:spcBef>
            </a:pPr>
            <a:endParaRPr lang="en-GB" sz="2400" dirty="0" smtClean="0"/>
          </a:p>
          <a:p>
            <a:pPr marL="342000" lvl="1" indent="-342000">
              <a:spcBef>
                <a:spcPts val="576"/>
              </a:spcBef>
            </a:pPr>
            <a:endParaRPr lang="en-GB" sz="2400" dirty="0"/>
          </a:p>
        </p:txBody>
      </p:sp>
      <p:sp>
        <p:nvSpPr>
          <p:cNvPr id="5" name="TextBox 4"/>
          <p:cNvSpPr txBox="1"/>
          <p:nvPr/>
        </p:nvSpPr>
        <p:spPr>
          <a:xfrm>
            <a:off x="251520" y="2060848"/>
            <a:ext cx="8568952" cy="4832092"/>
          </a:xfrm>
          <a:prstGeom prst="rect">
            <a:avLst/>
          </a:prstGeom>
          <a:noFill/>
        </p:spPr>
        <p:txBody>
          <a:bodyPr wrap="square" rtlCol="0">
            <a:spAutoFit/>
          </a:bodyPr>
          <a:lstStyle/>
          <a:p>
            <a:pPr marL="525150" indent="-514350">
              <a:buFont typeface="+mj-lt"/>
              <a:buAutoNum type="arabicPeriod"/>
            </a:pPr>
            <a:r>
              <a:rPr lang="en-GB" sz="2800" dirty="0" smtClean="0"/>
              <a:t>Housing can make a considerable contribution to enabling people with dementia to live well at home</a:t>
            </a:r>
          </a:p>
          <a:p>
            <a:pPr marL="525150" indent="-514350">
              <a:buFont typeface="+mj-lt"/>
              <a:buAutoNum type="arabicPeriod"/>
            </a:pPr>
            <a:r>
              <a:rPr lang="en-GB" sz="2800" dirty="0" smtClean="0"/>
              <a:t>For us to do so we need a skilled and knowledgeable workforce &amp; tailored training</a:t>
            </a:r>
          </a:p>
          <a:p>
            <a:pPr marL="525150" indent="-514350">
              <a:buFont typeface="+mj-lt"/>
              <a:buAutoNum type="arabicPeriod"/>
            </a:pPr>
            <a:r>
              <a:rPr lang="en-GB" sz="2800" dirty="0" smtClean="0"/>
              <a:t>But we can’t do it on our own and we can’t do it all</a:t>
            </a:r>
          </a:p>
          <a:p>
            <a:pPr marL="525150" indent="-514350">
              <a:buFont typeface="+mj-lt"/>
              <a:buAutoNum type="arabicPeriod"/>
            </a:pPr>
            <a:r>
              <a:rPr lang="en-GB" sz="2800" dirty="0" smtClean="0"/>
              <a:t>Inclusion of housing by the health and social care sectors at individual and wider service commissioning levels is fundamental</a:t>
            </a:r>
          </a:p>
          <a:p>
            <a:pPr marL="468000" indent="-457200"/>
            <a:r>
              <a:rPr lang="en-GB" sz="2800" dirty="0" smtClean="0"/>
              <a:t>We still have some way to go...............................</a:t>
            </a:r>
            <a:endParaRPr lang="en-GB"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7"/>
          <p:cNvSpPr txBox="1">
            <a:spLocks noChangeArrowheads="1"/>
          </p:cNvSpPr>
          <p:nvPr/>
        </p:nvSpPr>
        <p:spPr bwMode="auto">
          <a:xfrm>
            <a:off x="4716463" y="4365625"/>
            <a:ext cx="4319587" cy="2292350"/>
          </a:xfrm>
          <a:prstGeom prst="rect">
            <a:avLst/>
          </a:prstGeom>
          <a:noFill/>
          <a:ln w="9525">
            <a:noFill/>
            <a:miter lim="800000"/>
            <a:headEnd/>
            <a:tailEnd/>
          </a:ln>
          <a:effectLst/>
        </p:spPr>
        <p:txBody>
          <a:bodyPr>
            <a:spAutoFit/>
          </a:bodyPr>
          <a:lstStyle/>
          <a:p>
            <a:r>
              <a:rPr lang="en-GB" sz="1600" b="1">
                <a:solidFill>
                  <a:srgbClr val="4D4D4D"/>
                </a:solidFill>
              </a:rPr>
              <a:t>C/o EAC</a:t>
            </a:r>
          </a:p>
          <a:p>
            <a:r>
              <a:rPr lang="en-GB" sz="1600" b="1">
                <a:solidFill>
                  <a:srgbClr val="4D4D4D"/>
                </a:solidFill>
              </a:rPr>
              <a:t>3rd Floor, 89 Albert Embankment</a:t>
            </a:r>
          </a:p>
          <a:p>
            <a:r>
              <a:rPr lang="en-GB" sz="1600" b="1">
                <a:solidFill>
                  <a:srgbClr val="4D4D4D"/>
                </a:solidFill>
              </a:rPr>
              <a:t>London</a:t>
            </a:r>
          </a:p>
          <a:p>
            <a:r>
              <a:rPr lang="en-GB" sz="1600" b="1">
                <a:solidFill>
                  <a:srgbClr val="4D4D4D"/>
                </a:solidFill>
              </a:rPr>
              <a:t>SE1 7TP</a:t>
            </a:r>
          </a:p>
          <a:p>
            <a:endParaRPr lang="en-GB" sz="1600" b="1">
              <a:solidFill>
                <a:srgbClr val="4D4D4D"/>
              </a:solidFill>
            </a:endParaRPr>
          </a:p>
          <a:p>
            <a:r>
              <a:rPr lang="en-GB" sz="1600">
                <a:solidFill>
                  <a:srgbClr val="4D4D4D"/>
                </a:solidFill>
              </a:rPr>
              <a:t>email: </a:t>
            </a:r>
            <a:r>
              <a:rPr lang="en-GB" sz="1600">
                <a:solidFill>
                  <a:srgbClr val="4D4D4D"/>
                </a:solidFill>
                <a:hlinkClick r:id="rId2"/>
              </a:rPr>
              <a:t>info@housinglin.org.uk</a:t>
            </a:r>
            <a:endParaRPr lang="en-GB" sz="1600">
              <a:solidFill>
                <a:srgbClr val="4D4D4D"/>
              </a:solidFill>
            </a:endParaRPr>
          </a:p>
          <a:p>
            <a:r>
              <a:rPr lang="en-GB" sz="1600">
                <a:solidFill>
                  <a:srgbClr val="4D4D4D"/>
                </a:solidFill>
              </a:rPr>
              <a:t>tel: 020 7820 8077</a:t>
            </a:r>
          </a:p>
          <a:p>
            <a:r>
              <a:rPr lang="en-GB" sz="1600">
                <a:solidFill>
                  <a:srgbClr val="4D4D4D"/>
                </a:solidFill>
              </a:rPr>
              <a:t>website: </a:t>
            </a:r>
            <a:r>
              <a:rPr lang="en-GB" sz="1600">
                <a:solidFill>
                  <a:srgbClr val="4D4D4D"/>
                </a:solidFill>
                <a:hlinkClick r:id="rId3"/>
              </a:rPr>
              <a:t>www.housinglin.org.uk</a:t>
            </a:r>
            <a:endParaRPr lang="en-GB" sz="1600">
              <a:solidFill>
                <a:srgbClr val="4D4D4D"/>
              </a:solidFill>
            </a:endParaRPr>
          </a:p>
          <a:p>
            <a:r>
              <a:rPr lang="en-GB" sz="1600">
                <a:solidFill>
                  <a:srgbClr val="4D4D4D"/>
                </a:solidFill>
              </a:rPr>
              <a:t>Twitter: @HousingLIN  </a:t>
            </a:r>
          </a:p>
        </p:txBody>
      </p:sp>
      <p:pic>
        <p:nvPicPr>
          <p:cNvPr id="14340" name="Picture 11" descr="HousingLin_logo_whiteBG"/>
          <p:cNvPicPr>
            <a:picLocks noChangeAspect="1" noChangeArrowheads="1"/>
          </p:cNvPicPr>
          <p:nvPr/>
        </p:nvPicPr>
        <p:blipFill>
          <a:blip r:embed="rId4" cstate="print"/>
          <a:srcRect/>
          <a:stretch>
            <a:fillRect/>
          </a:stretch>
        </p:blipFill>
        <p:spPr bwMode="auto">
          <a:xfrm>
            <a:off x="3851275" y="3573463"/>
            <a:ext cx="3282950" cy="817562"/>
          </a:xfrm>
          <a:prstGeom prst="rect">
            <a:avLst/>
          </a:prstGeom>
          <a:noFill/>
          <a:ln w="9525">
            <a:noFill/>
            <a:miter lim="800000"/>
            <a:headEnd/>
            <a:tailEnd/>
          </a:ln>
        </p:spPr>
      </p:pic>
      <p:pic>
        <p:nvPicPr>
          <p:cNvPr id="14341" name="Picture 7" descr="HousingLIN_logo_strapline_redBG"/>
          <p:cNvPicPr>
            <a:picLocks noChangeAspect="1" noChangeArrowheads="1"/>
          </p:cNvPicPr>
          <p:nvPr/>
        </p:nvPicPr>
        <p:blipFill>
          <a:blip r:embed="rId5" cstate="print"/>
          <a:srcRect/>
          <a:stretch>
            <a:fillRect/>
          </a:stretch>
        </p:blipFill>
        <p:spPr bwMode="auto">
          <a:xfrm>
            <a:off x="0" y="0"/>
            <a:ext cx="4556125" cy="1190625"/>
          </a:xfrm>
          <a:prstGeom prst="rect">
            <a:avLst/>
          </a:prstGeom>
          <a:noFill/>
          <a:ln w="9525">
            <a:noFill/>
            <a:miter lim="800000"/>
            <a:headEnd/>
            <a:tailEnd/>
          </a:ln>
        </p:spPr>
      </p:pic>
      <p:sp>
        <p:nvSpPr>
          <p:cNvPr id="14342" name="Text Box 9"/>
          <p:cNvSpPr txBox="1">
            <a:spLocks noChangeArrowheads="1"/>
          </p:cNvSpPr>
          <p:nvPr/>
        </p:nvSpPr>
        <p:spPr bwMode="auto">
          <a:xfrm>
            <a:off x="0" y="1340768"/>
            <a:ext cx="9144000" cy="2123658"/>
          </a:xfrm>
          <a:prstGeom prst="rect">
            <a:avLst/>
          </a:prstGeom>
          <a:noFill/>
          <a:ln w="9525">
            <a:noFill/>
            <a:miter lim="800000"/>
            <a:headEnd/>
            <a:tailEnd/>
          </a:ln>
          <a:effectLst/>
        </p:spPr>
        <p:txBody>
          <a:bodyPr>
            <a:spAutoFit/>
          </a:bodyPr>
          <a:lstStyle/>
          <a:p>
            <a:pPr algn="ctr"/>
            <a:r>
              <a:rPr lang="en-GB" sz="6000" b="1" dirty="0">
                <a:effectLst>
                  <a:outerShdw blurRad="38100" dist="38100" dir="2700000" algn="tl">
                    <a:srgbClr val="C0C0C0"/>
                  </a:outerShdw>
                </a:effectLst>
              </a:rPr>
              <a:t>Thank you</a:t>
            </a:r>
            <a:r>
              <a:rPr lang="en-GB" sz="6000" b="1" dirty="0" smtClean="0">
                <a:effectLst>
                  <a:outerShdw blurRad="38100" dist="38100" dir="2700000" algn="tl">
                    <a:srgbClr val="C0C0C0"/>
                  </a:outerShdw>
                </a:effectLst>
              </a:rPr>
              <a:t>!</a:t>
            </a:r>
          </a:p>
          <a:p>
            <a:pPr algn="ctr"/>
            <a:r>
              <a:rPr lang="en-GB" sz="3600" b="1" dirty="0" smtClean="0">
                <a:effectLst>
                  <a:outerShdw blurRad="38100" dist="38100" dir="2700000" algn="tl">
                    <a:srgbClr val="C0C0C0"/>
                  </a:outerShdw>
                </a:effectLst>
              </a:rPr>
              <a:t>A small selection of links to websites and resources in next three slides </a:t>
            </a:r>
            <a:endParaRPr lang="en-GB" sz="3200" b="1" dirty="0">
              <a:effectLst>
                <a:outerShdw blurRad="38100" dist="38100" dir="2700000" algn="tl">
                  <a:srgbClr val="C0C0C0"/>
                </a:outerShdw>
              </a:effectLst>
            </a:endParaRPr>
          </a:p>
        </p:txBody>
      </p:sp>
      <p:pic>
        <p:nvPicPr>
          <p:cNvPr id="14344" name="Picture 10" descr="http://info.rlpmuskoka.com/Portals/170102/images/Housing-Up-Graph.jpg"/>
          <p:cNvPicPr>
            <a:picLocks noChangeAspect="1" noChangeArrowheads="1"/>
          </p:cNvPicPr>
          <p:nvPr/>
        </p:nvPicPr>
        <p:blipFill>
          <a:blip r:embed="rId6" cstate="print"/>
          <a:srcRect/>
          <a:stretch>
            <a:fillRect/>
          </a:stretch>
        </p:blipFill>
        <p:spPr bwMode="auto">
          <a:xfrm>
            <a:off x="755650" y="3754438"/>
            <a:ext cx="2286000" cy="2266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0825" y="1341438"/>
            <a:ext cx="6553200" cy="719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Links</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2"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395536" y="1988840"/>
            <a:ext cx="7776914" cy="5370701"/>
          </a:xfrm>
          <a:prstGeom prst="rect">
            <a:avLst/>
          </a:prstGeom>
          <a:noFill/>
          <a:ln w="9525">
            <a:noFill/>
            <a:miter lim="800000"/>
            <a:headEnd/>
            <a:tailEnd/>
          </a:ln>
          <a:effectLst/>
        </p:spPr>
        <p:txBody>
          <a:bodyPr wrap="square">
            <a:spAutoFit/>
          </a:bodyPr>
          <a:lstStyle/>
          <a:p>
            <a:pPr marL="342000" lvl="1" indent="-342000">
              <a:spcBef>
                <a:spcPts val="576"/>
              </a:spcBef>
            </a:pPr>
            <a:r>
              <a:rPr lang="en-GB" sz="2400" dirty="0" smtClean="0"/>
              <a:t>Housing LIN Dementia website</a:t>
            </a:r>
          </a:p>
          <a:p>
            <a:pPr marL="342000" lvl="1" indent="-342000">
              <a:spcBef>
                <a:spcPts val="576"/>
              </a:spcBef>
            </a:pPr>
            <a:r>
              <a:rPr lang="en-GB" sz="2400" dirty="0" smtClean="0">
                <a:hlinkClick r:id="rId3"/>
              </a:rPr>
              <a:t>www.housinglin.org.uk/dementia</a:t>
            </a:r>
            <a:r>
              <a:rPr lang="en-GB" sz="2400" dirty="0" smtClean="0"/>
              <a:t> </a:t>
            </a:r>
          </a:p>
          <a:p>
            <a:pPr marL="342000" lvl="1" indent="-342000">
              <a:spcBef>
                <a:spcPts val="576"/>
              </a:spcBef>
            </a:pPr>
            <a:r>
              <a:rPr lang="en-GB" sz="2400" dirty="0" smtClean="0"/>
              <a:t>DEEP including to DEEP guides</a:t>
            </a:r>
          </a:p>
          <a:p>
            <a:pPr marL="342000" lvl="1" indent="-342000">
              <a:spcBef>
                <a:spcPts val="576"/>
              </a:spcBef>
            </a:pPr>
            <a:r>
              <a:rPr lang="en-GB" sz="2400" dirty="0" smtClean="0">
                <a:hlinkClick r:id="rId4"/>
              </a:rPr>
              <a:t>http://dementiavoices.org.uk</a:t>
            </a:r>
            <a:r>
              <a:rPr lang="en-GB" sz="2400" dirty="0" smtClean="0"/>
              <a:t>  </a:t>
            </a:r>
          </a:p>
          <a:p>
            <a:pPr marL="342000" lvl="1" indent="-342000">
              <a:spcBef>
                <a:spcPts val="576"/>
              </a:spcBef>
            </a:pPr>
            <a:r>
              <a:rPr lang="en-GB" sz="2400" dirty="0" smtClean="0"/>
              <a:t>Dementia Action Alliance</a:t>
            </a:r>
          </a:p>
          <a:p>
            <a:pPr marL="342000" lvl="1" indent="-342000">
              <a:spcBef>
                <a:spcPts val="576"/>
              </a:spcBef>
            </a:pPr>
            <a:r>
              <a:rPr lang="en-GB" sz="2400" dirty="0" smtClean="0">
                <a:hlinkClick r:id="rId5"/>
              </a:rPr>
              <a:t>www.dementiaaction.org.uk</a:t>
            </a:r>
            <a:r>
              <a:rPr lang="en-GB" sz="2400" dirty="0" smtClean="0"/>
              <a:t> </a:t>
            </a:r>
          </a:p>
          <a:p>
            <a:pPr marL="342000" lvl="1" indent="-342000">
              <a:spcBef>
                <a:spcPts val="576"/>
              </a:spcBef>
            </a:pPr>
            <a:r>
              <a:rPr lang="en-GB" sz="2400" dirty="0" smtClean="0"/>
              <a:t>Dementia and Housing Working Group</a:t>
            </a:r>
          </a:p>
          <a:p>
            <a:pPr marL="342000" lvl="1" indent="-342000">
              <a:spcBef>
                <a:spcPts val="576"/>
              </a:spcBef>
            </a:pPr>
            <a:r>
              <a:rPr lang="en-GB" sz="2400" dirty="0" smtClean="0">
                <a:hlinkClick r:id="rId6"/>
              </a:rPr>
              <a:t>http://www.housinglin.org.uk/AboutHousingLIN/DHWG</a:t>
            </a:r>
            <a:r>
              <a:rPr lang="en-GB" sz="2400" dirty="0" smtClean="0"/>
              <a:t> </a:t>
            </a:r>
          </a:p>
          <a:p>
            <a:pPr marL="342000" lvl="1" indent="-342000">
              <a:spcBef>
                <a:spcPts val="576"/>
              </a:spcBef>
            </a:pPr>
            <a:r>
              <a:rPr lang="en-GB" sz="2400" dirty="0" smtClean="0"/>
              <a:t>Housing and Dementia Research Consortium</a:t>
            </a:r>
          </a:p>
          <a:p>
            <a:pPr marL="342000" lvl="1" indent="-342000">
              <a:spcBef>
                <a:spcPts val="576"/>
              </a:spcBef>
            </a:pPr>
            <a:r>
              <a:rPr lang="en-GB" sz="2400" dirty="0" smtClean="0">
                <a:hlinkClick r:id="rId7"/>
              </a:rPr>
              <a:t>http://housingdementiaresearch.wordpress.com</a:t>
            </a:r>
            <a:r>
              <a:rPr lang="en-GB" sz="2400" dirty="0" smtClean="0"/>
              <a:t> </a:t>
            </a:r>
          </a:p>
          <a:p>
            <a:pPr marL="342000" lvl="1" indent="-342000">
              <a:spcBef>
                <a:spcPts val="576"/>
              </a:spcBef>
            </a:pPr>
            <a:endParaRPr lang="en-GB" sz="2400" dirty="0" smtClean="0"/>
          </a:p>
          <a:p>
            <a:pPr marL="342000" lvl="1" indent="-342000">
              <a:spcBef>
                <a:spcPts val="576"/>
              </a:spcBef>
            </a:pPr>
            <a:endParaRPr lang="en-GB"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0824" y="1196753"/>
            <a:ext cx="8641655" cy="5760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References &amp; resources – a selection</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2"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395536" y="1988840"/>
            <a:ext cx="7776914" cy="907941"/>
          </a:xfrm>
          <a:prstGeom prst="rect">
            <a:avLst/>
          </a:prstGeom>
          <a:noFill/>
          <a:ln w="9525">
            <a:noFill/>
            <a:miter lim="800000"/>
            <a:headEnd/>
            <a:tailEnd/>
          </a:ln>
          <a:effectLst/>
        </p:spPr>
        <p:txBody>
          <a:bodyPr wrap="square">
            <a:spAutoFit/>
          </a:bodyPr>
          <a:lstStyle/>
          <a:p>
            <a:pPr marL="342000" lvl="1" indent="-342000">
              <a:spcBef>
                <a:spcPts val="576"/>
              </a:spcBef>
            </a:pPr>
            <a:endParaRPr lang="en-GB" sz="2400" dirty="0" smtClean="0"/>
          </a:p>
          <a:p>
            <a:pPr marL="342000" lvl="1" indent="-342000">
              <a:spcBef>
                <a:spcPts val="576"/>
              </a:spcBef>
            </a:pPr>
            <a:endParaRPr lang="en-GB" sz="2400" dirty="0"/>
          </a:p>
        </p:txBody>
      </p:sp>
      <p:sp>
        <p:nvSpPr>
          <p:cNvPr id="5" name="TextBox 4"/>
          <p:cNvSpPr txBox="1"/>
          <p:nvPr/>
        </p:nvSpPr>
        <p:spPr>
          <a:xfrm>
            <a:off x="395536" y="1772816"/>
            <a:ext cx="8424936" cy="5539978"/>
          </a:xfrm>
          <a:prstGeom prst="rect">
            <a:avLst/>
          </a:prstGeom>
          <a:noFill/>
        </p:spPr>
        <p:txBody>
          <a:bodyPr wrap="square" rtlCol="0">
            <a:spAutoFit/>
          </a:bodyPr>
          <a:lstStyle/>
          <a:p>
            <a:r>
              <a:rPr lang="en-GB" sz="1600" i="1" dirty="0" smtClean="0"/>
              <a:t>2020 challenge</a:t>
            </a:r>
          </a:p>
          <a:p>
            <a:r>
              <a:rPr lang="en-GB" sz="1600" dirty="0" smtClean="0">
                <a:hlinkClick r:id="rId3"/>
              </a:rPr>
              <a:t>http://www.housinglin.org.uk/pagefinder.cfm?cid=9924</a:t>
            </a:r>
            <a:r>
              <a:rPr lang="en-GB" sz="1600" dirty="0" smtClean="0"/>
              <a:t> </a:t>
            </a:r>
          </a:p>
          <a:p>
            <a:r>
              <a:rPr lang="en-GB" sz="1600" dirty="0" smtClean="0"/>
              <a:t>NHF and partners (2013) </a:t>
            </a:r>
            <a:r>
              <a:rPr lang="en-GB" sz="1600" i="1" dirty="0" smtClean="0"/>
              <a:t>Dementia: Finding Housing Solutions</a:t>
            </a:r>
          </a:p>
          <a:p>
            <a:r>
              <a:rPr lang="en-GB" sz="1600" dirty="0" smtClean="0">
                <a:hlinkClick r:id="rId4"/>
              </a:rPr>
              <a:t>http://www.housinglin.org.uk/pagefinder.cfm?cid=8832</a:t>
            </a:r>
            <a:r>
              <a:rPr lang="en-GB" sz="1600" dirty="0" smtClean="0"/>
              <a:t> </a:t>
            </a:r>
          </a:p>
          <a:p>
            <a:r>
              <a:rPr lang="en-GB" sz="1600" dirty="0" smtClean="0"/>
              <a:t>NHF &amp; HACT (2016) </a:t>
            </a:r>
            <a:r>
              <a:rPr lang="en-GB" sz="1600" i="1" dirty="0" smtClean="0"/>
              <a:t>Transforming care pathways for people with dementia - Linking housing, health and social care</a:t>
            </a:r>
          </a:p>
          <a:p>
            <a:r>
              <a:rPr lang="en-GB" sz="1600" dirty="0" smtClean="0">
                <a:hlinkClick r:id="rId5"/>
              </a:rPr>
              <a:t>http://www.housinglin.org.uk/pagefinder.cfm?cid=9822</a:t>
            </a:r>
            <a:r>
              <a:rPr lang="en-GB" sz="1600" dirty="0" smtClean="0"/>
              <a:t> </a:t>
            </a:r>
          </a:p>
          <a:p>
            <a:r>
              <a:rPr lang="en-GB" sz="1600" dirty="0" smtClean="0"/>
              <a:t>DHWG (2014) </a:t>
            </a:r>
            <a:r>
              <a:rPr lang="en-GB" sz="1600" i="1" dirty="0" smtClean="0"/>
              <a:t>Making a Start – Dementia: Skilling the General Needs Housing Workforce</a:t>
            </a:r>
          </a:p>
          <a:p>
            <a:r>
              <a:rPr lang="en-GB" sz="1600" dirty="0" smtClean="0">
                <a:hlinkClick r:id="rId6"/>
              </a:rPr>
              <a:t>http://www.housinglin.org.uk/pagefinder.cfm?cid=9203</a:t>
            </a:r>
            <a:r>
              <a:rPr lang="en-GB" sz="1600" dirty="0" smtClean="0"/>
              <a:t> </a:t>
            </a:r>
          </a:p>
          <a:p>
            <a:r>
              <a:rPr lang="en-GB" sz="1600" dirty="0" smtClean="0"/>
              <a:t>Alzheimer’s Society (2017) </a:t>
            </a:r>
            <a:r>
              <a:rPr lang="en-GB" sz="1600" i="1" dirty="0" smtClean="0"/>
              <a:t>Dementia-Friendly Housing Charter</a:t>
            </a:r>
          </a:p>
          <a:p>
            <a:r>
              <a:rPr lang="en-GB" sz="1600" dirty="0" smtClean="0">
                <a:hlinkClick r:id="rId7"/>
              </a:rPr>
              <a:t>http://www.housinglin.org.uk/pagefinder.cfm?cid=17731</a:t>
            </a:r>
            <a:r>
              <a:rPr lang="en-GB" sz="1600" dirty="0" smtClean="0"/>
              <a:t> </a:t>
            </a:r>
          </a:p>
          <a:p>
            <a:r>
              <a:rPr lang="en-GB" sz="1600" dirty="0" smtClean="0"/>
              <a:t>Housing LIN (2016) </a:t>
            </a:r>
            <a:r>
              <a:rPr lang="en-GB" sz="1600" i="1" dirty="0" smtClean="0"/>
              <a:t>Dementia and Housing: An assessment tool for local commissioning</a:t>
            </a:r>
          </a:p>
          <a:p>
            <a:r>
              <a:rPr lang="en-GB" sz="1600" dirty="0" smtClean="0">
                <a:hlinkClick r:id="rId8"/>
              </a:rPr>
              <a:t>http://www.housinglin.org.uk/pagefinder.cfm?cid=10146</a:t>
            </a:r>
            <a:endParaRPr lang="en-GB" sz="1600" dirty="0" smtClean="0"/>
          </a:p>
          <a:p>
            <a:pPr marL="0" lvl="2"/>
            <a:r>
              <a:rPr lang="en-GB" sz="1600" dirty="0" smtClean="0"/>
              <a:t>Yates K (2014) </a:t>
            </a:r>
            <a:r>
              <a:rPr lang="en-GB" sz="1600" i="1" dirty="0" smtClean="0"/>
              <a:t>Putting Dementia into the Heart of Extra Care Housing in Wales: A case study from </a:t>
            </a:r>
            <a:r>
              <a:rPr lang="en-GB" sz="1600" i="1" dirty="0" err="1" smtClean="0"/>
              <a:t>Mold</a:t>
            </a:r>
            <a:endParaRPr lang="en-GB" sz="1600" i="1" dirty="0" smtClean="0"/>
          </a:p>
          <a:p>
            <a:r>
              <a:rPr lang="en-GB" sz="1600" dirty="0" smtClean="0">
                <a:hlinkClick r:id="rId9"/>
              </a:rPr>
              <a:t>http://www.housinglin.org.uk/pagefinder.cfm?cid=9204</a:t>
            </a:r>
            <a:r>
              <a:rPr lang="en-GB" sz="1600" dirty="0" smtClean="0"/>
              <a:t> </a:t>
            </a:r>
          </a:p>
          <a:p>
            <a:r>
              <a:rPr lang="en-GB" sz="1600" dirty="0" err="1" smtClean="0"/>
              <a:t>Twyford</a:t>
            </a:r>
            <a:r>
              <a:rPr lang="en-GB" sz="1600" dirty="0" smtClean="0"/>
              <a:t> K (2017)</a:t>
            </a:r>
            <a:r>
              <a:rPr lang="en-GB" sz="1600" b="1" dirty="0" smtClean="0"/>
              <a:t> </a:t>
            </a:r>
            <a:r>
              <a:rPr lang="en-GB" sz="1600" i="1" dirty="0" smtClean="0"/>
              <a:t>Individuals with dementia living in extra care housing: an initial exploration of the practicalities and possibilities</a:t>
            </a:r>
          </a:p>
          <a:p>
            <a:r>
              <a:rPr lang="en-GB" sz="1600" dirty="0" smtClean="0">
                <a:hlinkClick r:id="rId10"/>
              </a:rPr>
              <a:t>http://www.housinglin.org.uk/pagefinder.cfm?cid=10322</a:t>
            </a:r>
            <a:r>
              <a:rPr lang="en-GB" sz="1600" dirty="0" smtClean="0"/>
              <a:t> </a:t>
            </a:r>
          </a:p>
          <a:p>
            <a:r>
              <a:rPr lang="en-GB" sz="1600" dirty="0" smtClean="0"/>
              <a:t>Graham Stokes (2008) </a:t>
            </a:r>
            <a:r>
              <a:rPr lang="en-GB" sz="1600" i="1" dirty="0" smtClean="0"/>
              <a:t>– And Still the Music Plays</a:t>
            </a:r>
          </a:p>
          <a:p>
            <a:endParaRPr lang="en-GB" sz="1600" dirty="0" smtClean="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0824" y="1196753"/>
            <a:ext cx="8641655" cy="5760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References &amp; resources – a selection</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2"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395536" y="1988840"/>
            <a:ext cx="7776914" cy="907941"/>
          </a:xfrm>
          <a:prstGeom prst="rect">
            <a:avLst/>
          </a:prstGeom>
          <a:noFill/>
          <a:ln w="9525">
            <a:noFill/>
            <a:miter lim="800000"/>
            <a:headEnd/>
            <a:tailEnd/>
          </a:ln>
          <a:effectLst/>
        </p:spPr>
        <p:txBody>
          <a:bodyPr wrap="square">
            <a:spAutoFit/>
          </a:bodyPr>
          <a:lstStyle/>
          <a:p>
            <a:pPr marL="342000" lvl="1" indent="-342000">
              <a:spcBef>
                <a:spcPts val="576"/>
              </a:spcBef>
            </a:pPr>
            <a:endParaRPr lang="en-GB" sz="2400" dirty="0" smtClean="0"/>
          </a:p>
          <a:p>
            <a:pPr marL="342000" lvl="1" indent="-342000">
              <a:spcBef>
                <a:spcPts val="576"/>
              </a:spcBef>
            </a:pPr>
            <a:endParaRPr lang="en-GB" sz="2400" dirty="0"/>
          </a:p>
        </p:txBody>
      </p:sp>
      <p:sp>
        <p:nvSpPr>
          <p:cNvPr id="5" name="TextBox 4"/>
          <p:cNvSpPr txBox="1"/>
          <p:nvPr/>
        </p:nvSpPr>
        <p:spPr>
          <a:xfrm>
            <a:off x="395536" y="1772816"/>
            <a:ext cx="8424936" cy="6063198"/>
          </a:xfrm>
          <a:prstGeom prst="rect">
            <a:avLst/>
          </a:prstGeom>
          <a:noFill/>
        </p:spPr>
        <p:txBody>
          <a:bodyPr wrap="square" rtlCol="0">
            <a:spAutoFit/>
          </a:bodyPr>
          <a:lstStyle/>
          <a:p>
            <a:r>
              <a:rPr lang="en-GB" sz="1600" dirty="0" smtClean="0"/>
              <a:t>Life Story Network (2016) </a:t>
            </a:r>
            <a:r>
              <a:rPr lang="en-GB" sz="1600" i="1" dirty="0" smtClean="0"/>
              <a:t>Beyond the Front Door: What ‘home’ means to people with dementia and their carers</a:t>
            </a:r>
          </a:p>
          <a:p>
            <a:r>
              <a:rPr lang="en-GB" sz="1600" dirty="0" smtClean="0">
                <a:hlinkClick r:id="rId3"/>
              </a:rPr>
              <a:t>http://www.housinglin.org.uk/pagefinder.cfm?cid=10450</a:t>
            </a:r>
            <a:endParaRPr lang="en-GB" sz="1600" dirty="0" smtClean="0"/>
          </a:p>
          <a:p>
            <a:r>
              <a:rPr lang="en-GB" sz="1600" dirty="0" err="1" smtClean="0"/>
              <a:t>Halsall</a:t>
            </a:r>
            <a:r>
              <a:rPr lang="en-GB" sz="1600" dirty="0" smtClean="0"/>
              <a:t> B &amp; MacDonald R (2015) </a:t>
            </a:r>
            <a:r>
              <a:rPr lang="en-GB" sz="1600" i="1" dirty="0" smtClean="0"/>
              <a:t>Design for Dementia </a:t>
            </a:r>
            <a:r>
              <a:rPr lang="en-GB" sz="1600" i="1" dirty="0" err="1" smtClean="0"/>
              <a:t>Vols</a:t>
            </a:r>
            <a:r>
              <a:rPr lang="en-GB" sz="1600" i="1" dirty="0" smtClean="0"/>
              <a:t> 1 &amp; 2</a:t>
            </a:r>
          </a:p>
          <a:p>
            <a:r>
              <a:rPr lang="en-GB" sz="1600" i="1" dirty="0" smtClean="0">
                <a:hlinkClick r:id="rId4"/>
              </a:rPr>
              <a:t>http://www.hlpdesign.com/our-publications/design-for-dementia</a:t>
            </a:r>
            <a:r>
              <a:rPr lang="en-GB" sz="1600" i="1" dirty="0" smtClean="0"/>
              <a:t> </a:t>
            </a:r>
          </a:p>
          <a:p>
            <a:r>
              <a:rPr lang="en-GB" sz="1600" i="1" dirty="0" smtClean="0"/>
              <a:t>Alzheimer’s Society Supporting LGBT people with dementia</a:t>
            </a:r>
          </a:p>
          <a:p>
            <a:r>
              <a:rPr lang="en-GB" sz="1600" i="1" dirty="0" smtClean="0">
                <a:hlinkClick r:id="rId5"/>
              </a:rPr>
              <a:t>https://www.alzheimers.org.uk/info/20046/help_with_dementia_care/38/supporting_gay_lesbian_and_bisexual_people_with_dementia</a:t>
            </a:r>
            <a:r>
              <a:rPr lang="en-GB" sz="1600" i="1" dirty="0" smtClean="0"/>
              <a:t> </a:t>
            </a:r>
          </a:p>
          <a:p>
            <a:r>
              <a:rPr lang="en-GB" sz="1600" dirty="0" smtClean="0"/>
              <a:t>King’s Fund (2014)</a:t>
            </a:r>
            <a:r>
              <a:rPr lang="en-GB" sz="1600" i="1" dirty="0" smtClean="0"/>
              <a:t> Is Your Housing Dementia-friendly</a:t>
            </a:r>
          </a:p>
          <a:p>
            <a:r>
              <a:rPr lang="en-GB" sz="1600" dirty="0" smtClean="0">
                <a:hlinkClick r:id="rId6"/>
              </a:rPr>
              <a:t>http://www.housinglin.org.uk/pagefinder.cfm?cid=9379</a:t>
            </a:r>
            <a:r>
              <a:rPr lang="en-GB" sz="1600" dirty="0" smtClean="0"/>
              <a:t> </a:t>
            </a:r>
          </a:p>
          <a:p>
            <a:r>
              <a:rPr lang="en-GB" sz="1600" dirty="0" smtClean="0"/>
              <a:t>Innovations in Dementia (2016) </a:t>
            </a:r>
            <a:r>
              <a:rPr lang="en-GB" sz="1600" i="1" dirty="0" smtClean="0"/>
              <a:t>How to Make buildings easier for People with Dementia</a:t>
            </a:r>
          </a:p>
          <a:p>
            <a:r>
              <a:rPr lang="en-GB" sz="1600" dirty="0" smtClean="0">
                <a:hlinkClick r:id="rId7"/>
              </a:rPr>
              <a:t>http://www.housinglin.org.uk/pagefinder.cfm?cid=9628</a:t>
            </a:r>
            <a:r>
              <a:rPr lang="en-GB" sz="1600" dirty="0" smtClean="0"/>
              <a:t> </a:t>
            </a:r>
          </a:p>
          <a:p>
            <a:r>
              <a:rPr lang="en-GB" sz="1600" dirty="0" smtClean="0"/>
              <a:t>DEEP (2016)</a:t>
            </a:r>
            <a:r>
              <a:rPr lang="en-GB" sz="1600" i="1" dirty="0" smtClean="0"/>
              <a:t>Tips for employers who want to be more dementia friendly</a:t>
            </a:r>
          </a:p>
          <a:p>
            <a:r>
              <a:rPr lang="en-GB" sz="1600" dirty="0" smtClean="0">
                <a:hlinkClick r:id="rId8"/>
              </a:rPr>
              <a:t>http://www.housinglin.org.uk/pagefinder.cfm?cid=10086</a:t>
            </a:r>
            <a:r>
              <a:rPr lang="en-GB" sz="1600" dirty="0" smtClean="0"/>
              <a:t>  </a:t>
            </a:r>
          </a:p>
          <a:p>
            <a:r>
              <a:rPr lang="en-GB" sz="1600" dirty="0" smtClean="0"/>
              <a:t>DEEP (2016) </a:t>
            </a:r>
            <a:r>
              <a:rPr lang="en-GB" sz="1600" i="1" dirty="0" smtClean="0"/>
              <a:t>Our dementia, Our Rights</a:t>
            </a:r>
          </a:p>
          <a:p>
            <a:r>
              <a:rPr lang="en-GB" sz="1600" dirty="0" smtClean="0">
                <a:hlinkClick r:id="rId9"/>
              </a:rPr>
              <a:t>http://www.housinglin.org.uk/pagefinder.cfm?cid=10346</a:t>
            </a:r>
            <a:r>
              <a:rPr lang="en-GB" sz="1600" dirty="0" smtClean="0"/>
              <a:t> </a:t>
            </a:r>
          </a:p>
          <a:p>
            <a:r>
              <a:rPr lang="en-GB" sz="1600" dirty="0" smtClean="0"/>
              <a:t>Keith Oliver and Forget-me-</a:t>
            </a:r>
            <a:r>
              <a:rPr lang="en-GB" sz="1600" dirty="0" err="1" smtClean="0"/>
              <a:t>Nots</a:t>
            </a:r>
            <a:r>
              <a:rPr lang="en-GB" sz="1600" dirty="0" smtClean="0"/>
              <a:t>: </a:t>
            </a:r>
            <a:r>
              <a:rPr lang="en-GB" sz="1600" i="1" dirty="0" smtClean="0"/>
              <a:t>Welcome to Our World </a:t>
            </a:r>
            <a:r>
              <a:rPr lang="en-GB" sz="1600" dirty="0" smtClean="0"/>
              <a:t>and</a:t>
            </a:r>
            <a:r>
              <a:rPr lang="en-GB" sz="1600" i="1" dirty="0" smtClean="0"/>
              <a:t> Walk the Walk, Talk the Talk</a:t>
            </a:r>
          </a:p>
          <a:p>
            <a:r>
              <a:rPr lang="en-GB" sz="1600" dirty="0" err="1" smtClean="0"/>
              <a:t>Jutla</a:t>
            </a:r>
            <a:r>
              <a:rPr lang="en-GB" sz="1600" dirty="0" smtClean="0"/>
              <a:t> K (2013) </a:t>
            </a:r>
            <a:r>
              <a:rPr lang="en-GB" sz="1600" i="1" dirty="0" smtClean="0"/>
              <a:t>Making Services More Culturally competent</a:t>
            </a:r>
          </a:p>
          <a:p>
            <a:pPr marL="0" lvl="1"/>
            <a:r>
              <a:rPr lang="en-GB" sz="1400" dirty="0" smtClean="0">
                <a:hlinkClick r:id="rId10"/>
              </a:rPr>
              <a:t>http://www.dementiaaction.org.uk/news_and_events/events_archive/4746_quarterly_meeting_-_september_2013</a:t>
            </a:r>
            <a:r>
              <a:rPr lang="en-GB" sz="1400" dirty="0" smtClean="0"/>
              <a:t> </a:t>
            </a:r>
            <a:endParaRPr lang="en-GB" sz="2400" dirty="0" smtClean="0"/>
          </a:p>
          <a:p>
            <a:pPr marL="0" lvl="1"/>
            <a:endParaRPr lang="en-GB" sz="2400" dirty="0" smtClean="0"/>
          </a:p>
          <a:p>
            <a:endParaRPr lang="en-GB" sz="1600" dirty="0" smtClean="0"/>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Image result for Child in car back seat"/>
          <p:cNvPicPr>
            <a:picLocks noChangeAspect="1" noChangeArrowheads="1"/>
          </p:cNvPicPr>
          <p:nvPr/>
        </p:nvPicPr>
        <p:blipFill>
          <a:blip r:embed="rId3" cstate="print"/>
          <a:srcRect/>
          <a:stretch>
            <a:fillRect/>
          </a:stretch>
        </p:blipFill>
        <p:spPr bwMode="auto">
          <a:xfrm>
            <a:off x="1187624" y="1268760"/>
            <a:ext cx="6600730" cy="439248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0" y="1196752"/>
            <a:ext cx="9144000" cy="719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But firstly, what do I mean by “housing”?</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251520" y="1988840"/>
            <a:ext cx="8496944" cy="4508927"/>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100" dirty="0" smtClean="0"/>
              <a:t>People’s homes - their physical environment – enables or disables</a:t>
            </a:r>
          </a:p>
          <a:p>
            <a:pPr marL="799200" lvl="2" indent="-342000">
              <a:spcBef>
                <a:spcPts val="576"/>
              </a:spcBef>
              <a:buFont typeface="Arial" pitchFamily="34" charset="0"/>
              <a:buChar char="•"/>
            </a:pPr>
            <a:r>
              <a:rPr lang="en-GB" sz="2100" dirty="0" smtClean="0"/>
              <a:t>Dementia friendly or at least age-friendly design or adaptability</a:t>
            </a:r>
          </a:p>
          <a:p>
            <a:pPr marL="799200" lvl="2" indent="-342000">
              <a:spcBef>
                <a:spcPts val="576"/>
              </a:spcBef>
              <a:buFont typeface="Arial" pitchFamily="34" charset="0"/>
              <a:buChar char="•"/>
            </a:pPr>
            <a:r>
              <a:rPr lang="en-GB" sz="2100" dirty="0" smtClean="0"/>
              <a:t>Supply of suitable and varied housing - tenure, size, design, mainstream and specialist, models</a:t>
            </a:r>
          </a:p>
          <a:p>
            <a:pPr marL="342000" lvl="1" indent="-342000">
              <a:spcBef>
                <a:spcPts val="576"/>
              </a:spcBef>
              <a:buFont typeface="Arial" pitchFamily="34" charset="0"/>
              <a:buChar char="•"/>
            </a:pPr>
            <a:r>
              <a:rPr lang="en-GB" sz="2100" dirty="0" smtClean="0"/>
              <a:t>A workforce –  e.g. housing officers, support workers, HIA advisers, maintenance staff, architects</a:t>
            </a:r>
          </a:p>
          <a:p>
            <a:pPr marL="342000" lvl="1" indent="-342000">
              <a:spcBef>
                <a:spcPts val="576"/>
              </a:spcBef>
              <a:buFont typeface="Arial" pitchFamily="34" charset="0"/>
              <a:buChar char="•"/>
            </a:pPr>
            <a:r>
              <a:rPr lang="en-GB" sz="2100" dirty="0" smtClean="0"/>
              <a:t>A  range of housing-related services – e.g. repairs, adaptations, housing-related support and home from hospital schemes</a:t>
            </a:r>
          </a:p>
          <a:p>
            <a:pPr marL="0" lvl="1">
              <a:spcBef>
                <a:spcPts val="576"/>
              </a:spcBef>
            </a:pPr>
            <a:r>
              <a:rPr lang="en-GB" sz="2100" dirty="0" smtClean="0"/>
              <a:t>The sector can make an important contribution to the wellbeing of people with dementia but to do so</a:t>
            </a:r>
          </a:p>
          <a:p>
            <a:pPr marL="342000" lvl="1" indent="-342000">
              <a:spcBef>
                <a:spcPts val="576"/>
              </a:spcBef>
              <a:buFont typeface="Arial" pitchFamily="34" charset="0"/>
              <a:buChar char="•"/>
            </a:pPr>
            <a:r>
              <a:rPr lang="en-GB" sz="2100" dirty="0" smtClean="0"/>
              <a:t>it needs to be understood and included by health and social care &amp;</a:t>
            </a:r>
          </a:p>
          <a:p>
            <a:pPr marL="342000" lvl="1" indent="-342000">
              <a:spcBef>
                <a:spcPts val="576"/>
              </a:spcBef>
              <a:buFont typeface="Arial" pitchFamily="34" charset="0"/>
              <a:buChar char="•"/>
            </a:pPr>
            <a:r>
              <a:rPr lang="en-GB" sz="2100" dirty="0" smtClean="0"/>
              <a:t>we need to skill our workforce in dementia &amp; local systems</a:t>
            </a:r>
            <a:endParaRPr lang="en-GB" sz="2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0824" y="1124745"/>
            <a:ext cx="8497639" cy="5760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Backdrop</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251520" y="1772816"/>
            <a:ext cx="8496944" cy="4355038"/>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200" dirty="0" smtClean="0"/>
              <a:t>85,000 people are living with dementia in the UK</a:t>
            </a:r>
          </a:p>
          <a:p>
            <a:pPr marL="342000" lvl="1" indent="-342000">
              <a:spcBef>
                <a:spcPts val="576"/>
              </a:spcBef>
              <a:buFont typeface="Arial" pitchFamily="34" charset="0"/>
              <a:buChar char="•"/>
            </a:pPr>
            <a:r>
              <a:rPr lang="en-GB" sz="2200" dirty="0" smtClean="0"/>
              <a:t>Increases with age – affects 1 in 6 over 80s</a:t>
            </a:r>
          </a:p>
          <a:p>
            <a:pPr marL="342000" lvl="1" indent="-342000">
              <a:spcBef>
                <a:spcPts val="576"/>
              </a:spcBef>
              <a:buFont typeface="Arial" pitchFamily="34" charset="0"/>
              <a:buChar char="•"/>
            </a:pPr>
            <a:r>
              <a:rPr lang="en-GB" sz="2200" dirty="0" smtClean="0"/>
              <a:t>72% have another medical condition or disability</a:t>
            </a:r>
          </a:p>
          <a:p>
            <a:pPr marL="342000" lvl="1" indent="-342000">
              <a:spcBef>
                <a:spcPts val="576"/>
              </a:spcBef>
              <a:buFont typeface="Arial" pitchFamily="34" charset="0"/>
              <a:buChar char="•"/>
            </a:pPr>
            <a:r>
              <a:rPr lang="en-GB" sz="2200" dirty="0" smtClean="0"/>
              <a:t>Two-thirds live in their own homes, mostly in ordinary housing</a:t>
            </a:r>
          </a:p>
          <a:p>
            <a:pPr marL="342000" lvl="1" indent="-342000">
              <a:spcBef>
                <a:spcPts val="576"/>
              </a:spcBef>
              <a:buFont typeface="Arial" pitchFamily="34" charset="0"/>
              <a:buChar char="•"/>
            </a:pPr>
            <a:r>
              <a:rPr lang="en-GB" sz="2200" dirty="0" smtClean="0"/>
              <a:t>One-third of people with dementia live alone in the community</a:t>
            </a:r>
          </a:p>
          <a:p>
            <a:pPr marL="342000" lvl="1" indent="-342000">
              <a:spcBef>
                <a:spcPts val="576"/>
              </a:spcBef>
              <a:buFont typeface="Arial" pitchFamily="34" charset="0"/>
              <a:buChar char="•"/>
            </a:pPr>
            <a:r>
              <a:rPr lang="en-GB" sz="2200" dirty="0" smtClean="0"/>
              <a:t>85% of people would choose to remain in their own homes for as long as possible if diagnosed with dementia</a:t>
            </a:r>
          </a:p>
          <a:p>
            <a:pPr marL="342000" lvl="1" indent="-342000">
              <a:spcBef>
                <a:spcPts val="576"/>
              </a:spcBef>
              <a:buFont typeface="Arial" pitchFamily="34" charset="0"/>
              <a:buChar char="•"/>
            </a:pPr>
            <a:r>
              <a:rPr lang="en-GB" sz="2200" dirty="0" smtClean="0"/>
              <a:t>An estimated 40% of hospital beds are occupied by people with dementia</a:t>
            </a:r>
          </a:p>
          <a:p>
            <a:pPr marL="342000" lvl="1" indent="-342000">
              <a:spcBef>
                <a:spcPts val="576"/>
              </a:spcBef>
              <a:buFont typeface="Arial" pitchFamily="34" charset="0"/>
              <a:buChar char="•"/>
            </a:pPr>
            <a:r>
              <a:rPr lang="en-GB" sz="2200" dirty="0" smtClean="0"/>
              <a:t>60% of people with dementia go into hospital from their own homes while only 36% return home</a:t>
            </a:r>
            <a:endParaRPr lang="en-GB"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0824" y="1341439"/>
            <a:ext cx="8497639" cy="5753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National Dementia Strategy 2009</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323528" y="1988840"/>
            <a:ext cx="7776914" cy="4539704"/>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400" dirty="0" smtClean="0"/>
              <a:t>Member of an external reference group</a:t>
            </a:r>
          </a:p>
          <a:p>
            <a:pPr marL="342000" lvl="1" indent="-342000">
              <a:spcBef>
                <a:spcPts val="576"/>
              </a:spcBef>
              <a:buFont typeface="Arial" pitchFamily="34" charset="0"/>
              <a:buChar char="•"/>
            </a:pPr>
            <a:r>
              <a:rPr lang="en-GB" sz="2400" dirty="0" smtClean="0"/>
              <a:t>Objective 10:</a:t>
            </a:r>
          </a:p>
          <a:p>
            <a:pPr marL="799200" lvl="2" indent="-342000">
              <a:spcBef>
                <a:spcPts val="576"/>
              </a:spcBef>
              <a:buFont typeface="Arial" pitchFamily="34" charset="0"/>
              <a:buChar char="•"/>
            </a:pPr>
            <a:r>
              <a:rPr lang="en-GB" sz="2400" dirty="0" smtClean="0"/>
              <a:t>“Considering the potential for housing support, housing-related  services and </a:t>
            </a:r>
            <a:r>
              <a:rPr lang="en-GB" sz="2400" dirty="0" err="1" smtClean="0"/>
              <a:t>telecare</a:t>
            </a:r>
            <a:r>
              <a:rPr lang="en-GB" sz="2400" dirty="0" smtClean="0"/>
              <a:t> to support people with dementia and their carers” To be delivered by:</a:t>
            </a:r>
          </a:p>
          <a:p>
            <a:pPr marL="1256400" lvl="3" indent="-342000">
              <a:spcBef>
                <a:spcPts val="576"/>
              </a:spcBef>
              <a:buFont typeface="Arial" pitchFamily="34" charset="0"/>
              <a:buChar char="•"/>
            </a:pPr>
            <a:r>
              <a:rPr lang="en-GB" sz="2400" dirty="0" smtClean="0"/>
              <a:t>Monitoring the development of models including ECH</a:t>
            </a:r>
          </a:p>
          <a:p>
            <a:pPr marL="1256400" lvl="3" indent="-342000">
              <a:spcBef>
                <a:spcPts val="576"/>
              </a:spcBef>
              <a:buFont typeface="Arial" pitchFamily="34" charset="0"/>
              <a:buChar char="•"/>
            </a:pPr>
            <a:r>
              <a:rPr lang="en-GB" sz="2400" dirty="0" smtClean="0"/>
              <a:t>Skilling the housing workforce</a:t>
            </a:r>
          </a:p>
          <a:p>
            <a:pPr marL="1256400" lvl="3" indent="-342000">
              <a:spcBef>
                <a:spcPts val="576"/>
              </a:spcBef>
              <a:buFont typeface="Arial" pitchFamily="34" charset="0"/>
              <a:buChar char="•"/>
            </a:pPr>
            <a:r>
              <a:rPr lang="en-GB" sz="2400" dirty="0" smtClean="0"/>
              <a:t>Watching brief over evidence base for assistive technology and </a:t>
            </a:r>
            <a:r>
              <a:rPr lang="en-GB" sz="2400" dirty="0" err="1" smtClean="0"/>
              <a:t>telecare</a:t>
            </a:r>
            <a:endParaRPr lang="en-GB"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323528" y="1268761"/>
            <a:ext cx="8820472" cy="5040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2600" b="1" dirty="0" smtClean="0">
                <a:solidFill>
                  <a:srgbClr val="5F5F5F"/>
                </a:solidFill>
                <a:effectLst>
                  <a:outerShdw blurRad="38100" dist="38100" dir="2700000" algn="tl">
                    <a:srgbClr val="C0C0C0"/>
                  </a:outerShdw>
                </a:effectLst>
              </a:rPr>
              <a:t>Prime Minister’s Challenge: 2012-15 &amp; 2020  challenge</a:t>
            </a:r>
            <a:endParaRPr lang="en-GB" sz="2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251520" y="1772816"/>
            <a:ext cx="8496944" cy="5468551"/>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200" dirty="0" smtClean="0"/>
              <a:t>Driving improvements in </a:t>
            </a:r>
            <a:r>
              <a:rPr lang="en-GB" sz="2200" b="1" dirty="0" smtClean="0"/>
              <a:t>health and care </a:t>
            </a:r>
            <a:r>
              <a:rPr lang="en-GB" sz="2200" dirty="0" smtClean="0"/>
              <a:t>in all settings - including increased </a:t>
            </a:r>
            <a:r>
              <a:rPr lang="en-GB" sz="2200" b="1" dirty="0" smtClean="0"/>
              <a:t>diagnosis</a:t>
            </a:r>
            <a:r>
              <a:rPr lang="en-GB" sz="2200" dirty="0" smtClean="0"/>
              <a:t> rates</a:t>
            </a:r>
          </a:p>
          <a:p>
            <a:pPr marL="342000" lvl="1" indent="-342000">
              <a:spcBef>
                <a:spcPts val="576"/>
              </a:spcBef>
              <a:buFont typeface="Arial" pitchFamily="34" charset="0"/>
              <a:buChar char="•"/>
            </a:pPr>
            <a:r>
              <a:rPr lang="en-GB" sz="2200" b="1" dirty="0" smtClean="0"/>
              <a:t>Awareness-raising</a:t>
            </a:r>
            <a:r>
              <a:rPr lang="en-GB" sz="2200" dirty="0" smtClean="0"/>
              <a:t> campaign to improve understanding and reduce risk</a:t>
            </a:r>
          </a:p>
          <a:p>
            <a:pPr marL="342000" lvl="1" indent="-342000">
              <a:spcBef>
                <a:spcPts val="576"/>
              </a:spcBef>
              <a:buFont typeface="Arial" pitchFamily="34" charset="0"/>
              <a:buChar char="•"/>
            </a:pPr>
            <a:r>
              <a:rPr lang="en-GB" sz="2200" dirty="0" smtClean="0"/>
              <a:t>Creating </a:t>
            </a:r>
            <a:r>
              <a:rPr lang="en-GB" sz="2200" b="1" dirty="0" smtClean="0"/>
              <a:t>dementia-friendly communities </a:t>
            </a:r>
            <a:r>
              <a:rPr lang="en-GB" sz="2200" dirty="0" smtClean="0"/>
              <a:t>including dementia-friendly businesses – and development of industry charters</a:t>
            </a:r>
          </a:p>
          <a:p>
            <a:pPr marL="342000" lvl="1" indent="-342000">
              <a:spcBef>
                <a:spcPts val="576"/>
              </a:spcBef>
              <a:buFont typeface="Arial" pitchFamily="34" charset="0"/>
              <a:buChar char="•"/>
            </a:pPr>
            <a:r>
              <a:rPr lang="en-GB" sz="2200" dirty="0" smtClean="0"/>
              <a:t>Better </a:t>
            </a:r>
            <a:r>
              <a:rPr lang="en-GB" sz="2200" b="1" dirty="0" smtClean="0"/>
              <a:t>research</a:t>
            </a:r>
            <a:r>
              <a:rPr lang="en-GB" sz="2200" dirty="0" smtClean="0"/>
              <a:t> - including extra funding &amp; requirement that people with dementia participate</a:t>
            </a:r>
          </a:p>
          <a:p>
            <a:pPr marL="342000" lvl="1" indent="-342000">
              <a:spcBef>
                <a:spcPts val="576"/>
              </a:spcBef>
              <a:buFont typeface="Arial" pitchFamily="34" charset="0"/>
              <a:buChar char="•"/>
            </a:pPr>
            <a:r>
              <a:rPr lang="en-GB" sz="2200" b="1" dirty="0" smtClean="0"/>
              <a:t>Post diagnostic support </a:t>
            </a:r>
            <a:r>
              <a:rPr lang="en-GB" sz="2200" dirty="0" smtClean="0"/>
              <a:t>&amp; enabling people to live longer at </a:t>
            </a:r>
            <a:r>
              <a:rPr lang="en-GB" sz="2200" b="1" dirty="0" smtClean="0"/>
              <a:t>home</a:t>
            </a:r>
            <a:br>
              <a:rPr lang="en-GB" sz="2200" b="1" dirty="0" smtClean="0"/>
            </a:br>
            <a:endParaRPr lang="en-GB" sz="2200" b="1" dirty="0" smtClean="0"/>
          </a:p>
          <a:p>
            <a:pPr marL="0" lvl="1">
              <a:spcBef>
                <a:spcPts val="576"/>
              </a:spcBef>
            </a:pPr>
            <a:r>
              <a:rPr lang="en-GB" sz="2200" dirty="0" smtClean="0"/>
              <a:t>Provided massive impetus, raising the profile of dementia, and has contributed to some really positive developments.............................</a:t>
            </a:r>
          </a:p>
          <a:p>
            <a:pPr marL="342000" lvl="1" indent="-342000">
              <a:spcBef>
                <a:spcPts val="576"/>
              </a:spcBef>
            </a:pPr>
            <a:endParaRPr lang="en-GB"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1520" y="1196752"/>
            <a:ext cx="6553200" cy="719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Dementia Action Alliance</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3"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251520" y="1844824"/>
            <a:ext cx="8280920" cy="4555093"/>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000" dirty="0" smtClean="0"/>
              <a:t>Launched with Dementia Declaration – 7 co-produced “I statements”</a:t>
            </a:r>
          </a:p>
          <a:p>
            <a:pPr marL="342000" lvl="1" indent="-342000">
              <a:spcBef>
                <a:spcPts val="576"/>
              </a:spcBef>
              <a:buFont typeface="Arial" pitchFamily="34" charset="0"/>
              <a:buChar char="•"/>
            </a:pPr>
            <a:r>
              <a:rPr lang="en-GB" sz="2000" dirty="0" smtClean="0"/>
              <a:t>The </a:t>
            </a:r>
            <a:r>
              <a:rPr lang="en-GB" sz="2000" b="1" i="1" dirty="0" smtClean="0"/>
              <a:t>alliance</a:t>
            </a:r>
            <a:r>
              <a:rPr lang="en-GB" sz="2000" i="1" dirty="0" smtClean="0"/>
              <a:t> </a:t>
            </a:r>
            <a:r>
              <a:rPr lang="en-GB" sz="2000" dirty="0" smtClean="0"/>
              <a:t>for organisations across England to connect, share best practice and take </a:t>
            </a:r>
            <a:r>
              <a:rPr lang="en-GB" sz="2000" b="1" i="1" dirty="0" smtClean="0"/>
              <a:t>action</a:t>
            </a:r>
            <a:r>
              <a:rPr lang="en-GB" sz="2000" dirty="0" smtClean="0"/>
              <a:t> on </a:t>
            </a:r>
            <a:r>
              <a:rPr lang="en-GB" sz="2000" b="1" i="1" dirty="0" smtClean="0"/>
              <a:t>dementia</a:t>
            </a:r>
            <a:r>
              <a:rPr lang="en-GB" sz="2000" b="1" dirty="0" smtClean="0"/>
              <a:t>.</a:t>
            </a:r>
            <a:r>
              <a:rPr lang="en-GB" sz="2000" dirty="0" smtClean="0"/>
              <a:t> </a:t>
            </a:r>
          </a:p>
          <a:p>
            <a:pPr marL="799200" lvl="2" indent="-342000">
              <a:spcBef>
                <a:spcPts val="576"/>
              </a:spcBef>
              <a:buFont typeface="Arial" pitchFamily="34" charset="0"/>
              <a:buChar char="•"/>
            </a:pPr>
            <a:r>
              <a:rPr lang="en-GB" sz="2000" dirty="0" smtClean="0"/>
              <a:t>Wide membership including people with dementia and carers</a:t>
            </a:r>
          </a:p>
          <a:p>
            <a:pPr marL="799200" lvl="2" indent="-342000">
              <a:spcBef>
                <a:spcPts val="576"/>
              </a:spcBef>
              <a:buFont typeface="Arial" pitchFamily="34" charset="0"/>
              <a:buChar char="•"/>
            </a:pPr>
            <a:r>
              <a:rPr lang="en-GB" sz="2000" dirty="0" smtClean="0"/>
              <a:t>Organisations commit to and report on actions quarterly</a:t>
            </a:r>
          </a:p>
          <a:p>
            <a:pPr marL="799200" lvl="2" indent="-342000">
              <a:spcBef>
                <a:spcPts val="576"/>
              </a:spcBef>
              <a:buFont typeface="Arial" pitchFamily="34" charset="0"/>
              <a:buChar char="•"/>
            </a:pPr>
            <a:r>
              <a:rPr lang="en-GB" sz="2000" dirty="0" smtClean="0"/>
              <a:t>Quarterly meetings – excellent content &amp; networking</a:t>
            </a:r>
          </a:p>
          <a:p>
            <a:pPr marL="342000" lvl="1" indent="-342000">
              <a:spcBef>
                <a:spcPts val="576"/>
              </a:spcBef>
              <a:buFont typeface="Arial" pitchFamily="34" charset="0"/>
              <a:buChar char="•"/>
            </a:pPr>
            <a:r>
              <a:rPr lang="en-GB" sz="2000" dirty="0" smtClean="0"/>
              <a:t>Various campaigns</a:t>
            </a:r>
          </a:p>
          <a:p>
            <a:pPr marL="799200" lvl="2" indent="-342000">
              <a:spcBef>
                <a:spcPts val="576"/>
              </a:spcBef>
              <a:buFont typeface="Arial" pitchFamily="34" charset="0"/>
              <a:buChar char="•"/>
            </a:pPr>
            <a:r>
              <a:rPr lang="en-GB" sz="2000" dirty="0" smtClean="0"/>
              <a:t>Carers call to action</a:t>
            </a:r>
          </a:p>
          <a:p>
            <a:pPr marL="799200" lvl="2" indent="-342000">
              <a:spcBef>
                <a:spcPts val="576"/>
              </a:spcBef>
              <a:buFont typeface="Arial" pitchFamily="34" charset="0"/>
              <a:buChar char="•"/>
            </a:pPr>
            <a:r>
              <a:rPr lang="en-GB" sz="2000" dirty="0" smtClean="0"/>
              <a:t>Dementia words matter campaign</a:t>
            </a:r>
          </a:p>
          <a:p>
            <a:pPr marL="799200" lvl="2" indent="-342000">
              <a:spcBef>
                <a:spcPts val="576"/>
              </a:spcBef>
              <a:buFont typeface="Arial" pitchFamily="34" charset="0"/>
              <a:buChar char="•"/>
            </a:pPr>
            <a:r>
              <a:rPr lang="en-GB" sz="2000" dirty="0" smtClean="0"/>
              <a:t>Post-diagnostic support campaign</a:t>
            </a:r>
          </a:p>
          <a:p>
            <a:pPr marL="342000" lvl="1" indent="-342000">
              <a:spcBef>
                <a:spcPts val="576"/>
              </a:spcBef>
              <a:buFont typeface="Arial" pitchFamily="34" charset="0"/>
              <a:buChar char="•"/>
            </a:pPr>
            <a:r>
              <a:rPr lang="en-GB" sz="2000" dirty="0" smtClean="0"/>
              <a:t>309 local DAAs</a:t>
            </a:r>
          </a:p>
          <a:p>
            <a:pPr marL="342000" lvl="1" indent="-342000">
              <a:spcBef>
                <a:spcPts val="576"/>
              </a:spcBef>
            </a:pPr>
            <a:r>
              <a:rPr lang="en-GB" sz="2000" dirty="0" smtClean="0"/>
              <a:t>If you’re not already members do join - </a:t>
            </a:r>
            <a:r>
              <a:rPr lang="en-GB" sz="2000" i="1" dirty="0" smtClean="0"/>
              <a:t>www.</a:t>
            </a:r>
            <a:r>
              <a:rPr lang="en-GB" sz="2000" b="1" i="1" dirty="0" smtClean="0"/>
              <a:t>dementiaaction</a:t>
            </a:r>
            <a:r>
              <a:rPr lang="en-GB" sz="2000" i="1" dirty="0" smtClean="0"/>
              <a:t>.org.uk/</a:t>
            </a:r>
            <a:endParaRPr lang="en-GB"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1520" y="1052736"/>
            <a:ext cx="8497639" cy="719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More positive national developments</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2"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395536" y="1700808"/>
            <a:ext cx="8568952" cy="5663089"/>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400" dirty="0" smtClean="0"/>
              <a:t>Dementia Friendly (DF) communities initiative – 205 communities working to become DF in 2016</a:t>
            </a:r>
          </a:p>
          <a:p>
            <a:pPr marL="342000" lvl="1" indent="-342000">
              <a:spcBef>
                <a:spcPts val="576"/>
              </a:spcBef>
              <a:buFont typeface="Arial" pitchFamily="34" charset="0"/>
              <a:buChar char="•"/>
            </a:pPr>
            <a:r>
              <a:rPr lang="en-GB" sz="2400" dirty="0" smtClean="0"/>
              <a:t>Dementia Friends campaign –1.7 million people in 2016</a:t>
            </a:r>
          </a:p>
          <a:p>
            <a:pPr marL="342000" lvl="1" indent="-342000">
              <a:spcBef>
                <a:spcPts val="576"/>
              </a:spcBef>
              <a:buFont typeface="Arial" pitchFamily="34" charset="0"/>
              <a:buChar char="•"/>
            </a:pPr>
            <a:r>
              <a:rPr lang="en-GB" sz="2400" dirty="0" smtClean="0"/>
              <a:t>Public Health campaign – A little help from my friends</a:t>
            </a:r>
          </a:p>
          <a:p>
            <a:pPr marL="342000" lvl="1" indent="-342000">
              <a:spcBef>
                <a:spcPts val="576"/>
              </a:spcBef>
              <a:buFont typeface="Arial" pitchFamily="34" charset="0"/>
              <a:buChar char="•"/>
            </a:pPr>
            <a:r>
              <a:rPr lang="en-GB" sz="2400" dirty="0" smtClean="0"/>
              <a:t>Improving inclusion </a:t>
            </a:r>
          </a:p>
          <a:p>
            <a:pPr marL="799200" lvl="2" indent="-342000">
              <a:spcBef>
                <a:spcPts val="576"/>
              </a:spcBef>
              <a:buFont typeface="Arial" pitchFamily="34" charset="0"/>
              <a:buChar char="•"/>
            </a:pPr>
            <a:r>
              <a:rPr lang="en-GB" sz="2400" dirty="0" smtClean="0"/>
              <a:t>DEEP (Dementia Engagement and Empowerment Project) – see guides</a:t>
            </a:r>
          </a:p>
          <a:p>
            <a:pPr marL="799200" lvl="2" indent="-342000">
              <a:spcBef>
                <a:spcPts val="576"/>
              </a:spcBef>
              <a:buFont typeface="Arial" pitchFamily="34" charset="0"/>
              <a:buChar char="•"/>
            </a:pPr>
            <a:r>
              <a:rPr lang="en-GB" sz="2400" dirty="0" smtClean="0"/>
              <a:t>TIDE (Together in Dementia Everyday) for carers</a:t>
            </a:r>
          </a:p>
          <a:p>
            <a:pPr marL="799200" lvl="2" indent="-342000">
              <a:spcBef>
                <a:spcPts val="576"/>
              </a:spcBef>
              <a:buFont typeface="Arial" pitchFamily="34" charset="0"/>
              <a:buChar char="•"/>
            </a:pPr>
            <a:r>
              <a:rPr lang="en-GB" sz="2400" dirty="0" smtClean="0"/>
              <a:t>SURPs (Service User Review Panels) – AS </a:t>
            </a:r>
          </a:p>
          <a:p>
            <a:pPr marL="342000" lvl="1" indent="-342000">
              <a:spcBef>
                <a:spcPts val="576"/>
              </a:spcBef>
              <a:buFont typeface="Arial" pitchFamily="34" charset="0"/>
              <a:buChar char="•"/>
            </a:pPr>
            <a:r>
              <a:rPr lang="en-GB" sz="2400" dirty="0" smtClean="0"/>
              <a:t>2020 Implementation plan – wide consultation </a:t>
            </a:r>
          </a:p>
          <a:p>
            <a:pPr marL="342000" lvl="1" indent="-342000">
              <a:spcBef>
                <a:spcPts val="576"/>
              </a:spcBef>
              <a:buFont typeface="Arial" pitchFamily="34" charset="0"/>
              <a:buChar char="•"/>
            </a:pPr>
            <a:r>
              <a:rPr lang="en-GB" sz="2400" dirty="0" smtClean="0"/>
              <a:t>Champion &amp; task and finish groups driving implementation</a:t>
            </a:r>
          </a:p>
          <a:p>
            <a:pPr marL="342000" lvl="1" indent="-342000">
              <a:spcBef>
                <a:spcPts val="576"/>
              </a:spcBef>
              <a:buFont typeface="Arial" pitchFamily="34" charset="0"/>
              <a:buChar char="•"/>
            </a:pPr>
            <a:r>
              <a:rPr lang="en-GB" sz="2400" dirty="0" smtClean="0"/>
              <a:t>Some really useful publications – see last 3 slides</a:t>
            </a:r>
          </a:p>
          <a:p>
            <a:pPr marL="342000" lvl="1" indent="-342000">
              <a:spcBef>
                <a:spcPts val="576"/>
              </a:spcBef>
            </a:pPr>
            <a:endParaRPr lang="en-GB"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p:cNvSpPr>
            <a:spLocks noChangeArrowheads="1"/>
          </p:cNvSpPr>
          <p:nvPr/>
        </p:nvSpPr>
        <p:spPr bwMode="auto">
          <a:xfrm>
            <a:off x="250824" y="1196752"/>
            <a:ext cx="8569647" cy="6480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en-GB" sz="3600" b="1" dirty="0" smtClean="0">
                <a:solidFill>
                  <a:srgbClr val="5F5F5F"/>
                </a:solidFill>
                <a:effectLst>
                  <a:outerShdw blurRad="38100" dist="38100" dir="2700000" algn="tl">
                    <a:srgbClr val="C0C0C0"/>
                  </a:outerShdw>
                </a:effectLst>
              </a:rPr>
              <a:t>So where is housing in all this?</a:t>
            </a:r>
            <a:endParaRPr lang="en-GB" sz="3600" b="1" dirty="0">
              <a:solidFill>
                <a:srgbClr val="5F5F5F"/>
              </a:solidFill>
              <a:effectLst>
                <a:outerShdw blurRad="38100" dist="38100" dir="2700000" algn="tl">
                  <a:srgbClr val="C0C0C0"/>
                </a:outerShdw>
              </a:effectLst>
            </a:endParaRPr>
          </a:p>
        </p:txBody>
      </p:sp>
      <p:pic>
        <p:nvPicPr>
          <p:cNvPr id="3075" name="Picture 4" descr="HousingLIN_logo_strapline_redBG"/>
          <p:cNvPicPr>
            <a:picLocks noChangeAspect="1" noChangeArrowheads="1"/>
          </p:cNvPicPr>
          <p:nvPr/>
        </p:nvPicPr>
        <p:blipFill>
          <a:blip r:embed="rId2" cstate="print"/>
          <a:srcRect/>
          <a:stretch>
            <a:fillRect/>
          </a:stretch>
        </p:blipFill>
        <p:spPr bwMode="auto">
          <a:xfrm>
            <a:off x="0" y="0"/>
            <a:ext cx="4556125" cy="1190625"/>
          </a:xfrm>
          <a:prstGeom prst="rect">
            <a:avLst/>
          </a:prstGeom>
          <a:noFill/>
          <a:ln w="9525">
            <a:noFill/>
            <a:miter lim="800000"/>
            <a:headEnd/>
            <a:tailEnd/>
          </a:ln>
        </p:spPr>
      </p:pic>
      <p:sp>
        <p:nvSpPr>
          <p:cNvPr id="3077" name="Text Box 5"/>
          <p:cNvSpPr txBox="1">
            <a:spLocks noChangeArrowheads="1"/>
          </p:cNvSpPr>
          <p:nvPr/>
        </p:nvSpPr>
        <p:spPr bwMode="auto">
          <a:xfrm>
            <a:off x="395536" y="1844824"/>
            <a:ext cx="7776914" cy="4324261"/>
          </a:xfrm>
          <a:prstGeom prst="rect">
            <a:avLst/>
          </a:prstGeom>
          <a:noFill/>
          <a:ln w="9525">
            <a:noFill/>
            <a:miter lim="800000"/>
            <a:headEnd/>
            <a:tailEnd/>
          </a:ln>
          <a:effectLst/>
        </p:spPr>
        <p:txBody>
          <a:bodyPr wrap="square">
            <a:spAutoFit/>
          </a:bodyPr>
          <a:lstStyle/>
          <a:p>
            <a:pPr marL="342000" lvl="1" indent="-342000">
              <a:spcBef>
                <a:spcPts val="576"/>
              </a:spcBef>
              <a:buFont typeface="Arial" pitchFamily="34" charset="0"/>
              <a:buChar char="•"/>
            </a:pPr>
            <a:r>
              <a:rPr lang="en-GB" sz="2400" dirty="0" smtClean="0"/>
              <a:t>Joint Housing LIN/DAA  “Housing Call to action”</a:t>
            </a:r>
          </a:p>
          <a:p>
            <a:pPr marL="342000" lvl="1" indent="-342000">
              <a:spcBef>
                <a:spcPts val="576"/>
              </a:spcBef>
              <a:buFont typeface="Arial" pitchFamily="34" charset="0"/>
              <a:buChar char="•"/>
            </a:pPr>
            <a:r>
              <a:rPr lang="en-GB" sz="2400" dirty="0" smtClean="0"/>
              <a:t>Dementia and Housing Working group</a:t>
            </a:r>
          </a:p>
          <a:p>
            <a:pPr marL="799200" lvl="2" indent="-342000">
              <a:spcBef>
                <a:spcPts val="576"/>
              </a:spcBef>
              <a:buFont typeface="Arial" pitchFamily="34" charset="0"/>
              <a:buChar char="•"/>
            </a:pPr>
            <a:r>
              <a:rPr lang="en-GB" sz="2400" i="1" dirty="0" smtClean="0"/>
              <a:t>Dementia – Finding Housing Solutions</a:t>
            </a:r>
          </a:p>
          <a:p>
            <a:pPr marL="799200" lvl="2" indent="-342000">
              <a:spcBef>
                <a:spcPts val="576"/>
              </a:spcBef>
              <a:buFont typeface="Arial" pitchFamily="34" charset="0"/>
              <a:buChar char="•"/>
            </a:pPr>
            <a:r>
              <a:rPr lang="en-GB" sz="2400" i="1" dirty="0" smtClean="0"/>
              <a:t>Making a start: Dementia – Skilling the General Needs Housing Workforce</a:t>
            </a:r>
          </a:p>
          <a:p>
            <a:pPr marL="342000" lvl="1" indent="-342000">
              <a:spcBef>
                <a:spcPts val="576"/>
              </a:spcBef>
              <a:buFont typeface="Arial" pitchFamily="34" charset="0"/>
              <a:buChar char="•"/>
            </a:pPr>
            <a:r>
              <a:rPr lang="en-GB" sz="2400" dirty="0" smtClean="0"/>
              <a:t>Housing and Dementia Research Consortium (HDRC)</a:t>
            </a:r>
          </a:p>
          <a:p>
            <a:pPr marL="342000" lvl="1" indent="-342000">
              <a:spcBef>
                <a:spcPts val="576"/>
              </a:spcBef>
              <a:buFont typeface="Arial" pitchFamily="34" charset="0"/>
              <a:buChar char="•"/>
            </a:pPr>
            <a:r>
              <a:rPr lang="en-GB" sz="2400" dirty="0" smtClean="0"/>
              <a:t>Dementia-friendly housing charter</a:t>
            </a:r>
          </a:p>
          <a:p>
            <a:pPr marL="342000" lvl="1" indent="-342000">
              <a:spcBef>
                <a:spcPts val="576"/>
              </a:spcBef>
              <a:buFont typeface="Arial" pitchFamily="34" charset="0"/>
              <a:buChar char="•"/>
            </a:pPr>
            <a:r>
              <a:rPr lang="en-GB" sz="2400" dirty="0" smtClean="0"/>
              <a:t>Inclusion in the 2020 Implementation plan</a:t>
            </a:r>
          </a:p>
          <a:p>
            <a:pPr marL="342000" lvl="1" indent="-342000">
              <a:spcBef>
                <a:spcPts val="576"/>
              </a:spcBef>
              <a:buFont typeface="Arial" pitchFamily="34" charset="0"/>
              <a:buChar char="•"/>
            </a:pPr>
            <a:r>
              <a:rPr lang="en-GB" sz="2400" dirty="0" smtClean="0"/>
              <a:t>Housing and dementia events e.g. Feeling at Home</a:t>
            </a:r>
            <a:endParaRPr lang="en-GB"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ousing LIN Dec 15">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Housing LIN Dec 15</Template>
  <TotalTime>7211</TotalTime>
  <Words>2737</Words>
  <Application>Microsoft Office PowerPoint</Application>
  <PresentationFormat>On-screen Show (4:3)</PresentationFormat>
  <Paragraphs>252</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Housing LIN Dec 15</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dc:creator>
  <cp:lastModifiedBy>Sue</cp:lastModifiedBy>
  <cp:revision>172</cp:revision>
  <dcterms:created xsi:type="dcterms:W3CDTF">2017-02-15T10:58:23Z</dcterms:created>
  <dcterms:modified xsi:type="dcterms:W3CDTF">2017-06-15T10:54:27Z</dcterms:modified>
</cp:coreProperties>
</file>