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FS Lola" panose="020B0604020202020204" charset="0"/>
      <p:regular r:id="rId18"/>
    </p:embeddedFont>
    <p:embeddedFont>
      <p:font typeface="FS Lola Bold" panose="020B0604020202020204" charset="0"/>
      <p:regular r:id="rId19"/>
    </p:embeddedFont>
    <p:embeddedFont>
      <p:font typeface="FS Lola Light" panose="020B0604020202020204" charset="0"/>
      <p:regular r:id="rId20"/>
    </p:embeddedFont>
    <p:embeddedFont>
      <p:font typeface="Proxima Nova" panose="020B0604020202020204" charset="0"/>
      <p:regular r:id="rId21"/>
    </p:embeddedFont>
    <p:embeddedFont>
      <p:font typeface="Proxima Nova Bold" panose="020B0604020202020204" charset="0"/>
      <p:regular r:id="rId22"/>
    </p:embeddedFont>
    <p:embeddedFont>
      <p:font typeface="Proxima Nova Light"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Lizzie to outline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​Section 106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financial wellbeing </a:t>
            </a:r>
          </a:p>
          <a:p>
            <a:endParaRPr lang="en-US"/>
          </a:p>
          <a:p>
            <a:r>
              <a:rPr lang="en-US"/>
              <a:t>close working relationship with social services as residents cognitive and physical abilities change </a:t>
            </a:r>
          </a:p>
          <a:p>
            <a:endParaRPr lang="en-US"/>
          </a:p>
          <a:p>
            <a:r>
              <a:rPr lang="en-US"/>
              <a:t>Advocates for residents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learning inform future development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https://www.bournemouth.ac.uk/research/projects/lemonade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more impactful where we build lasting relationships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sv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png"/><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3D78"/>
        </a:solidFill>
        <a:effectLst/>
      </p:bgPr>
    </p:bg>
    <p:spTree>
      <p:nvGrpSpPr>
        <p:cNvPr id="1" name=""/>
        <p:cNvGrpSpPr/>
        <p:nvPr/>
      </p:nvGrpSpPr>
      <p:grpSpPr>
        <a:xfrm>
          <a:off x="0" y="0"/>
          <a:ext cx="0" cy="0"/>
          <a:chOff x="0" y="0"/>
          <a:chExt cx="0" cy="0"/>
        </a:xfrm>
      </p:grpSpPr>
      <p:grpSp>
        <p:nvGrpSpPr>
          <p:cNvPr id="2" name="Group 2"/>
          <p:cNvGrpSpPr/>
          <p:nvPr/>
        </p:nvGrpSpPr>
        <p:grpSpPr>
          <a:xfrm>
            <a:off x="1003934" y="729600"/>
            <a:ext cx="18146508" cy="2571029"/>
            <a:chOff x="0" y="0"/>
            <a:chExt cx="27991448" cy="3965877"/>
          </a:xfrm>
        </p:grpSpPr>
        <p:sp>
          <p:nvSpPr>
            <p:cNvPr id="3" name="Freeform 3"/>
            <p:cNvSpPr/>
            <p:nvPr/>
          </p:nvSpPr>
          <p:spPr>
            <a:xfrm>
              <a:off x="0" y="0"/>
              <a:ext cx="27991448" cy="3965877"/>
            </a:xfrm>
            <a:custGeom>
              <a:avLst/>
              <a:gdLst/>
              <a:ahLst/>
              <a:cxnLst/>
              <a:rect l="l" t="t" r="r" b="b"/>
              <a:pathLst>
                <a:path w="27991448" h="3965877">
                  <a:moveTo>
                    <a:pt x="0" y="0"/>
                  </a:moveTo>
                  <a:lnTo>
                    <a:pt x="27991448" y="0"/>
                  </a:lnTo>
                  <a:lnTo>
                    <a:pt x="27991448" y="3965877"/>
                  </a:lnTo>
                  <a:lnTo>
                    <a:pt x="0" y="3965877"/>
                  </a:lnTo>
                  <a:close/>
                </a:path>
              </a:pathLst>
            </a:custGeom>
            <a:solidFill>
              <a:srgbClr val="000000">
                <a:alpha val="0"/>
              </a:srgbClr>
            </a:solidFill>
          </p:spPr>
          <p:txBody>
            <a:bodyPr/>
            <a:lstStyle/>
            <a:p>
              <a:endParaRPr lang="en-GB"/>
            </a:p>
          </p:txBody>
        </p:sp>
        <p:sp>
          <p:nvSpPr>
            <p:cNvPr id="4" name="TextBox 4"/>
            <p:cNvSpPr txBox="1"/>
            <p:nvPr/>
          </p:nvSpPr>
          <p:spPr>
            <a:xfrm>
              <a:off x="0" y="-9525"/>
              <a:ext cx="27991448" cy="3975402"/>
            </a:xfrm>
            <a:prstGeom prst="rect">
              <a:avLst/>
            </a:prstGeom>
          </p:spPr>
          <p:txBody>
            <a:bodyPr lIns="0" tIns="0" rIns="0" bIns="0" rtlCol="0" anchor="ctr"/>
            <a:lstStyle/>
            <a:p>
              <a:pPr algn="l">
                <a:lnSpc>
                  <a:spcPts val="6029"/>
                </a:lnSpc>
              </a:pPr>
              <a:r>
                <a:rPr lang="en-US" sz="5582" b="1">
                  <a:solidFill>
                    <a:srgbClr val="F2F2F2"/>
                  </a:solidFill>
                  <a:latin typeface="FS Lola Bold"/>
                  <a:ea typeface="FS Lola Bold"/>
                  <a:cs typeface="FS Lola Bold"/>
                  <a:sym typeface="FS Lola Bold"/>
                </a:rPr>
                <a:t>Appleby Blue: One Year On Key Findings and Recommendations </a:t>
              </a:r>
            </a:p>
          </p:txBody>
        </p:sp>
      </p:grpSp>
      <p:grpSp>
        <p:nvGrpSpPr>
          <p:cNvPr id="5" name="Group 5"/>
          <p:cNvGrpSpPr/>
          <p:nvPr/>
        </p:nvGrpSpPr>
        <p:grpSpPr>
          <a:xfrm>
            <a:off x="3662562" y="3300629"/>
            <a:ext cx="10384158" cy="598201"/>
            <a:chOff x="0" y="0"/>
            <a:chExt cx="16017827" cy="922740"/>
          </a:xfrm>
        </p:grpSpPr>
        <p:sp>
          <p:nvSpPr>
            <p:cNvPr id="6" name="Freeform 6"/>
            <p:cNvSpPr/>
            <p:nvPr/>
          </p:nvSpPr>
          <p:spPr>
            <a:xfrm>
              <a:off x="0" y="0"/>
              <a:ext cx="16017827" cy="922740"/>
            </a:xfrm>
            <a:custGeom>
              <a:avLst/>
              <a:gdLst/>
              <a:ahLst/>
              <a:cxnLst/>
              <a:rect l="l" t="t" r="r" b="b"/>
              <a:pathLst>
                <a:path w="16017827" h="922740">
                  <a:moveTo>
                    <a:pt x="0" y="0"/>
                  </a:moveTo>
                  <a:lnTo>
                    <a:pt x="16017827" y="0"/>
                  </a:lnTo>
                  <a:lnTo>
                    <a:pt x="16017827" y="922740"/>
                  </a:lnTo>
                  <a:lnTo>
                    <a:pt x="0" y="922740"/>
                  </a:lnTo>
                  <a:close/>
                </a:path>
              </a:pathLst>
            </a:custGeom>
            <a:solidFill>
              <a:srgbClr val="000000">
                <a:alpha val="0"/>
              </a:srgbClr>
            </a:solidFill>
          </p:spPr>
          <p:txBody>
            <a:bodyPr/>
            <a:lstStyle/>
            <a:p>
              <a:endParaRPr lang="en-GB"/>
            </a:p>
          </p:txBody>
        </p:sp>
        <p:sp>
          <p:nvSpPr>
            <p:cNvPr id="7" name="TextBox 7"/>
            <p:cNvSpPr txBox="1"/>
            <p:nvPr/>
          </p:nvSpPr>
          <p:spPr>
            <a:xfrm>
              <a:off x="0" y="-38100"/>
              <a:ext cx="16017827" cy="960840"/>
            </a:xfrm>
            <a:prstGeom prst="rect">
              <a:avLst/>
            </a:prstGeom>
          </p:spPr>
          <p:txBody>
            <a:bodyPr lIns="0" tIns="0" rIns="0" bIns="0" rtlCol="0" anchor="t"/>
            <a:lstStyle/>
            <a:p>
              <a:pPr algn="just">
                <a:lnSpc>
                  <a:spcPts val="3734"/>
                </a:lnSpc>
              </a:pPr>
              <a:r>
                <a:rPr lang="en-US" sz="3111" spc="-1">
                  <a:solidFill>
                    <a:srgbClr val="F2F2F2"/>
                  </a:solidFill>
                  <a:latin typeface="FS Lola Light"/>
                  <a:ea typeface="FS Lola Light"/>
                  <a:cs typeface="FS Lola Light"/>
                  <a:sym typeface="FS Lola Light"/>
                </a:rPr>
                <a:t>Working together to create an urban life where people will thrive</a:t>
              </a:r>
            </a:p>
          </p:txBody>
        </p:sp>
      </p:grpSp>
      <p:sp>
        <p:nvSpPr>
          <p:cNvPr id="8" name="Freeform 8"/>
          <p:cNvSpPr/>
          <p:nvPr/>
        </p:nvSpPr>
        <p:spPr>
          <a:xfrm>
            <a:off x="7681883" y="6207244"/>
            <a:ext cx="2495511" cy="953285"/>
          </a:xfrm>
          <a:custGeom>
            <a:avLst/>
            <a:gdLst/>
            <a:ahLst/>
            <a:cxnLst/>
            <a:rect l="l" t="t" r="r" b="b"/>
            <a:pathLst>
              <a:path w="2495511" h="953285">
                <a:moveTo>
                  <a:pt x="0" y="0"/>
                </a:moveTo>
                <a:lnTo>
                  <a:pt x="2495511" y="0"/>
                </a:lnTo>
                <a:lnTo>
                  <a:pt x="2495511" y="953285"/>
                </a:lnTo>
                <a:lnTo>
                  <a:pt x="0" y="953285"/>
                </a:lnTo>
                <a:lnTo>
                  <a:pt x="0" y="0"/>
                </a:lnTo>
                <a:close/>
              </a:path>
            </a:pathLst>
          </a:custGeom>
          <a:blipFill>
            <a:blip r:embed="rId3"/>
            <a:stretch>
              <a:fillRect/>
            </a:stretch>
          </a:blipFill>
        </p:spPr>
        <p:txBody>
          <a:bodyPr/>
          <a:lstStyle/>
          <a:p>
            <a:endParaRPr lang="en-GB"/>
          </a:p>
        </p:txBody>
      </p:sp>
      <p:grpSp>
        <p:nvGrpSpPr>
          <p:cNvPr id="9" name="Group 9"/>
          <p:cNvGrpSpPr/>
          <p:nvPr/>
        </p:nvGrpSpPr>
        <p:grpSpPr>
          <a:xfrm>
            <a:off x="9780921" y="7544254"/>
            <a:ext cx="7182112" cy="1682583"/>
            <a:chOff x="0" y="0"/>
            <a:chExt cx="13028621" cy="3052268"/>
          </a:xfrm>
        </p:grpSpPr>
        <p:sp>
          <p:nvSpPr>
            <p:cNvPr id="10" name="Freeform 10"/>
            <p:cNvSpPr/>
            <p:nvPr/>
          </p:nvSpPr>
          <p:spPr>
            <a:xfrm>
              <a:off x="0" y="0"/>
              <a:ext cx="13028620" cy="3052268"/>
            </a:xfrm>
            <a:custGeom>
              <a:avLst/>
              <a:gdLst/>
              <a:ahLst/>
              <a:cxnLst/>
              <a:rect l="l" t="t" r="r" b="b"/>
              <a:pathLst>
                <a:path w="13028620" h="3052268">
                  <a:moveTo>
                    <a:pt x="0" y="0"/>
                  </a:moveTo>
                  <a:lnTo>
                    <a:pt x="13028620" y="0"/>
                  </a:lnTo>
                  <a:lnTo>
                    <a:pt x="13028620" y="3052268"/>
                  </a:lnTo>
                  <a:lnTo>
                    <a:pt x="0" y="3052268"/>
                  </a:lnTo>
                  <a:close/>
                </a:path>
              </a:pathLst>
            </a:custGeom>
            <a:solidFill>
              <a:srgbClr val="000000">
                <a:alpha val="0"/>
              </a:srgbClr>
            </a:solidFill>
          </p:spPr>
          <p:txBody>
            <a:bodyPr/>
            <a:lstStyle/>
            <a:p>
              <a:endParaRPr lang="en-GB"/>
            </a:p>
          </p:txBody>
        </p:sp>
        <p:sp>
          <p:nvSpPr>
            <p:cNvPr id="11" name="TextBox 11"/>
            <p:cNvSpPr txBox="1"/>
            <p:nvPr/>
          </p:nvSpPr>
          <p:spPr>
            <a:xfrm>
              <a:off x="0" y="-38100"/>
              <a:ext cx="13028621" cy="3090368"/>
            </a:xfrm>
            <a:prstGeom prst="rect">
              <a:avLst/>
            </a:prstGeom>
          </p:spPr>
          <p:txBody>
            <a:bodyPr lIns="0" tIns="0" rIns="0" bIns="0" rtlCol="0" anchor="t"/>
            <a:lstStyle/>
            <a:p>
              <a:pPr algn="ctr">
                <a:lnSpc>
                  <a:spcPts val="3526"/>
                </a:lnSpc>
              </a:pPr>
              <a:r>
                <a:rPr lang="en-US" sz="2938">
                  <a:solidFill>
                    <a:srgbClr val="F2F2F2"/>
                  </a:solidFill>
                  <a:latin typeface="FS Lola"/>
                  <a:ea typeface="FS Lola"/>
                  <a:cs typeface="FS Lola"/>
                  <a:sym typeface="FS Lola"/>
                </a:rPr>
                <a:t>Lizzie Lynch</a:t>
              </a:r>
            </a:p>
            <a:p>
              <a:pPr algn="ctr">
                <a:lnSpc>
                  <a:spcPts val="3526"/>
                </a:lnSpc>
              </a:pPr>
              <a:r>
                <a:rPr lang="en-US" sz="2938" spc="-1">
                  <a:solidFill>
                    <a:srgbClr val="F2F2F2"/>
                  </a:solidFill>
                  <a:latin typeface="FS Lola"/>
                  <a:ea typeface="FS Lola"/>
                  <a:cs typeface="FS Lola"/>
                  <a:sym typeface="FS Lola"/>
                </a:rPr>
                <a:t>Communications and Influence Lead</a:t>
              </a:r>
            </a:p>
          </p:txBody>
        </p:sp>
      </p:grpSp>
      <p:grpSp>
        <p:nvGrpSpPr>
          <p:cNvPr id="12" name="Group 12"/>
          <p:cNvGrpSpPr/>
          <p:nvPr/>
        </p:nvGrpSpPr>
        <p:grpSpPr>
          <a:xfrm>
            <a:off x="3346117" y="4176863"/>
            <a:ext cx="2476331" cy="3090485"/>
            <a:chOff x="0" y="0"/>
            <a:chExt cx="3790950" cy="4731142"/>
          </a:xfrm>
        </p:grpSpPr>
        <p:sp>
          <p:nvSpPr>
            <p:cNvPr id="13" name="Freeform 13"/>
            <p:cNvSpPr/>
            <p:nvPr/>
          </p:nvSpPr>
          <p:spPr>
            <a:xfrm>
              <a:off x="158750" y="166496"/>
              <a:ext cx="3473450" cy="4398150"/>
            </a:xfrm>
            <a:custGeom>
              <a:avLst/>
              <a:gdLst/>
              <a:ahLst/>
              <a:cxnLst/>
              <a:rect l="l" t="t" r="r" b="b"/>
              <a:pathLst>
                <a:path w="3473450" h="4398150">
                  <a:moveTo>
                    <a:pt x="0" y="0"/>
                  </a:moveTo>
                  <a:lnTo>
                    <a:pt x="3473450" y="0"/>
                  </a:lnTo>
                  <a:lnTo>
                    <a:pt x="3473450" y="4398150"/>
                  </a:lnTo>
                  <a:lnTo>
                    <a:pt x="0" y="4398150"/>
                  </a:lnTo>
                  <a:close/>
                </a:path>
              </a:pathLst>
            </a:custGeom>
            <a:blipFill>
              <a:blip r:embed="rId4"/>
              <a:stretch>
                <a:fillRect t="-9231" b="-9231"/>
              </a:stretch>
            </a:blipFill>
          </p:spPr>
          <p:txBody>
            <a:bodyPr/>
            <a:lstStyle/>
            <a:p>
              <a:endParaRPr lang="en-GB"/>
            </a:p>
          </p:txBody>
        </p:sp>
      </p:grpSp>
      <p:grpSp>
        <p:nvGrpSpPr>
          <p:cNvPr id="14" name="Group 14"/>
          <p:cNvGrpSpPr/>
          <p:nvPr/>
        </p:nvGrpSpPr>
        <p:grpSpPr>
          <a:xfrm>
            <a:off x="1028700" y="7624420"/>
            <a:ext cx="7182112" cy="1003633"/>
            <a:chOff x="0" y="0"/>
            <a:chExt cx="13028621" cy="1820628"/>
          </a:xfrm>
        </p:grpSpPr>
        <p:sp>
          <p:nvSpPr>
            <p:cNvPr id="15" name="Freeform 15"/>
            <p:cNvSpPr/>
            <p:nvPr/>
          </p:nvSpPr>
          <p:spPr>
            <a:xfrm>
              <a:off x="0" y="0"/>
              <a:ext cx="13028620" cy="1820628"/>
            </a:xfrm>
            <a:custGeom>
              <a:avLst/>
              <a:gdLst/>
              <a:ahLst/>
              <a:cxnLst/>
              <a:rect l="l" t="t" r="r" b="b"/>
              <a:pathLst>
                <a:path w="13028620" h="1820628">
                  <a:moveTo>
                    <a:pt x="0" y="0"/>
                  </a:moveTo>
                  <a:lnTo>
                    <a:pt x="13028620" y="0"/>
                  </a:lnTo>
                  <a:lnTo>
                    <a:pt x="13028620" y="1820628"/>
                  </a:lnTo>
                  <a:lnTo>
                    <a:pt x="0" y="1820628"/>
                  </a:lnTo>
                  <a:close/>
                </a:path>
              </a:pathLst>
            </a:custGeom>
            <a:solidFill>
              <a:srgbClr val="000000">
                <a:alpha val="0"/>
              </a:srgbClr>
            </a:solidFill>
          </p:spPr>
          <p:txBody>
            <a:bodyPr/>
            <a:lstStyle/>
            <a:p>
              <a:endParaRPr lang="en-GB"/>
            </a:p>
          </p:txBody>
        </p:sp>
        <p:sp>
          <p:nvSpPr>
            <p:cNvPr id="16" name="TextBox 16"/>
            <p:cNvSpPr txBox="1"/>
            <p:nvPr/>
          </p:nvSpPr>
          <p:spPr>
            <a:xfrm>
              <a:off x="0" y="-38100"/>
              <a:ext cx="13028621" cy="1858728"/>
            </a:xfrm>
            <a:prstGeom prst="rect">
              <a:avLst/>
            </a:prstGeom>
          </p:spPr>
          <p:txBody>
            <a:bodyPr lIns="0" tIns="0" rIns="0" bIns="0" rtlCol="0" anchor="t"/>
            <a:lstStyle/>
            <a:p>
              <a:pPr algn="ctr">
                <a:lnSpc>
                  <a:spcPts val="3526"/>
                </a:lnSpc>
              </a:pPr>
              <a:r>
                <a:rPr lang="en-US" sz="2938">
                  <a:solidFill>
                    <a:srgbClr val="F2F2F2"/>
                  </a:solidFill>
                  <a:latin typeface="FS Lola"/>
                  <a:ea typeface="FS Lola"/>
                  <a:cs typeface="FS Lola"/>
                  <a:sym typeface="FS Lola"/>
                </a:rPr>
                <a:t>Alison Benzimra</a:t>
              </a:r>
            </a:p>
            <a:p>
              <a:pPr algn="ctr">
                <a:lnSpc>
                  <a:spcPts val="3526"/>
                </a:lnSpc>
              </a:pPr>
              <a:r>
                <a:rPr lang="en-US" sz="2938" spc="-1">
                  <a:solidFill>
                    <a:srgbClr val="F2F2F2"/>
                  </a:solidFill>
                  <a:latin typeface="FS Lola"/>
                  <a:ea typeface="FS Lola"/>
                  <a:cs typeface="FS Lola"/>
                  <a:sym typeface="FS Lola"/>
                </a:rPr>
                <a:t>Head of Research and Influence</a:t>
              </a:r>
            </a:p>
          </p:txBody>
        </p:sp>
      </p:grpSp>
      <p:sp>
        <p:nvSpPr>
          <p:cNvPr id="17" name="Freeform 17"/>
          <p:cNvSpPr/>
          <p:nvPr/>
        </p:nvSpPr>
        <p:spPr>
          <a:xfrm>
            <a:off x="11948440" y="4261907"/>
            <a:ext cx="2527738" cy="2920397"/>
          </a:xfrm>
          <a:custGeom>
            <a:avLst/>
            <a:gdLst/>
            <a:ahLst/>
            <a:cxnLst/>
            <a:rect l="l" t="t" r="r" b="b"/>
            <a:pathLst>
              <a:path w="2527738" h="2920397">
                <a:moveTo>
                  <a:pt x="0" y="0"/>
                </a:moveTo>
                <a:lnTo>
                  <a:pt x="2527738" y="0"/>
                </a:lnTo>
                <a:lnTo>
                  <a:pt x="2527738" y="2920397"/>
                </a:lnTo>
                <a:lnTo>
                  <a:pt x="0" y="2920397"/>
                </a:lnTo>
                <a:lnTo>
                  <a:pt x="0" y="0"/>
                </a:lnTo>
                <a:close/>
              </a:path>
            </a:pathLst>
          </a:custGeom>
          <a:blipFill>
            <a:blip r:embed="rId5"/>
            <a:stretch>
              <a:fillRect l="-15389"/>
            </a:stretch>
          </a:blipFill>
        </p:spPr>
        <p:txBody>
          <a:bodyPr/>
          <a:lstStyle/>
          <a:p>
            <a:endParaRPr lang="en-GB"/>
          </a:p>
        </p:txBody>
      </p:sp>
      <p:sp>
        <p:nvSpPr>
          <p:cNvPr id="18" name="TextBox 18"/>
          <p:cNvSpPr txBox="1"/>
          <p:nvPr/>
        </p:nvSpPr>
        <p:spPr>
          <a:xfrm>
            <a:off x="903536" y="9682931"/>
            <a:ext cx="16355764" cy="781989"/>
          </a:xfrm>
          <a:prstGeom prst="rect">
            <a:avLst/>
          </a:prstGeom>
        </p:spPr>
        <p:txBody>
          <a:bodyPr lIns="0" tIns="0" rIns="0" bIns="0" rtlCol="0" anchor="t">
            <a:spAutoFit/>
          </a:bodyPr>
          <a:lstStyle/>
          <a:p>
            <a:pPr algn="ctr">
              <a:lnSpc>
                <a:spcPts val="2091"/>
              </a:lnSpc>
            </a:pPr>
            <a:r>
              <a:rPr lang="en-US" sz="1936">
                <a:solidFill>
                  <a:srgbClr val="F2F2F2"/>
                </a:solidFill>
                <a:latin typeface="Proxima Nova"/>
                <a:ea typeface="Proxima Nova"/>
                <a:cs typeface="Proxima Nova"/>
                <a:sym typeface="Proxima Nova"/>
              </a:rPr>
              <a:t>www.ustsc.org.uk  | info@ustsc.org.uk  |  Registered Charity in England &amp; Wales (No: 1103731)</a:t>
            </a:r>
          </a:p>
          <a:p>
            <a:pPr algn="ctr">
              <a:lnSpc>
                <a:spcPts val="2091"/>
              </a:lnSpc>
            </a:pPr>
            <a:endParaRPr lang="en-US" sz="1936">
              <a:solidFill>
                <a:srgbClr val="F2F2F2"/>
              </a:solidFill>
              <a:latin typeface="Proxima Nova"/>
              <a:ea typeface="Proxima Nova"/>
              <a:cs typeface="Proxima Nova"/>
              <a:sym typeface="Proxima Nova"/>
            </a:endParaRPr>
          </a:p>
          <a:p>
            <a:pPr algn="ctr">
              <a:lnSpc>
                <a:spcPts val="2091"/>
              </a:lnSpc>
              <a:spcBef>
                <a:spcPct val="0"/>
              </a:spcBef>
            </a:pPr>
            <a:endParaRPr lang="en-US" sz="1936">
              <a:solidFill>
                <a:srgbClr val="F2F2F2"/>
              </a:solidFill>
              <a:latin typeface="Proxima Nova"/>
              <a:ea typeface="Proxima Nova"/>
              <a:cs typeface="Proxima Nova"/>
              <a:sym typeface="Proxima Nova"/>
            </a:endParaRPr>
          </a:p>
        </p:txBody>
      </p:sp>
      <p:sp>
        <p:nvSpPr>
          <p:cNvPr id="19" name="Freeform 19"/>
          <p:cNvSpPr/>
          <p:nvPr/>
        </p:nvSpPr>
        <p:spPr>
          <a:xfrm>
            <a:off x="7649394" y="5021364"/>
            <a:ext cx="2528000" cy="802154"/>
          </a:xfrm>
          <a:custGeom>
            <a:avLst/>
            <a:gdLst/>
            <a:ahLst/>
            <a:cxnLst/>
            <a:rect l="l" t="t" r="r" b="b"/>
            <a:pathLst>
              <a:path w="2528000" h="802154">
                <a:moveTo>
                  <a:pt x="0" y="0"/>
                </a:moveTo>
                <a:lnTo>
                  <a:pt x="2528000" y="0"/>
                </a:lnTo>
                <a:lnTo>
                  <a:pt x="2528000" y="802154"/>
                </a:lnTo>
                <a:lnTo>
                  <a:pt x="0" y="802154"/>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2BE"/>
        </a:solidFill>
        <a:effectLst/>
      </p:bgPr>
    </p:bg>
    <p:spTree>
      <p:nvGrpSpPr>
        <p:cNvPr id="1" name=""/>
        <p:cNvGrpSpPr/>
        <p:nvPr/>
      </p:nvGrpSpPr>
      <p:grpSpPr>
        <a:xfrm>
          <a:off x="0" y="0"/>
          <a:ext cx="0" cy="0"/>
          <a:chOff x="0" y="0"/>
          <a:chExt cx="0" cy="0"/>
        </a:xfrm>
      </p:grpSpPr>
      <p:sp>
        <p:nvSpPr>
          <p:cNvPr id="2" name="Freeform 2"/>
          <p:cNvSpPr/>
          <p:nvPr/>
        </p:nvSpPr>
        <p:spPr>
          <a:xfrm>
            <a:off x="4062878" y="889410"/>
            <a:ext cx="2242297" cy="2242297"/>
          </a:xfrm>
          <a:custGeom>
            <a:avLst/>
            <a:gdLst/>
            <a:ahLst/>
            <a:cxnLst/>
            <a:rect l="l" t="t" r="r" b="b"/>
            <a:pathLst>
              <a:path w="2242297" h="2242297">
                <a:moveTo>
                  <a:pt x="0" y="0"/>
                </a:moveTo>
                <a:lnTo>
                  <a:pt x="2242297" y="0"/>
                </a:lnTo>
                <a:lnTo>
                  <a:pt x="2242297" y="2242296"/>
                </a:lnTo>
                <a:lnTo>
                  <a:pt x="0" y="2242296"/>
                </a:lnTo>
                <a:lnTo>
                  <a:pt x="0" y="0"/>
                </a:lnTo>
                <a:close/>
              </a:path>
            </a:pathLst>
          </a:custGeom>
          <a:blipFill>
            <a:blip r:embed="rId2"/>
            <a:stretch>
              <a:fillRect l="-200430" t="-119234" r="-277571" b="-142016"/>
            </a:stretch>
          </a:blipFill>
        </p:spPr>
        <p:txBody>
          <a:bodyPr/>
          <a:lstStyle/>
          <a:p>
            <a:endParaRPr lang="en-GB"/>
          </a:p>
        </p:txBody>
      </p:sp>
      <p:sp>
        <p:nvSpPr>
          <p:cNvPr id="3" name="Freeform 3"/>
          <p:cNvSpPr/>
          <p:nvPr/>
        </p:nvSpPr>
        <p:spPr>
          <a:xfrm>
            <a:off x="4062878" y="8291911"/>
            <a:ext cx="2135121" cy="815616"/>
          </a:xfrm>
          <a:custGeom>
            <a:avLst/>
            <a:gdLst/>
            <a:ahLst/>
            <a:cxnLst/>
            <a:rect l="l" t="t" r="r" b="b"/>
            <a:pathLst>
              <a:path w="2135121" h="815616">
                <a:moveTo>
                  <a:pt x="0" y="0"/>
                </a:moveTo>
                <a:lnTo>
                  <a:pt x="2135122" y="0"/>
                </a:lnTo>
                <a:lnTo>
                  <a:pt x="2135122" y="815616"/>
                </a:lnTo>
                <a:lnTo>
                  <a:pt x="0" y="815616"/>
                </a:lnTo>
                <a:lnTo>
                  <a:pt x="0" y="0"/>
                </a:lnTo>
                <a:close/>
              </a:path>
            </a:pathLst>
          </a:custGeom>
          <a:blipFill>
            <a:blip r:embed="rId3"/>
            <a:stretch>
              <a:fillRect/>
            </a:stretch>
          </a:blipFill>
        </p:spPr>
        <p:txBody>
          <a:bodyPr/>
          <a:lstStyle/>
          <a:p>
            <a:endParaRPr lang="en-GB"/>
          </a:p>
        </p:txBody>
      </p:sp>
      <p:sp>
        <p:nvSpPr>
          <p:cNvPr id="4" name="Freeform 4"/>
          <p:cNvSpPr/>
          <p:nvPr/>
        </p:nvSpPr>
        <p:spPr>
          <a:xfrm>
            <a:off x="9235184" y="2191207"/>
            <a:ext cx="8138331" cy="5428203"/>
          </a:xfrm>
          <a:custGeom>
            <a:avLst/>
            <a:gdLst/>
            <a:ahLst/>
            <a:cxnLst/>
            <a:rect l="l" t="t" r="r" b="b"/>
            <a:pathLst>
              <a:path w="8138331" h="5428203">
                <a:moveTo>
                  <a:pt x="0" y="0"/>
                </a:moveTo>
                <a:lnTo>
                  <a:pt x="8138330" y="0"/>
                </a:lnTo>
                <a:lnTo>
                  <a:pt x="8138330" y="5428203"/>
                </a:lnTo>
                <a:lnTo>
                  <a:pt x="0" y="5428203"/>
                </a:lnTo>
                <a:lnTo>
                  <a:pt x="0" y="0"/>
                </a:lnTo>
                <a:close/>
              </a:path>
            </a:pathLst>
          </a:custGeom>
          <a:blipFill>
            <a:blip r:embed="rId4"/>
            <a:stretch>
              <a:fillRect/>
            </a:stretch>
          </a:blipFill>
        </p:spPr>
        <p:txBody>
          <a:bodyPr/>
          <a:lstStyle/>
          <a:p>
            <a:endParaRPr lang="en-GB"/>
          </a:p>
        </p:txBody>
      </p:sp>
      <p:sp>
        <p:nvSpPr>
          <p:cNvPr id="5" name="Freeform 5"/>
          <p:cNvSpPr/>
          <p:nvPr/>
        </p:nvSpPr>
        <p:spPr>
          <a:xfrm>
            <a:off x="1028700" y="3417574"/>
            <a:ext cx="1263464" cy="1263464"/>
          </a:xfrm>
          <a:custGeom>
            <a:avLst/>
            <a:gdLst/>
            <a:ahLst/>
            <a:cxnLst/>
            <a:rect l="l" t="t" r="r" b="b"/>
            <a:pathLst>
              <a:path w="1263464" h="1263464">
                <a:moveTo>
                  <a:pt x="0" y="0"/>
                </a:moveTo>
                <a:lnTo>
                  <a:pt x="1263464" y="0"/>
                </a:lnTo>
                <a:lnTo>
                  <a:pt x="1263464" y="1263464"/>
                </a:lnTo>
                <a:lnTo>
                  <a:pt x="0" y="12634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1892187" y="5114927"/>
            <a:ext cx="6583680" cy="3014028"/>
          </a:xfrm>
          <a:prstGeom prst="rect">
            <a:avLst/>
          </a:prstGeom>
        </p:spPr>
        <p:txBody>
          <a:bodyPr lIns="0" tIns="0" rIns="0" bIns="0" rtlCol="0" anchor="t">
            <a:spAutoFit/>
          </a:bodyPr>
          <a:lstStyle/>
          <a:p>
            <a:pPr marL="0" lvl="0" indent="0" algn="ctr">
              <a:lnSpc>
                <a:spcPts val="3447"/>
              </a:lnSpc>
              <a:spcBef>
                <a:spcPct val="0"/>
              </a:spcBef>
            </a:pPr>
            <a:r>
              <a:rPr lang="en-US" sz="2462">
                <a:solidFill>
                  <a:srgbClr val="FFFFFF"/>
                </a:solidFill>
                <a:latin typeface="FS Lola"/>
                <a:ea typeface="FS Lola"/>
                <a:cs typeface="FS Lola"/>
                <a:sym typeface="FS Lola"/>
              </a:rPr>
              <a:t>Ol</a:t>
            </a:r>
            <a:r>
              <a:rPr lang="en-US" sz="2462" u="none" strike="noStrike">
                <a:solidFill>
                  <a:srgbClr val="FFFFFF"/>
                </a:solidFill>
                <a:latin typeface="FS Lola"/>
                <a:ea typeface="FS Lola"/>
                <a:cs typeface="FS Lola"/>
                <a:sym typeface="FS Lola"/>
              </a:rPr>
              <a:t>der people’s housing should be viewed as an integral community asset, embedding older adults in the heart of community life.</a:t>
            </a:r>
          </a:p>
          <a:p>
            <a:pPr marL="0" lvl="0" indent="0" algn="ctr">
              <a:lnSpc>
                <a:spcPts val="3447"/>
              </a:lnSpc>
              <a:spcBef>
                <a:spcPct val="0"/>
              </a:spcBef>
            </a:pPr>
            <a:r>
              <a:rPr lang="en-US" sz="2462" u="none" strike="noStrike">
                <a:solidFill>
                  <a:srgbClr val="FFFFFF"/>
                </a:solidFill>
                <a:latin typeface="FS Lola"/>
                <a:ea typeface="FS Lola"/>
                <a:cs typeface="FS Lola"/>
                <a:sym typeface="FS Lola"/>
              </a:rPr>
              <a:t> By doing so, we celebrate the contributions of older residents and foster stronger, more inclusive neighbourhoods for all generations. </a:t>
            </a:r>
          </a:p>
          <a:p>
            <a:pPr marL="0" lvl="0" indent="0" algn="ctr">
              <a:lnSpc>
                <a:spcPts val="3447"/>
              </a:lnSpc>
              <a:spcBef>
                <a:spcPct val="0"/>
              </a:spcBef>
            </a:pPr>
            <a:endParaRPr lang="en-US" sz="2462" u="none" strike="noStrike">
              <a:solidFill>
                <a:srgbClr val="FFFFFF"/>
              </a:solidFill>
              <a:latin typeface="FS Lola"/>
              <a:ea typeface="FS Lola"/>
              <a:cs typeface="FS Lola"/>
              <a:sym typeface="FS Lola"/>
            </a:endParaRPr>
          </a:p>
        </p:txBody>
      </p:sp>
      <p:sp>
        <p:nvSpPr>
          <p:cNvPr id="7" name="TextBox 7"/>
          <p:cNvSpPr txBox="1"/>
          <p:nvPr/>
        </p:nvSpPr>
        <p:spPr>
          <a:xfrm>
            <a:off x="2632080" y="3417613"/>
            <a:ext cx="5468056" cy="1168136"/>
          </a:xfrm>
          <a:prstGeom prst="rect">
            <a:avLst/>
          </a:prstGeom>
        </p:spPr>
        <p:txBody>
          <a:bodyPr lIns="0" tIns="0" rIns="0" bIns="0" rtlCol="0" anchor="t">
            <a:spAutoFit/>
          </a:bodyPr>
          <a:lstStyle/>
          <a:p>
            <a:pPr marL="0" lvl="0" indent="0" algn="ctr">
              <a:lnSpc>
                <a:spcPts val="4564"/>
              </a:lnSpc>
              <a:spcBef>
                <a:spcPct val="0"/>
              </a:spcBef>
            </a:pPr>
            <a:r>
              <a:rPr lang="en-US" sz="3260" b="1">
                <a:solidFill>
                  <a:srgbClr val="FFFFFF"/>
                </a:solidFill>
                <a:latin typeface="FS Lola Bold"/>
                <a:ea typeface="FS Lola Bold"/>
                <a:cs typeface="FS Lola Bold"/>
                <a:sym typeface="FS Lola Bold"/>
              </a:rPr>
              <a:t>Embed housing for old</a:t>
            </a:r>
            <a:r>
              <a:rPr lang="en-US" sz="3260" b="1" u="none" strike="noStrike">
                <a:solidFill>
                  <a:srgbClr val="FFFFFF"/>
                </a:solidFill>
                <a:latin typeface="FS Lola Bold"/>
                <a:ea typeface="FS Lola Bold"/>
                <a:cs typeface="FS Lola Bold"/>
                <a:sym typeface="FS Lola Bold"/>
              </a:rPr>
              <a:t>er people within communities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73776"/>
        </a:solidFill>
        <a:effectLst/>
      </p:bgPr>
    </p:bg>
    <p:spTree>
      <p:nvGrpSpPr>
        <p:cNvPr id="1" name=""/>
        <p:cNvGrpSpPr/>
        <p:nvPr/>
      </p:nvGrpSpPr>
      <p:grpSpPr>
        <a:xfrm>
          <a:off x="0" y="0"/>
          <a:ext cx="0" cy="0"/>
          <a:chOff x="0" y="0"/>
          <a:chExt cx="0" cy="0"/>
        </a:xfrm>
      </p:grpSpPr>
      <p:sp>
        <p:nvSpPr>
          <p:cNvPr id="2" name="Freeform 2"/>
          <p:cNvSpPr/>
          <p:nvPr/>
        </p:nvSpPr>
        <p:spPr>
          <a:xfrm>
            <a:off x="3710043" y="606689"/>
            <a:ext cx="2300552" cy="2420061"/>
          </a:xfrm>
          <a:custGeom>
            <a:avLst/>
            <a:gdLst/>
            <a:ahLst/>
            <a:cxnLst/>
            <a:rect l="l" t="t" r="r" b="b"/>
            <a:pathLst>
              <a:path w="2300552" h="2420061">
                <a:moveTo>
                  <a:pt x="0" y="0"/>
                </a:moveTo>
                <a:lnTo>
                  <a:pt x="2300551" y="0"/>
                </a:lnTo>
                <a:lnTo>
                  <a:pt x="2300551" y="2420060"/>
                </a:lnTo>
                <a:lnTo>
                  <a:pt x="0" y="2420060"/>
                </a:lnTo>
                <a:lnTo>
                  <a:pt x="0" y="0"/>
                </a:lnTo>
                <a:close/>
              </a:path>
            </a:pathLst>
          </a:custGeom>
          <a:blipFill>
            <a:blip r:embed="rId2"/>
            <a:stretch>
              <a:fillRect l="-198034" t="-172839" r="-287012" b="-74758"/>
            </a:stretch>
          </a:blipFill>
        </p:spPr>
        <p:txBody>
          <a:bodyPr/>
          <a:lstStyle/>
          <a:p>
            <a:endParaRPr lang="en-GB"/>
          </a:p>
        </p:txBody>
      </p:sp>
      <p:sp>
        <p:nvSpPr>
          <p:cNvPr id="3" name="Freeform 3"/>
          <p:cNvSpPr/>
          <p:nvPr/>
        </p:nvSpPr>
        <p:spPr>
          <a:xfrm>
            <a:off x="3792758" y="8710408"/>
            <a:ext cx="2135121" cy="815616"/>
          </a:xfrm>
          <a:custGeom>
            <a:avLst/>
            <a:gdLst/>
            <a:ahLst/>
            <a:cxnLst/>
            <a:rect l="l" t="t" r="r" b="b"/>
            <a:pathLst>
              <a:path w="2135121" h="815616">
                <a:moveTo>
                  <a:pt x="0" y="0"/>
                </a:moveTo>
                <a:lnTo>
                  <a:pt x="2135121" y="0"/>
                </a:lnTo>
                <a:lnTo>
                  <a:pt x="2135121" y="815616"/>
                </a:lnTo>
                <a:lnTo>
                  <a:pt x="0" y="815616"/>
                </a:lnTo>
                <a:lnTo>
                  <a:pt x="0" y="0"/>
                </a:lnTo>
                <a:close/>
              </a:path>
            </a:pathLst>
          </a:custGeom>
          <a:blipFill>
            <a:blip r:embed="rId3"/>
            <a:stretch>
              <a:fillRect/>
            </a:stretch>
          </a:blipFill>
        </p:spPr>
        <p:txBody>
          <a:bodyPr/>
          <a:lstStyle/>
          <a:p>
            <a:endParaRPr lang="en-GB"/>
          </a:p>
        </p:txBody>
      </p:sp>
      <p:sp>
        <p:nvSpPr>
          <p:cNvPr id="4" name="Freeform 4"/>
          <p:cNvSpPr/>
          <p:nvPr/>
        </p:nvSpPr>
        <p:spPr>
          <a:xfrm>
            <a:off x="765449" y="3257439"/>
            <a:ext cx="1041309" cy="1041309"/>
          </a:xfrm>
          <a:custGeom>
            <a:avLst/>
            <a:gdLst/>
            <a:ahLst/>
            <a:cxnLst/>
            <a:rect l="l" t="t" r="r" b="b"/>
            <a:pathLst>
              <a:path w="1041309" h="1041309">
                <a:moveTo>
                  <a:pt x="0" y="0"/>
                </a:moveTo>
                <a:lnTo>
                  <a:pt x="1041309" y="0"/>
                </a:lnTo>
                <a:lnTo>
                  <a:pt x="1041309" y="1041310"/>
                </a:lnTo>
                <a:lnTo>
                  <a:pt x="0" y="10413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1588715" y="5067300"/>
            <a:ext cx="6583680" cy="3442653"/>
          </a:xfrm>
          <a:prstGeom prst="rect">
            <a:avLst/>
          </a:prstGeom>
        </p:spPr>
        <p:txBody>
          <a:bodyPr lIns="0" tIns="0" rIns="0" bIns="0" rtlCol="0" anchor="t">
            <a:spAutoFit/>
          </a:bodyPr>
          <a:lstStyle/>
          <a:p>
            <a:pPr marL="0" lvl="0" indent="0" algn="ctr">
              <a:lnSpc>
                <a:spcPts val="3447"/>
              </a:lnSpc>
              <a:spcBef>
                <a:spcPct val="0"/>
              </a:spcBef>
            </a:pPr>
            <a:r>
              <a:rPr lang="en-US" sz="2462">
                <a:solidFill>
                  <a:srgbClr val="FFFFFF"/>
                </a:solidFill>
                <a:latin typeface="FS Lola"/>
                <a:ea typeface="FS Lola"/>
                <a:cs typeface="FS Lola"/>
                <a:sym typeface="FS Lola"/>
              </a:rPr>
              <a:t>S</a:t>
            </a:r>
            <a:r>
              <a:rPr lang="en-US" sz="2462" u="none" strike="noStrike">
                <a:solidFill>
                  <a:srgbClr val="FFFFFF"/>
                </a:solidFill>
                <a:latin typeface="FS Lola"/>
                <a:ea typeface="FS Lola"/>
                <a:cs typeface="FS Lola"/>
                <a:sym typeface="FS Lola"/>
              </a:rPr>
              <a:t>ocial housing for older adults should offer dignity and choice, becoming a desired option rather than a last resort. Increasing quality housing options in cities for older people not only enhances their lives but also frees up larger homes for younger families, easing pressures across the housing chain. </a:t>
            </a:r>
          </a:p>
          <a:p>
            <a:pPr marL="0" lvl="0" indent="0" algn="ctr">
              <a:lnSpc>
                <a:spcPts val="3447"/>
              </a:lnSpc>
              <a:spcBef>
                <a:spcPct val="0"/>
              </a:spcBef>
            </a:pPr>
            <a:endParaRPr lang="en-US" sz="2462" u="none" strike="noStrike">
              <a:solidFill>
                <a:srgbClr val="FFFFFF"/>
              </a:solidFill>
              <a:latin typeface="FS Lola"/>
              <a:ea typeface="FS Lola"/>
              <a:cs typeface="FS Lola"/>
              <a:sym typeface="FS Lola"/>
            </a:endParaRPr>
          </a:p>
        </p:txBody>
      </p:sp>
      <p:sp>
        <p:nvSpPr>
          <p:cNvPr id="6" name="TextBox 6"/>
          <p:cNvSpPr txBox="1"/>
          <p:nvPr/>
        </p:nvSpPr>
        <p:spPr>
          <a:xfrm>
            <a:off x="2108257" y="3311408"/>
            <a:ext cx="5504123" cy="1289167"/>
          </a:xfrm>
          <a:prstGeom prst="rect">
            <a:avLst/>
          </a:prstGeom>
        </p:spPr>
        <p:txBody>
          <a:bodyPr lIns="0" tIns="0" rIns="0" bIns="0" rtlCol="0" anchor="t">
            <a:spAutoFit/>
          </a:bodyPr>
          <a:lstStyle/>
          <a:p>
            <a:pPr marL="0" lvl="0" indent="0" algn="ctr">
              <a:lnSpc>
                <a:spcPts val="5068"/>
              </a:lnSpc>
              <a:spcBef>
                <a:spcPct val="0"/>
              </a:spcBef>
            </a:pPr>
            <a:r>
              <a:rPr lang="en-US" sz="3620" b="1">
                <a:solidFill>
                  <a:srgbClr val="FFFFFF"/>
                </a:solidFill>
                <a:latin typeface="FS Lola Bold"/>
                <a:ea typeface="FS Lola Bold"/>
                <a:cs typeface="FS Lola Bold"/>
                <a:sym typeface="FS Lola Bold"/>
              </a:rPr>
              <a:t>Create aspirational</a:t>
            </a:r>
            <a:r>
              <a:rPr lang="en-US" sz="3620" b="1" u="none" strike="noStrike">
                <a:solidFill>
                  <a:srgbClr val="FFFFFF"/>
                </a:solidFill>
                <a:latin typeface="FS Lola Bold"/>
                <a:ea typeface="FS Lola Bold"/>
                <a:cs typeface="FS Lola Bold"/>
                <a:sym typeface="FS Lola Bold"/>
              </a:rPr>
              <a:t> social housing </a:t>
            </a:r>
          </a:p>
        </p:txBody>
      </p:sp>
      <p:sp>
        <p:nvSpPr>
          <p:cNvPr id="7" name="Freeform 7"/>
          <p:cNvSpPr/>
          <p:nvPr/>
        </p:nvSpPr>
        <p:spPr>
          <a:xfrm>
            <a:off x="9144000" y="1700488"/>
            <a:ext cx="7797540" cy="6886024"/>
          </a:xfrm>
          <a:custGeom>
            <a:avLst/>
            <a:gdLst/>
            <a:ahLst/>
            <a:cxnLst/>
            <a:rect l="l" t="t" r="r" b="b"/>
            <a:pathLst>
              <a:path w="7797540" h="6886024">
                <a:moveTo>
                  <a:pt x="0" y="0"/>
                </a:moveTo>
                <a:lnTo>
                  <a:pt x="7797540" y="0"/>
                </a:lnTo>
                <a:lnTo>
                  <a:pt x="7797540" y="6886024"/>
                </a:lnTo>
                <a:lnTo>
                  <a:pt x="0" y="6886024"/>
                </a:lnTo>
                <a:lnTo>
                  <a:pt x="0" y="0"/>
                </a:lnTo>
                <a:close/>
              </a:path>
            </a:pathLst>
          </a:custGeom>
          <a:blipFill>
            <a:blip r:embed="rId6"/>
            <a:stretch>
              <a:fillRect l="-25255" t="-12835" r="-25282" b="-737"/>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A253D"/>
        </a:solidFill>
        <a:effectLst/>
      </p:bgPr>
    </p:bg>
    <p:spTree>
      <p:nvGrpSpPr>
        <p:cNvPr id="1" name=""/>
        <p:cNvGrpSpPr/>
        <p:nvPr/>
      </p:nvGrpSpPr>
      <p:grpSpPr>
        <a:xfrm>
          <a:off x="0" y="0"/>
          <a:ext cx="0" cy="0"/>
          <a:chOff x="0" y="0"/>
          <a:chExt cx="0" cy="0"/>
        </a:xfrm>
      </p:grpSpPr>
      <p:sp>
        <p:nvSpPr>
          <p:cNvPr id="2" name="Freeform 2"/>
          <p:cNvSpPr/>
          <p:nvPr/>
        </p:nvSpPr>
        <p:spPr>
          <a:xfrm>
            <a:off x="3401614" y="683192"/>
            <a:ext cx="2373385" cy="2210825"/>
          </a:xfrm>
          <a:custGeom>
            <a:avLst/>
            <a:gdLst/>
            <a:ahLst/>
            <a:cxnLst/>
            <a:rect l="l" t="t" r="r" b="b"/>
            <a:pathLst>
              <a:path w="2373385" h="2210825">
                <a:moveTo>
                  <a:pt x="0" y="0"/>
                </a:moveTo>
                <a:lnTo>
                  <a:pt x="2373385" y="0"/>
                </a:lnTo>
                <a:lnTo>
                  <a:pt x="2373385" y="2210824"/>
                </a:lnTo>
                <a:lnTo>
                  <a:pt x="0" y="2210824"/>
                </a:lnTo>
                <a:lnTo>
                  <a:pt x="0" y="0"/>
                </a:lnTo>
                <a:close/>
              </a:path>
            </a:pathLst>
          </a:custGeom>
          <a:blipFill>
            <a:blip r:embed="rId3"/>
            <a:stretch>
              <a:fillRect l="-196557" t="-149344" r="-280119" b="-137579"/>
            </a:stretch>
          </a:blipFill>
        </p:spPr>
        <p:txBody>
          <a:bodyPr/>
          <a:lstStyle/>
          <a:p>
            <a:endParaRPr lang="en-GB"/>
          </a:p>
        </p:txBody>
      </p:sp>
      <p:sp>
        <p:nvSpPr>
          <p:cNvPr id="3" name="Freeform 3"/>
          <p:cNvSpPr/>
          <p:nvPr/>
        </p:nvSpPr>
        <p:spPr>
          <a:xfrm>
            <a:off x="1076693" y="3549478"/>
            <a:ext cx="1041309" cy="1041309"/>
          </a:xfrm>
          <a:custGeom>
            <a:avLst/>
            <a:gdLst/>
            <a:ahLst/>
            <a:cxnLst/>
            <a:rect l="l" t="t" r="r" b="b"/>
            <a:pathLst>
              <a:path w="1041309" h="1041309">
                <a:moveTo>
                  <a:pt x="0" y="0"/>
                </a:moveTo>
                <a:lnTo>
                  <a:pt x="1041310" y="0"/>
                </a:lnTo>
                <a:lnTo>
                  <a:pt x="1041310" y="1041310"/>
                </a:lnTo>
                <a:lnTo>
                  <a:pt x="0" y="10413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3520746" y="8158852"/>
            <a:ext cx="2135121" cy="815616"/>
          </a:xfrm>
          <a:custGeom>
            <a:avLst/>
            <a:gdLst/>
            <a:ahLst/>
            <a:cxnLst/>
            <a:rect l="l" t="t" r="r" b="b"/>
            <a:pathLst>
              <a:path w="2135121" h="815616">
                <a:moveTo>
                  <a:pt x="0" y="0"/>
                </a:moveTo>
                <a:lnTo>
                  <a:pt x="2135122" y="0"/>
                </a:lnTo>
                <a:lnTo>
                  <a:pt x="2135122" y="815616"/>
                </a:lnTo>
                <a:lnTo>
                  <a:pt x="0" y="815616"/>
                </a:lnTo>
                <a:lnTo>
                  <a:pt x="0" y="0"/>
                </a:lnTo>
                <a:close/>
              </a:path>
            </a:pathLst>
          </a:custGeom>
          <a:blipFill>
            <a:blip r:embed="rId6"/>
            <a:stretch>
              <a:fillRect/>
            </a:stretch>
          </a:blipFill>
        </p:spPr>
        <p:txBody>
          <a:bodyPr/>
          <a:lstStyle/>
          <a:p>
            <a:endParaRPr lang="en-GB"/>
          </a:p>
        </p:txBody>
      </p:sp>
      <p:sp>
        <p:nvSpPr>
          <p:cNvPr id="5" name="Freeform 5"/>
          <p:cNvSpPr/>
          <p:nvPr/>
        </p:nvSpPr>
        <p:spPr>
          <a:xfrm>
            <a:off x="12035048" y="0"/>
            <a:ext cx="6566166" cy="10287000"/>
          </a:xfrm>
          <a:custGeom>
            <a:avLst/>
            <a:gdLst/>
            <a:ahLst/>
            <a:cxnLst/>
            <a:rect l="l" t="t" r="r" b="b"/>
            <a:pathLst>
              <a:path w="6566166" h="10287000">
                <a:moveTo>
                  <a:pt x="0" y="0"/>
                </a:moveTo>
                <a:lnTo>
                  <a:pt x="6566166" y="0"/>
                </a:lnTo>
                <a:lnTo>
                  <a:pt x="6566166" y="10287000"/>
                </a:lnTo>
                <a:lnTo>
                  <a:pt x="0" y="10287000"/>
                </a:lnTo>
                <a:lnTo>
                  <a:pt x="0" y="0"/>
                </a:lnTo>
                <a:close/>
              </a:path>
            </a:pathLst>
          </a:custGeom>
          <a:blipFill>
            <a:blip r:embed="rId7"/>
            <a:stretch>
              <a:fillRect l="-2720" r="-2720" b="-903"/>
            </a:stretch>
          </a:blipFill>
        </p:spPr>
        <p:txBody>
          <a:bodyPr/>
          <a:lstStyle/>
          <a:p>
            <a:endParaRPr lang="en-GB"/>
          </a:p>
        </p:txBody>
      </p:sp>
      <p:sp>
        <p:nvSpPr>
          <p:cNvPr id="6" name="TextBox 6"/>
          <p:cNvSpPr txBox="1"/>
          <p:nvPr/>
        </p:nvSpPr>
        <p:spPr>
          <a:xfrm>
            <a:off x="1076693" y="5330108"/>
            <a:ext cx="6583680" cy="2585403"/>
          </a:xfrm>
          <a:prstGeom prst="rect">
            <a:avLst/>
          </a:prstGeom>
        </p:spPr>
        <p:txBody>
          <a:bodyPr lIns="0" tIns="0" rIns="0" bIns="0" rtlCol="0" anchor="t">
            <a:spAutoFit/>
          </a:bodyPr>
          <a:lstStyle/>
          <a:p>
            <a:pPr marL="0" lvl="0" indent="0" algn="ctr">
              <a:lnSpc>
                <a:spcPts val="3447"/>
              </a:lnSpc>
              <a:spcBef>
                <a:spcPct val="0"/>
              </a:spcBef>
            </a:pPr>
            <a:r>
              <a:rPr lang="en-US" sz="2462">
                <a:solidFill>
                  <a:srgbClr val="FFFFFF"/>
                </a:solidFill>
                <a:latin typeface="FS Lola"/>
                <a:ea typeface="FS Lola"/>
                <a:cs typeface="FS Lola"/>
                <a:sym typeface="FS Lola"/>
              </a:rPr>
              <a:t>F</a:t>
            </a:r>
            <a:r>
              <a:rPr lang="en-US" sz="2462" u="none" strike="noStrike">
                <a:solidFill>
                  <a:srgbClr val="FFFFFF"/>
                </a:solidFill>
                <a:latin typeface="FS Lola"/>
                <a:ea typeface="FS Lola"/>
                <a:cs typeface="FS Lola"/>
                <a:sym typeface="FS Lola"/>
              </a:rPr>
              <a:t>ood serves as a powerful tool for bringing people together across generations, celebrating cultural diversity, and fostering connection. Integrating food-related activities into housing projects builds community bonds and enriches daily life. </a:t>
            </a:r>
          </a:p>
          <a:p>
            <a:pPr marL="0" lvl="0" indent="0" algn="ctr">
              <a:lnSpc>
                <a:spcPts val="3447"/>
              </a:lnSpc>
              <a:spcBef>
                <a:spcPct val="0"/>
              </a:spcBef>
            </a:pPr>
            <a:endParaRPr lang="en-US" sz="2462" u="none" strike="noStrike">
              <a:solidFill>
                <a:srgbClr val="FFFFFF"/>
              </a:solidFill>
              <a:latin typeface="FS Lola"/>
              <a:ea typeface="FS Lola"/>
              <a:cs typeface="FS Lola"/>
              <a:sym typeface="FS Lola"/>
            </a:endParaRPr>
          </a:p>
        </p:txBody>
      </p:sp>
      <p:sp>
        <p:nvSpPr>
          <p:cNvPr id="7" name="TextBox 7"/>
          <p:cNvSpPr txBox="1"/>
          <p:nvPr/>
        </p:nvSpPr>
        <p:spPr>
          <a:xfrm>
            <a:off x="2036615" y="3406423"/>
            <a:ext cx="5103384" cy="1371235"/>
          </a:xfrm>
          <a:prstGeom prst="rect">
            <a:avLst/>
          </a:prstGeom>
        </p:spPr>
        <p:txBody>
          <a:bodyPr lIns="0" tIns="0" rIns="0" bIns="0" rtlCol="0" anchor="t">
            <a:spAutoFit/>
          </a:bodyPr>
          <a:lstStyle/>
          <a:p>
            <a:pPr marL="0" lvl="0" indent="0" algn="ctr">
              <a:lnSpc>
                <a:spcPts val="5270"/>
              </a:lnSpc>
              <a:spcBef>
                <a:spcPct val="0"/>
              </a:spcBef>
            </a:pPr>
            <a:r>
              <a:rPr lang="en-US" sz="3764" b="1" u="none" strike="noStrike">
                <a:solidFill>
                  <a:srgbClr val="FFFFFF"/>
                </a:solidFill>
                <a:latin typeface="FS Lola Bold"/>
                <a:ea typeface="FS Lola Bold"/>
                <a:cs typeface="FS Lola Bold"/>
                <a:sym typeface="FS Lola Bold"/>
              </a:rPr>
              <a:t> Food is a social connector </a:t>
            </a:r>
          </a:p>
        </p:txBody>
      </p:sp>
      <p:sp>
        <p:nvSpPr>
          <p:cNvPr id="8" name="Freeform 8" descr="A person and person cooking in a kitchen  Description automatically generated"/>
          <p:cNvSpPr/>
          <p:nvPr/>
        </p:nvSpPr>
        <p:spPr>
          <a:xfrm>
            <a:off x="7215082" y="1028700"/>
            <a:ext cx="4462786" cy="2764534"/>
          </a:xfrm>
          <a:custGeom>
            <a:avLst/>
            <a:gdLst/>
            <a:ahLst/>
            <a:cxnLst/>
            <a:rect l="l" t="t" r="r" b="b"/>
            <a:pathLst>
              <a:path w="4462786" h="2764534">
                <a:moveTo>
                  <a:pt x="0" y="0"/>
                </a:moveTo>
                <a:lnTo>
                  <a:pt x="4462786" y="0"/>
                </a:lnTo>
                <a:lnTo>
                  <a:pt x="4462786" y="2764534"/>
                </a:lnTo>
                <a:lnTo>
                  <a:pt x="0" y="2764534"/>
                </a:lnTo>
                <a:lnTo>
                  <a:pt x="0" y="0"/>
                </a:lnTo>
                <a:close/>
              </a:path>
            </a:pathLst>
          </a:custGeom>
          <a:blipFill>
            <a:blip r:embed="rId8"/>
            <a:stretch>
              <a:fillRect l="-11804" r="-11773" b="-49545"/>
            </a:stretch>
          </a:blipFill>
        </p:spPr>
        <p:txBody>
          <a:bodyPr/>
          <a:lstStyle/>
          <a:p>
            <a:endParaRPr lang="en-GB"/>
          </a:p>
        </p:txBody>
      </p:sp>
      <p:sp>
        <p:nvSpPr>
          <p:cNvPr id="9" name="Freeform 9" descr="A person giving a thumbs up in front of a table full of food  AI-generated content may be incorrect."/>
          <p:cNvSpPr/>
          <p:nvPr/>
        </p:nvSpPr>
        <p:spPr>
          <a:xfrm>
            <a:off x="8175325" y="4846673"/>
            <a:ext cx="2799360" cy="3919860"/>
          </a:xfrm>
          <a:custGeom>
            <a:avLst/>
            <a:gdLst/>
            <a:ahLst/>
            <a:cxnLst/>
            <a:rect l="l" t="t" r="r" b="b"/>
            <a:pathLst>
              <a:path w="2799360" h="3919860">
                <a:moveTo>
                  <a:pt x="0" y="0"/>
                </a:moveTo>
                <a:lnTo>
                  <a:pt x="2799360" y="0"/>
                </a:lnTo>
                <a:lnTo>
                  <a:pt x="2799360" y="3919860"/>
                </a:lnTo>
                <a:lnTo>
                  <a:pt x="0" y="3919860"/>
                </a:lnTo>
                <a:lnTo>
                  <a:pt x="0" y="0"/>
                </a:lnTo>
                <a:close/>
              </a:path>
            </a:pathLst>
          </a:custGeom>
          <a:blipFill>
            <a:blip r:embed="rId9"/>
            <a:stretch>
              <a:fillRect l="-15316" t="-9803"/>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25588"/>
        </a:solidFill>
        <a:effectLst/>
      </p:bgPr>
    </p:bg>
    <p:spTree>
      <p:nvGrpSpPr>
        <p:cNvPr id="1" name=""/>
        <p:cNvGrpSpPr/>
        <p:nvPr/>
      </p:nvGrpSpPr>
      <p:grpSpPr>
        <a:xfrm>
          <a:off x="0" y="0"/>
          <a:ext cx="0" cy="0"/>
          <a:chOff x="0" y="0"/>
          <a:chExt cx="0" cy="0"/>
        </a:xfrm>
      </p:grpSpPr>
      <p:sp>
        <p:nvSpPr>
          <p:cNvPr id="2" name="Freeform 2"/>
          <p:cNvSpPr/>
          <p:nvPr/>
        </p:nvSpPr>
        <p:spPr>
          <a:xfrm>
            <a:off x="3800081" y="619056"/>
            <a:ext cx="2155613" cy="1959648"/>
          </a:xfrm>
          <a:custGeom>
            <a:avLst/>
            <a:gdLst/>
            <a:ahLst/>
            <a:cxnLst/>
            <a:rect l="l" t="t" r="r" b="b"/>
            <a:pathLst>
              <a:path w="2155613" h="1959648">
                <a:moveTo>
                  <a:pt x="0" y="0"/>
                </a:moveTo>
                <a:lnTo>
                  <a:pt x="2155613" y="0"/>
                </a:lnTo>
                <a:lnTo>
                  <a:pt x="2155613" y="1959648"/>
                </a:lnTo>
                <a:lnTo>
                  <a:pt x="0" y="1959648"/>
                </a:lnTo>
                <a:lnTo>
                  <a:pt x="0" y="0"/>
                </a:lnTo>
                <a:close/>
              </a:path>
            </a:pathLst>
          </a:custGeom>
          <a:blipFill>
            <a:blip r:embed="rId2"/>
            <a:stretch>
              <a:fillRect l="-182450" t="-82220" r="-264268" b="-193649"/>
            </a:stretch>
          </a:blipFill>
        </p:spPr>
        <p:txBody>
          <a:bodyPr/>
          <a:lstStyle/>
          <a:p>
            <a:endParaRPr lang="en-GB"/>
          </a:p>
        </p:txBody>
      </p:sp>
      <p:sp>
        <p:nvSpPr>
          <p:cNvPr id="3" name="Freeform 3"/>
          <p:cNvSpPr/>
          <p:nvPr/>
        </p:nvSpPr>
        <p:spPr>
          <a:xfrm>
            <a:off x="3820572" y="8665085"/>
            <a:ext cx="2135121" cy="815616"/>
          </a:xfrm>
          <a:custGeom>
            <a:avLst/>
            <a:gdLst/>
            <a:ahLst/>
            <a:cxnLst/>
            <a:rect l="l" t="t" r="r" b="b"/>
            <a:pathLst>
              <a:path w="2135121" h="815616">
                <a:moveTo>
                  <a:pt x="0" y="0"/>
                </a:moveTo>
                <a:lnTo>
                  <a:pt x="2135122" y="0"/>
                </a:lnTo>
                <a:lnTo>
                  <a:pt x="2135122" y="815616"/>
                </a:lnTo>
                <a:lnTo>
                  <a:pt x="0" y="815616"/>
                </a:lnTo>
                <a:lnTo>
                  <a:pt x="0" y="0"/>
                </a:lnTo>
                <a:close/>
              </a:path>
            </a:pathLst>
          </a:custGeom>
          <a:blipFill>
            <a:blip r:embed="rId3"/>
            <a:stretch>
              <a:fillRect/>
            </a:stretch>
          </a:blipFill>
        </p:spPr>
        <p:txBody>
          <a:bodyPr/>
          <a:lstStyle/>
          <a:p>
            <a:endParaRPr lang="en-GB"/>
          </a:p>
        </p:txBody>
      </p:sp>
      <p:sp>
        <p:nvSpPr>
          <p:cNvPr id="4" name="Freeform 4"/>
          <p:cNvSpPr/>
          <p:nvPr/>
        </p:nvSpPr>
        <p:spPr>
          <a:xfrm>
            <a:off x="755464" y="3542550"/>
            <a:ext cx="1111814" cy="1111814"/>
          </a:xfrm>
          <a:custGeom>
            <a:avLst/>
            <a:gdLst/>
            <a:ahLst/>
            <a:cxnLst/>
            <a:rect l="l" t="t" r="r" b="b"/>
            <a:pathLst>
              <a:path w="1111814" h="1111814">
                <a:moveTo>
                  <a:pt x="0" y="0"/>
                </a:moveTo>
                <a:lnTo>
                  <a:pt x="1111814" y="0"/>
                </a:lnTo>
                <a:lnTo>
                  <a:pt x="1111814" y="1111813"/>
                </a:lnTo>
                <a:lnTo>
                  <a:pt x="0" y="1111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TextBox 5"/>
          <p:cNvSpPr txBox="1"/>
          <p:nvPr/>
        </p:nvSpPr>
        <p:spPr>
          <a:xfrm>
            <a:off x="1586047" y="5542035"/>
            <a:ext cx="6583680" cy="3014028"/>
          </a:xfrm>
          <a:prstGeom prst="rect">
            <a:avLst/>
          </a:prstGeom>
        </p:spPr>
        <p:txBody>
          <a:bodyPr lIns="0" tIns="0" rIns="0" bIns="0" rtlCol="0" anchor="t">
            <a:spAutoFit/>
          </a:bodyPr>
          <a:lstStyle/>
          <a:p>
            <a:pPr marL="0" lvl="0" indent="0" algn="ctr">
              <a:lnSpc>
                <a:spcPts val="3447"/>
              </a:lnSpc>
              <a:spcBef>
                <a:spcPct val="0"/>
              </a:spcBef>
            </a:pPr>
            <a:r>
              <a:rPr lang="en-US" sz="2462">
                <a:solidFill>
                  <a:srgbClr val="FFFFFF"/>
                </a:solidFill>
                <a:latin typeface="FS Lola"/>
                <a:ea typeface="FS Lola"/>
                <a:cs typeface="FS Lola"/>
                <a:sym typeface="FS Lola"/>
              </a:rPr>
              <a:t>Th</a:t>
            </a:r>
            <a:r>
              <a:rPr lang="en-US" sz="2462" u="none" strike="noStrike">
                <a:solidFill>
                  <a:srgbClr val="FFFFFF"/>
                </a:solidFill>
                <a:latin typeface="FS Lola"/>
                <a:ea typeface="FS Lola"/>
                <a:cs typeface="FS Lola"/>
                <a:sym typeface="FS Lola"/>
              </a:rPr>
              <a:t>e expertise of community organisations should play a vital role in shaping housing policy. Their on-the-ground insights and experience of co-producing research bring innovative, practical ideas that can advance housing models for older people.  </a:t>
            </a:r>
          </a:p>
          <a:p>
            <a:pPr marL="0" lvl="0" indent="0" algn="ctr">
              <a:lnSpc>
                <a:spcPts val="3447"/>
              </a:lnSpc>
              <a:spcBef>
                <a:spcPct val="0"/>
              </a:spcBef>
            </a:pPr>
            <a:endParaRPr lang="en-US" sz="2462" u="none" strike="noStrike">
              <a:solidFill>
                <a:srgbClr val="FFFFFF"/>
              </a:solidFill>
              <a:latin typeface="FS Lola"/>
              <a:ea typeface="FS Lola"/>
              <a:cs typeface="FS Lola"/>
              <a:sym typeface="FS Lola"/>
            </a:endParaRPr>
          </a:p>
        </p:txBody>
      </p:sp>
      <p:sp>
        <p:nvSpPr>
          <p:cNvPr id="6" name="TextBox 6"/>
          <p:cNvSpPr txBox="1"/>
          <p:nvPr/>
        </p:nvSpPr>
        <p:spPr>
          <a:xfrm>
            <a:off x="2145847" y="3150178"/>
            <a:ext cx="5464081" cy="1791782"/>
          </a:xfrm>
          <a:prstGeom prst="rect">
            <a:avLst/>
          </a:prstGeom>
        </p:spPr>
        <p:txBody>
          <a:bodyPr lIns="0" tIns="0" rIns="0" bIns="0" rtlCol="0" anchor="t">
            <a:spAutoFit/>
          </a:bodyPr>
          <a:lstStyle/>
          <a:p>
            <a:pPr marL="0" lvl="0" indent="0" algn="ctr">
              <a:lnSpc>
                <a:spcPts val="4665"/>
              </a:lnSpc>
              <a:spcBef>
                <a:spcPct val="0"/>
              </a:spcBef>
            </a:pPr>
            <a:r>
              <a:rPr lang="en-US" sz="3332" b="1" u="none" strike="noStrike">
                <a:solidFill>
                  <a:srgbClr val="FFFFFF"/>
                </a:solidFill>
                <a:latin typeface="FS Lola Bold"/>
                <a:ea typeface="FS Lola Bold"/>
                <a:cs typeface="FS Lola Bold"/>
                <a:sym typeface="FS Lola Bold"/>
              </a:rPr>
              <a:t>Leverage community organisations in research &amp; policy development </a:t>
            </a:r>
          </a:p>
        </p:txBody>
      </p:sp>
      <p:sp>
        <p:nvSpPr>
          <p:cNvPr id="7" name="Freeform 7" descr="A group of people sitting around a table  AI-generated content may be incorrect."/>
          <p:cNvSpPr/>
          <p:nvPr/>
        </p:nvSpPr>
        <p:spPr>
          <a:xfrm>
            <a:off x="8404778" y="2578704"/>
            <a:ext cx="9302379" cy="5519340"/>
          </a:xfrm>
          <a:custGeom>
            <a:avLst/>
            <a:gdLst/>
            <a:ahLst/>
            <a:cxnLst/>
            <a:rect l="l" t="t" r="r" b="b"/>
            <a:pathLst>
              <a:path w="9302379" h="5519340">
                <a:moveTo>
                  <a:pt x="0" y="0"/>
                </a:moveTo>
                <a:lnTo>
                  <a:pt x="9302380" y="0"/>
                </a:lnTo>
                <a:lnTo>
                  <a:pt x="9302380" y="5519340"/>
                </a:lnTo>
                <a:lnTo>
                  <a:pt x="0" y="5519340"/>
                </a:lnTo>
                <a:lnTo>
                  <a:pt x="0" y="0"/>
                </a:lnTo>
                <a:close/>
              </a:path>
            </a:pathLst>
          </a:custGeom>
          <a:blipFill>
            <a:blip r:embed="rId6"/>
            <a:stretch>
              <a:fillRect l="-30970" t="-28117" b="-37403"/>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5003B"/>
        </a:solidFill>
        <a:effectLst/>
      </p:bgPr>
    </p:bg>
    <p:spTree>
      <p:nvGrpSpPr>
        <p:cNvPr id="1" name=""/>
        <p:cNvGrpSpPr/>
        <p:nvPr/>
      </p:nvGrpSpPr>
      <p:grpSpPr>
        <a:xfrm>
          <a:off x="0" y="0"/>
          <a:ext cx="0" cy="0"/>
          <a:chOff x="0" y="0"/>
          <a:chExt cx="0" cy="0"/>
        </a:xfrm>
      </p:grpSpPr>
      <p:sp>
        <p:nvSpPr>
          <p:cNvPr id="2" name="Freeform 2"/>
          <p:cNvSpPr/>
          <p:nvPr/>
        </p:nvSpPr>
        <p:spPr>
          <a:xfrm>
            <a:off x="1211372" y="8938106"/>
            <a:ext cx="2578609" cy="985028"/>
          </a:xfrm>
          <a:custGeom>
            <a:avLst/>
            <a:gdLst/>
            <a:ahLst/>
            <a:cxnLst/>
            <a:rect l="l" t="t" r="r" b="b"/>
            <a:pathLst>
              <a:path w="2578609" h="985028">
                <a:moveTo>
                  <a:pt x="0" y="0"/>
                </a:moveTo>
                <a:lnTo>
                  <a:pt x="2578608" y="0"/>
                </a:lnTo>
                <a:lnTo>
                  <a:pt x="2578608" y="985028"/>
                </a:lnTo>
                <a:lnTo>
                  <a:pt x="0" y="985028"/>
                </a:lnTo>
                <a:lnTo>
                  <a:pt x="0" y="0"/>
                </a:lnTo>
                <a:close/>
              </a:path>
            </a:pathLst>
          </a:custGeom>
          <a:blipFill>
            <a:blip r:embed="rId3"/>
            <a:stretch>
              <a:fillRect/>
            </a:stretch>
          </a:blipFill>
        </p:spPr>
        <p:txBody>
          <a:bodyPr/>
          <a:lstStyle/>
          <a:p>
            <a:endParaRPr lang="en-GB"/>
          </a:p>
        </p:txBody>
      </p:sp>
      <p:sp>
        <p:nvSpPr>
          <p:cNvPr id="3" name="Freeform 3"/>
          <p:cNvSpPr/>
          <p:nvPr/>
        </p:nvSpPr>
        <p:spPr>
          <a:xfrm>
            <a:off x="3268671" y="3219068"/>
            <a:ext cx="2849684" cy="1900739"/>
          </a:xfrm>
          <a:custGeom>
            <a:avLst/>
            <a:gdLst/>
            <a:ahLst/>
            <a:cxnLst/>
            <a:rect l="l" t="t" r="r" b="b"/>
            <a:pathLst>
              <a:path w="2849684" h="1900739">
                <a:moveTo>
                  <a:pt x="0" y="0"/>
                </a:moveTo>
                <a:lnTo>
                  <a:pt x="2849683" y="0"/>
                </a:lnTo>
                <a:lnTo>
                  <a:pt x="2849683" y="1900739"/>
                </a:lnTo>
                <a:lnTo>
                  <a:pt x="0" y="1900739"/>
                </a:lnTo>
                <a:lnTo>
                  <a:pt x="0" y="0"/>
                </a:lnTo>
                <a:close/>
              </a:path>
            </a:pathLst>
          </a:custGeom>
          <a:blipFill>
            <a:blip r:embed="rId4"/>
            <a:stretch>
              <a:fillRect/>
            </a:stretch>
          </a:blipFill>
        </p:spPr>
        <p:txBody>
          <a:bodyPr/>
          <a:lstStyle/>
          <a:p>
            <a:endParaRPr lang="en-GB"/>
          </a:p>
        </p:txBody>
      </p:sp>
      <p:sp>
        <p:nvSpPr>
          <p:cNvPr id="4" name="Freeform 4"/>
          <p:cNvSpPr/>
          <p:nvPr/>
        </p:nvSpPr>
        <p:spPr>
          <a:xfrm>
            <a:off x="219238" y="5399809"/>
            <a:ext cx="2790023" cy="1859550"/>
          </a:xfrm>
          <a:custGeom>
            <a:avLst/>
            <a:gdLst/>
            <a:ahLst/>
            <a:cxnLst/>
            <a:rect l="l" t="t" r="r" b="b"/>
            <a:pathLst>
              <a:path w="2790023" h="1859550">
                <a:moveTo>
                  <a:pt x="0" y="0"/>
                </a:moveTo>
                <a:lnTo>
                  <a:pt x="2790023" y="0"/>
                </a:lnTo>
                <a:lnTo>
                  <a:pt x="2790023" y="1859550"/>
                </a:lnTo>
                <a:lnTo>
                  <a:pt x="0" y="1859550"/>
                </a:lnTo>
                <a:lnTo>
                  <a:pt x="0" y="0"/>
                </a:lnTo>
                <a:close/>
              </a:path>
            </a:pathLst>
          </a:custGeom>
          <a:blipFill>
            <a:blip r:embed="rId5"/>
            <a:stretch>
              <a:fillRect/>
            </a:stretch>
          </a:blipFill>
        </p:spPr>
        <p:txBody>
          <a:bodyPr/>
          <a:lstStyle/>
          <a:p>
            <a:endParaRPr lang="en-GB"/>
          </a:p>
        </p:txBody>
      </p:sp>
      <p:sp>
        <p:nvSpPr>
          <p:cNvPr id="5" name="Freeform 5"/>
          <p:cNvSpPr/>
          <p:nvPr/>
        </p:nvSpPr>
        <p:spPr>
          <a:xfrm>
            <a:off x="6375529" y="3219068"/>
            <a:ext cx="2876288" cy="1918484"/>
          </a:xfrm>
          <a:custGeom>
            <a:avLst/>
            <a:gdLst/>
            <a:ahLst/>
            <a:cxnLst/>
            <a:rect l="l" t="t" r="r" b="b"/>
            <a:pathLst>
              <a:path w="2876288" h="1918484">
                <a:moveTo>
                  <a:pt x="0" y="0"/>
                </a:moveTo>
                <a:lnTo>
                  <a:pt x="2876288" y="0"/>
                </a:lnTo>
                <a:lnTo>
                  <a:pt x="2876288" y="1918484"/>
                </a:lnTo>
                <a:lnTo>
                  <a:pt x="0" y="1918484"/>
                </a:lnTo>
                <a:lnTo>
                  <a:pt x="0" y="0"/>
                </a:lnTo>
                <a:close/>
              </a:path>
            </a:pathLst>
          </a:custGeom>
          <a:blipFill>
            <a:blip r:embed="rId6"/>
            <a:stretch>
              <a:fillRect/>
            </a:stretch>
          </a:blipFill>
        </p:spPr>
        <p:txBody>
          <a:bodyPr/>
          <a:lstStyle/>
          <a:p>
            <a:endParaRPr lang="en-GB"/>
          </a:p>
        </p:txBody>
      </p:sp>
      <p:grpSp>
        <p:nvGrpSpPr>
          <p:cNvPr id="6" name="Group 6"/>
          <p:cNvGrpSpPr/>
          <p:nvPr/>
        </p:nvGrpSpPr>
        <p:grpSpPr>
          <a:xfrm>
            <a:off x="2137333" y="1028700"/>
            <a:ext cx="14228968" cy="1795437"/>
            <a:chOff x="0" y="0"/>
            <a:chExt cx="22320946" cy="2816498"/>
          </a:xfrm>
        </p:grpSpPr>
        <p:sp>
          <p:nvSpPr>
            <p:cNvPr id="7" name="Freeform 7"/>
            <p:cNvSpPr/>
            <p:nvPr/>
          </p:nvSpPr>
          <p:spPr>
            <a:xfrm>
              <a:off x="0" y="0"/>
              <a:ext cx="22320945" cy="2816498"/>
            </a:xfrm>
            <a:custGeom>
              <a:avLst/>
              <a:gdLst/>
              <a:ahLst/>
              <a:cxnLst/>
              <a:rect l="l" t="t" r="r" b="b"/>
              <a:pathLst>
                <a:path w="22320945" h="2816498">
                  <a:moveTo>
                    <a:pt x="0" y="0"/>
                  </a:moveTo>
                  <a:lnTo>
                    <a:pt x="22320945" y="0"/>
                  </a:lnTo>
                  <a:lnTo>
                    <a:pt x="22320945" y="2816498"/>
                  </a:lnTo>
                  <a:lnTo>
                    <a:pt x="0" y="2816498"/>
                  </a:lnTo>
                  <a:close/>
                </a:path>
              </a:pathLst>
            </a:custGeom>
            <a:solidFill>
              <a:srgbClr val="000000">
                <a:alpha val="0"/>
              </a:srgbClr>
            </a:solidFill>
          </p:spPr>
          <p:txBody>
            <a:bodyPr/>
            <a:lstStyle/>
            <a:p>
              <a:endParaRPr lang="en-GB"/>
            </a:p>
          </p:txBody>
        </p:sp>
        <p:sp>
          <p:nvSpPr>
            <p:cNvPr id="8" name="TextBox 8"/>
            <p:cNvSpPr txBox="1"/>
            <p:nvPr/>
          </p:nvSpPr>
          <p:spPr>
            <a:xfrm>
              <a:off x="0" y="-57150"/>
              <a:ext cx="22320946" cy="2873648"/>
            </a:xfrm>
            <a:prstGeom prst="rect">
              <a:avLst/>
            </a:prstGeom>
          </p:spPr>
          <p:txBody>
            <a:bodyPr lIns="0" tIns="0" rIns="0" bIns="0" rtlCol="0" anchor="t"/>
            <a:lstStyle/>
            <a:p>
              <a:pPr algn="l">
                <a:lnSpc>
                  <a:spcPts val="5894"/>
                </a:lnSpc>
              </a:pPr>
              <a:r>
                <a:rPr lang="en-US" sz="4911" b="1">
                  <a:solidFill>
                    <a:srgbClr val="F2F2F2"/>
                  </a:solidFill>
                  <a:latin typeface="FS Lola Bold"/>
                  <a:ea typeface="FS Lola Bold"/>
                  <a:cs typeface="FS Lola Bold"/>
                  <a:sym typeface="FS Lola Bold"/>
                </a:rPr>
                <a:t>United Thinking: Appleby Blue Autumn Sessions </a:t>
              </a:r>
            </a:p>
          </p:txBody>
        </p:sp>
      </p:grpSp>
      <p:sp>
        <p:nvSpPr>
          <p:cNvPr id="9" name="Freeform 9"/>
          <p:cNvSpPr/>
          <p:nvPr/>
        </p:nvSpPr>
        <p:spPr>
          <a:xfrm>
            <a:off x="3268671" y="5399809"/>
            <a:ext cx="2790023" cy="1858853"/>
          </a:xfrm>
          <a:custGeom>
            <a:avLst/>
            <a:gdLst/>
            <a:ahLst/>
            <a:cxnLst/>
            <a:rect l="l" t="t" r="r" b="b"/>
            <a:pathLst>
              <a:path w="2790023" h="1858853">
                <a:moveTo>
                  <a:pt x="0" y="0"/>
                </a:moveTo>
                <a:lnTo>
                  <a:pt x="2790023" y="0"/>
                </a:lnTo>
                <a:lnTo>
                  <a:pt x="2790023" y="1858853"/>
                </a:lnTo>
                <a:lnTo>
                  <a:pt x="0" y="1858853"/>
                </a:lnTo>
                <a:lnTo>
                  <a:pt x="0" y="0"/>
                </a:lnTo>
                <a:close/>
              </a:path>
            </a:pathLst>
          </a:custGeom>
          <a:blipFill>
            <a:blip r:embed="rId7"/>
            <a:stretch>
              <a:fillRect/>
            </a:stretch>
          </a:blipFill>
        </p:spPr>
        <p:txBody>
          <a:bodyPr/>
          <a:lstStyle/>
          <a:p>
            <a:endParaRPr lang="en-GB"/>
          </a:p>
        </p:txBody>
      </p:sp>
      <p:sp>
        <p:nvSpPr>
          <p:cNvPr id="10" name="Freeform 10"/>
          <p:cNvSpPr/>
          <p:nvPr/>
        </p:nvSpPr>
        <p:spPr>
          <a:xfrm>
            <a:off x="219238" y="3217643"/>
            <a:ext cx="2849684" cy="1902164"/>
          </a:xfrm>
          <a:custGeom>
            <a:avLst/>
            <a:gdLst/>
            <a:ahLst/>
            <a:cxnLst/>
            <a:rect l="l" t="t" r="r" b="b"/>
            <a:pathLst>
              <a:path w="2849684" h="1902164">
                <a:moveTo>
                  <a:pt x="0" y="0"/>
                </a:moveTo>
                <a:lnTo>
                  <a:pt x="2849684" y="0"/>
                </a:lnTo>
                <a:lnTo>
                  <a:pt x="2849684" y="1902164"/>
                </a:lnTo>
                <a:lnTo>
                  <a:pt x="0" y="1902164"/>
                </a:lnTo>
                <a:lnTo>
                  <a:pt x="0" y="0"/>
                </a:lnTo>
                <a:close/>
              </a:path>
            </a:pathLst>
          </a:custGeom>
          <a:blipFill>
            <a:blip r:embed="rId8"/>
            <a:stretch>
              <a:fillRect/>
            </a:stretch>
          </a:blipFill>
        </p:spPr>
        <p:txBody>
          <a:bodyPr/>
          <a:lstStyle/>
          <a:p>
            <a:endParaRPr lang="en-GB"/>
          </a:p>
        </p:txBody>
      </p:sp>
      <p:sp>
        <p:nvSpPr>
          <p:cNvPr id="11" name="Freeform 11"/>
          <p:cNvSpPr/>
          <p:nvPr/>
        </p:nvSpPr>
        <p:spPr>
          <a:xfrm>
            <a:off x="6375529" y="5403585"/>
            <a:ext cx="2876288" cy="1917046"/>
          </a:xfrm>
          <a:custGeom>
            <a:avLst/>
            <a:gdLst/>
            <a:ahLst/>
            <a:cxnLst/>
            <a:rect l="l" t="t" r="r" b="b"/>
            <a:pathLst>
              <a:path w="2876288" h="1917046">
                <a:moveTo>
                  <a:pt x="0" y="0"/>
                </a:moveTo>
                <a:lnTo>
                  <a:pt x="2876288" y="0"/>
                </a:lnTo>
                <a:lnTo>
                  <a:pt x="2876288" y="1917046"/>
                </a:lnTo>
                <a:lnTo>
                  <a:pt x="0" y="1917046"/>
                </a:lnTo>
                <a:lnTo>
                  <a:pt x="0" y="0"/>
                </a:lnTo>
                <a:close/>
              </a:path>
            </a:pathLst>
          </a:custGeom>
          <a:blipFill>
            <a:blip r:embed="rId9"/>
            <a:stretch>
              <a:fillRect/>
            </a:stretch>
          </a:blipFill>
        </p:spPr>
        <p:txBody>
          <a:bodyPr/>
          <a:lstStyle/>
          <a:p>
            <a:endParaRPr lang="en-GB"/>
          </a:p>
        </p:txBody>
      </p:sp>
      <p:pic>
        <p:nvPicPr>
          <p:cNvPr id="12" name="Picture 12"/>
          <p:cNvPicPr>
            <a:picLocks noChangeAspect="1"/>
          </p:cNvPicPr>
          <p:nvPr/>
        </p:nvPicPr>
        <p:blipFill>
          <a:blip r:embed="rId10"/>
          <a:stretch>
            <a:fillRect/>
          </a:stretch>
        </p:blipFill>
        <p:spPr>
          <a:xfrm>
            <a:off x="12472390" y="7570995"/>
            <a:ext cx="2630867" cy="2630867"/>
          </a:xfrm>
          <a:prstGeom prst="rect">
            <a:avLst/>
          </a:prstGeom>
        </p:spPr>
      </p:pic>
      <p:grpSp>
        <p:nvGrpSpPr>
          <p:cNvPr id="13" name="Group 13"/>
          <p:cNvGrpSpPr/>
          <p:nvPr/>
        </p:nvGrpSpPr>
        <p:grpSpPr>
          <a:xfrm>
            <a:off x="9451842" y="3217643"/>
            <a:ext cx="8703298" cy="4102988"/>
            <a:chOff x="0" y="0"/>
            <a:chExt cx="2292227" cy="1080622"/>
          </a:xfrm>
        </p:grpSpPr>
        <p:sp>
          <p:nvSpPr>
            <p:cNvPr id="14" name="Freeform 14"/>
            <p:cNvSpPr/>
            <p:nvPr/>
          </p:nvSpPr>
          <p:spPr>
            <a:xfrm>
              <a:off x="0" y="0"/>
              <a:ext cx="2292227" cy="1080622"/>
            </a:xfrm>
            <a:custGeom>
              <a:avLst/>
              <a:gdLst/>
              <a:ahLst/>
              <a:cxnLst/>
              <a:rect l="l" t="t" r="r" b="b"/>
              <a:pathLst>
                <a:path w="2292227" h="1080622">
                  <a:moveTo>
                    <a:pt x="0" y="0"/>
                  </a:moveTo>
                  <a:lnTo>
                    <a:pt x="2292227" y="0"/>
                  </a:lnTo>
                  <a:lnTo>
                    <a:pt x="2292227" y="1080622"/>
                  </a:lnTo>
                  <a:lnTo>
                    <a:pt x="0" y="1080622"/>
                  </a:lnTo>
                  <a:close/>
                </a:path>
              </a:pathLst>
            </a:custGeom>
            <a:solidFill>
              <a:srgbClr val="173D78"/>
            </a:solidFill>
          </p:spPr>
          <p:txBody>
            <a:bodyPr/>
            <a:lstStyle/>
            <a:p>
              <a:endParaRPr lang="en-GB"/>
            </a:p>
          </p:txBody>
        </p:sp>
        <p:sp>
          <p:nvSpPr>
            <p:cNvPr id="15" name="TextBox 15"/>
            <p:cNvSpPr txBox="1"/>
            <p:nvPr/>
          </p:nvSpPr>
          <p:spPr>
            <a:xfrm>
              <a:off x="0" y="19050"/>
              <a:ext cx="2292227" cy="1061572"/>
            </a:xfrm>
            <a:prstGeom prst="rect">
              <a:avLst/>
            </a:prstGeom>
          </p:spPr>
          <p:txBody>
            <a:bodyPr lIns="50800" tIns="50800" rIns="50800" bIns="50800" rtlCol="0" anchor="ctr"/>
            <a:lstStyle/>
            <a:p>
              <a:pPr algn="ctr">
                <a:lnSpc>
                  <a:spcPts val="1659"/>
                </a:lnSpc>
              </a:pPr>
              <a:endParaRPr/>
            </a:p>
          </p:txBody>
        </p:sp>
      </p:grpSp>
      <p:sp>
        <p:nvSpPr>
          <p:cNvPr id="16" name="Freeform 16"/>
          <p:cNvSpPr/>
          <p:nvPr/>
        </p:nvSpPr>
        <p:spPr>
          <a:xfrm>
            <a:off x="4081420" y="9005146"/>
            <a:ext cx="1745495" cy="977477"/>
          </a:xfrm>
          <a:custGeom>
            <a:avLst/>
            <a:gdLst/>
            <a:ahLst/>
            <a:cxnLst/>
            <a:rect l="l" t="t" r="r" b="b"/>
            <a:pathLst>
              <a:path w="1745495" h="977477">
                <a:moveTo>
                  <a:pt x="0" y="0"/>
                </a:moveTo>
                <a:lnTo>
                  <a:pt x="1745495" y="0"/>
                </a:lnTo>
                <a:lnTo>
                  <a:pt x="1745495" y="977478"/>
                </a:lnTo>
                <a:lnTo>
                  <a:pt x="0" y="977478"/>
                </a:lnTo>
                <a:lnTo>
                  <a:pt x="0" y="0"/>
                </a:lnTo>
                <a:close/>
              </a:path>
            </a:pathLst>
          </a:custGeom>
          <a:blipFill>
            <a:blip r:embed="rId11"/>
            <a:stretch>
              <a:fillRect/>
            </a:stretch>
          </a:blipFill>
        </p:spPr>
        <p:txBody>
          <a:bodyPr/>
          <a:lstStyle/>
          <a:p>
            <a:endParaRPr lang="en-GB"/>
          </a:p>
        </p:txBody>
      </p:sp>
      <p:sp>
        <p:nvSpPr>
          <p:cNvPr id="17" name="Freeform 17"/>
          <p:cNvSpPr/>
          <p:nvPr/>
        </p:nvSpPr>
        <p:spPr>
          <a:xfrm>
            <a:off x="6118354" y="9005146"/>
            <a:ext cx="2778094" cy="977477"/>
          </a:xfrm>
          <a:custGeom>
            <a:avLst/>
            <a:gdLst/>
            <a:ahLst/>
            <a:cxnLst/>
            <a:rect l="l" t="t" r="r" b="b"/>
            <a:pathLst>
              <a:path w="2778094" h="977477">
                <a:moveTo>
                  <a:pt x="0" y="0"/>
                </a:moveTo>
                <a:lnTo>
                  <a:pt x="2778094" y="0"/>
                </a:lnTo>
                <a:lnTo>
                  <a:pt x="2778094" y="977478"/>
                </a:lnTo>
                <a:lnTo>
                  <a:pt x="0" y="977478"/>
                </a:lnTo>
                <a:lnTo>
                  <a:pt x="0" y="0"/>
                </a:lnTo>
                <a:close/>
              </a:path>
            </a:pathLst>
          </a:custGeom>
          <a:blipFill>
            <a:blip r:embed="rId12"/>
            <a:stretch>
              <a:fillRect/>
            </a:stretch>
          </a:blipFill>
        </p:spPr>
        <p:txBody>
          <a:bodyPr/>
          <a:lstStyle/>
          <a:p>
            <a:endParaRPr lang="en-GB"/>
          </a:p>
        </p:txBody>
      </p:sp>
      <p:sp>
        <p:nvSpPr>
          <p:cNvPr id="18" name="TextBox 18"/>
          <p:cNvSpPr txBox="1"/>
          <p:nvPr/>
        </p:nvSpPr>
        <p:spPr>
          <a:xfrm>
            <a:off x="17259300" y="9229725"/>
            <a:ext cx="152400" cy="180975"/>
          </a:xfrm>
          <a:prstGeom prst="rect">
            <a:avLst/>
          </a:prstGeom>
        </p:spPr>
        <p:txBody>
          <a:bodyPr wrap="none" lIns="0" tIns="0" rIns="0" bIns="0" rtlCol="0" anchor="t">
            <a:spAutoFit/>
          </a:bodyPr>
          <a:lstStyle/>
          <a:p>
            <a:pPr algn="ctr">
              <a:lnSpc>
                <a:spcPts val="2379"/>
              </a:lnSpc>
              <a:spcBef>
                <a:spcPct val="0"/>
              </a:spcBef>
            </a:pPr>
            <a:r>
              <a:rPr lang="en-US" sz="1699">
                <a:solidFill>
                  <a:srgbClr val="FFFFFF"/>
                </a:solidFill>
                <a:latin typeface="Proxima Nova Light"/>
                <a:ea typeface="Proxima Nova Light"/>
                <a:cs typeface="Proxima Nova Light"/>
                <a:sym typeface="Proxima Nova Light"/>
              </a:rPr>
              <a:t>14</a:t>
            </a:r>
          </a:p>
        </p:txBody>
      </p:sp>
      <p:sp>
        <p:nvSpPr>
          <p:cNvPr id="19" name="TextBox 19"/>
          <p:cNvSpPr txBox="1"/>
          <p:nvPr/>
        </p:nvSpPr>
        <p:spPr>
          <a:xfrm>
            <a:off x="9566142" y="3658093"/>
            <a:ext cx="8443362" cy="3718911"/>
          </a:xfrm>
          <a:prstGeom prst="rect">
            <a:avLst/>
          </a:prstGeom>
        </p:spPr>
        <p:txBody>
          <a:bodyPr lIns="0" tIns="0" rIns="0" bIns="0" rtlCol="0" anchor="t">
            <a:spAutoFit/>
          </a:bodyPr>
          <a:lstStyle/>
          <a:p>
            <a:pPr algn="l">
              <a:lnSpc>
                <a:spcPts val="2994"/>
              </a:lnSpc>
              <a:spcBef>
                <a:spcPct val="0"/>
              </a:spcBef>
            </a:pPr>
            <a:r>
              <a:rPr lang="en-US" sz="2773" b="1">
                <a:solidFill>
                  <a:srgbClr val="DDDDDD"/>
                </a:solidFill>
                <a:latin typeface="Proxima Nova Bold"/>
                <a:ea typeface="Proxima Nova Bold"/>
                <a:cs typeface="Proxima Nova Bold"/>
                <a:sym typeface="Proxima Nova Bold"/>
              </a:rPr>
              <a:t>How to Influence: Relationships and Partnership Working</a:t>
            </a:r>
          </a:p>
          <a:p>
            <a:pPr algn="l">
              <a:lnSpc>
                <a:spcPts val="2994"/>
              </a:lnSpc>
              <a:spcBef>
                <a:spcPct val="0"/>
              </a:spcBef>
            </a:pPr>
            <a:endParaRPr lang="en-US" sz="2773" b="1">
              <a:solidFill>
                <a:srgbClr val="DDDDDD"/>
              </a:solidFill>
              <a:latin typeface="Proxima Nova Bold"/>
              <a:ea typeface="Proxima Nova Bold"/>
              <a:cs typeface="Proxima Nova Bold"/>
              <a:sym typeface="Proxima Nova Bold"/>
            </a:endParaRPr>
          </a:p>
          <a:p>
            <a:pPr algn="l">
              <a:lnSpc>
                <a:spcPts val="2994"/>
              </a:lnSpc>
              <a:spcBef>
                <a:spcPct val="0"/>
              </a:spcBef>
            </a:pPr>
            <a:r>
              <a:rPr lang="en-US" sz="2773">
                <a:solidFill>
                  <a:srgbClr val="DDDDDD"/>
                </a:solidFill>
                <a:latin typeface="Proxima Nova"/>
                <a:ea typeface="Proxima Nova"/>
                <a:cs typeface="Proxima Nova"/>
                <a:sym typeface="Proxima Nova"/>
              </a:rPr>
              <a:t>How partnership working fosters progress with funding, premises &amp; relationships</a:t>
            </a:r>
          </a:p>
          <a:p>
            <a:pPr algn="l">
              <a:lnSpc>
                <a:spcPts val="2994"/>
              </a:lnSpc>
              <a:spcBef>
                <a:spcPct val="0"/>
              </a:spcBef>
            </a:pPr>
            <a:endParaRPr lang="en-US" sz="2773">
              <a:solidFill>
                <a:srgbClr val="DDDDDD"/>
              </a:solidFill>
              <a:latin typeface="Proxima Nova"/>
              <a:ea typeface="Proxima Nova"/>
              <a:cs typeface="Proxima Nova"/>
              <a:sym typeface="Proxima Nova"/>
            </a:endParaRPr>
          </a:p>
          <a:p>
            <a:pPr algn="l">
              <a:lnSpc>
                <a:spcPts val="2994"/>
              </a:lnSpc>
              <a:spcBef>
                <a:spcPct val="0"/>
              </a:spcBef>
            </a:pPr>
            <a:r>
              <a:rPr lang="en-US" sz="2773">
                <a:solidFill>
                  <a:srgbClr val="DDDDDD"/>
                </a:solidFill>
                <a:latin typeface="Proxima Nova"/>
                <a:ea typeface="Proxima Nova"/>
                <a:cs typeface="Proxima Nova"/>
                <a:sym typeface="Proxima Nova"/>
              </a:rPr>
              <a:t>Date: Tuesday 28th October 2025</a:t>
            </a:r>
          </a:p>
          <a:p>
            <a:pPr algn="l">
              <a:lnSpc>
                <a:spcPts val="2994"/>
              </a:lnSpc>
              <a:spcBef>
                <a:spcPct val="0"/>
              </a:spcBef>
            </a:pPr>
            <a:r>
              <a:rPr lang="en-US" sz="2773">
                <a:solidFill>
                  <a:srgbClr val="DDDDDD"/>
                </a:solidFill>
                <a:latin typeface="Proxima Nova"/>
                <a:ea typeface="Proxima Nova"/>
                <a:cs typeface="Proxima Nova"/>
                <a:sym typeface="Proxima Nova"/>
              </a:rPr>
              <a:t>Time: 1:30pm - 3:30pm</a:t>
            </a:r>
          </a:p>
          <a:p>
            <a:pPr algn="l">
              <a:lnSpc>
                <a:spcPts val="2994"/>
              </a:lnSpc>
              <a:spcBef>
                <a:spcPct val="0"/>
              </a:spcBef>
            </a:pPr>
            <a:r>
              <a:rPr lang="en-US" sz="2773">
                <a:solidFill>
                  <a:srgbClr val="DDDDDD"/>
                </a:solidFill>
                <a:latin typeface="Proxima Nova"/>
                <a:ea typeface="Proxima Nova"/>
                <a:cs typeface="Proxima Nova"/>
                <a:sym typeface="Proxima Nova"/>
              </a:rPr>
              <a:t>Venue: Appleby Blue Almshouse</a:t>
            </a:r>
          </a:p>
          <a:p>
            <a:pPr algn="ctr">
              <a:lnSpc>
                <a:spcPts val="2994"/>
              </a:lnSpc>
              <a:spcBef>
                <a:spcPct val="0"/>
              </a:spcBef>
            </a:pPr>
            <a:endParaRPr lang="en-US" sz="2773">
              <a:solidFill>
                <a:srgbClr val="DDDDDD"/>
              </a:solidFill>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Box 2"/>
          <p:cNvSpPr txBox="1"/>
          <p:nvPr/>
        </p:nvSpPr>
        <p:spPr>
          <a:xfrm>
            <a:off x="17259300" y="9220200"/>
            <a:ext cx="152400" cy="190500"/>
          </a:xfrm>
          <a:prstGeom prst="rect">
            <a:avLst/>
          </a:prstGeom>
        </p:spPr>
        <p:txBody>
          <a:bodyPr wrap="none" lIns="0" tIns="0" rIns="0" bIns="0" rtlCol="0" anchor="t">
            <a:spAutoFit/>
          </a:bodyPr>
          <a:lstStyle/>
          <a:p>
            <a:pPr algn="ctr">
              <a:lnSpc>
                <a:spcPts val="2239"/>
              </a:lnSpc>
              <a:spcBef>
                <a:spcPct val="0"/>
              </a:spcBef>
            </a:pPr>
            <a:r>
              <a:rPr lang="en-US" sz="1599">
                <a:solidFill>
                  <a:srgbClr val="FFFFFF"/>
                </a:solidFill>
                <a:latin typeface="Proxima Nova Light"/>
                <a:ea typeface="Proxima Nova Light"/>
                <a:cs typeface="Proxima Nova Light"/>
                <a:sym typeface="Proxima Nova Light"/>
              </a:rPr>
              <a:t>15</a:t>
            </a:r>
          </a:p>
        </p:txBody>
      </p:sp>
      <p:grpSp>
        <p:nvGrpSpPr>
          <p:cNvPr id="3" name="Group 3"/>
          <p:cNvGrpSpPr/>
          <p:nvPr/>
        </p:nvGrpSpPr>
        <p:grpSpPr>
          <a:xfrm>
            <a:off x="0" y="0"/>
            <a:ext cx="18288180" cy="10287000"/>
            <a:chOff x="0" y="0"/>
            <a:chExt cx="24384240" cy="13716000"/>
          </a:xfrm>
        </p:grpSpPr>
        <p:sp>
          <p:nvSpPr>
            <p:cNvPr id="4" name="Freeform 4"/>
            <p:cNvSpPr/>
            <p:nvPr/>
          </p:nvSpPr>
          <p:spPr>
            <a:xfrm>
              <a:off x="0" y="0"/>
              <a:ext cx="24384254" cy="13716000"/>
            </a:xfrm>
            <a:custGeom>
              <a:avLst/>
              <a:gdLst/>
              <a:ahLst/>
              <a:cxnLst/>
              <a:rect l="l" t="t" r="r" b="b"/>
              <a:pathLst>
                <a:path w="24384254" h="13716000">
                  <a:moveTo>
                    <a:pt x="0" y="0"/>
                  </a:moveTo>
                  <a:lnTo>
                    <a:pt x="24384254" y="0"/>
                  </a:lnTo>
                  <a:lnTo>
                    <a:pt x="24384254" y="13716000"/>
                  </a:lnTo>
                  <a:lnTo>
                    <a:pt x="0" y="13716000"/>
                  </a:lnTo>
                  <a:close/>
                </a:path>
              </a:pathLst>
            </a:custGeom>
            <a:solidFill>
              <a:srgbClr val="E9E6DF"/>
            </a:solidFill>
          </p:spPr>
          <p:txBody>
            <a:bodyPr/>
            <a:lstStyle/>
            <a:p>
              <a:endParaRPr lang="en-GB"/>
            </a:p>
          </p:txBody>
        </p:sp>
      </p:grpSp>
      <p:grpSp>
        <p:nvGrpSpPr>
          <p:cNvPr id="5" name="Group 5"/>
          <p:cNvGrpSpPr/>
          <p:nvPr/>
        </p:nvGrpSpPr>
        <p:grpSpPr>
          <a:xfrm>
            <a:off x="10494665" y="-9949"/>
            <a:ext cx="8213823" cy="10886607"/>
            <a:chOff x="0" y="0"/>
            <a:chExt cx="648993" cy="860176"/>
          </a:xfrm>
        </p:grpSpPr>
        <p:sp>
          <p:nvSpPr>
            <p:cNvPr id="6" name="Freeform 6" descr="A person hugging an older person  AI-generated content may be incorrect."/>
            <p:cNvSpPr/>
            <p:nvPr/>
          </p:nvSpPr>
          <p:spPr>
            <a:xfrm>
              <a:off x="0" y="0"/>
              <a:ext cx="648993" cy="860176"/>
            </a:xfrm>
            <a:custGeom>
              <a:avLst/>
              <a:gdLst/>
              <a:ahLst/>
              <a:cxnLst/>
              <a:rect l="l" t="t" r="r" b="b"/>
              <a:pathLst>
                <a:path w="648993" h="860176">
                  <a:moveTo>
                    <a:pt x="0" y="0"/>
                  </a:moveTo>
                  <a:lnTo>
                    <a:pt x="648993" y="0"/>
                  </a:lnTo>
                  <a:lnTo>
                    <a:pt x="648993" y="860176"/>
                  </a:lnTo>
                  <a:lnTo>
                    <a:pt x="0" y="860176"/>
                  </a:lnTo>
                  <a:close/>
                </a:path>
              </a:pathLst>
            </a:custGeom>
            <a:blipFill>
              <a:blip r:embed="rId2"/>
              <a:stretch>
                <a:fillRect l="-49391" r="-49391"/>
              </a:stretch>
            </a:blipFill>
          </p:spPr>
          <p:txBody>
            <a:bodyPr/>
            <a:lstStyle/>
            <a:p>
              <a:endParaRPr lang="en-GB"/>
            </a:p>
          </p:txBody>
        </p:sp>
      </p:grpSp>
      <p:sp>
        <p:nvSpPr>
          <p:cNvPr id="7" name="Freeform 7"/>
          <p:cNvSpPr/>
          <p:nvPr/>
        </p:nvSpPr>
        <p:spPr>
          <a:xfrm>
            <a:off x="410453" y="2854977"/>
            <a:ext cx="5163453" cy="4853646"/>
          </a:xfrm>
          <a:custGeom>
            <a:avLst/>
            <a:gdLst/>
            <a:ahLst/>
            <a:cxnLst/>
            <a:rect l="l" t="t" r="r" b="b"/>
            <a:pathLst>
              <a:path w="5163453" h="4853646">
                <a:moveTo>
                  <a:pt x="0" y="0"/>
                </a:moveTo>
                <a:lnTo>
                  <a:pt x="5163453" y="0"/>
                </a:lnTo>
                <a:lnTo>
                  <a:pt x="5163453" y="4853646"/>
                </a:lnTo>
                <a:lnTo>
                  <a:pt x="0" y="4853646"/>
                </a:lnTo>
                <a:lnTo>
                  <a:pt x="0" y="0"/>
                </a:lnTo>
                <a:close/>
              </a:path>
            </a:pathLst>
          </a:custGeom>
          <a:blipFill>
            <a:blip r:embed="rId3"/>
            <a:stretch>
              <a:fillRect/>
            </a:stretch>
          </a:blipFill>
        </p:spPr>
        <p:txBody>
          <a:bodyPr/>
          <a:lstStyle/>
          <a:p>
            <a:endParaRPr lang="en-GB"/>
          </a:p>
        </p:txBody>
      </p:sp>
      <p:sp>
        <p:nvSpPr>
          <p:cNvPr id="8" name="Freeform 8"/>
          <p:cNvSpPr/>
          <p:nvPr/>
        </p:nvSpPr>
        <p:spPr>
          <a:xfrm>
            <a:off x="410453" y="8369508"/>
            <a:ext cx="3738564" cy="1271112"/>
          </a:xfrm>
          <a:custGeom>
            <a:avLst/>
            <a:gdLst/>
            <a:ahLst/>
            <a:cxnLst/>
            <a:rect l="l" t="t" r="r" b="b"/>
            <a:pathLst>
              <a:path w="3738564" h="1271112">
                <a:moveTo>
                  <a:pt x="0" y="0"/>
                </a:moveTo>
                <a:lnTo>
                  <a:pt x="3738564" y="0"/>
                </a:lnTo>
                <a:lnTo>
                  <a:pt x="3738564" y="1271112"/>
                </a:lnTo>
                <a:lnTo>
                  <a:pt x="0" y="1271112"/>
                </a:lnTo>
                <a:lnTo>
                  <a:pt x="0" y="0"/>
                </a:lnTo>
                <a:close/>
              </a:path>
            </a:pathLst>
          </a:custGeom>
          <a:blipFill>
            <a:blip r:embed="rId4"/>
            <a:stretch>
              <a:fillRect/>
            </a:stretch>
          </a:blipFill>
        </p:spPr>
        <p:txBody>
          <a:bodyPr/>
          <a:lstStyle/>
          <a:p>
            <a:endParaRPr lang="en-GB"/>
          </a:p>
        </p:txBody>
      </p:sp>
      <p:sp>
        <p:nvSpPr>
          <p:cNvPr id="9" name="Freeform 9"/>
          <p:cNvSpPr/>
          <p:nvPr/>
        </p:nvSpPr>
        <p:spPr>
          <a:xfrm>
            <a:off x="5331212" y="3006531"/>
            <a:ext cx="5002226" cy="4702092"/>
          </a:xfrm>
          <a:custGeom>
            <a:avLst/>
            <a:gdLst/>
            <a:ahLst/>
            <a:cxnLst/>
            <a:rect l="l" t="t" r="r" b="b"/>
            <a:pathLst>
              <a:path w="5002226" h="4702092">
                <a:moveTo>
                  <a:pt x="0" y="0"/>
                </a:moveTo>
                <a:lnTo>
                  <a:pt x="5002226" y="0"/>
                </a:lnTo>
                <a:lnTo>
                  <a:pt x="5002226" y="4702092"/>
                </a:lnTo>
                <a:lnTo>
                  <a:pt x="0" y="4702092"/>
                </a:lnTo>
                <a:lnTo>
                  <a:pt x="0" y="0"/>
                </a:lnTo>
                <a:close/>
              </a:path>
            </a:pathLst>
          </a:custGeom>
          <a:blipFill>
            <a:blip r:embed="rId5"/>
            <a:stretch>
              <a:fillRect l="-3189" r="-3189"/>
            </a:stretch>
          </a:blipFill>
        </p:spPr>
        <p:txBody>
          <a:bodyPr/>
          <a:lstStyle/>
          <a:p>
            <a:endParaRPr lang="en-GB"/>
          </a:p>
        </p:txBody>
      </p:sp>
      <p:sp>
        <p:nvSpPr>
          <p:cNvPr id="10" name="TextBox 10"/>
          <p:cNvSpPr txBox="1"/>
          <p:nvPr/>
        </p:nvSpPr>
        <p:spPr>
          <a:xfrm>
            <a:off x="4707639" y="8702104"/>
            <a:ext cx="5477629" cy="673989"/>
          </a:xfrm>
          <a:prstGeom prst="rect">
            <a:avLst/>
          </a:prstGeom>
        </p:spPr>
        <p:txBody>
          <a:bodyPr lIns="0" tIns="0" rIns="0" bIns="0" rtlCol="0" anchor="t">
            <a:spAutoFit/>
          </a:bodyPr>
          <a:lstStyle/>
          <a:p>
            <a:pPr algn="l">
              <a:lnSpc>
                <a:spcPts val="2537"/>
              </a:lnSpc>
              <a:spcBef>
                <a:spcPct val="0"/>
              </a:spcBef>
            </a:pPr>
            <a:r>
              <a:rPr lang="en-US" sz="2349" spc="-1">
                <a:solidFill>
                  <a:srgbClr val="000000"/>
                </a:solidFill>
                <a:latin typeface="FS Lola"/>
                <a:ea typeface="FS Lola"/>
                <a:cs typeface="FS Lola"/>
                <a:sym typeface="FS Lola"/>
              </a:rPr>
              <a:t>We work together to create an urban life where people will thrive.</a:t>
            </a:r>
          </a:p>
        </p:txBody>
      </p:sp>
      <p:grpSp>
        <p:nvGrpSpPr>
          <p:cNvPr id="11" name="Group 11"/>
          <p:cNvGrpSpPr/>
          <p:nvPr/>
        </p:nvGrpSpPr>
        <p:grpSpPr>
          <a:xfrm>
            <a:off x="1028700" y="898523"/>
            <a:ext cx="7933319" cy="1978345"/>
            <a:chOff x="0" y="0"/>
            <a:chExt cx="16811236" cy="4192247"/>
          </a:xfrm>
        </p:grpSpPr>
        <p:sp>
          <p:nvSpPr>
            <p:cNvPr id="12" name="Freeform 12"/>
            <p:cNvSpPr/>
            <p:nvPr/>
          </p:nvSpPr>
          <p:spPr>
            <a:xfrm>
              <a:off x="0" y="0"/>
              <a:ext cx="16811236" cy="4192247"/>
            </a:xfrm>
            <a:custGeom>
              <a:avLst/>
              <a:gdLst/>
              <a:ahLst/>
              <a:cxnLst/>
              <a:rect l="l" t="t" r="r" b="b"/>
              <a:pathLst>
                <a:path w="16811236" h="4192247">
                  <a:moveTo>
                    <a:pt x="0" y="0"/>
                  </a:moveTo>
                  <a:lnTo>
                    <a:pt x="16811236" y="0"/>
                  </a:lnTo>
                  <a:lnTo>
                    <a:pt x="16811236" y="4192247"/>
                  </a:lnTo>
                  <a:lnTo>
                    <a:pt x="0" y="4192247"/>
                  </a:lnTo>
                  <a:close/>
                </a:path>
              </a:pathLst>
            </a:custGeom>
            <a:solidFill>
              <a:srgbClr val="000000">
                <a:alpha val="0"/>
              </a:srgbClr>
            </a:solidFill>
          </p:spPr>
          <p:txBody>
            <a:bodyPr/>
            <a:lstStyle/>
            <a:p>
              <a:endParaRPr lang="en-GB"/>
            </a:p>
          </p:txBody>
        </p:sp>
        <p:sp>
          <p:nvSpPr>
            <p:cNvPr id="13" name="TextBox 13"/>
            <p:cNvSpPr txBox="1"/>
            <p:nvPr/>
          </p:nvSpPr>
          <p:spPr>
            <a:xfrm>
              <a:off x="0" y="-38100"/>
              <a:ext cx="16811236" cy="4230347"/>
            </a:xfrm>
            <a:prstGeom prst="rect">
              <a:avLst/>
            </a:prstGeom>
          </p:spPr>
          <p:txBody>
            <a:bodyPr lIns="0" tIns="0" rIns="0" bIns="0" rtlCol="0" anchor="t"/>
            <a:lstStyle/>
            <a:p>
              <a:pPr algn="l">
                <a:lnSpc>
                  <a:spcPts val="3734"/>
                </a:lnSpc>
              </a:pPr>
              <a:r>
                <a:rPr lang="en-US" sz="3111">
                  <a:solidFill>
                    <a:srgbClr val="000000"/>
                  </a:solidFill>
                  <a:latin typeface="FS Lola"/>
                  <a:ea typeface="FS Lola"/>
                  <a:cs typeface="FS Lola"/>
                  <a:sym typeface="FS Lola"/>
                </a:rPr>
                <a:t>Interested in a knowledge exchange? </a:t>
              </a:r>
            </a:p>
            <a:p>
              <a:pPr algn="l">
                <a:lnSpc>
                  <a:spcPts val="3734"/>
                </a:lnSpc>
              </a:pPr>
              <a:endParaRPr lang="en-US" sz="3111">
                <a:solidFill>
                  <a:srgbClr val="000000"/>
                </a:solidFill>
                <a:latin typeface="FS Lola"/>
                <a:ea typeface="FS Lola"/>
                <a:cs typeface="FS Lola"/>
                <a:sym typeface="FS Lola"/>
              </a:endParaRPr>
            </a:p>
            <a:p>
              <a:pPr algn="l">
                <a:lnSpc>
                  <a:spcPts val="3734"/>
                </a:lnSpc>
              </a:pPr>
              <a:r>
                <a:rPr lang="en-US" sz="3111">
                  <a:solidFill>
                    <a:srgbClr val="000000"/>
                  </a:solidFill>
                  <a:latin typeface="FS Lola"/>
                  <a:ea typeface="FS Lola"/>
                  <a:cs typeface="FS Lola"/>
                  <a:sym typeface="FS Lola"/>
                </a:rPr>
                <a:t>Get in touch to arrange a day at Appleby Blue to share innovations!</a:t>
              </a:r>
            </a:p>
          </p:txBody>
        </p:sp>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3D78"/>
        </a:solidFill>
        <a:effectLst/>
      </p:bgPr>
    </p:bg>
    <p:spTree>
      <p:nvGrpSpPr>
        <p:cNvPr id="1" name=""/>
        <p:cNvGrpSpPr/>
        <p:nvPr/>
      </p:nvGrpSpPr>
      <p:grpSpPr>
        <a:xfrm>
          <a:off x="0" y="0"/>
          <a:ext cx="0" cy="0"/>
          <a:chOff x="0" y="0"/>
          <a:chExt cx="0" cy="0"/>
        </a:xfrm>
      </p:grpSpPr>
      <p:sp>
        <p:nvSpPr>
          <p:cNvPr id="2" name="Freeform 2"/>
          <p:cNvSpPr/>
          <p:nvPr/>
        </p:nvSpPr>
        <p:spPr>
          <a:xfrm>
            <a:off x="1028700" y="8382327"/>
            <a:ext cx="2293124" cy="875973"/>
          </a:xfrm>
          <a:custGeom>
            <a:avLst/>
            <a:gdLst/>
            <a:ahLst/>
            <a:cxnLst/>
            <a:rect l="l" t="t" r="r" b="b"/>
            <a:pathLst>
              <a:path w="2293124" h="875973">
                <a:moveTo>
                  <a:pt x="0" y="0"/>
                </a:moveTo>
                <a:lnTo>
                  <a:pt x="2293124" y="0"/>
                </a:lnTo>
                <a:lnTo>
                  <a:pt x="2293124" y="875973"/>
                </a:lnTo>
                <a:lnTo>
                  <a:pt x="0" y="875973"/>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028700" y="687972"/>
            <a:ext cx="15825449" cy="1478718"/>
            <a:chOff x="0" y="0"/>
            <a:chExt cx="24411154" cy="2280960"/>
          </a:xfrm>
        </p:grpSpPr>
        <p:sp>
          <p:nvSpPr>
            <p:cNvPr id="4" name="Freeform 4"/>
            <p:cNvSpPr/>
            <p:nvPr/>
          </p:nvSpPr>
          <p:spPr>
            <a:xfrm>
              <a:off x="0" y="0"/>
              <a:ext cx="24411155" cy="2280960"/>
            </a:xfrm>
            <a:custGeom>
              <a:avLst/>
              <a:gdLst/>
              <a:ahLst/>
              <a:cxnLst/>
              <a:rect l="l" t="t" r="r" b="b"/>
              <a:pathLst>
                <a:path w="24411155" h="2280960">
                  <a:moveTo>
                    <a:pt x="0" y="0"/>
                  </a:moveTo>
                  <a:lnTo>
                    <a:pt x="24411155" y="0"/>
                  </a:lnTo>
                  <a:lnTo>
                    <a:pt x="24411155" y="2280960"/>
                  </a:lnTo>
                  <a:lnTo>
                    <a:pt x="0" y="2280960"/>
                  </a:lnTo>
                  <a:close/>
                </a:path>
              </a:pathLst>
            </a:custGeom>
            <a:solidFill>
              <a:srgbClr val="000000">
                <a:alpha val="0"/>
              </a:srgbClr>
            </a:solidFill>
          </p:spPr>
          <p:txBody>
            <a:bodyPr/>
            <a:lstStyle/>
            <a:p>
              <a:endParaRPr lang="en-GB"/>
            </a:p>
          </p:txBody>
        </p:sp>
        <p:sp>
          <p:nvSpPr>
            <p:cNvPr id="5" name="TextBox 5"/>
            <p:cNvSpPr txBox="1"/>
            <p:nvPr/>
          </p:nvSpPr>
          <p:spPr>
            <a:xfrm>
              <a:off x="0" y="0"/>
              <a:ext cx="24411154" cy="2280960"/>
            </a:xfrm>
            <a:prstGeom prst="rect">
              <a:avLst/>
            </a:prstGeom>
          </p:spPr>
          <p:txBody>
            <a:bodyPr lIns="0" tIns="0" rIns="0" bIns="0" rtlCol="0" anchor="ctr"/>
            <a:lstStyle/>
            <a:p>
              <a:pPr algn="l">
                <a:lnSpc>
                  <a:spcPts val="7001"/>
                </a:lnSpc>
              </a:pPr>
              <a:r>
                <a:rPr lang="en-US" sz="6482" b="1" spc="-1">
                  <a:solidFill>
                    <a:srgbClr val="F2F2F2"/>
                  </a:solidFill>
                  <a:latin typeface="FS Lola Bold"/>
                  <a:ea typeface="FS Lola Bold"/>
                  <a:cs typeface="FS Lola Bold"/>
                  <a:sym typeface="FS Lola Bold"/>
                </a:rPr>
                <a:t>Who we are</a:t>
              </a:r>
            </a:p>
          </p:txBody>
        </p:sp>
      </p:grpSp>
      <p:sp>
        <p:nvSpPr>
          <p:cNvPr id="6" name="Freeform 6"/>
          <p:cNvSpPr/>
          <p:nvPr/>
        </p:nvSpPr>
        <p:spPr>
          <a:xfrm>
            <a:off x="13669498" y="2166690"/>
            <a:ext cx="4157268" cy="2781630"/>
          </a:xfrm>
          <a:custGeom>
            <a:avLst/>
            <a:gdLst/>
            <a:ahLst/>
            <a:cxnLst/>
            <a:rect l="l" t="t" r="r" b="b"/>
            <a:pathLst>
              <a:path w="4157268" h="2781630">
                <a:moveTo>
                  <a:pt x="0" y="0"/>
                </a:moveTo>
                <a:lnTo>
                  <a:pt x="4157268" y="0"/>
                </a:lnTo>
                <a:lnTo>
                  <a:pt x="4157268" y="2781630"/>
                </a:lnTo>
                <a:lnTo>
                  <a:pt x="0" y="2781630"/>
                </a:lnTo>
                <a:lnTo>
                  <a:pt x="0" y="0"/>
                </a:lnTo>
                <a:close/>
              </a:path>
            </a:pathLst>
          </a:custGeom>
          <a:blipFill>
            <a:blip r:embed="rId3"/>
            <a:stretch>
              <a:fillRect/>
            </a:stretch>
          </a:blipFill>
        </p:spPr>
        <p:txBody>
          <a:bodyPr/>
          <a:lstStyle/>
          <a:p>
            <a:endParaRPr lang="en-GB"/>
          </a:p>
        </p:txBody>
      </p:sp>
      <p:sp>
        <p:nvSpPr>
          <p:cNvPr id="7" name="Freeform 7"/>
          <p:cNvSpPr/>
          <p:nvPr/>
        </p:nvSpPr>
        <p:spPr>
          <a:xfrm>
            <a:off x="13827230" y="5284955"/>
            <a:ext cx="3841804" cy="2561202"/>
          </a:xfrm>
          <a:custGeom>
            <a:avLst/>
            <a:gdLst/>
            <a:ahLst/>
            <a:cxnLst/>
            <a:rect l="l" t="t" r="r" b="b"/>
            <a:pathLst>
              <a:path w="3841804" h="2561202">
                <a:moveTo>
                  <a:pt x="0" y="0"/>
                </a:moveTo>
                <a:lnTo>
                  <a:pt x="3841804" y="0"/>
                </a:lnTo>
                <a:lnTo>
                  <a:pt x="3841804" y="2561203"/>
                </a:lnTo>
                <a:lnTo>
                  <a:pt x="0" y="2561203"/>
                </a:lnTo>
                <a:lnTo>
                  <a:pt x="0" y="0"/>
                </a:lnTo>
                <a:close/>
              </a:path>
            </a:pathLst>
          </a:custGeom>
          <a:blipFill>
            <a:blip r:embed="rId4"/>
            <a:stretch>
              <a:fillRect/>
            </a:stretch>
          </a:blipFill>
        </p:spPr>
        <p:txBody>
          <a:bodyPr/>
          <a:lstStyle/>
          <a:p>
            <a:endParaRPr lang="en-GB"/>
          </a:p>
        </p:txBody>
      </p:sp>
      <p:sp>
        <p:nvSpPr>
          <p:cNvPr id="8" name="Freeform 8"/>
          <p:cNvSpPr/>
          <p:nvPr/>
        </p:nvSpPr>
        <p:spPr>
          <a:xfrm>
            <a:off x="5013303" y="5224137"/>
            <a:ext cx="3928121" cy="2622021"/>
          </a:xfrm>
          <a:custGeom>
            <a:avLst/>
            <a:gdLst/>
            <a:ahLst/>
            <a:cxnLst/>
            <a:rect l="l" t="t" r="r" b="b"/>
            <a:pathLst>
              <a:path w="3928121" h="2622021">
                <a:moveTo>
                  <a:pt x="0" y="0"/>
                </a:moveTo>
                <a:lnTo>
                  <a:pt x="3928121" y="0"/>
                </a:lnTo>
                <a:lnTo>
                  <a:pt x="3928121" y="2622021"/>
                </a:lnTo>
                <a:lnTo>
                  <a:pt x="0" y="2622021"/>
                </a:lnTo>
                <a:lnTo>
                  <a:pt x="0" y="0"/>
                </a:lnTo>
                <a:close/>
              </a:path>
            </a:pathLst>
          </a:custGeom>
          <a:blipFill>
            <a:blip r:embed="rId5"/>
            <a:stretch>
              <a:fillRect/>
            </a:stretch>
          </a:blipFill>
        </p:spPr>
        <p:txBody>
          <a:bodyPr/>
          <a:lstStyle/>
          <a:p>
            <a:endParaRPr lang="en-GB"/>
          </a:p>
        </p:txBody>
      </p:sp>
      <p:sp>
        <p:nvSpPr>
          <p:cNvPr id="9" name="Freeform 9"/>
          <p:cNvSpPr/>
          <p:nvPr/>
        </p:nvSpPr>
        <p:spPr>
          <a:xfrm>
            <a:off x="5075821" y="2166690"/>
            <a:ext cx="3865603" cy="2449789"/>
          </a:xfrm>
          <a:custGeom>
            <a:avLst/>
            <a:gdLst/>
            <a:ahLst/>
            <a:cxnLst/>
            <a:rect l="l" t="t" r="r" b="b"/>
            <a:pathLst>
              <a:path w="3865603" h="2449789">
                <a:moveTo>
                  <a:pt x="0" y="0"/>
                </a:moveTo>
                <a:lnTo>
                  <a:pt x="3865603" y="0"/>
                </a:lnTo>
                <a:lnTo>
                  <a:pt x="3865603" y="2449789"/>
                </a:lnTo>
                <a:lnTo>
                  <a:pt x="0" y="2449789"/>
                </a:lnTo>
                <a:lnTo>
                  <a:pt x="0" y="0"/>
                </a:lnTo>
                <a:close/>
              </a:path>
            </a:pathLst>
          </a:custGeom>
          <a:blipFill>
            <a:blip r:embed="rId6"/>
            <a:stretch>
              <a:fillRect/>
            </a:stretch>
          </a:blipFill>
        </p:spPr>
        <p:txBody>
          <a:bodyPr/>
          <a:lstStyle/>
          <a:p>
            <a:endParaRPr lang="en-GB"/>
          </a:p>
        </p:txBody>
      </p:sp>
      <p:sp>
        <p:nvSpPr>
          <p:cNvPr id="10" name="Freeform 10"/>
          <p:cNvSpPr/>
          <p:nvPr/>
        </p:nvSpPr>
        <p:spPr>
          <a:xfrm>
            <a:off x="1028700" y="2210254"/>
            <a:ext cx="3759148" cy="5635904"/>
          </a:xfrm>
          <a:custGeom>
            <a:avLst/>
            <a:gdLst/>
            <a:ahLst/>
            <a:cxnLst/>
            <a:rect l="l" t="t" r="r" b="b"/>
            <a:pathLst>
              <a:path w="3759148" h="5635904">
                <a:moveTo>
                  <a:pt x="0" y="0"/>
                </a:moveTo>
                <a:lnTo>
                  <a:pt x="3759148" y="0"/>
                </a:lnTo>
                <a:lnTo>
                  <a:pt x="3759148" y="5635904"/>
                </a:lnTo>
                <a:lnTo>
                  <a:pt x="0" y="5635904"/>
                </a:lnTo>
                <a:lnTo>
                  <a:pt x="0" y="0"/>
                </a:lnTo>
                <a:close/>
              </a:path>
            </a:pathLst>
          </a:custGeom>
          <a:blipFill>
            <a:blip r:embed="rId7"/>
            <a:stretch>
              <a:fillRect/>
            </a:stretch>
          </a:blipFill>
        </p:spPr>
        <p:txBody>
          <a:bodyPr/>
          <a:lstStyle/>
          <a:p>
            <a:endParaRPr lang="en-GB"/>
          </a:p>
        </p:txBody>
      </p:sp>
      <p:sp>
        <p:nvSpPr>
          <p:cNvPr id="11" name="Freeform 11"/>
          <p:cNvSpPr/>
          <p:nvPr/>
        </p:nvSpPr>
        <p:spPr>
          <a:xfrm>
            <a:off x="9270016" y="5488260"/>
            <a:ext cx="4065202" cy="2357898"/>
          </a:xfrm>
          <a:custGeom>
            <a:avLst/>
            <a:gdLst/>
            <a:ahLst/>
            <a:cxnLst/>
            <a:rect l="l" t="t" r="r" b="b"/>
            <a:pathLst>
              <a:path w="4065202" h="2357898">
                <a:moveTo>
                  <a:pt x="0" y="0"/>
                </a:moveTo>
                <a:lnTo>
                  <a:pt x="4065203" y="0"/>
                </a:lnTo>
                <a:lnTo>
                  <a:pt x="4065203" y="2357898"/>
                </a:lnTo>
                <a:lnTo>
                  <a:pt x="0" y="2357898"/>
                </a:lnTo>
                <a:lnTo>
                  <a:pt x="0" y="0"/>
                </a:lnTo>
                <a:close/>
              </a:path>
            </a:pathLst>
          </a:custGeom>
          <a:blipFill>
            <a:blip r:embed="rId8"/>
            <a:stretch>
              <a:fillRect r="-3114"/>
            </a:stretch>
          </a:blipFill>
        </p:spPr>
        <p:txBody>
          <a:bodyPr/>
          <a:lstStyle/>
          <a:p>
            <a:endParaRPr lang="en-GB"/>
          </a:p>
        </p:txBody>
      </p:sp>
      <p:sp>
        <p:nvSpPr>
          <p:cNvPr id="12" name="Freeform 12"/>
          <p:cNvSpPr/>
          <p:nvPr/>
        </p:nvSpPr>
        <p:spPr>
          <a:xfrm>
            <a:off x="9247995" y="2166690"/>
            <a:ext cx="4114932" cy="2739259"/>
          </a:xfrm>
          <a:custGeom>
            <a:avLst/>
            <a:gdLst/>
            <a:ahLst/>
            <a:cxnLst/>
            <a:rect l="l" t="t" r="r" b="b"/>
            <a:pathLst>
              <a:path w="4114932" h="2739259">
                <a:moveTo>
                  <a:pt x="0" y="0"/>
                </a:moveTo>
                <a:lnTo>
                  <a:pt x="4114932" y="0"/>
                </a:lnTo>
                <a:lnTo>
                  <a:pt x="4114932" y="2739259"/>
                </a:lnTo>
                <a:lnTo>
                  <a:pt x="0" y="2739259"/>
                </a:lnTo>
                <a:lnTo>
                  <a:pt x="0" y="0"/>
                </a:lnTo>
                <a:close/>
              </a:path>
            </a:pathLst>
          </a:custGeom>
          <a:blipFill>
            <a:blip r:embed="rId9"/>
            <a:stretch>
              <a:fillRect/>
            </a:stretch>
          </a:blipFill>
        </p:spPr>
        <p:txBody>
          <a:bodyPr/>
          <a:lstStyle/>
          <a:p>
            <a:endParaRPr lang="en-GB"/>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89EC6"/>
        </a:solidFill>
        <a:effectLst/>
      </p:bgPr>
    </p:bg>
    <p:spTree>
      <p:nvGrpSpPr>
        <p:cNvPr id="1" name=""/>
        <p:cNvGrpSpPr/>
        <p:nvPr/>
      </p:nvGrpSpPr>
      <p:grpSpPr>
        <a:xfrm>
          <a:off x="0" y="0"/>
          <a:ext cx="0" cy="0"/>
          <a:chOff x="0" y="0"/>
          <a:chExt cx="0" cy="0"/>
        </a:xfrm>
      </p:grpSpPr>
      <p:sp>
        <p:nvSpPr>
          <p:cNvPr id="2" name="TextBox 2"/>
          <p:cNvSpPr txBox="1"/>
          <p:nvPr/>
        </p:nvSpPr>
        <p:spPr>
          <a:xfrm>
            <a:off x="17259300" y="9220200"/>
            <a:ext cx="152400" cy="190500"/>
          </a:xfrm>
          <a:prstGeom prst="rect">
            <a:avLst/>
          </a:prstGeom>
        </p:spPr>
        <p:txBody>
          <a:bodyPr wrap="none" lIns="0" tIns="0" rIns="0" bIns="0" rtlCol="0" anchor="t">
            <a:spAutoFit/>
          </a:bodyPr>
          <a:lstStyle/>
          <a:p>
            <a:pPr algn="ctr">
              <a:lnSpc>
                <a:spcPts val="2239"/>
              </a:lnSpc>
              <a:spcBef>
                <a:spcPct val="0"/>
              </a:spcBef>
            </a:pPr>
            <a:r>
              <a:rPr lang="en-US" sz="1599">
                <a:solidFill>
                  <a:srgbClr val="FFFFFF"/>
                </a:solidFill>
                <a:latin typeface="Proxima Nova Light"/>
                <a:ea typeface="Proxima Nova Light"/>
                <a:cs typeface="Proxima Nova Light"/>
                <a:sym typeface="Proxima Nova Light"/>
              </a:rPr>
              <a:t>3</a:t>
            </a:r>
          </a:p>
        </p:txBody>
      </p:sp>
      <p:sp>
        <p:nvSpPr>
          <p:cNvPr id="3" name="Freeform 3"/>
          <p:cNvSpPr/>
          <p:nvPr/>
        </p:nvSpPr>
        <p:spPr>
          <a:xfrm>
            <a:off x="1028700" y="8820313"/>
            <a:ext cx="2293124" cy="875973"/>
          </a:xfrm>
          <a:custGeom>
            <a:avLst/>
            <a:gdLst/>
            <a:ahLst/>
            <a:cxnLst/>
            <a:rect l="l" t="t" r="r" b="b"/>
            <a:pathLst>
              <a:path w="2293124" h="875973">
                <a:moveTo>
                  <a:pt x="0" y="0"/>
                </a:moveTo>
                <a:lnTo>
                  <a:pt x="2293124" y="0"/>
                </a:lnTo>
                <a:lnTo>
                  <a:pt x="2293124" y="875974"/>
                </a:lnTo>
                <a:lnTo>
                  <a:pt x="0" y="875974"/>
                </a:lnTo>
                <a:lnTo>
                  <a:pt x="0" y="0"/>
                </a:lnTo>
                <a:close/>
              </a:path>
            </a:pathLst>
          </a:custGeom>
          <a:blipFill>
            <a:blip r:embed="rId3"/>
            <a:stretch>
              <a:fillRect/>
            </a:stretch>
          </a:blipFill>
        </p:spPr>
        <p:txBody>
          <a:bodyPr/>
          <a:lstStyle/>
          <a:p>
            <a:endParaRPr lang="en-GB"/>
          </a:p>
        </p:txBody>
      </p:sp>
      <p:sp>
        <p:nvSpPr>
          <p:cNvPr id="4" name="Freeform 4"/>
          <p:cNvSpPr/>
          <p:nvPr/>
        </p:nvSpPr>
        <p:spPr>
          <a:xfrm>
            <a:off x="10967661" y="0"/>
            <a:ext cx="7320339" cy="10382808"/>
          </a:xfrm>
          <a:custGeom>
            <a:avLst/>
            <a:gdLst/>
            <a:ahLst/>
            <a:cxnLst/>
            <a:rect l="l" t="t" r="r" b="b"/>
            <a:pathLst>
              <a:path w="7320339" h="10382808">
                <a:moveTo>
                  <a:pt x="0" y="0"/>
                </a:moveTo>
                <a:lnTo>
                  <a:pt x="7320339" y="0"/>
                </a:lnTo>
                <a:lnTo>
                  <a:pt x="7320339" y="10382808"/>
                </a:lnTo>
                <a:lnTo>
                  <a:pt x="0" y="10382808"/>
                </a:lnTo>
                <a:lnTo>
                  <a:pt x="0" y="0"/>
                </a:lnTo>
                <a:close/>
              </a:path>
            </a:pathLst>
          </a:custGeom>
          <a:blipFill>
            <a:blip r:embed="rId4"/>
            <a:stretch>
              <a:fillRect l="-2656" r="-2656"/>
            </a:stretch>
          </a:blipFill>
        </p:spPr>
        <p:txBody>
          <a:bodyPr/>
          <a:lstStyle/>
          <a:p>
            <a:endParaRPr lang="en-GB"/>
          </a:p>
        </p:txBody>
      </p:sp>
      <p:grpSp>
        <p:nvGrpSpPr>
          <p:cNvPr id="5" name="Group 5"/>
          <p:cNvGrpSpPr/>
          <p:nvPr/>
        </p:nvGrpSpPr>
        <p:grpSpPr>
          <a:xfrm>
            <a:off x="1028700" y="687972"/>
            <a:ext cx="15825449" cy="1478718"/>
            <a:chOff x="0" y="0"/>
            <a:chExt cx="24411154" cy="2280960"/>
          </a:xfrm>
        </p:grpSpPr>
        <p:sp>
          <p:nvSpPr>
            <p:cNvPr id="6" name="Freeform 6"/>
            <p:cNvSpPr/>
            <p:nvPr/>
          </p:nvSpPr>
          <p:spPr>
            <a:xfrm>
              <a:off x="0" y="0"/>
              <a:ext cx="24411155" cy="2280960"/>
            </a:xfrm>
            <a:custGeom>
              <a:avLst/>
              <a:gdLst/>
              <a:ahLst/>
              <a:cxnLst/>
              <a:rect l="l" t="t" r="r" b="b"/>
              <a:pathLst>
                <a:path w="24411155" h="2280960">
                  <a:moveTo>
                    <a:pt x="0" y="0"/>
                  </a:moveTo>
                  <a:lnTo>
                    <a:pt x="24411155" y="0"/>
                  </a:lnTo>
                  <a:lnTo>
                    <a:pt x="24411155" y="2280960"/>
                  </a:lnTo>
                  <a:lnTo>
                    <a:pt x="0" y="2280960"/>
                  </a:lnTo>
                  <a:close/>
                </a:path>
              </a:pathLst>
            </a:custGeom>
            <a:solidFill>
              <a:srgbClr val="000000">
                <a:alpha val="0"/>
              </a:srgbClr>
            </a:solidFill>
          </p:spPr>
          <p:txBody>
            <a:bodyPr/>
            <a:lstStyle/>
            <a:p>
              <a:endParaRPr lang="en-GB"/>
            </a:p>
          </p:txBody>
        </p:sp>
        <p:sp>
          <p:nvSpPr>
            <p:cNvPr id="7" name="TextBox 7"/>
            <p:cNvSpPr txBox="1"/>
            <p:nvPr/>
          </p:nvSpPr>
          <p:spPr>
            <a:xfrm>
              <a:off x="0" y="0"/>
              <a:ext cx="24411154" cy="2280960"/>
            </a:xfrm>
            <a:prstGeom prst="rect">
              <a:avLst/>
            </a:prstGeom>
          </p:spPr>
          <p:txBody>
            <a:bodyPr lIns="0" tIns="0" rIns="0" bIns="0" rtlCol="0" anchor="ctr"/>
            <a:lstStyle/>
            <a:p>
              <a:pPr algn="l">
                <a:lnSpc>
                  <a:spcPts val="7001"/>
                </a:lnSpc>
              </a:pPr>
              <a:r>
                <a:rPr lang="en-US" sz="6482" b="1" spc="-1">
                  <a:solidFill>
                    <a:srgbClr val="F2F2F2"/>
                  </a:solidFill>
                  <a:latin typeface="FS Lola Bold"/>
                  <a:ea typeface="FS Lola Bold"/>
                  <a:cs typeface="FS Lola Bold"/>
                  <a:sym typeface="FS Lola Bold"/>
                </a:rPr>
                <a:t>Welcome to Appleby Blue</a:t>
              </a:r>
            </a:p>
          </p:txBody>
        </p:sp>
      </p:grpSp>
      <p:sp>
        <p:nvSpPr>
          <p:cNvPr id="8" name="Freeform 8"/>
          <p:cNvSpPr/>
          <p:nvPr/>
        </p:nvSpPr>
        <p:spPr>
          <a:xfrm>
            <a:off x="1218369" y="2166690"/>
            <a:ext cx="9132908" cy="6087083"/>
          </a:xfrm>
          <a:custGeom>
            <a:avLst/>
            <a:gdLst/>
            <a:ahLst/>
            <a:cxnLst/>
            <a:rect l="l" t="t" r="r" b="b"/>
            <a:pathLst>
              <a:path w="9132908" h="6087083">
                <a:moveTo>
                  <a:pt x="0" y="0"/>
                </a:moveTo>
                <a:lnTo>
                  <a:pt x="9132908" y="0"/>
                </a:lnTo>
                <a:lnTo>
                  <a:pt x="9132908" y="6087083"/>
                </a:lnTo>
                <a:lnTo>
                  <a:pt x="0" y="6087083"/>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89EC6"/>
        </a:solidFill>
        <a:effectLst/>
      </p:bgPr>
    </p:bg>
    <p:spTree>
      <p:nvGrpSpPr>
        <p:cNvPr id="1" name=""/>
        <p:cNvGrpSpPr/>
        <p:nvPr/>
      </p:nvGrpSpPr>
      <p:grpSpPr>
        <a:xfrm>
          <a:off x="0" y="0"/>
          <a:ext cx="0" cy="0"/>
          <a:chOff x="0" y="0"/>
          <a:chExt cx="0" cy="0"/>
        </a:xfrm>
      </p:grpSpPr>
      <p:sp>
        <p:nvSpPr>
          <p:cNvPr id="2" name="Freeform 2"/>
          <p:cNvSpPr/>
          <p:nvPr/>
        </p:nvSpPr>
        <p:spPr>
          <a:xfrm>
            <a:off x="1028700" y="8820313"/>
            <a:ext cx="2293124" cy="875973"/>
          </a:xfrm>
          <a:custGeom>
            <a:avLst/>
            <a:gdLst/>
            <a:ahLst/>
            <a:cxnLst/>
            <a:rect l="l" t="t" r="r" b="b"/>
            <a:pathLst>
              <a:path w="2293124" h="875973">
                <a:moveTo>
                  <a:pt x="0" y="0"/>
                </a:moveTo>
                <a:lnTo>
                  <a:pt x="2293124" y="0"/>
                </a:lnTo>
                <a:lnTo>
                  <a:pt x="2293124" y="875974"/>
                </a:lnTo>
                <a:lnTo>
                  <a:pt x="0" y="875974"/>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4741072" y="1368687"/>
            <a:ext cx="8805855" cy="8572117"/>
            <a:chOff x="0" y="0"/>
            <a:chExt cx="842191" cy="819837"/>
          </a:xfrm>
        </p:grpSpPr>
        <p:sp>
          <p:nvSpPr>
            <p:cNvPr id="4" name="Freeform 4"/>
            <p:cNvSpPr/>
            <p:nvPr/>
          </p:nvSpPr>
          <p:spPr>
            <a:xfrm>
              <a:off x="0" y="0"/>
              <a:ext cx="842191" cy="819837"/>
            </a:xfrm>
            <a:custGeom>
              <a:avLst/>
              <a:gdLst/>
              <a:ahLst/>
              <a:cxnLst/>
              <a:rect l="l" t="t" r="r" b="b"/>
              <a:pathLst>
                <a:path w="842191" h="819837">
                  <a:moveTo>
                    <a:pt x="421096" y="0"/>
                  </a:moveTo>
                  <a:cubicBezTo>
                    <a:pt x="188531" y="0"/>
                    <a:pt x="0" y="183527"/>
                    <a:pt x="0" y="409918"/>
                  </a:cubicBezTo>
                  <a:cubicBezTo>
                    <a:pt x="0" y="636310"/>
                    <a:pt x="188531" y="819837"/>
                    <a:pt x="421096" y="819837"/>
                  </a:cubicBezTo>
                  <a:cubicBezTo>
                    <a:pt x="653660" y="819837"/>
                    <a:pt x="842191" y="636310"/>
                    <a:pt x="842191" y="409918"/>
                  </a:cubicBezTo>
                  <a:cubicBezTo>
                    <a:pt x="842191" y="183527"/>
                    <a:pt x="653660" y="0"/>
                    <a:pt x="421096" y="0"/>
                  </a:cubicBezTo>
                  <a:close/>
                </a:path>
              </a:pathLst>
            </a:custGeom>
            <a:solidFill>
              <a:srgbClr val="2051A0"/>
            </a:solidFill>
          </p:spPr>
          <p:txBody>
            <a:bodyPr/>
            <a:lstStyle/>
            <a:p>
              <a:endParaRPr lang="en-GB"/>
            </a:p>
          </p:txBody>
        </p:sp>
        <p:sp>
          <p:nvSpPr>
            <p:cNvPr id="5" name="TextBox 5"/>
            <p:cNvSpPr txBox="1"/>
            <p:nvPr/>
          </p:nvSpPr>
          <p:spPr>
            <a:xfrm>
              <a:off x="78955" y="95910"/>
              <a:ext cx="684280" cy="647067"/>
            </a:xfrm>
            <a:prstGeom prst="rect">
              <a:avLst/>
            </a:prstGeom>
          </p:spPr>
          <p:txBody>
            <a:bodyPr lIns="50800" tIns="50800" rIns="50800" bIns="50800" rtlCol="0" anchor="ctr"/>
            <a:lstStyle/>
            <a:p>
              <a:pPr algn="ctr">
                <a:lnSpc>
                  <a:spcPts val="1551"/>
                </a:lnSpc>
              </a:pPr>
              <a:endParaRPr/>
            </a:p>
          </p:txBody>
        </p:sp>
      </p:grpSp>
      <p:pic>
        <p:nvPicPr>
          <p:cNvPr id="6" name="Picture 6"/>
          <p:cNvPicPr>
            <a:picLocks noChangeAspect="1"/>
          </p:cNvPicPr>
          <p:nvPr/>
        </p:nvPicPr>
        <p:blipFill>
          <a:blip r:embed="rId4"/>
          <a:stretch>
            <a:fillRect/>
          </a:stretch>
        </p:blipFill>
        <p:spPr>
          <a:xfrm>
            <a:off x="4860807" y="1377778"/>
            <a:ext cx="8545391" cy="8545391"/>
          </a:xfrm>
          <a:prstGeom prst="rect">
            <a:avLst/>
          </a:prstGeom>
        </p:spPr>
      </p:pic>
      <p:grpSp>
        <p:nvGrpSpPr>
          <p:cNvPr id="7" name="Group 7"/>
          <p:cNvGrpSpPr/>
          <p:nvPr/>
        </p:nvGrpSpPr>
        <p:grpSpPr>
          <a:xfrm>
            <a:off x="8252495" y="9130969"/>
            <a:ext cx="1842345" cy="622582"/>
            <a:chOff x="0" y="0"/>
            <a:chExt cx="485227" cy="163972"/>
          </a:xfrm>
        </p:grpSpPr>
        <p:sp>
          <p:nvSpPr>
            <p:cNvPr id="8" name="Freeform 8"/>
            <p:cNvSpPr/>
            <p:nvPr/>
          </p:nvSpPr>
          <p:spPr>
            <a:xfrm>
              <a:off x="0" y="0"/>
              <a:ext cx="485227" cy="163972"/>
            </a:xfrm>
            <a:custGeom>
              <a:avLst/>
              <a:gdLst/>
              <a:ahLst/>
              <a:cxnLst/>
              <a:rect l="l" t="t" r="r" b="b"/>
              <a:pathLst>
                <a:path w="485227" h="163972">
                  <a:moveTo>
                    <a:pt x="0" y="0"/>
                  </a:moveTo>
                  <a:lnTo>
                    <a:pt x="485227" y="0"/>
                  </a:lnTo>
                  <a:lnTo>
                    <a:pt x="485227" y="163972"/>
                  </a:lnTo>
                  <a:lnTo>
                    <a:pt x="0" y="163972"/>
                  </a:lnTo>
                  <a:close/>
                </a:path>
              </a:pathLst>
            </a:custGeom>
            <a:solidFill>
              <a:srgbClr val="2051A0"/>
            </a:solidFill>
          </p:spPr>
          <p:txBody>
            <a:bodyPr/>
            <a:lstStyle/>
            <a:p>
              <a:endParaRPr lang="en-GB"/>
            </a:p>
          </p:txBody>
        </p:sp>
        <p:sp>
          <p:nvSpPr>
            <p:cNvPr id="9" name="TextBox 9"/>
            <p:cNvSpPr txBox="1"/>
            <p:nvPr/>
          </p:nvSpPr>
          <p:spPr>
            <a:xfrm>
              <a:off x="0" y="19050"/>
              <a:ext cx="485227" cy="144922"/>
            </a:xfrm>
            <a:prstGeom prst="rect">
              <a:avLst/>
            </a:prstGeom>
          </p:spPr>
          <p:txBody>
            <a:bodyPr lIns="50800" tIns="50800" rIns="50800" bIns="50800" rtlCol="0" anchor="ctr"/>
            <a:lstStyle/>
            <a:p>
              <a:pPr algn="ctr">
                <a:lnSpc>
                  <a:spcPts val="1551"/>
                </a:lnSpc>
              </a:pPr>
              <a:endParaRPr/>
            </a:p>
          </p:txBody>
        </p:sp>
      </p:grpSp>
      <p:sp>
        <p:nvSpPr>
          <p:cNvPr id="10" name="Freeform 10"/>
          <p:cNvSpPr/>
          <p:nvPr/>
        </p:nvSpPr>
        <p:spPr>
          <a:xfrm>
            <a:off x="9852980" y="3253085"/>
            <a:ext cx="1727474" cy="956589"/>
          </a:xfrm>
          <a:custGeom>
            <a:avLst/>
            <a:gdLst/>
            <a:ahLst/>
            <a:cxnLst/>
            <a:rect l="l" t="t" r="r" b="b"/>
            <a:pathLst>
              <a:path w="1727474" h="956589">
                <a:moveTo>
                  <a:pt x="0" y="0"/>
                </a:moveTo>
                <a:lnTo>
                  <a:pt x="1727474" y="0"/>
                </a:lnTo>
                <a:lnTo>
                  <a:pt x="1727474" y="956589"/>
                </a:lnTo>
                <a:lnTo>
                  <a:pt x="0" y="956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7124148" y="3107989"/>
            <a:ext cx="1134571" cy="1246781"/>
          </a:xfrm>
          <a:custGeom>
            <a:avLst/>
            <a:gdLst/>
            <a:ahLst/>
            <a:cxnLst/>
            <a:rect l="l" t="t" r="r" b="b"/>
            <a:pathLst>
              <a:path w="1134571" h="1246781">
                <a:moveTo>
                  <a:pt x="0" y="0"/>
                </a:moveTo>
                <a:lnTo>
                  <a:pt x="1134571" y="0"/>
                </a:lnTo>
                <a:lnTo>
                  <a:pt x="1134571" y="1246781"/>
                </a:lnTo>
                <a:lnTo>
                  <a:pt x="0" y="12467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2" name="Group 12"/>
          <p:cNvGrpSpPr/>
          <p:nvPr/>
        </p:nvGrpSpPr>
        <p:grpSpPr>
          <a:xfrm>
            <a:off x="8370910" y="9068972"/>
            <a:ext cx="1605515" cy="584983"/>
            <a:chOff x="0" y="0"/>
            <a:chExt cx="422852" cy="154069"/>
          </a:xfrm>
        </p:grpSpPr>
        <p:sp>
          <p:nvSpPr>
            <p:cNvPr id="13" name="Freeform 13"/>
            <p:cNvSpPr/>
            <p:nvPr/>
          </p:nvSpPr>
          <p:spPr>
            <a:xfrm>
              <a:off x="0" y="0"/>
              <a:ext cx="422852" cy="154069"/>
            </a:xfrm>
            <a:custGeom>
              <a:avLst/>
              <a:gdLst/>
              <a:ahLst/>
              <a:cxnLst/>
              <a:rect l="l" t="t" r="r" b="b"/>
              <a:pathLst>
                <a:path w="422852" h="154069">
                  <a:moveTo>
                    <a:pt x="0" y="0"/>
                  </a:moveTo>
                  <a:lnTo>
                    <a:pt x="422852" y="0"/>
                  </a:lnTo>
                  <a:lnTo>
                    <a:pt x="422852" y="154069"/>
                  </a:lnTo>
                  <a:lnTo>
                    <a:pt x="0" y="154069"/>
                  </a:lnTo>
                  <a:close/>
                </a:path>
              </a:pathLst>
            </a:custGeom>
            <a:solidFill>
              <a:srgbClr val="2051A0"/>
            </a:solidFill>
          </p:spPr>
          <p:txBody>
            <a:bodyPr/>
            <a:lstStyle/>
            <a:p>
              <a:endParaRPr lang="en-GB"/>
            </a:p>
          </p:txBody>
        </p:sp>
        <p:sp>
          <p:nvSpPr>
            <p:cNvPr id="14" name="TextBox 14"/>
            <p:cNvSpPr txBox="1"/>
            <p:nvPr/>
          </p:nvSpPr>
          <p:spPr>
            <a:xfrm>
              <a:off x="0" y="19050"/>
              <a:ext cx="422852" cy="135019"/>
            </a:xfrm>
            <a:prstGeom prst="rect">
              <a:avLst/>
            </a:prstGeom>
          </p:spPr>
          <p:txBody>
            <a:bodyPr lIns="50800" tIns="50800" rIns="50800" bIns="50800" rtlCol="0" anchor="ctr"/>
            <a:lstStyle/>
            <a:p>
              <a:pPr algn="ctr">
                <a:lnSpc>
                  <a:spcPts val="1551"/>
                </a:lnSpc>
              </a:pPr>
              <a:endParaRPr/>
            </a:p>
          </p:txBody>
        </p:sp>
      </p:grpSp>
      <p:sp>
        <p:nvSpPr>
          <p:cNvPr id="15" name="TextBox 15"/>
          <p:cNvSpPr txBox="1"/>
          <p:nvPr/>
        </p:nvSpPr>
        <p:spPr>
          <a:xfrm rot="145042">
            <a:off x="7708858" y="1488728"/>
            <a:ext cx="3003240" cy="889571"/>
          </a:xfrm>
          <a:prstGeom prst="rect">
            <a:avLst/>
          </a:prstGeom>
        </p:spPr>
        <p:txBody>
          <a:bodyPr lIns="0" tIns="0" rIns="0" bIns="0" rtlCol="0" anchor="t">
            <a:spAutoFit/>
          </a:bodyPr>
          <a:lstStyle/>
          <a:p>
            <a:pPr algn="ctr">
              <a:lnSpc>
                <a:spcPts val="4794"/>
              </a:lnSpc>
              <a:spcBef>
                <a:spcPct val="0"/>
              </a:spcBef>
            </a:pPr>
            <a:r>
              <a:rPr lang="en-US" sz="4439">
                <a:solidFill>
                  <a:srgbClr val="F2F2F2"/>
                </a:solidFill>
                <a:latin typeface="Proxima Nova"/>
                <a:ea typeface="Proxima Nova"/>
                <a:cs typeface="Proxima Nova"/>
                <a:sym typeface="Proxima Nova"/>
              </a:rPr>
              <a:t>co-produce</a:t>
            </a:r>
          </a:p>
        </p:txBody>
      </p:sp>
      <p:grpSp>
        <p:nvGrpSpPr>
          <p:cNvPr id="16" name="Group 16"/>
          <p:cNvGrpSpPr/>
          <p:nvPr/>
        </p:nvGrpSpPr>
        <p:grpSpPr>
          <a:xfrm>
            <a:off x="7630617" y="4330131"/>
            <a:ext cx="3086100" cy="30861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E6DF"/>
            </a:solidFill>
          </p:spPr>
          <p:txBody>
            <a:bodyPr/>
            <a:lstStyle/>
            <a:p>
              <a:endParaRPr lang="en-GB"/>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239"/>
                </a:lnSpc>
              </a:pPr>
              <a:endParaRPr/>
            </a:p>
          </p:txBody>
        </p:sp>
      </p:grpSp>
      <p:sp>
        <p:nvSpPr>
          <p:cNvPr id="19" name="Freeform 19"/>
          <p:cNvSpPr/>
          <p:nvPr/>
        </p:nvSpPr>
        <p:spPr>
          <a:xfrm>
            <a:off x="8228659" y="4792261"/>
            <a:ext cx="1966048" cy="1049482"/>
          </a:xfrm>
          <a:custGeom>
            <a:avLst/>
            <a:gdLst/>
            <a:ahLst/>
            <a:cxnLst/>
            <a:rect l="l" t="t" r="r" b="b"/>
            <a:pathLst>
              <a:path w="1966048" h="1049482">
                <a:moveTo>
                  <a:pt x="0" y="0"/>
                </a:moveTo>
                <a:lnTo>
                  <a:pt x="1966047" y="0"/>
                </a:lnTo>
                <a:lnTo>
                  <a:pt x="1966047" y="1049482"/>
                </a:lnTo>
                <a:lnTo>
                  <a:pt x="0" y="1049482"/>
                </a:lnTo>
                <a:lnTo>
                  <a:pt x="0" y="0"/>
                </a:lnTo>
                <a:close/>
              </a:path>
            </a:pathLst>
          </a:custGeom>
          <a:blipFill>
            <a:blip r:embed="rId9"/>
            <a:stretch>
              <a:fillRect/>
            </a:stretch>
          </a:blipFill>
        </p:spPr>
        <p:txBody>
          <a:bodyPr/>
          <a:lstStyle/>
          <a:p>
            <a:endParaRPr lang="en-GB"/>
          </a:p>
        </p:txBody>
      </p:sp>
      <p:grpSp>
        <p:nvGrpSpPr>
          <p:cNvPr id="20" name="Group 20"/>
          <p:cNvGrpSpPr/>
          <p:nvPr/>
        </p:nvGrpSpPr>
        <p:grpSpPr>
          <a:xfrm>
            <a:off x="1028700" y="372854"/>
            <a:ext cx="15825449" cy="1311692"/>
            <a:chOff x="0" y="0"/>
            <a:chExt cx="24411154" cy="2023317"/>
          </a:xfrm>
        </p:grpSpPr>
        <p:sp>
          <p:nvSpPr>
            <p:cNvPr id="21" name="Freeform 21"/>
            <p:cNvSpPr/>
            <p:nvPr/>
          </p:nvSpPr>
          <p:spPr>
            <a:xfrm>
              <a:off x="0" y="0"/>
              <a:ext cx="24411155" cy="2023317"/>
            </a:xfrm>
            <a:custGeom>
              <a:avLst/>
              <a:gdLst/>
              <a:ahLst/>
              <a:cxnLst/>
              <a:rect l="l" t="t" r="r" b="b"/>
              <a:pathLst>
                <a:path w="24411155" h="2023317">
                  <a:moveTo>
                    <a:pt x="0" y="0"/>
                  </a:moveTo>
                  <a:lnTo>
                    <a:pt x="24411155" y="0"/>
                  </a:lnTo>
                  <a:lnTo>
                    <a:pt x="24411155" y="2023317"/>
                  </a:lnTo>
                  <a:lnTo>
                    <a:pt x="0" y="2023317"/>
                  </a:lnTo>
                  <a:close/>
                </a:path>
              </a:pathLst>
            </a:custGeom>
            <a:solidFill>
              <a:srgbClr val="000000">
                <a:alpha val="0"/>
              </a:srgbClr>
            </a:solidFill>
          </p:spPr>
          <p:txBody>
            <a:bodyPr/>
            <a:lstStyle/>
            <a:p>
              <a:endParaRPr lang="en-GB"/>
            </a:p>
          </p:txBody>
        </p:sp>
        <p:sp>
          <p:nvSpPr>
            <p:cNvPr id="22" name="TextBox 22"/>
            <p:cNvSpPr txBox="1"/>
            <p:nvPr/>
          </p:nvSpPr>
          <p:spPr>
            <a:xfrm>
              <a:off x="0" y="0"/>
              <a:ext cx="24411154" cy="2023317"/>
            </a:xfrm>
            <a:prstGeom prst="rect">
              <a:avLst/>
            </a:prstGeom>
          </p:spPr>
          <p:txBody>
            <a:bodyPr lIns="0" tIns="0" rIns="0" bIns="0" rtlCol="0" anchor="ctr"/>
            <a:lstStyle/>
            <a:p>
              <a:pPr algn="l">
                <a:lnSpc>
                  <a:spcPts val="7001"/>
                </a:lnSpc>
              </a:pPr>
              <a:r>
                <a:rPr lang="en-US" sz="6482" b="1" spc="-1">
                  <a:solidFill>
                    <a:srgbClr val="F2F2F2"/>
                  </a:solidFill>
                  <a:latin typeface="FS Lola Bold"/>
                  <a:ea typeface="FS Lola Bold"/>
                  <a:cs typeface="FS Lola Bold"/>
                  <a:sym typeface="FS Lola Bold"/>
                </a:rPr>
                <a:t>Appleby Blue Model</a:t>
              </a:r>
            </a:p>
          </p:txBody>
        </p:sp>
      </p:grpSp>
      <p:sp>
        <p:nvSpPr>
          <p:cNvPr id="23" name="TextBox 23"/>
          <p:cNvSpPr txBox="1"/>
          <p:nvPr/>
        </p:nvSpPr>
        <p:spPr>
          <a:xfrm>
            <a:off x="17259300" y="9220200"/>
            <a:ext cx="152400" cy="190500"/>
          </a:xfrm>
          <a:prstGeom prst="rect">
            <a:avLst/>
          </a:prstGeom>
        </p:spPr>
        <p:txBody>
          <a:bodyPr wrap="none" lIns="0" tIns="0" rIns="0" bIns="0" rtlCol="0" anchor="t">
            <a:spAutoFit/>
          </a:bodyPr>
          <a:lstStyle/>
          <a:p>
            <a:pPr algn="ctr">
              <a:lnSpc>
                <a:spcPts val="2239"/>
              </a:lnSpc>
              <a:spcBef>
                <a:spcPct val="0"/>
              </a:spcBef>
            </a:pPr>
            <a:r>
              <a:rPr lang="en-US" sz="1599">
                <a:solidFill>
                  <a:srgbClr val="FFFFFF"/>
                </a:solidFill>
                <a:latin typeface="Proxima Nova Light"/>
                <a:ea typeface="Proxima Nova Light"/>
                <a:cs typeface="Proxima Nova Light"/>
                <a:sym typeface="Proxima Nova Light"/>
              </a:rPr>
              <a:t>4</a:t>
            </a:r>
          </a:p>
        </p:txBody>
      </p:sp>
      <p:sp>
        <p:nvSpPr>
          <p:cNvPr id="24" name="TextBox 24"/>
          <p:cNvSpPr txBox="1"/>
          <p:nvPr/>
        </p:nvSpPr>
        <p:spPr>
          <a:xfrm>
            <a:off x="7630617" y="7574788"/>
            <a:ext cx="3605446" cy="746555"/>
          </a:xfrm>
          <a:prstGeom prst="rect">
            <a:avLst/>
          </a:prstGeom>
        </p:spPr>
        <p:txBody>
          <a:bodyPr lIns="0" tIns="0" rIns="0" bIns="0" rtlCol="0" anchor="t">
            <a:spAutoFit/>
          </a:bodyPr>
          <a:lstStyle/>
          <a:p>
            <a:pPr algn="ctr">
              <a:lnSpc>
                <a:spcPts val="2955"/>
              </a:lnSpc>
            </a:pPr>
            <a:r>
              <a:rPr lang="en-US" sz="2736">
                <a:solidFill>
                  <a:srgbClr val="F2F2F2"/>
                </a:solidFill>
                <a:latin typeface="Proxima Nova"/>
                <a:ea typeface="Proxima Nova"/>
                <a:cs typeface="Proxima Nova"/>
                <a:sym typeface="Proxima Nova"/>
              </a:rPr>
              <a:t>Community </a:t>
            </a:r>
          </a:p>
          <a:p>
            <a:pPr algn="ctr">
              <a:lnSpc>
                <a:spcPts val="2955"/>
              </a:lnSpc>
              <a:spcBef>
                <a:spcPct val="0"/>
              </a:spcBef>
            </a:pPr>
            <a:r>
              <a:rPr lang="en-US" sz="2736">
                <a:solidFill>
                  <a:srgbClr val="F2F2F2"/>
                </a:solidFill>
                <a:latin typeface="Proxima Nova"/>
                <a:ea typeface="Proxima Nova"/>
                <a:cs typeface="Proxima Nova"/>
                <a:sym typeface="Proxima Nova"/>
              </a:rPr>
              <a:t>Integration</a:t>
            </a:r>
          </a:p>
        </p:txBody>
      </p:sp>
      <p:sp>
        <p:nvSpPr>
          <p:cNvPr id="25" name="TextBox 25"/>
          <p:cNvSpPr txBox="1"/>
          <p:nvPr/>
        </p:nvSpPr>
        <p:spPr>
          <a:xfrm>
            <a:off x="8010635" y="5877638"/>
            <a:ext cx="2326064" cy="935150"/>
          </a:xfrm>
          <a:prstGeom prst="rect">
            <a:avLst/>
          </a:prstGeom>
        </p:spPr>
        <p:txBody>
          <a:bodyPr lIns="0" tIns="0" rIns="0" bIns="0" rtlCol="0" anchor="t">
            <a:spAutoFit/>
          </a:bodyPr>
          <a:lstStyle/>
          <a:p>
            <a:pPr algn="ctr">
              <a:lnSpc>
                <a:spcPts val="3495"/>
              </a:lnSpc>
              <a:spcBef>
                <a:spcPct val="0"/>
              </a:spcBef>
            </a:pPr>
            <a:r>
              <a:rPr lang="en-US" sz="3236" b="1">
                <a:solidFill>
                  <a:srgbClr val="173D78"/>
                </a:solidFill>
                <a:latin typeface="FS Lola Bold"/>
                <a:ea typeface="FS Lola Bold"/>
                <a:cs typeface="FS Lola Bold"/>
                <a:sym typeface="FS Lola Bold"/>
              </a:rPr>
              <a:t>Appleby Blue Model </a:t>
            </a:r>
          </a:p>
        </p:txBody>
      </p:sp>
      <p:sp>
        <p:nvSpPr>
          <p:cNvPr id="26" name="TextBox 26"/>
          <p:cNvSpPr txBox="1"/>
          <p:nvPr/>
        </p:nvSpPr>
        <p:spPr>
          <a:xfrm>
            <a:off x="6128634" y="5355102"/>
            <a:ext cx="1960811" cy="746555"/>
          </a:xfrm>
          <a:prstGeom prst="rect">
            <a:avLst/>
          </a:prstGeom>
        </p:spPr>
        <p:txBody>
          <a:bodyPr lIns="0" tIns="0" rIns="0" bIns="0" rtlCol="0" anchor="t">
            <a:spAutoFit/>
          </a:bodyPr>
          <a:lstStyle/>
          <a:p>
            <a:pPr algn="l">
              <a:lnSpc>
                <a:spcPts val="2955"/>
              </a:lnSpc>
              <a:spcBef>
                <a:spcPct val="0"/>
              </a:spcBef>
            </a:pPr>
            <a:r>
              <a:rPr lang="en-US" sz="2736">
                <a:solidFill>
                  <a:srgbClr val="F2F2F2"/>
                </a:solidFill>
                <a:latin typeface="Proxima Nova"/>
                <a:ea typeface="Proxima Nova"/>
                <a:cs typeface="Proxima Nova"/>
                <a:sym typeface="Proxima Nova"/>
              </a:rPr>
              <a:t>Design Quality </a:t>
            </a:r>
          </a:p>
        </p:txBody>
      </p:sp>
      <p:sp>
        <p:nvSpPr>
          <p:cNvPr id="27" name="TextBox 27"/>
          <p:cNvSpPr txBox="1"/>
          <p:nvPr/>
        </p:nvSpPr>
        <p:spPr>
          <a:xfrm>
            <a:off x="10147940" y="5063148"/>
            <a:ext cx="1960811" cy="1118030"/>
          </a:xfrm>
          <a:prstGeom prst="rect">
            <a:avLst/>
          </a:prstGeom>
        </p:spPr>
        <p:txBody>
          <a:bodyPr lIns="0" tIns="0" rIns="0" bIns="0" rtlCol="0" anchor="t">
            <a:spAutoFit/>
          </a:bodyPr>
          <a:lstStyle/>
          <a:p>
            <a:pPr algn="r">
              <a:lnSpc>
                <a:spcPts val="2955"/>
              </a:lnSpc>
              <a:spcBef>
                <a:spcPct val="0"/>
              </a:spcBef>
            </a:pPr>
            <a:r>
              <a:rPr lang="en-US" sz="2736">
                <a:solidFill>
                  <a:srgbClr val="F2F2F2"/>
                </a:solidFill>
                <a:latin typeface="Proxima Nova"/>
                <a:ea typeface="Proxima Nova"/>
                <a:cs typeface="Proxima Nova"/>
                <a:sym typeface="Proxima Nova"/>
              </a:rPr>
              <a:t>Resident Support Model</a:t>
            </a:r>
          </a:p>
        </p:txBody>
      </p:sp>
      <p:sp>
        <p:nvSpPr>
          <p:cNvPr id="28" name="TextBox 28"/>
          <p:cNvSpPr txBox="1"/>
          <p:nvPr/>
        </p:nvSpPr>
        <p:spPr>
          <a:xfrm rot="-6762086">
            <a:off x="3437943" y="6294176"/>
            <a:ext cx="4823310" cy="1357728"/>
          </a:xfrm>
          <a:prstGeom prst="rect">
            <a:avLst/>
          </a:prstGeom>
        </p:spPr>
        <p:txBody>
          <a:bodyPr lIns="0" tIns="0" rIns="0" bIns="0" rtlCol="0" anchor="t">
            <a:spAutoFit/>
          </a:bodyPr>
          <a:lstStyle/>
          <a:p>
            <a:pPr algn="ctr">
              <a:lnSpc>
                <a:spcPts val="4971"/>
              </a:lnSpc>
              <a:spcBef>
                <a:spcPct val="0"/>
              </a:spcBef>
            </a:pPr>
            <a:r>
              <a:rPr lang="en-US" sz="4602">
                <a:solidFill>
                  <a:srgbClr val="F2F2F2"/>
                </a:solidFill>
                <a:latin typeface="Proxima Nova"/>
                <a:ea typeface="Proxima Nova"/>
                <a:cs typeface="Proxima Nova"/>
                <a:sym typeface="Proxima Nova"/>
              </a:rPr>
              <a:t>improve outcomes</a:t>
            </a:r>
          </a:p>
        </p:txBody>
      </p:sp>
      <p:sp>
        <p:nvSpPr>
          <p:cNvPr id="29" name="TextBox 29"/>
          <p:cNvSpPr txBox="1"/>
          <p:nvPr/>
        </p:nvSpPr>
        <p:spPr>
          <a:xfrm rot="7473079">
            <a:off x="9883526" y="7012152"/>
            <a:ext cx="4403378" cy="1225412"/>
          </a:xfrm>
          <a:prstGeom prst="rect">
            <a:avLst/>
          </a:prstGeom>
        </p:spPr>
        <p:txBody>
          <a:bodyPr lIns="0" tIns="0" rIns="0" bIns="0" rtlCol="0" anchor="t">
            <a:spAutoFit/>
          </a:bodyPr>
          <a:lstStyle/>
          <a:p>
            <a:pPr algn="ctr">
              <a:lnSpc>
                <a:spcPts val="4967"/>
              </a:lnSpc>
            </a:pPr>
            <a:r>
              <a:rPr lang="en-US" sz="4599">
                <a:solidFill>
                  <a:srgbClr val="F2F2F2"/>
                </a:solidFill>
                <a:latin typeface="Proxima Nova"/>
                <a:ea typeface="Proxima Nova"/>
                <a:cs typeface="Proxima Nova"/>
                <a:sym typeface="Proxima Nova"/>
              </a:rPr>
              <a:t>learn and share </a:t>
            </a:r>
          </a:p>
          <a:p>
            <a:pPr algn="ctr">
              <a:lnSpc>
                <a:spcPts val="4967"/>
              </a:lnSpc>
              <a:spcBef>
                <a:spcPct val="0"/>
              </a:spcBef>
            </a:pPr>
            <a:endParaRPr lang="en-US" sz="4599">
              <a:solidFill>
                <a:srgbClr val="F2F2F2"/>
              </a:solidFill>
              <a:latin typeface="Proxima Nova"/>
              <a:ea typeface="Proxima Nova"/>
              <a:cs typeface="Proxima Nova"/>
              <a:sym typeface="Proxima Nova"/>
            </a:endParaRPr>
          </a:p>
        </p:txBody>
      </p:sp>
      <p:sp>
        <p:nvSpPr>
          <p:cNvPr id="30" name="Freeform 30"/>
          <p:cNvSpPr/>
          <p:nvPr/>
        </p:nvSpPr>
        <p:spPr>
          <a:xfrm>
            <a:off x="6972849" y="7186336"/>
            <a:ext cx="1256203" cy="1246781"/>
          </a:xfrm>
          <a:custGeom>
            <a:avLst/>
            <a:gdLst/>
            <a:ahLst/>
            <a:cxnLst/>
            <a:rect l="l" t="t" r="r" b="b"/>
            <a:pathLst>
              <a:path w="1256203" h="1246781">
                <a:moveTo>
                  <a:pt x="0" y="0"/>
                </a:moveTo>
                <a:lnTo>
                  <a:pt x="1256202" y="0"/>
                </a:lnTo>
                <a:lnTo>
                  <a:pt x="1256202" y="1246782"/>
                </a:lnTo>
                <a:lnTo>
                  <a:pt x="0" y="12467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63A0"/>
        </a:solidFill>
        <a:effectLst/>
      </p:bgPr>
    </p:bg>
    <p:spTree>
      <p:nvGrpSpPr>
        <p:cNvPr id="1" name=""/>
        <p:cNvGrpSpPr/>
        <p:nvPr/>
      </p:nvGrpSpPr>
      <p:grpSpPr>
        <a:xfrm>
          <a:off x="0" y="0"/>
          <a:ext cx="0" cy="0"/>
          <a:chOff x="0" y="0"/>
          <a:chExt cx="0" cy="0"/>
        </a:xfrm>
      </p:grpSpPr>
      <p:sp>
        <p:nvSpPr>
          <p:cNvPr id="2" name="Freeform 2"/>
          <p:cNvSpPr/>
          <p:nvPr/>
        </p:nvSpPr>
        <p:spPr>
          <a:xfrm>
            <a:off x="1276615" y="-158123"/>
            <a:ext cx="8229600" cy="10445123"/>
          </a:xfrm>
          <a:custGeom>
            <a:avLst/>
            <a:gdLst/>
            <a:ahLst/>
            <a:cxnLst/>
            <a:rect l="l" t="t" r="r" b="b"/>
            <a:pathLst>
              <a:path w="8229600" h="10445123">
                <a:moveTo>
                  <a:pt x="0" y="0"/>
                </a:moveTo>
                <a:lnTo>
                  <a:pt x="8229600" y="0"/>
                </a:lnTo>
                <a:lnTo>
                  <a:pt x="8229600" y="10445123"/>
                </a:lnTo>
                <a:lnTo>
                  <a:pt x="0" y="10445123"/>
                </a:lnTo>
                <a:lnTo>
                  <a:pt x="0" y="0"/>
                </a:lnTo>
                <a:close/>
              </a:path>
            </a:pathLst>
          </a:custGeom>
          <a:blipFill>
            <a:blip r:embed="rId2">
              <a:alphaModFix amt="55000"/>
            </a:blip>
            <a:stretch>
              <a:fillRect t="-576" b="-576"/>
            </a:stretch>
          </a:blipFill>
        </p:spPr>
        <p:txBody>
          <a:bodyPr/>
          <a:lstStyle/>
          <a:p>
            <a:endParaRPr lang="en-GB"/>
          </a:p>
        </p:txBody>
      </p:sp>
      <p:sp>
        <p:nvSpPr>
          <p:cNvPr id="3" name="Freeform 3"/>
          <p:cNvSpPr/>
          <p:nvPr/>
        </p:nvSpPr>
        <p:spPr>
          <a:xfrm>
            <a:off x="12690138" y="1428910"/>
            <a:ext cx="2467126" cy="942442"/>
          </a:xfrm>
          <a:custGeom>
            <a:avLst/>
            <a:gdLst/>
            <a:ahLst/>
            <a:cxnLst/>
            <a:rect l="l" t="t" r="r" b="b"/>
            <a:pathLst>
              <a:path w="2467126" h="942442">
                <a:moveTo>
                  <a:pt x="0" y="0"/>
                </a:moveTo>
                <a:lnTo>
                  <a:pt x="2467126" y="0"/>
                </a:lnTo>
                <a:lnTo>
                  <a:pt x="2467126" y="942442"/>
                </a:lnTo>
                <a:lnTo>
                  <a:pt x="0" y="94244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2631399" y="6071291"/>
            <a:ext cx="5759860" cy="1445934"/>
          </a:xfrm>
          <a:prstGeom prst="rect">
            <a:avLst/>
          </a:prstGeom>
        </p:spPr>
        <p:txBody>
          <a:bodyPr lIns="0" tIns="0" rIns="0" bIns="0" rtlCol="0" anchor="t">
            <a:spAutoFit/>
          </a:bodyPr>
          <a:lstStyle/>
          <a:p>
            <a:pPr algn="ctr">
              <a:lnSpc>
                <a:spcPts val="3777"/>
              </a:lnSpc>
              <a:spcBef>
                <a:spcPct val="0"/>
              </a:spcBef>
            </a:pPr>
            <a:r>
              <a:rPr lang="en-US" sz="2698" b="1">
                <a:solidFill>
                  <a:srgbClr val="FFFFFF"/>
                </a:solidFill>
                <a:latin typeface="FS Lola Bold"/>
                <a:ea typeface="FS Lola Bold"/>
                <a:cs typeface="FS Lola Bold"/>
                <a:sym typeface="FS Lola Bold"/>
              </a:rPr>
              <a:t>8 practical recommendations from our first year at Appleby Blue shared in our new report.</a:t>
            </a:r>
          </a:p>
        </p:txBody>
      </p:sp>
      <p:sp>
        <p:nvSpPr>
          <p:cNvPr id="5" name="TextBox 5"/>
          <p:cNvSpPr txBox="1"/>
          <p:nvPr/>
        </p:nvSpPr>
        <p:spPr>
          <a:xfrm>
            <a:off x="2099575" y="931435"/>
            <a:ext cx="6583680" cy="2254531"/>
          </a:xfrm>
          <a:prstGeom prst="rect">
            <a:avLst/>
          </a:prstGeom>
        </p:spPr>
        <p:txBody>
          <a:bodyPr lIns="0" tIns="0" rIns="0" bIns="0" rtlCol="0" anchor="t">
            <a:spAutoFit/>
          </a:bodyPr>
          <a:lstStyle/>
          <a:p>
            <a:pPr marL="0" lvl="0" indent="0" algn="ctr">
              <a:lnSpc>
                <a:spcPts val="8734"/>
              </a:lnSpc>
              <a:spcBef>
                <a:spcPct val="0"/>
              </a:spcBef>
            </a:pPr>
            <a:r>
              <a:rPr lang="en-US" sz="6238" b="1" u="none" strike="noStrike" spc="-249">
                <a:solidFill>
                  <a:srgbClr val="FFFFFF"/>
                </a:solidFill>
                <a:latin typeface="FS Lola Bold"/>
                <a:ea typeface="FS Lola Bold"/>
                <a:cs typeface="FS Lola Bold"/>
                <a:sym typeface="FS Lola Bold"/>
              </a:rPr>
              <a:t>Appleby Blue:</a:t>
            </a:r>
          </a:p>
          <a:p>
            <a:pPr marL="0" lvl="0" indent="0" algn="ctr">
              <a:lnSpc>
                <a:spcPts val="8734"/>
              </a:lnSpc>
              <a:spcBef>
                <a:spcPct val="0"/>
              </a:spcBef>
            </a:pPr>
            <a:r>
              <a:rPr lang="en-US" sz="6238" b="1" u="none" strike="noStrike" spc="-249">
                <a:solidFill>
                  <a:srgbClr val="FFFFFF"/>
                </a:solidFill>
                <a:latin typeface="FS Lola Bold"/>
                <a:ea typeface="FS Lola Bold"/>
                <a:cs typeface="FS Lola Bold"/>
                <a:sym typeface="FS Lola Bold"/>
              </a:rPr>
              <a:t> One Year On</a:t>
            </a:r>
          </a:p>
        </p:txBody>
      </p:sp>
      <p:sp>
        <p:nvSpPr>
          <p:cNvPr id="6" name="TextBox 6"/>
          <p:cNvSpPr txBox="1"/>
          <p:nvPr/>
        </p:nvSpPr>
        <p:spPr>
          <a:xfrm>
            <a:off x="2099575" y="4200089"/>
            <a:ext cx="6583680" cy="1587486"/>
          </a:xfrm>
          <a:prstGeom prst="rect">
            <a:avLst/>
          </a:prstGeom>
        </p:spPr>
        <p:txBody>
          <a:bodyPr lIns="0" tIns="0" rIns="0" bIns="0" rtlCol="0" anchor="t">
            <a:spAutoFit/>
          </a:bodyPr>
          <a:lstStyle/>
          <a:p>
            <a:pPr algn="ctr">
              <a:lnSpc>
                <a:spcPts val="6125"/>
              </a:lnSpc>
              <a:spcBef>
                <a:spcPct val="0"/>
              </a:spcBef>
            </a:pPr>
            <a:r>
              <a:rPr lang="en-US" sz="4375" b="1" spc="-175">
                <a:solidFill>
                  <a:srgbClr val="FFFFFF"/>
                </a:solidFill>
                <a:latin typeface="FS Lola Bold"/>
                <a:ea typeface="FS Lola Bold"/>
                <a:cs typeface="FS Lola Bold"/>
                <a:sym typeface="FS Lola Bold"/>
              </a:rPr>
              <a:t>What we’ve learned after one year at Appleby Blue</a:t>
            </a:r>
          </a:p>
        </p:txBody>
      </p:sp>
      <p:grpSp>
        <p:nvGrpSpPr>
          <p:cNvPr id="7" name="Group 7"/>
          <p:cNvGrpSpPr/>
          <p:nvPr/>
        </p:nvGrpSpPr>
        <p:grpSpPr>
          <a:xfrm>
            <a:off x="9934550" y="3171742"/>
            <a:ext cx="8693714" cy="664532"/>
            <a:chOff x="0" y="0"/>
            <a:chExt cx="12071712" cy="922740"/>
          </a:xfrm>
        </p:grpSpPr>
        <p:sp>
          <p:nvSpPr>
            <p:cNvPr id="8" name="Freeform 8"/>
            <p:cNvSpPr/>
            <p:nvPr/>
          </p:nvSpPr>
          <p:spPr>
            <a:xfrm>
              <a:off x="0" y="0"/>
              <a:ext cx="12071711" cy="922740"/>
            </a:xfrm>
            <a:custGeom>
              <a:avLst/>
              <a:gdLst/>
              <a:ahLst/>
              <a:cxnLst/>
              <a:rect l="l" t="t" r="r" b="b"/>
              <a:pathLst>
                <a:path w="12071711" h="922740">
                  <a:moveTo>
                    <a:pt x="0" y="0"/>
                  </a:moveTo>
                  <a:lnTo>
                    <a:pt x="12071711" y="0"/>
                  </a:lnTo>
                  <a:lnTo>
                    <a:pt x="12071711" y="922740"/>
                  </a:lnTo>
                  <a:lnTo>
                    <a:pt x="0" y="922740"/>
                  </a:lnTo>
                  <a:close/>
                </a:path>
              </a:pathLst>
            </a:custGeom>
            <a:solidFill>
              <a:srgbClr val="000000">
                <a:alpha val="0"/>
              </a:srgbClr>
            </a:solidFill>
          </p:spPr>
          <p:txBody>
            <a:bodyPr/>
            <a:lstStyle/>
            <a:p>
              <a:endParaRPr lang="en-GB"/>
            </a:p>
          </p:txBody>
        </p:sp>
        <p:sp>
          <p:nvSpPr>
            <p:cNvPr id="9" name="TextBox 9"/>
            <p:cNvSpPr txBox="1"/>
            <p:nvPr/>
          </p:nvSpPr>
          <p:spPr>
            <a:xfrm>
              <a:off x="0" y="-38100"/>
              <a:ext cx="12071712" cy="960840"/>
            </a:xfrm>
            <a:prstGeom prst="rect">
              <a:avLst/>
            </a:prstGeom>
          </p:spPr>
          <p:txBody>
            <a:bodyPr lIns="0" tIns="0" rIns="0" bIns="0" rtlCol="0" anchor="t"/>
            <a:lstStyle/>
            <a:p>
              <a:pPr algn="just">
                <a:lnSpc>
                  <a:spcPts val="3734"/>
                </a:lnSpc>
              </a:pPr>
              <a:r>
                <a:rPr lang="en-US" sz="3111" b="1">
                  <a:solidFill>
                    <a:srgbClr val="F2F2F2"/>
                  </a:solidFill>
                  <a:latin typeface="FS Lola Bold"/>
                  <a:ea typeface="FS Lola Bold"/>
                  <a:cs typeface="FS Lola Bold"/>
                  <a:sym typeface="FS Lola Bold"/>
                </a:rPr>
                <a:t>Read our Appleby Blue One Year On Report:</a:t>
              </a:r>
            </a:p>
          </p:txBody>
        </p:sp>
      </p:grpSp>
      <p:sp>
        <p:nvSpPr>
          <p:cNvPr id="10" name="Freeform 10"/>
          <p:cNvSpPr/>
          <p:nvPr/>
        </p:nvSpPr>
        <p:spPr>
          <a:xfrm>
            <a:off x="11844962" y="4342964"/>
            <a:ext cx="4157477" cy="4157477"/>
          </a:xfrm>
          <a:custGeom>
            <a:avLst/>
            <a:gdLst/>
            <a:ahLst/>
            <a:cxnLst/>
            <a:rect l="l" t="t" r="r" b="b"/>
            <a:pathLst>
              <a:path w="4157477" h="4157477">
                <a:moveTo>
                  <a:pt x="0" y="0"/>
                </a:moveTo>
                <a:lnTo>
                  <a:pt x="4157477" y="0"/>
                </a:lnTo>
                <a:lnTo>
                  <a:pt x="4157477" y="4157477"/>
                </a:lnTo>
                <a:lnTo>
                  <a:pt x="0" y="4157477"/>
                </a:lnTo>
                <a:lnTo>
                  <a:pt x="0" y="0"/>
                </a:lnTo>
                <a:close/>
              </a:path>
            </a:pathLst>
          </a:custGeom>
          <a:blipFill>
            <a:blip r:embed="rId4"/>
            <a:stretch>
              <a:fillRect/>
            </a:stretch>
          </a:blipFill>
        </p:spPr>
        <p:txBody>
          <a:bodyPr/>
          <a:lstStyle/>
          <a:p>
            <a:endParaRPr lang="en-GB"/>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3776"/>
        </a:solidFill>
        <a:effectLst/>
      </p:bgPr>
    </p:bg>
    <p:spTree>
      <p:nvGrpSpPr>
        <p:cNvPr id="1" name=""/>
        <p:cNvGrpSpPr/>
        <p:nvPr/>
      </p:nvGrpSpPr>
      <p:grpSpPr>
        <a:xfrm>
          <a:off x="0" y="0"/>
          <a:ext cx="0" cy="0"/>
          <a:chOff x="0" y="0"/>
          <a:chExt cx="0" cy="0"/>
        </a:xfrm>
      </p:grpSpPr>
      <p:sp>
        <p:nvSpPr>
          <p:cNvPr id="2" name="Freeform 2"/>
          <p:cNvSpPr/>
          <p:nvPr/>
        </p:nvSpPr>
        <p:spPr>
          <a:xfrm>
            <a:off x="3454036" y="1028700"/>
            <a:ext cx="2617169" cy="2563522"/>
          </a:xfrm>
          <a:custGeom>
            <a:avLst/>
            <a:gdLst/>
            <a:ahLst/>
            <a:cxnLst/>
            <a:rect l="l" t="t" r="r" b="b"/>
            <a:pathLst>
              <a:path w="2617169" h="2563522">
                <a:moveTo>
                  <a:pt x="0" y="0"/>
                </a:moveTo>
                <a:lnTo>
                  <a:pt x="2617168" y="0"/>
                </a:lnTo>
                <a:lnTo>
                  <a:pt x="2617168" y="2563522"/>
                </a:lnTo>
                <a:lnTo>
                  <a:pt x="0" y="2563522"/>
                </a:lnTo>
                <a:lnTo>
                  <a:pt x="0" y="0"/>
                </a:lnTo>
                <a:close/>
              </a:path>
            </a:pathLst>
          </a:custGeom>
          <a:blipFill>
            <a:blip r:embed="rId2"/>
            <a:stretch>
              <a:fillRect l="-124491" t="-109324" r="-335766" b="-148164"/>
            </a:stretch>
          </a:blipFill>
        </p:spPr>
        <p:txBody>
          <a:bodyPr/>
          <a:lstStyle/>
          <a:p>
            <a:endParaRPr lang="en-GB"/>
          </a:p>
        </p:txBody>
      </p:sp>
      <p:sp>
        <p:nvSpPr>
          <p:cNvPr id="3" name="Freeform 3"/>
          <p:cNvSpPr/>
          <p:nvPr/>
        </p:nvSpPr>
        <p:spPr>
          <a:xfrm>
            <a:off x="1436588" y="3919244"/>
            <a:ext cx="953431" cy="953431"/>
          </a:xfrm>
          <a:custGeom>
            <a:avLst/>
            <a:gdLst/>
            <a:ahLst/>
            <a:cxnLst/>
            <a:rect l="l" t="t" r="r" b="b"/>
            <a:pathLst>
              <a:path w="953431" h="953431">
                <a:moveTo>
                  <a:pt x="0" y="0"/>
                </a:moveTo>
                <a:lnTo>
                  <a:pt x="953431" y="0"/>
                </a:lnTo>
                <a:lnTo>
                  <a:pt x="953431" y="953430"/>
                </a:lnTo>
                <a:lnTo>
                  <a:pt x="0" y="953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2572231" y="3977918"/>
            <a:ext cx="6044516" cy="710469"/>
          </a:xfrm>
          <a:prstGeom prst="rect">
            <a:avLst/>
          </a:prstGeom>
        </p:spPr>
        <p:txBody>
          <a:bodyPr lIns="0" tIns="0" rIns="0" bIns="0" rtlCol="0" anchor="t">
            <a:spAutoFit/>
          </a:bodyPr>
          <a:lstStyle/>
          <a:p>
            <a:pPr algn="ctr">
              <a:lnSpc>
                <a:spcPts val="5465"/>
              </a:lnSpc>
              <a:spcBef>
                <a:spcPct val="0"/>
              </a:spcBef>
            </a:pPr>
            <a:r>
              <a:rPr lang="en-US" sz="3903" b="1">
                <a:solidFill>
                  <a:srgbClr val="FFFFFF"/>
                </a:solidFill>
                <a:latin typeface="FS Lola Bold"/>
                <a:ea typeface="FS Lola Bold"/>
                <a:cs typeface="FS Lola Bold"/>
                <a:sym typeface="FS Lola Bold"/>
              </a:rPr>
              <a:t>Invest in Quality Design</a:t>
            </a:r>
          </a:p>
        </p:txBody>
      </p:sp>
      <p:sp>
        <p:nvSpPr>
          <p:cNvPr id="5" name="TextBox 5"/>
          <p:cNvSpPr txBox="1"/>
          <p:nvPr/>
        </p:nvSpPr>
        <p:spPr>
          <a:xfrm>
            <a:off x="1666208" y="5506051"/>
            <a:ext cx="7099022" cy="2828157"/>
          </a:xfrm>
          <a:prstGeom prst="rect">
            <a:avLst/>
          </a:prstGeom>
        </p:spPr>
        <p:txBody>
          <a:bodyPr lIns="0" tIns="0" rIns="0" bIns="0" rtlCol="0" anchor="t">
            <a:spAutoFit/>
          </a:bodyPr>
          <a:lstStyle/>
          <a:p>
            <a:pPr algn="ctr">
              <a:lnSpc>
                <a:spcPts val="3717"/>
              </a:lnSpc>
              <a:spcBef>
                <a:spcPct val="0"/>
              </a:spcBef>
            </a:pPr>
            <a:r>
              <a:rPr lang="en-US" sz="2655">
                <a:solidFill>
                  <a:srgbClr val="FFFFFF"/>
                </a:solidFill>
                <a:latin typeface="FS Lola"/>
                <a:ea typeface="FS Lola"/>
                <a:cs typeface="FS Lola"/>
                <a:sym typeface="FS Lola"/>
              </a:rPr>
              <a:t>Quality design should be accessible to everyone. Thoughtful design has a powerful impact on mental wellbeing and broader social outcomes, creating societal benefits that far outweigh the additional 25% investment needed to achieve quality and excellence. </a:t>
            </a:r>
          </a:p>
        </p:txBody>
      </p:sp>
      <p:sp>
        <p:nvSpPr>
          <p:cNvPr id="6" name="Freeform 6"/>
          <p:cNvSpPr/>
          <p:nvPr/>
        </p:nvSpPr>
        <p:spPr>
          <a:xfrm>
            <a:off x="3942861" y="8839032"/>
            <a:ext cx="2302249" cy="879459"/>
          </a:xfrm>
          <a:custGeom>
            <a:avLst/>
            <a:gdLst/>
            <a:ahLst/>
            <a:cxnLst/>
            <a:rect l="l" t="t" r="r" b="b"/>
            <a:pathLst>
              <a:path w="2302249" h="879459">
                <a:moveTo>
                  <a:pt x="0" y="0"/>
                </a:moveTo>
                <a:lnTo>
                  <a:pt x="2302249" y="0"/>
                </a:lnTo>
                <a:lnTo>
                  <a:pt x="2302249" y="879460"/>
                </a:lnTo>
                <a:lnTo>
                  <a:pt x="0" y="879460"/>
                </a:lnTo>
                <a:lnTo>
                  <a:pt x="0" y="0"/>
                </a:lnTo>
                <a:close/>
              </a:path>
            </a:pathLst>
          </a:custGeom>
          <a:blipFill>
            <a:blip r:embed="rId5"/>
            <a:stretch>
              <a:fillRect/>
            </a:stretch>
          </a:blipFill>
        </p:spPr>
        <p:txBody>
          <a:bodyPr/>
          <a:lstStyle/>
          <a:p>
            <a:endParaRPr lang="en-GB"/>
          </a:p>
        </p:txBody>
      </p:sp>
      <p:sp>
        <p:nvSpPr>
          <p:cNvPr id="7" name="Freeform 7" descr="A building with trees and a fountain  AI-generated content may be incorrect."/>
          <p:cNvSpPr/>
          <p:nvPr/>
        </p:nvSpPr>
        <p:spPr>
          <a:xfrm>
            <a:off x="9708002" y="0"/>
            <a:ext cx="8771857" cy="10466415"/>
          </a:xfrm>
          <a:custGeom>
            <a:avLst/>
            <a:gdLst/>
            <a:ahLst/>
            <a:cxnLst/>
            <a:rect l="l" t="t" r="r" b="b"/>
            <a:pathLst>
              <a:path w="8771857" h="10466415">
                <a:moveTo>
                  <a:pt x="0" y="0"/>
                </a:moveTo>
                <a:lnTo>
                  <a:pt x="8771857" y="0"/>
                </a:lnTo>
                <a:lnTo>
                  <a:pt x="8771857" y="10466415"/>
                </a:lnTo>
                <a:lnTo>
                  <a:pt x="0" y="10466415"/>
                </a:lnTo>
                <a:lnTo>
                  <a:pt x="0" y="0"/>
                </a:lnTo>
                <a:close/>
              </a:path>
            </a:pathLst>
          </a:custGeom>
          <a:blipFill>
            <a:blip r:embed="rId6"/>
            <a:stretch>
              <a:fillRect t="-5472" r="-4193" b="-6638"/>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4131"/>
        </a:solidFill>
        <a:effectLst/>
      </p:bgPr>
    </p:bg>
    <p:spTree>
      <p:nvGrpSpPr>
        <p:cNvPr id="1" name=""/>
        <p:cNvGrpSpPr/>
        <p:nvPr/>
      </p:nvGrpSpPr>
      <p:grpSpPr>
        <a:xfrm>
          <a:off x="0" y="0"/>
          <a:ext cx="0" cy="0"/>
          <a:chOff x="0" y="0"/>
          <a:chExt cx="0" cy="0"/>
        </a:xfrm>
      </p:grpSpPr>
      <p:sp>
        <p:nvSpPr>
          <p:cNvPr id="2" name="Freeform 2"/>
          <p:cNvSpPr/>
          <p:nvPr/>
        </p:nvSpPr>
        <p:spPr>
          <a:xfrm>
            <a:off x="3173770" y="897305"/>
            <a:ext cx="2395491" cy="2243878"/>
          </a:xfrm>
          <a:custGeom>
            <a:avLst/>
            <a:gdLst/>
            <a:ahLst/>
            <a:cxnLst/>
            <a:rect l="l" t="t" r="r" b="b"/>
            <a:pathLst>
              <a:path w="2395491" h="2243878">
                <a:moveTo>
                  <a:pt x="0" y="0"/>
                </a:moveTo>
                <a:lnTo>
                  <a:pt x="2395492" y="0"/>
                </a:lnTo>
                <a:lnTo>
                  <a:pt x="2395492" y="2243878"/>
                </a:lnTo>
                <a:lnTo>
                  <a:pt x="0" y="2243878"/>
                </a:lnTo>
                <a:lnTo>
                  <a:pt x="0" y="0"/>
                </a:lnTo>
                <a:close/>
              </a:path>
            </a:pathLst>
          </a:custGeom>
          <a:blipFill>
            <a:blip r:embed="rId2"/>
            <a:stretch>
              <a:fillRect l="-113274" t="-127776" r="-319603" b="-127776"/>
            </a:stretch>
          </a:blipFill>
        </p:spPr>
        <p:txBody>
          <a:bodyPr/>
          <a:lstStyle/>
          <a:p>
            <a:endParaRPr lang="en-GB"/>
          </a:p>
        </p:txBody>
      </p:sp>
      <p:sp>
        <p:nvSpPr>
          <p:cNvPr id="3" name="Freeform 3"/>
          <p:cNvSpPr/>
          <p:nvPr/>
        </p:nvSpPr>
        <p:spPr>
          <a:xfrm>
            <a:off x="724768" y="3458839"/>
            <a:ext cx="1124001" cy="1124001"/>
          </a:xfrm>
          <a:custGeom>
            <a:avLst/>
            <a:gdLst/>
            <a:ahLst/>
            <a:cxnLst/>
            <a:rect l="l" t="t" r="r" b="b"/>
            <a:pathLst>
              <a:path w="1124001" h="1124001">
                <a:moveTo>
                  <a:pt x="0" y="0"/>
                </a:moveTo>
                <a:lnTo>
                  <a:pt x="1124001" y="0"/>
                </a:lnTo>
                <a:lnTo>
                  <a:pt x="1124001" y="1124001"/>
                </a:lnTo>
                <a:lnTo>
                  <a:pt x="0" y="1124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8372852" y="1867007"/>
            <a:ext cx="9410222" cy="6274736"/>
          </a:xfrm>
          <a:custGeom>
            <a:avLst/>
            <a:gdLst/>
            <a:ahLst/>
            <a:cxnLst/>
            <a:rect l="l" t="t" r="r" b="b"/>
            <a:pathLst>
              <a:path w="9410222" h="6274736">
                <a:moveTo>
                  <a:pt x="0" y="0"/>
                </a:moveTo>
                <a:lnTo>
                  <a:pt x="9410222" y="0"/>
                </a:lnTo>
                <a:lnTo>
                  <a:pt x="9410222" y="6274736"/>
                </a:lnTo>
                <a:lnTo>
                  <a:pt x="0" y="6274736"/>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1288363" y="5303746"/>
            <a:ext cx="6583680" cy="3014028"/>
          </a:xfrm>
          <a:prstGeom prst="rect">
            <a:avLst/>
          </a:prstGeom>
        </p:spPr>
        <p:txBody>
          <a:bodyPr lIns="0" tIns="0" rIns="0" bIns="0" rtlCol="0" anchor="t">
            <a:spAutoFit/>
          </a:bodyPr>
          <a:lstStyle/>
          <a:p>
            <a:pPr marL="0" lvl="0" indent="0" algn="ctr">
              <a:lnSpc>
                <a:spcPts val="3447"/>
              </a:lnSpc>
              <a:spcBef>
                <a:spcPct val="0"/>
              </a:spcBef>
            </a:pPr>
            <a:r>
              <a:rPr lang="en-US" sz="2462" u="none" strike="noStrike">
                <a:solidFill>
                  <a:srgbClr val="FFFFFF"/>
                </a:solidFill>
                <a:latin typeface="FS Lola"/>
                <a:ea typeface="FS Lola"/>
                <a:cs typeface="FS Lola"/>
                <a:sym typeface="FS Lola"/>
              </a:rPr>
              <a:t>Collaboration between the public, private, and voluntary sectors is essential. The voluntary and community sectors bring unique expertise and connections often overlooked. By working together, these sectors can achieve outcomes that benefit communities and enhance project success. </a:t>
            </a:r>
          </a:p>
        </p:txBody>
      </p:sp>
      <p:sp>
        <p:nvSpPr>
          <p:cNvPr id="6" name="TextBox 6"/>
          <p:cNvSpPr txBox="1"/>
          <p:nvPr/>
        </p:nvSpPr>
        <p:spPr>
          <a:xfrm>
            <a:off x="1957790" y="3439903"/>
            <a:ext cx="4827451" cy="1301867"/>
          </a:xfrm>
          <a:prstGeom prst="rect">
            <a:avLst/>
          </a:prstGeom>
        </p:spPr>
        <p:txBody>
          <a:bodyPr lIns="0" tIns="0" rIns="0" bIns="0" rtlCol="0" anchor="t">
            <a:spAutoFit/>
          </a:bodyPr>
          <a:lstStyle/>
          <a:p>
            <a:pPr marL="0" lvl="0" indent="0" algn="ctr">
              <a:lnSpc>
                <a:spcPts val="5068"/>
              </a:lnSpc>
              <a:spcBef>
                <a:spcPct val="0"/>
              </a:spcBef>
            </a:pPr>
            <a:r>
              <a:rPr lang="en-US" sz="3620" b="1" u="none" strike="noStrike">
                <a:solidFill>
                  <a:srgbClr val="FFFFFF"/>
                </a:solidFill>
                <a:latin typeface="FS Lola Bold"/>
                <a:ea typeface="FS Lola Bold"/>
                <a:cs typeface="FS Lola Bold"/>
                <a:sym typeface="FS Lola Bold"/>
              </a:rPr>
              <a:t>Create collaboration across sectors </a:t>
            </a:r>
          </a:p>
        </p:txBody>
      </p:sp>
      <p:sp>
        <p:nvSpPr>
          <p:cNvPr id="7" name="Freeform 7"/>
          <p:cNvSpPr/>
          <p:nvPr/>
        </p:nvSpPr>
        <p:spPr>
          <a:xfrm>
            <a:off x="3434140" y="8850492"/>
            <a:ext cx="2135121" cy="815616"/>
          </a:xfrm>
          <a:custGeom>
            <a:avLst/>
            <a:gdLst/>
            <a:ahLst/>
            <a:cxnLst/>
            <a:rect l="l" t="t" r="r" b="b"/>
            <a:pathLst>
              <a:path w="2135121" h="815616">
                <a:moveTo>
                  <a:pt x="0" y="0"/>
                </a:moveTo>
                <a:lnTo>
                  <a:pt x="2135122" y="0"/>
                </a:lnTo>
                <a:lnTo>
                  <a:pt x="2135122" y="815616"/>
                </a:lnTo>
                <a:lnTo>
                  <a:pt x="0" y="815616"/>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8A3F"/>
        </a:solidFill>
        <a:effectLst/>
      </p:bgPr>
    </p:bg>
    <p:spTree>
      <p:nvGrpSpPr>
        <p:cNvPr id="1" name=""/>
        <p:cNvGrpSpPr/>
        <p:nvPr/>
      </p:nvGrpSpPr>
      <p:grpSpPr>
        <a:xfrm>
          <a:off x="0" y="0"/>
          <a:ext cx="0" cy="0"/>
          <a:chOff x="0" y="0"/>
          <a:chExt cx="0" cy="0"/>
        </a:xfrm>
      </p:grpSpPr>
      <p:sp>
        <p:nvSpPr>
          <p:cNvPr id="2" name="Freeform 2"/>
          <p:cNvSpPr/>
          <p:nvPr/>
        </p:nvSpPr>
        <p:spPr>
          <a:xfrm>
            <a:off x="4392381" y="757914"/>
            <a:ext cx="2009158" cy="2260302"/>
          </a:xfrm>
          <a:custGeom>
            <a:avLst/>
            <a:gdLst/>
            <a:ahLst/>
            <a:cxnLst/>
            <a:rect l="l" t="t" r="r" b="b"/>
            <a:pathLst>
              <a:path w="2009158" h="2260302">
                <a:moveTo>
                  <a:pt x="0" y="0"/>
                </a:moveTo>
                <a:lnTo>
                  <a:pt x="2009157" y="0"/>
                </a:lnTo>
                <a:lnTo>
                  <a:pt x="2009157" y="2260302"/>
                </a:lnTo>
                <a:lnTo>
                  <a:pt x="0" y="2260302"/>
                </a:lnTo>
                <a:lnTo>
                  <a:pt x="0" y="0"/>
                </a:lnTo>
                <a:close/>
              </a:path>
            </a:pathLst>
          </a:custGeom>
          <a:blipFill>
            <a:blip r:embed="rId3"/>
            <a:stretch>
              <a:fillRect l="-131231" t="-104388" r="-353454" b="-120437"/>
            </a:stretch>
          </a:blipFill>
        </p:spPr>
        <p:txBody>
          <a:bodyPr/>
          <a:lstStyle/>
          <a:p>
            <a:endParaRPr lang="en-GB"/>
          </a:p>
        </p:txBody>
      </p:sp>
      <p:sp>
        <p:nvSpPr>
          <p:cNvPr id="3" name="Freeform 3"/>
          <p:cNvSpPr/>
          <p:nvPr/>
        </p:nvSpPr>
        <p:spPr>
          <a:xfrm>
            <a:off x="1255080" y="3729233"/>
            <a:ext cx="1173019" cy="1173019"/>
          </a:xfrm>
          <a:custGeom>
            <a:avLst/>
            <a:gdLst/>
            <a:ahLst/>
            <a:cxnLst/>
            <a:rect l="l" t="t" r="r" b="b"/>
            <a:pathLst>
              <a:path w="1173019" h="1173019">
                <a:moveTo>
                  <a:pt x="0" y="0"/>
                </a:moveTo>
                <a:lnTo>
                  <a:pt x="1173019" y="0"/>
                </a:lnTo>
                <a:lnTo>
                  <a:pt x="1173019" y="1173019"/>
                </a:lnTo>
                <a:lnTo>
                  <a:pt x="0" y="1173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4266417" y="8673824"/>
            <a:ext cx="2135121" cy="815616"/>
          </a:xfrm>
          <a:custGeom>
            <a:avLst/>
            <a:gdLst/>
            <a:ahLst/>
            <a:cxnLst/>
            <a:rect l="l" t="t" r="r" b="b"/>
            <a:pathLst>
              <a:path w="2135121" h="815616">
                <a:moveTo>
                  <a:pt x="0" y="0"/>
                </a:moveTo>
                <a:lnTo>
                  <a:pt x="2135121" y="0"/>
                </a:lnTo>
                <a:lnTo>
                  <a:pt x="2135121" y="815616"/>
                </a:lnTo>
                <a:lnTo>
                  <a:pt x="0" y="815616"/>
                </a:lnTo>
                <a:lnTo>
                  <a:pt x="0" y="0"/>
                </a:lnTo>
                <a:close/>
              </a:path>
            </a:pathLst>
          </a:custGeom>
          <a:blipFill>
            <a:blip r:embed="rId6"/>
            <a:stretch>
              <a:fillRect/>
            </a:stretch>
          </a:blipFill>
        </p:spPr>
        <p:txBody>
          <a:bodyPr/>
          <a:lstStyle/>
          <a:p>
            <a:endParaRPr lang="en-GB"/>
          </a:p>
        </p:txBody>
      </p:sp>
      <p:sp>
        <p:nvSpPr>
          <p:cNvPr id="5" name="Freeform 5"/>
          <p:cNvSpPr/>
          <p:nvPr/>
        </p:nvSpPr>
        <p:spPr>
          <a:xfrm>
            <a:off x="9444641" y="4500218"/>
            <a:ext cx="7038548" cy="2346183"/>
          </a:xfrm>
          <a:custGeom>
            <a:avLst/>
            <a:gdLst/>
            <a:ahLst/>
            <a:cxnLst/>
            <a:rect l="l" t="t" r="r" b="b"/>
            <a:pathLst>
              <a:path w="7038548" h="2346183">
                <a:moveTo>
                  <a:pt x="0" y="0"/>
                </a:moveTo>
                <a:lnTo>
                  <a:pt x="7038549" y="0"/>
                </a:lnTo>
                <a:lnTo>
                  <a:pt x="7038549" y="2346183"/>
                </a:lnTo>
                <a:lnTo>
                  <a:pt x="0" y="2346183"/>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2850791" y="3624458"/>
            <a:ext cx="5504123" cy="1301867"/>
          </a:xfrm>
          <a:prstGeom prst="rect">
            <a:avLst/>
          </a:prstGeom>
        </p:spPr>
        <p:txBody>
          <a:bodyPr lIns="0" tIns="0" rIns="0" bIns="0" rtlCol="0" anchor="t">
            <a:spAutoFit/>
          </a:bodyPr>
          <a:lstStyle/>
          <a:p>
            <a:pPr marL="0" lvl="0" indent="0" algn="ctr">
              <a:lnSpc>
                <a:spcPts val="5068"/>
              </a:lnSpc>
              <a:spcBef>
                <a:spcPct val="0"/>
              </a:spcBef>
            </a:pPr>
            <a:r>
              <a:rPr lang="en-US" sz="3620" b="1" u="none" strike="noStrike">
                <a:solidFill>
                  <a:srgbClr val="FFFFFF"/>
                </a:solidFill>
                <a:latin typeface="FS Lola Bold"/>
                <a:ea typeface="FS Lola Bold"/>
                <a:cs typeface="FS Lola Bold"/>
                <a:sym typeface="FS Lola Bold"/>
              </a:rPr>
              <a:t>Bridge housing, health and social care </a:t>
            </a:r>
          </a:p>
        </p:txBody>
      </p:sp>
      <p:sp>
        <p:nvSpPr>
          <p:cNvPr id="7" name="TextBox 7"/>
          <p:cNvSpPr txBox="1"/>
          <p:nvPr/>
        </p:nvSpPr>
        <p:spPr>
          <a:xfrm>
            <a:off x="2105120" y="5374046"/>
            <a:ext cx="6583680" cy="2585403"/>
          </a:xfrm>
          <a:prstGeom prst="rect">
            <a:avLst/>
          </a:prstGeom>
        </p:spPr>
        <p:txBody>
          <a:bodyPr lIns="0" tIns="0" rIns="0" bIns="0" rtlCol="0" anchor="t">
            <a:spAutoFit/>
          </a:bodyPr>
          <a:lstStyle/>
          <a:p>
            <a:pPr marL="0" lvl="0" indent="0" algn="ctr">
              <a:lnSpc>
                <a:spcPts val="3447"/>
              </a:lnSpc>
              <a:spcBef>
                <a:spcPct val="0"/>
              </a:spcBef>
            </a:pPr>
            <a:r>
              <a:rPr lang="en-US" sz="2462" u="none" strike="noStrike">
                <a:solidFill>
                  <a:srgbClr val="FFFFFF"/>
                </a:solidFill>
                <a:latin typeface="FS Lola"/>
                <a:ea typeface="FS Lola"/>
                <a:cs typeface="FS Lola"/>
                <a:sym typeface="FS Lola"/>
              </a:rPr>
              <a:t>Housing, health and social care should work as an integrated system, not separate silos. Addressing them together creates a robust foundation for wellbeing. This cohesive approach supports older adults’ needs more effectively, benefiting society as a whole and creating economic savings too.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25588"/>
        </a:solidFill>
        <a:effectLst/>
      </p:bgPr>
    </p:bg>
    <p:spTree>
      <p:nvGrpSpPr>
        <p:cNvPr id="1" name=""/>
        <p:cNvGrpSpPr/>
        <p:nvPr/>
      </p:nvGrpSpPr>
      <p:grpSpPr>
        <a:xfrm>
          <a:off x="0" y="0"/>
          <a:ext cx="0" cy="0"/>
          <a:chOff x="0" y="0"/>
          <a:chExt cx="0" cy="0"/>
        </a:xfrm>
      </p:grpSpPr>
      <p:sp>
        <p:nvSpPr>
          <p:cNvPr id="2" name="Freeform 2"/>
          <p:cNvSpPr/>
          <p:nvPr/>
        </p:nvSpPr>
        <p:spPr>
          <a:xfrm>
            <a:off x="3156871" y="502209"/>
            <a:ext cx="2489218" cy="2522856"/>
          </a:xfrm>
          <a:custGeom>
            <a:avLst/>
            <a:gdLst/>
            <a:ahLst/>
            <a:cxnLst/>
            <a:rect l="l" t="t" r="r" b="b"/>
            <a:pathLst>
              <a:path w="2489218" h="2522856">
                <a:moveTo>
                  <a:pt x="0" y="0"/>
                </a:moveTo>
                <a:lnTo>
                  <a:pt x="2489217" y="0"/>
                </a:lnTo>
                <a:lnTo>
                  <a:pt x="2489217" y="2522856"/>
                </a:lnTo>
                <a:lnTo>
                  <a:pt x="0" y="2522856"/>
                </a:lnTo>
                <a:lnTo>
                  <a:pt x="0" y="0"/>
                </a:lnTo>
                <a:close/>
              </a:path>
            </a:pathLst>
          </a:custGeom>
          <a:blipFill>
            <a:blip r:embed="rId3"/>
            <a:stretch>
              <a:fillRect l="-127685" t="-124739" r="-341198" b="-126072"/>
            </a:stretch>
          </a:blipFill>
        </p:spPr>
        <p:txBody>
          <a:bodyPr/>
          <a:lstStyle/>
          <a:p>
            <a:endParaRPr lang="en-GB"/>
          </a:p>
        </p:txBody>
      </p:sp>
      <p:sp>
        <p:nvSpPr>
          <p:cNvPr id="3" name="Freeform 3"/>
          <p:cNvSpPr/>
          <p:nvPr/>
        </p:nvSpPr>
        <p:spPr>
          <a:xfrm>
            <a:off x="724768" y="3476993"/>
            <a:ext cx="1079557" cy="1079557"/>
          </a:xfrm>
          <a:custGeom>
            <a:avLst/>
            <a:gdLst/>
            <a:ahLst/>
            <a:cxnLst/>
            <a:rect l="l" t="t" r="r" b="b"/>
            <a:pathLst>
              <a:path w="1079557" h="1079557">
                <a:moveTo>
                  <a:pt x="0" y="0"/>
                </a:moveTo>
                <a:lnTo>
                  <a:pt x="1079557" y="0"/>
                </a:lnTo>
                <a:lnTo>
                  <a:pt x="1079557" y="1079557"/>
                </a:lnTo>
                <a:lnTo>
                  <a:pt x="0" y="10795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3421993" y="8674460"/>
            <a:ext cx="2135121" cy="815616"/>
          </a:xfrm>
          <a:custGeom>
            <a:avLst/>
            <a:gdLst/>
            <a:ahLst/>
            <a:cxnLst/>
            <a:rect l="l" t="t" r="r" b="b"/>
            <a:pathLst>
              <a:path w="2135121" h="815616">
                <a:moveTo>
                  <a:pt x="0" y="0"/>
                </a:moveTo>
                <a:lnTo>
                  <a:pt x="2135121" y="0"/>
                </a:lnTo>
                <a:lnTo>
                  <a:pt x="2135121" y="815616"/>
                </a:lnTo>
                <a:lnTo>
                  <a:pt x="0" y="815616"/>
                </a:lnTo>
                <a:lnTo>
                  <a:pt x="0" y="0"/>
                </a:lnTo>
                <a:close/>
              </a:path>
            </a:pathLst>
          </a:custGeom>
          <a:blipFill>
            <a:blip r:embed="rId6"/>
            <a:stretch>
              <a:fillRect/>
            </a:stretch>
          </a:blipFill>
        </p:spPr>
        <p:txBody>
          <a:bodyPr/>
          <a:lstStyle/>
          <a:p>
            <a:endParaRPr lang="en-GB"/>
          </a:p>
        </p:txBody>
      </p:sp>
      <p:sp>
        <p:nvSpPr>
          <p:cNvPr id="5" name="Freeform 5"/>
          <p:cNvSpPr/>
          <p:nvPr/>
        </p:nvSpPr>
        <p:spPr>
          <a:xfrm>
            <a:off x="8025962" y="2097418"/>
            <a:ext cx="9519846" cy="6344977"/>
          </a:xfrm>
          <a:custGeom>
            <a:avLst/>
            <a:gdLst/>
            <a:ahLst/>
            <a:cxnLst/>
            <a:rect l="l" t="t" r="r" b="b"/>
            <a:pathLst>
              <a:path w="9519846" h="6344977">
                <a:moveTo>
                  <a:pt x="0" y="0"/>
                </a:moveTo>
                <a:lnTo>
                  <a:pt x="9519846" y="0"/>
                </a:lnTo>
                <a:lnTo>
                  <a:pt x="9519846" y="6344978"/>
                </a:lnTo>
                <a:lnTo>
                  <a:pt x="0" y="6344978"/>
                </a:lnTo>
                <a:lnTo>
                  <a:pt x="0" y="0"/>
                </a:lnTo>
                <a:close/>
              </a:path>
            </a:pathLst>
          </a:custGeom>
          <a:blipFill>
            <a:blip r:embed="rId7"/>
            <a:stretch>
              <a:fillRect/>
            </a:stretch>
          </a:blipFill>
        </p:spPr>
        <p:txBody>
          <a:bodyPr/>
          <a:lstStyle/>
          <a:p>
            <a:endParaRPr lang="en-GB"/>
          </a:p>
        </p:txBody>
      </p:sp>
      <p:sp>
        <p:nvSpPr>
          <p:cNvPr id="6" name="TextBox 6"/>
          <p:cNvSpPr txBox="1"/>
          <p:nvPr/>
        </p:nvSpPr>
        <p:spPr>
          <a:xfrm>
            <a:off x="1197713" y="5193707"/>
            <a:ext cx="6583680" cy="3014028"/>
          </a:xfrm>
          <a:prstGeom prst="rect">
            <a:avLst/>
          </a:prstGeom>
        </p:spPr>
        <p:txBody>
          <a:bodyPr lIns="0" tIns="0" rIns="0" bIns="0" rtlCol="0" anchor="t">
            <a:spAutoFit/>
          </a:bodyPr>
          <a:lstStyle/>
          <a:p>
            <a:pPr marL="0" lvl="0" indent="0" algn="ctr">
              <a:lnSpc>
                <a:spcPts val="3447"/>
              </a:lnSpc>
              <a:spcBef>
                <a:spcPct val="0"/>
              </a:spcBef>
            </a:pPr>
            <a:r>
              <a:rPr lang="en-US" sz="2462">
                <a:solidFill>
                  <a:srgbClr val="FFFFFF"/>
                </a:solidFill>
                <a:latin typeface="FS Lola"/>
                <a:ea typeface="FS Lola"/>
                <a:cs typeface="FS Lola"/>
                <a:sym typeface="FS Lola"/>
              </a:rPr>
              <a:t>Arch</a:t>
            </a:r>
            <a:r>
              <a:rPr lang="en-US" sz="2462" u="none" strike="noStrike">
                <a:solidFill>
                  <a:srgbClr val="FFFFFF"/>
                </a:solidFill>
                <a:latin typeface="FS Lola"/>
                <a:ea typeface="FS Lola"/>
                <a:cs typeface="FS Lola"/>
                <a:sym typeface="FS Lola"/>
              </a:rPr>
              <a:t>itects and developers should view the community as a central client. Development should be co-created with communities, not simply for them. This community-centred approach strengthens ties and ensures that spaces meet the real needs of those who live there. </a:t>
            </a:r>
          </a:p>
        </p:txBody>
      </p:sp>
      <p:sp>
        <p:nvSpPr>
          <p:cNvPr id="7" name="TextBox 7"/>
          <p:cNvSpPr txBox="1"/>
          <p:nvPr/>
        </p:nvSpPr>
        <p:spPr>
          <a:xfrm>
            <a:off x="1804325" y="3387015"/>
            <a:ext cx="5504123" cy="1301867"/>
          </a:xfrm>
          <a:prstGeom prst="rect">
            <a:avLst/>
          </a:prstGeom>
        </p:spPr>
        <p:txBody>
          <a:bodyPr lIns="0" tIns="0" rIns="0" bIns="0" rtlCol="0" anchor="t">
            <a:spAutoFit/>
          </a:bodyPr>
          <a:lstStyle/>
          <a:p>
            <a:pPr marL="0" lvl="0" indent="0" algn="ctr">
              <a:lnSpc>
                <a:spcPts val="5068"/>
              </a:lnSpc>
              <a:spcBef>
                <a:spcPct val="0"/>
              </a:spcBef>
            </a:pPr>
            <a:r>
              <a:rPr lang="en-US" sz="3620" b="1">
                <a:solidFill>
                  <a:srgbClr val="FFFFFF"/>
                </a:solidFill>
                <a:latin typeface="FS Lola Bold"/>
                <a:ea typeface="FS Lola Bold"/>
                <a:cs typeface="FS Lola Bold"/>
                <a:sym typeface="FS Lola Bold"/>
              </a:rPr>
              <a:t>Enga</a:t>
            </a:r>
            <a:r>
              <a:rPr lang="en-US" sz="3620" b="1" u="none" strike="noStrike">
                <a:solidFill>
                  <a:srgbClr val="FFFFFF"/>
                </a:solidFill>
                <a:latin typeface="FS Lola Bold"/>
                <a:ea typeface="FS Lola Bold"/>
                <a:cs typeface="FS Lola Bold"/>
                <a:sym typeface="FS Lola Bold"/>
              </a:rPr>
              <a:t>ge communities in the built environment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D2CA70CA811A4C9F18DA57CEC52A38" ma:contentTypeVersion="19" ma:contentTypeDescription="Create a new document." ma:contentTypeScope="" ma:versionID="b63d91a7eb71e9e1333a3580438eed0d">
  <xsd:schema xmlns:xsd="http://www.w3.org/2001/XMLSchema" xmlns:xs="http://www.w3.org/2001/XMLSchema" xmlns:p="http://schemas.microsoft.com/office/2006/metadata/properties" xmlns:ns2="3e6cab67-71e1-43fe-bf44-962cf23444a2" xmlns:ns3="22d97ed3-d2a5-4c55-aaa9-0f8d366c11e6" targetNamespace="http://schemas.microsoft.com/office/2006/metadata/properties" ma:root="true" ma:fieldsID="527a7fdf8e8316e307e6d8d15904233c" ns2:_="" ns3:_="">
    <xsd:import namespace="3e6cab67-71e1-43fe-bf44-962cf23444a2"/>
    <xsd:import namespace="22d97ed3-d2a5-4c55-aaa9-0f8d366c11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6cab67-71e1-43fe-bf44-962cf23444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e1341af-6b55-40d1-bbfc-2f154f0a75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d97ed3-d2a5-4c55-aaa9-0f8d366c11e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e1bcc3-3507-4c8f-bcef-5392e852d6b9}" ma:internalName="TaxCatchAll" ma:showField="CatchAllData" ma:web="22d97ed3-d2a5-4c55-aaa9-0f8d366c11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2d97ed3-d2a5-4c55-aaa9-0f8d366c11e6" xsi:nil="true"/>
    <lcf76f155ced4ddcb4097134ff3c332f xmlns="3e6cab67-71e1-43fe-bf44-962cf23444a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000E427-D1A5-4C57-AE2D-E0ED2330517E}"/>
</file>

<file path=customXml/itemProps2.xml><?xml version="1.0" encoding="utf-8"?>
<ds:datastoreItem xmlns:ds="http://schemas.openxmlformats.org/officeDocument/2006/customXml" ds:itemID="{B906B04F-CC42-4487-B473-1AEEFCD7B144}"/>
</file>

<file path=customXml/itemProps3.xml><?xml version="1.0" encoding="utf-8"?>
<ds:datastoreItem xmlns:ds="http://schemas.openxmlformats.org/officeDocument/2006/customXml" ds:itemID="{9451A6E4-A02A-4F4B-8B6D-1489FB6FCB02}"/>
</file>

<file path=docProps/app.xml><?xml version="1.0" encoding="utf-8"?>
<Properties xmlns="http://schemas.openxmlformats.org/officeDocument/2006/extended-properties" xmlns:vt="http://schemas.openxmlformats.org/officeDocument/2006/docPropsVTypes">
  <TotalTime>1</TotalTime>
  <Words>663</Words>
  <Application>Microsoft Office PowerPoint</Application>
  <PresentationFormat>Custom</PresentationFormat>
  <Paragraphs>83</Paragraphs>
  <Slides>15</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Proxima Nova</vt:lpstr>
      <vt:lpstr>Calibri</vt:lpstr>
      <vt:lpstr>FS Lola Bold</vt:lpstr>
      <vt:lpstr>FS Lola</vt:lpstr>
      <vt:lpstr>Proxima Nova Light</vt:lpstr>
      <vt:lpstr>FS Lola Light</vt:lpstr>
      <vt:lpstr>Proxima Nova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HAPPI Hour Appleby Blue: One Year On Key Findings and Recommendations</dc:title>
  <dc:creator>Sally</dc:creator>
  <cp:lastModifiedBy>Sally Razey</cp:lastModifiedBy>
  <cp:revision>1</cp:revision>
  <dcterms:created xsi:type="dcterms:W3CDTF">2006-08-16T00:00:00Z</dcterms:created>
  <dcterms:modified xsi:type="dcterms:W3CDTF">2025-10-07T10:57:02Z</dcterms:modified>
  <dc:identifier>DAG1GfyqksY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0x01010037D2CA70CA811A4C9F18DA57CEC52A38</vt:lpwstr>
  </property>
</Properties>
</file>