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2"/>
  </p:notesMasterIdLst>
  <p:sldIdLst>
    <p:sldId id="256" r:id="rId4"/>
    <p:sldId id="296" r:id="rId5"/>
    <p:sldId id="311" r:id="rId6"/>
    <p:sldId id="306" r:id="rId7"/>
    <p:sldId id="310" r:id="rId8"/>
    <p:sldId id="309" r:id="rId9"/>
    <p:sldId id="312" r:id="rId10"/>
    <p:sldId id="313" r:id="rId11"/>
  </p:sldIdLst>
  <p:sldSz cx="11522075" cy="6480175"/>
  <p:notesSz cx="6888163" cy="1002188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8" autoAdjust="0"/>
    <p:restoredTop sz="81339" autoAdjust="0"/>
  </p:normalViewPr>
  <p:slideViewPr>
    <p:cSldViewPr>
      <p:cViewPr varScale="1">
        <p:scale>
          <a:sx n="71" d="100"/>
          <a:sy n="71" d="100"/>
        </p:scale>
        <p:origin x="1258" y="48"/>
      </p:cViewPr>
      <p:guideLst>
        <p:guide orient="horz" pos="2041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A2A4A5-5610-533F-F97E-87B24534F8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3238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DC8878-DD59-D842-CBBE-A1DBA27C48A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3238"/>
          </a:xfrm>
          <a:prstGeom prst="rect">
            <a:avLst/>
          </a:prstGeom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A334DC0D-E61B-4E46-A0A2-52C145FD0B31}" type="datetimeFigureOut">
              <a:rPr lang="en-GB" altLang="en-US"/>
              <a:pPr>
                <a:defRPr/>
              </a:pPr>
              <a:t>09/11/2023</a:t>
            </a:fld>
            <a:endParaRPr lang="en-GB" alt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231223D-AB16-5725-CEF9-B805550253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52538"/>
            <a:ext cx="6015037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F624934-7089-F2C1-A0B6-8BC691A9D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6525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342B2-6978-6972-917D-4A83E5F334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3238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EB3BC-02E3-C764-1B7A-14EB476628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3238"/>
          </a:xfrm>
          <a:prstGeom prst="rect">
            <a:avLst/>
          </a:prstGeom>
        </p:spPr>
        <p:txBody>
          <a:bodyPr vert="horz" wrap="square" lIns="96625" tIns="48312" rIns="96625" bIns="4831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E27F2627-C238-4554-BCDA-B9985FB2C3C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E1EEF5F1-2D93-A500-AD2D-C39B44BFB4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379B2ACD-EF98-BF8B-F8B1-F137B3477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9F9CCE9F-6C25-71DF-8F2E-3BD14CF754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4225" indent="-3016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6500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90688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3288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304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76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48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20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216EAB0-807B-4492-977D-4F69AA8ABABA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E48A1B4F-A65A-52BF-A6B7-09BB35C2E3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FBA341E4-76EA-434E-DAB6-6399299981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EC47DE91-3295-0A72-10DD-89DB22DBA8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4225" indent="-3016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6500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90688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3288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304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76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48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20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29F5933-4B44-47D3-8AC4-F4712297A03E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7B5F4BF6-1775-5DDE-579B-004D5CCFF8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697A1212-7B14-FEF5-88EC-BC45FE5F04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F6225E95-1BB9-1DA2-8194-35F0B7B544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4225" indent="-3016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6500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90688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3288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304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76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48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20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7755093-9F7F-4FD6-B164-1D9C75E26979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0AC58181-A8FC-6909-AB82-7D108BB746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C53B33AE-E5A0-1BF4-9251-23587DBE16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72FE7295-917F-6F23-0D31-6DFEC1720C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4225" indent="-3016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6500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90688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3288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304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76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48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20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FCB88A6-79FB-4D98-9FA0-7E0A05854EFD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085AAB80-6A58-579D-29D5-57FAAF176E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F4F2AEDF-8A53-5B8C-3098-C7D20A0FFC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Evidence of slow/slowing ‘fill rates’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E0D87537-6094-CDCF-9CD9-206054669F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4225" indent="-3016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6500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90688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3288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304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76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48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20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92C4AB-31A0-4C2C-98E6-B82EC81B5F4A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9C9493D5-6428-82A0-B63C-BCF59FDE74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1222747-4C3F-FFD4-7637-7389E68341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8BF1EA2E-CA6C-8DE8-7287-9AF05B2809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4225" indent="-3016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6500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90688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3288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304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76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48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20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ACAC7FC-63AC-4F9E-9B19-09A5EF9F56A4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F1B27D1D-3A12-D794-B81A-6BA4E41D84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C33069AD-836F-0A66-2E1F-CA39CF18F6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9A0D374D-A564-5FB6-9226-C0B772D3B5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4225" indent="-3016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6500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90688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3288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304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76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48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20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4F216A-22CA-4903-B59C-210A0CBF073E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CCA6C41E-50BE-AE7F-172C-C12E1EC527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C0E37170-0233-E6AD-9C32-500F2D2B9B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E1BA188C-7CF1-D5AA-6472-593044091E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4225" indent="-3016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6500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90688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3288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304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76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48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20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491A08C-1B38-492F-8477-18A999D32278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97820C-0292-A1BC-C478-8D3CD6FE53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D55449-0F82-6214-1F98-F15F77D54B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D6267C-1A0C-CA57-FEFC-B0E2F053F8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177A2-0BD8-4797-8EBC-6E8BDB59133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258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3DD767-2D1D-52FC-925B-8C2861FB95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176107-DF40-B927-CC24-DF9A880847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340608-5A1A-A66A-8365-93E41C74DC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8F77D-595E-4A5A-B6A2-7BF2AA9A350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2767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45AF19-90D1-C3D7-1A86-6A20FBE480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85FEC7-BF0C-8B08-8D6E-25DF002EDB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C260C3-B377-81CB-0003-904A41E0CE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34CA6-33C2-4127-8C03-90CF7A04D53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923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CCD33C-87A3-DC8F-EFAE-053E80F08C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869092-3E6C-05C6-5510-2CC4212854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5DB1A3-469F-814D-9A41-384F76DF16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5571A-A77A-40A2-B1FE-B2016649623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2521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9AA09F-5209-EBB4-44D9-B01F93C811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43A56F-3D71-8908-314B-B6CDEB41C4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559D7F-AC0C-B7B2-F4E6-93156177C7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55F44-E380-454D-BE8B-6A5F52DDE5D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6334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102E6A-83C7-1E52-A8D9-6BFCD137CD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31B550-BA67-B87A-3427-DA1B47D055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17AF35-1013-47B0-26DE-C2C0D2940D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CFE6E-DB76-4B84-8085-D8C998D558A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19612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6BEDE56-B6DE-9317-0976-8274C7D580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0C95DCA-F7BA-FCCA-D913-10C6B24CA8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DF96661-D585-FCAE-44CF-F7E6B3D200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99BFF-DA80-486A-8E3C-6AD8A40F475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9663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9433862-2D63-4BC8-07E0-E54832F972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49C0F59-623A-76E4-982D-3EAA356383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39AE572-43E7-A2A6-7847-D71BC3601C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7E82E-3CD2-488B-A6BA-F535EAA5080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2145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D7C27E6-8261-128D-1B14-E4EB4953FD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7273DB9-018C-358B-4302-8F12B7EC74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C04DC75-A6A8-0370-D2A8-CFD1EA9949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332AA-A6FC-4FBD-BC30-B325D55FAFC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914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F14BC2-A749-C3FA-A3EB-B261951A65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81658B-B82A-009E-4080-2C825BF69F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154C97-B382-8DEB-DBD9-EB88013BF3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B9643-7671-4815-B417-3B17057E941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4757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1A0E45-036C-4921-6E6D-275D9F22EB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1FEA8D-B1FF-A677-81C3-99616E207C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CB0822-C5EE-0708-66C9-540AE668E1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BAF96-E289-4E34-B3D9-8DD2D94549F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646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E6B4775-EF1F-5FCB-15E3-C1B40452E6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DFB2E6F-96E0-F745-C1FB-CCD7F7E8C8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1300"/>
            <a:ext cx="1036955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D21E829-6AE4-F3A6-EFA1-DABFC2351C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7637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2E71C36-BD49-A906-2204-2E93C5AFF9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24693F0-38D6-BA93-8256-76468AD3BDD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8175" y="5900738"/>
            <a:ext cx="2687638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E746629-EAE9-4A0E-91CE-B81BD67C9FB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housinglin.org.uk/Topics/type/Design-Principles-for-Extra-Care-Housing/" TargetMode="Externa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ousinglin.org.uk/Topics/type/Spotlight-on-Extra-Care-A-video-series-from-the-Housing-LIN/" TargetMode="External"/><Relationship Id="rId5" Type="http://schemas.openxmlformats.org/officeDocument/2006/relationships/hyperlink" Target="http://www.housinglin.org.uk/Events/" TargetMode="External"/><Relationship Id="rId4" Type="http://schemas.openxmlformats.org/officeDocument/2006/relationships/hyperlink" Target="http://www.housinglin.org.uk/Topics/browse/HousingExtraCare/Commissionin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yocUto39yE?start=433&amp;feature=oembed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292EE43-890C-CAFE-10D8-8327514C8019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A53B195D-FCB2-32E4-272F-C8DF304CB50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60363" y="2376488"/>
            <a:ext cx="10225087" cy="2881312"/>
          </a:xfrm>
        </p:spPr>
        <p:txBody>
          <a:bodyPr anchor="ctr"/>
          <a:lstStyle/>
          <a:p>
            <a:pPr>
              <a:lnSpc>
                <a:spcPct val="120000"/>
              </a:lnSpc>
              <a:spcAft>
                <a:spcPts val="800"/>
              </a:spcAft>
              <a:defRPr/>
            </a:pPr>
            <a:r>
              <a:rPr lang="en-GB" sz="4000" b="1" dirty="0">
                <a:latin typeface="Calibri" panose="020F0502020204030204" pitchFamily="34" charset="0"/>
                <a:cs typeface="Times New Roman" panose="02020603050405020304" pitchFamily="18" charset="0"/>
              </a:rPr>
              <a:t>Extra Care Housing:</a:t>
            </a:r>
            <a:br>
              <a:rPr lang="en-GB" sz="40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4000" b="1" dirty="0">
                <a:latin typeface="Calibri" panose="020F0502020204030204" pitchFamily="34" charset="0"/>
                <a:cs typeface="Times New Roman" panose="02020603050405020304" pitchFamily="18" charset="0"/>
              </a:rPr>
              <a:t> The Opportunity and Challenge</a:t>
            </a:r>
            <a:br>
              <a:rPr lang="en-GB" sz="3600" dirty="0">
                <a:latin typeface="Whitney-Book" charset="0"/>
                <a:cs typeface="+mj-cs"/>
              </a:rPr>
            </a:br>
            <a:br>
              <a:rPr lang="en-GB" sz="3600" dirty="0">
                <a:latin typeface="Whitney-Book" charset="0"/>
                <a:cs typeface="+mj-cs"/>
              </a:rPr>
            </a:br>
            <a:r>
              <a:rPr lang="en-GB" sz="2800" dirty="0">
                <a:latin typeface="Whitney-Book" charset="0"/>
                <a:cs typeface="+mj-cs"/>
              </a:rPr>
              <a:t>Friday 10</a:t>
            </a:r>
            <a:r>
              <a:rPr lang="en-GB" sz="2800" baseline="30000" dirty="0">
                <a:latin typeface="Whitney-Book" charset="0"/>
                <a:cs typeface="+mj-cs"/>
              </a:rPr>
              <a:t>th</a:t>
            </a:r>
            <a:r>
              <a:rPr lang="en-GB" sz="2800" dirty="0">
                <a:latin typeface="Whitney-Book" charset="0"/>
                <a:cs typeface="+mj-cs"/>
              </a:rPr>
              <a:t> November 2023</a:t>
            </a:r>
            <a:br>
              <a:rPr lang="en-GB" sz="2400" dirty="0">
                <a:latin typeface="Whitney-Book" charset="0"/>
                <a:cs typeface="+mj-cs"/>
              </a:rPr>
            </a:br>
            <a:r>
              <a:rPr lang="en-GB" sz="2400" dirty="0">
                <a:latin typeface="Whitney-Book" charset="0"/>
                <a:cs typeface="+mj-cs"/>
              </a:rPr>
              <a:t>Ian Copeman</a:t>
            </a:r>
            <a:br>
              <a:rPr lang="en-GB" sz="2400" dirty="0">
                <a:latin typeface="Whitney-Book" charset="0"/>
                <a:cs typeface="+mj-cs"/>
              </a:rPr>
            </a:br>
            <a:r>
              <a:rPr lang="en-GB" sz="2400" dirty="0">
                <a:latin typeface="Whitney-Book" charset="0"/>
                <a:cs typeface="+mj-cs"/>
              </a:rPr>
              <a:t>Business Director, Housing LIN                 </a:t>
            </a:r>
            <a:br>
              <a:rPr lang="en-GB" sz="4000" dirty="0">
                <a:latin typeface="Whitney-Book" charset="0"/>
                <a:cs typeface="+mj-cs"/>
              </a:rPr>
            </a:br>
            <a:endParaRPr lang="en-US" sz="4000" dirty="0">
              <a:latin typeface="Whitney-Book" charset="0"/>
              <a:cs typeface="+mj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8B90C3A-F7EB-5A28-AC1C-E26565B92DE0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 dirty="0"/>
          </a:p>
        </p:txBody>
      </p:sp>
      <p:pic>
        <p:nvPicPr>
          <p:cNvPr id="3077" name="Picture 8">
            <a:extLst>
              <a:ext uri="{FF2B5EF4-FFF2-40B4-BE49-F238E27FC236}">
                <a16:creationId xmlns:a16="http://schemas.microsoft.com/office/drawing/2014/main" id="{7B374025-268E-51C9-0940-2F8D6EC6F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D0C70F-0E6B-0469-E6A7-3519BB831FF6}"/>
              </a:ext>
            </a:extLst>
          </p:cNvPr>
          <p:cNvSpPr>
            <a:spLocks/>
          </p:cNvSpPr>
          <p:nvPr/>
        </p:nvSpPr>
        <p:spPr>
          <a:xfrm>
            <a:off x="215900" y="111125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396835FC-59BD-2A99-9C36-BEBE042733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6263" y="258763"/>
            <a:ext cx="7358062" cy="6762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>
                <a:latin typeface="Whitney-Book" charset="0"/>
                <a:cs typeface="+mj-cs"/>
              </a:rPr>
              <a:t>Extra care housing: it’s popular…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5028A4DB-E8D6-9AD5-2A31-D19757966F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1358900"/>
            <a:ext cx="7200900" cy="439261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</a:pPr>
            <a:r>
              <a:rPr lang="en-GB" altLang="en-US" sz="200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3,218 extra care housing related resources</a:t>
            </a:r>
          </a:p>
          <a:p>
            <a:pPr>
              <a:lnSpc>
                <a:spcPct val="107000"/>
              </a:lnSpc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</a:pPr>
            <a:r>
              <a:rPr lang="en-GB" altLang="en-US" sz="200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14,314 ECH topic webpages views / 23,945 ECH resources views</a:t>
            </a:r>
          </a:p>
          <a:p>
            <a:pPr>
              <a:lnSpc>
                <a:spcPct val="107000"/>
              </a:lnSpc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</a:pPr>
            <a:r>
              <a:rPr lang="en-GB" altLang="en-US" sz="2000" i="1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Extra Care Housing What is it? </a:t>
            </a:r>
            <a:r>
              <a:rPr lang="en-GB" altLang="en-US" sz="200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(published in 2015 - 2,068 downloads this year</a:t>
            </a:r>
          </a:p>
          <a:p>
            <a:pPr>
              <a:lnSpc>
                <a:spcPct val="107000"/>
              </a:lnSpc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</a:pPr>
            <a:r>
              <a:rPr lang="en-GB" altLang="en-US" sz="2000" i="1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Design Principles for Extra Care Housing </a:t>
            </a:r>
            <a:r>
              <a:rPr lang="en-GB" altLang="en-US" sz="200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(3</a:t>
            </a:r>
            <a:r>
              <a:rPr lang="en-GB" altLang="en-US" sz="2000" baseline="3000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rd</a:t>
            </a:r>
            <a:r>
              <a:rPr lang="en-GB" altLang="en-US" sz="200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edition published in 2020 - 566 downloads this year</a:t>
            </a:r>
          </a:p>
          <a:p>
            <a:pPr>
              <a:lnSpc>
                <a:spcPct val="107000"/>
              </a:lnSpc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</a:pPr>
            <a:r>
              <a:rPr lang="en-GB" altLang="en-US" sz="2000" i="1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Extra Care Housing What is it</a:t>
            </a:r>
            <a:r>
              <a:rPr lang="en-GB" altLang="en-US" sz="200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? &amp; </a:t>
            </a:r>
            <a:r>
              <a:rPr lang="en-GB" altLang="en-US" sz="2000" i="1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Design Principles for Extra Care Housing</a:t>
            </a:r>
            <a:r>
              <a:rPr lang="en-GB" altLang="en-US" sz="200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are no. 3 and 5 of our most popular downloads </a:t>
            </a:r>
          </a:p>
          <a:p>
            <a:pPr>
              <a:lnSpc>
                <a:spcPct val="107000"/>
              </a:lnSpc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</a:pPr>
            <a:r>
              <a:rPr lang="en-GB" altLang="en-US" sz="200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Extra care housing topic page is the 3</a:t>
            </a:r>
            <a:r>
              <a:rPr lang="en-GB" altLang="en-US" sz="2000" baseline="3000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rd</a:t>
            </a:r>
            <a:r>
              <a:rPr lang="en-GB" altLang="en-US" sz="200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most popular page (our homepage is the 1</a:t>
            </a:r>
            <a:r>
              <a:rPr lang="en-GB" altLang="en-US" sz="2000" baseline="3000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st</a:t>
            </a:r>
            <a:r>
              <a:rPr lang="en-GB" altLang="en-US" sz="200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; HAPPI topic page the 2</a:t>
            </a:r>
            <a:r>
              <a:rPr lang="en-GB" altLang="en-US" sz="2000" baseline="3000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nd</a:t>
            </a:r>
            <a:r>
              <a:rPr lang="en-GB" altLang="en-US" sz="200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0B92E8C-D27B-BDFB-858F-D891DB23BE1E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 dirty="0"/>
          </a:p>
        </p:txBody>
      </p:sp>
      <p:pic>
        <p:nvPicPr>
          <p:cNvPr id="5126" name="Picture 8">
            <a:extLst>
              <a:ext uri="{FF2B5EF4-FFF2-40B4-BE49-F238E27FC236}">
                <a16:creationId xmlns:a16="http://schemas.microsoft.com/office/drawing/2014/main" id="{3A132F87-4369-9730-6C18-E69C7F788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3">
            <a:extLst>
              <a:ext uri="{FF2B5EF4-FFF2-40B4-BE49-F238E27FC236}">
                <a16:creationId xmlns:a16="http://schemas.microsoft.com/office/drawing/2014/main" id="{B04B8E0D-A719-459D-BA4D-F59F72896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5" y="1606550"/>
            <a:ext cx="3155950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AE5C8EA-1FBB-CDFC-C869-FA4C76C3F62D}"/>
              </a:ext>
            </a:extLst>
          </p:cNvPr>
          <p:cNvSpPr>
            <a:spLocks/>
          </p:cNvSpPr>
          <p:nvPr/>
        </p:nvSpPr>
        <p:spPr>
          <a:xfrm>
            <a:off x="215900" y="111125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4CB8795E-7726-CFB7-621D-8B4739B73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6263" y="258763"/>
            <a:ext cx="7358062" cy="676275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200" b="1" dirty="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Context: a case study </a:t>
            </a:r>
            <a:endParaRPr lang="en-US" sz="3200" b="1" dirty="0">
              <a:latin typeface="Whitney-Book" charset="0"/>
              <a:cs typeface="+mj-cs"/>
            </a:endParaRP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5805FB9E-6EAF-C719-1367-7A41739F6C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1195388"/>
            <a:ext cx="7129463" cy="262096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</a:pPr>
            <a:r>
              <a:rPr lang="en-GB" altLang="en-US" sz="240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West of England extra care housing improvement project</a:t>
            </a:r>
          </a:p>
          <a:p>
            <a:pPr>
              <a:lnSpc>
                <a:spcPct val="107000"/>
              </a:lnSpc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</a:pPr>
            <a:r>
              <a:rPr lang="en-GB" altLang="en-US" sz="240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Bristol, Bath &amp; North East Somerset; North Somerset; South Gloucestershire</a:t>
            </a:r>
          </a:p>
          <a:p>
            <a:pPr>
              <a:lnSpc>
                <a:spcPct val="107000"/>
              </a:lnSpc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</a:pPr>
            <a:r>
              <a:rPr lang="en-GB" altLang="en-US" sz="240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Overall population 1.2m and growing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7EB80A7-8526-C06F-99DB-B862D4AAEBD2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 dirty="0"/>
          </a:p>
        </p:txBody>
      </p:sp>
      <p:pic>
        <p:nvPicPr>
          <p:cNvPr id="7174" name="Picture 8">
            <a:extLst>
              <a:ext uri="{FF2B5EF4-FFF2-40B4-BE49-F238E27FC236}">
                <a16:creationId xmlns:a16="http://schemas.microsoft.com/office/drawing/2014/main" id="{A55094A4-1329-F92F-E5F7-8AD946A2D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BB049939-74BA-C22E-4649-A1568BC1A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50" b="26848"/>
          <a:stretch>
            <a:fillRect/>
          </a:stretch>
        </p:blipFill>
        <p:spPr bwMode="auto">
          <a:xfrm>
            <a:off x="7848600" y="1190625"/>
            <a:ext cx="337185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3A56F4-40C1-9B94-8F6E-7E95A53BBA19}"/>
              </a:ext>
            </a:extLst>
          </p:cNvPr>
          <p:cNvSpPr txBox="1"/>
          <p:nvPr/>
        </p:nvSpPr>
        <p:spPr>
          <a:xfrm>
            <a:off x="431800" y="3600450"/>
            <a:ext cx="10082213" cy="3036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  <a:defRPr/>
            </a:pPr>
            <a:r>
              <a:rPr lang="en-GB" altLang="en-US" sz="2400" dirty="0">
                <a:solidFill>
                  <a:srgbClr val="000000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Increasing older population: to 2042 65+ pop +25%; 75+ pop +38%</a:t>
            </a: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  <a:defRPr/>
            </a:pPr>
            <a:r>
              <a:rPr lang="en-GB" altLang="en-US" sz="2400" dirty="0">
                <a:solidFill>
                  <a:srgbClr val="000000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42 schemes/2,500 extra care housing dwellings (2x national average)</a:t>
            </a: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  <a:defRPr/>
            </a:pPr>
            <a:r>
              <a:rPr lang="en-GB" altLang="en-US" sz="2400" dirty="0">
                <a:solidFill>
                  <a:srgbClr val="000000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Mix of operators</a:t>
            </a: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  <a:defRPr/>
            </a:pPr>
            <a:r>
              <a:rPr lang="en-GB" altLang="en-US" sz="2400" dirty="0">
                <a:solidFill>
                  <a:srgbClr val="000000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Wanting to better understand the opportunities and challenges of next ‘phase’ of extra care housing development</a:t>
            </a:r>
          </a:p>
          <a:p>
            <a:pPr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SzPct val="75000"/>
              <a:defRPr/>
            </a:pPr>
            <a:endParaRPr lang="en-GB" altLang="en-US" sz="2400" dirty="0">
              <a:solidFill>
                <a:srgbClr val="000000"/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77FDB79-3692-C63E-603D-C891618E758E}"/>
              </a:ext>
            </a:extLst>
          </p:cNvPr>
          <p:cNvSpPr>
            <a:spLocks/>
          </p:cNvSpPr>
          <p:nvPr/>
        </p:nvSpPr>
        <p:spPr>
          <a:xfrm>
            <a:off x="215900" y="111125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7ECEB164-E06E-7B3C-47D6-541C83048B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6263" y="258763"/>
            <a:ext cx="7358062" cy="6762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>
                <a:latin typeface="Whitney-Book" charset="0"/>
                <a:cs typeface="+mj-cs"/>
              </a:rPr>
              <a:t> </a:t>
            </a:r>
            <a:br>
              <a:rPr lang="en-US" sz="3200" b="1" dirty="0">
                <a:latin typeface="Whitney-Book" charset="0"/>
                <a:cs typeface="+mj-cs"/>
              </a:rPr>
            </a:br>
            <a:r>
              <a:rPr lang="en-GB" sz="3200" b="1" dirty="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opportunities</a:t>
            </a:r>
            <a:br>
              <a:rPr lang="en-GB" altLang="en-US" sz="3200" dirty="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endParaRPr lang="en-US" sz="3200" b="1" dirty="0">
              <a:latin typeface="Whitney-Book" charset="0"/>
              <a:cs typeface="+mj-cs"/>
            </a:endParaRP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A5C29EA-CA8E-7165-34D5-24E2A83F27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431925"/>
            <a:ext cx="10440988" cy="229235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</a:pPr>
            <a:r>
              <a:rPr lang="en-GB" altLang="en-US" sz="210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Increasing older population, many with equity (but not all)</a:t>
            </a:r>
          </a:p>
          <a:p>
            <a:pPr>
              <a:lnSpc>
                <a:spcPct val="107000"/>
              </a:lnSpc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</a:pPr>
            <a:r>
              <a:rPr lang="en-GB" altLang="en-US" sz="210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Extra care housing offer for homeowners to buy or rent relatively under-developed, particularly ‘lower/middle market’</a:t>
            </a:r>
          </a:p>
          <a:p>
            <a:pPr>
              <a:lnSpc>
                <a:spcPct val="107000"/>
              </a:lnSpc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</a:pPr>
            <a:r>
              <a:rPr lang="en-GB" altLang="en-US" sz="210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High demand for affordable rented housing – potential for ‘rightsizing’</a:t>
            </a:r>
          </a:p>
          <a:p>
            <a:pPr>
              <a:lnSpc>
                <a:spcPct val="107000"/>
              </a:lnSpc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</a:pPr>
            <a:r>
              <a:rPr lang="en-GB" altLang="en-US" sz="210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Drawing on a mixed economy of housing providers/operators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B85A4E1-B905-4095-8288-2F8D2559E07C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 dirty="0"/>
          </a:p>
        </p:txBody>
      </p:sp>
      <p:pic>
        <p:nvPicPr>
          <p:cNvPr id="9222" name="Picture 8">
            <a:extLst>
              <a:ext uri="{FF2B5EF4-FFF2-40B4-BE49-F238E27FC236}">
                <a16:creationId xmlns:a16="http://schemas.microsoft.com/office/drawing/2014/main" id="{2B4143DB-DC8B-620D-8392-902E6FBCF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1C0578-13DC-A063-2878-CC0A62736382}"/>
              </a:ext>
            </a:extLst>
          </p:cNvPr>
          <p:cNvSpPr txBox="1"/>
          <p:nvPr/>
        </p:nvSpPr>
        <p:spPr>
          <a:xfrm>
            <a:off x="539750" y="3724275"/>
            <a:ext cx="6913563" cy="2944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  <a:defRPr/>
            </a:pPr>
            <a:r>
              <a:rPr lang="en-GB" altLang="en-US" sz="2100" dirty="0">
                <a:solidFill>
                  <a:srgbClr val="000000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Nuanced understanding of future demand</a:t>
            </a: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  <a:defRPr/>
            </a:pPr>
            <a:r>
              <a:rPr lang="en-GB" altLang="en-US" sz="2100" dirty="0">
                <a:solidFill>
                  <a:srgbClr val="000000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Local authorities’ pressure to manage care spending</a:t>
            </a: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  <a:defRPr/>
            </a:pPr>
            <a:r>
              <a:rPr lang="en-GB" altLang="en-US" sz="2100" dirty="0">
                <a:solidFill>
                  <a:srgbClr val="000000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Potential for technology to complement staff presence</a:t>
            </a: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  <a:defRPr/>
            </a:pPr>
            <a:r>
              <a:rPr lang="en-GB" altLang="en-US" sz="2100" dirty="0">
                <a:solidFill>
                  <a:srgbClr val="000000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Appetite for local authority collaboration across boundaries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9224" name="Picture 6" descr="A person using a tablet&#10;&#10;Description automatically generated">
            <a:extLst>
              <a:ext uri="{FF2B5EF4-FFF2-40B4-BE49-F238E27FC236}">
                <a16:creationId xmlns:a16="http://schemas.microsoft.com/office/drawing/2014/main" id="{E1CF4DCA-2A0D-EDB7-EB50-0C6D5AE51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2"/>
          <a:stretch>
            <a:fillRect/>
          </a:stretch>
        </p:blipFill>
        <p:spPr bwMode="auto">
          <a:xfrm>
            <a:off x="7704138" y="3851275"/>
            <a:ext cx="3529012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8" descr="A logo with a house and wires&#10;&#10;Description automatically generated">
            <a:extLst>
              <a:ext uri="{FF2B5EF4-FFF2-40B4-BE49-F238E27FC236}">
                <a16:creationId xmlns:a16="http://schemas.microsoft.com/office/drawing/2014/main" id="{A4CCB23C-BE39-B680-F0D4-DDF6EBA31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988" y="5613400"/>
            <a:ext cx="78581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97B958D-A6C0-B260-5A4D-95183500173E}"/>
              </a:ext>
            </a:extLst>
          </p:cNvPr>
          <p:cNvSpPr>
            <a:spLocks/>
          </p:cNvSpPr>
          <p:nvPr/>
        </p:nvSpPr>
        <p:spPr>
          <a:xfrm>
            <a:off x="215900" y="111125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6C984D7F-F3AF-3C29-8D24-C06A21D4DB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6263" y="258763"/>
            <a:ext cx="7358062" cy="6762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>
                <a:latin typeface="Whitney-Book" charset="0"/>
                <a:cs typeface="+mj-cs"/>
              </a:rPr>
              <a:t> </a:t>
            </a:r>
            <a:br>
              <a:rPr lang="en-US" sz="3200" b="1" dirty="0">
                <a:latin typeface="Whitney-Book" charset="0"/>
                <a:cs typeface="+mj-cs"/>
              </a:rPr>
            </a:br>
            <a:r>
              <a:rPr lang="en-GB" sz="3200" b="1" dirty="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challenges</a:t>
            </a:r>
            <a:br>
              <a:rPr lang="en-GB" altLang="en-US" sz="3200" dirty="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endParaRPr lang="en-US" sz="3200" b="1" dirty="0">
              <a:latin typeface="Whitney-Book" charset="0"/>
              <a:cs typeface="+mj-cs"/>
            </a:endParaRP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39EDB237-A519-2611-05E5-684826AE54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503363"/>
            <a:ext cx="10334625" cy="296068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</a:pPr>
            <a:r>
              <a:rPr lang="en-GB" altLang="en-US" sz="240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What’s ‘old’?  Evidence of people leaving it later in life to move to ECH</a:t>
            </a:r>
          </a:p>
          <a:p>
            <a:pPr>
              <a:lnSpc>
                <a:spcPct val="107000"/>
              </a:lnSpc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</a:pPr>
            <a:r>
              <a:rPr lang="en-GB" altLang="en-US" sz="240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Translating ‘need’ into people actually moving</a:t>
            </a:r>
          </a:p>
          <a:p>
            <a:pPr>
              <a:lnSpc>
                <a:spcPct val="107000"/>
              </a:lnSpc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</a:pPr>
            <a:r>
              <a:rPr lang="en-GB" altLang="en-US" sz="240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Securing and retaining a care workforce</a:t>
            </a:r>
          </a:p>
          <a:p>
            <a:pPr>
              <a:lnSpc>
                <a:spcPct val="107000"/>
              </a:lnSpc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</a:pPr>
            <a:r>
              <a:rPr lang="en-GB" altLang="en-US" sz="240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Balance of needs in ECH has been shifting over time</a:t>
            </a:r>
          </a:p>
          <a:p>
            <a:pPr>
              <a:lnSpc>
                <a:spcPct val="107000"/>
              </a:lnSpc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</a:pPr>
            <a:r>
              <a:rPr lang="en-GB" altLang="en-US" sz="240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Increasing mix of higher support </a:t>
            </a:r>
            <a:r>
              <a:rPr lang="en-GB" altLang="en-US" sz="2400" i="1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and</a:t>
            </a:r>
            <a:r>
              <a:rPr lang="en-GB" altLang="en-US" sz="240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care needs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1245178-4AC7-3554-DC7A-5233F7180725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 dirty="0"/>
          </a:p>
        </p:txBody>
      </p:sp>
      <p:pic>
        <p:nvPicPr>
          <p:cNvPr id="11270" name="Picture 8">
            <a:extLst>
              <a:ext uri="{FF2B5EF4-FFF2-40B4-BE49-F238E27FC236}">
                <a16:creationId xmlns:a16="http://schemas.microsoft.com/office/drawing/2014/main" id="{89D5A87B-A7D0-39D5-9E11-3A0A5A902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3" descr="A close-up of men playing chess&#10;&#10;Description automatically generated">
            <a:extLst>
              <a:ext uri="{FF2B5EF4-FFF2-40B4-BE49-F238E27FC236}">
                <a16:creationId xmlns:a16="http://schemas.microsoft.com/office/drawing/2014/main" id="{0069A1E5-EFBA-A2FD-DF20-E37271122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61"/>
          <a:stretch>
            <a:fillRect/>
          </a:stretch>
        </p:blipFill>
        <p:spPr bwMode="auto">
          <a:xfrm>
            <a:off x="8637588" y="4076700"/>
            <a:ext cx="2524125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BEA17C-14DB-9AB4-4390-14AC7DC8A92A}"/>
              </a:ext>
            </a:extLst>
          </p:cNvPr>
          <p:cNvSpPr txBox="1"/>
          <p:nvPr/>
        </p:nvSpPr>
        <p:spPr>
          <a:xfrm>
            <a:off x="360363" y="4259263"/>
            <a:ext cx="9864725" cy="1933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  <a:defRPr/>
            </a:pPr>
            <a:r>
              <a:rPr lang="en-GB" altLang="en-US" sz="2400" dirty="0">
                <a:solidFill>
                  <a:srgbClr val="000000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Maintaining ECH as a vibrant and attractive place to live</a:t>
            </a: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  <a:defRPr/>
            </a:pPr>
            <a:r>
              <a:rPr lang="en-GB" altLang="en-US" sz="2400" dirty="0">
                <a:solidFill>
                  <a:srgbClr val="000000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Affordability: real and perceived</a:t>
            </a: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  <a:defRPr/>
            </a:pPr>
            <a:r>
              <a:rPr lang="en-GB" altLang="en-US" sz="2400" dirty="0">
                <a:solidFill>
                  <a:srgbClr val="000000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What’s in a name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38869D-32A1-5990-B773-36A1D59FCFD3}"/>
              </a:ext>
            </a:extLst>
          </p:cNvPr>
          <p:cNvSpPr>
            <a:spLocks/>
          </p:cNvSpPr>
          <p:nvPr/>
        </p:nvSpPr>
        <p:spPr>
          <a:xfrm>
            <a:off x="215900" y="111125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FDE83EA2-A6C6-7AA7-B7A4-DBF6B71872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6263" y="258763"/>
            <a:ext cx="7358062" cy="6762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>
                <a:latin typeface="Whitney-Book" charset="0"/>
                <a:cs typeface="+mj-cs"/>
              </a:rPr>
              <a:t>Implications: in praise of paradox 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9B16566E-DEF0-A2A5-D1B5-D6C7F23C1E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1008063"/>
            <a:ext cx="6122988" cy="439261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</a:pPr>
            <a:r>
              <a:rPr lang="en-GB" altLang="en-US" sz="220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Managing an increasingly diverse and complex mix of needs/requirements</a:t>
            </a:r>
          </a:p>
          <a:p>
            <a:pPr>
              <a:lnSpc>
                <a:spcPct val="107000"/>
              </a:lnSpc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</a:pPr>
            <a:r>
              <a:rPr lang="en-GB" altLang="en-US" sz="220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Delivering a positive image and experience of ageing that is consistent with living independently</a:t>
            </a:r>
          </a:p>
          <a:p>
            <a:pPr>
              <a:lnSpc>
                <a:spcPct val="107000"/>
              </a:lnSpc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</a:pPr>
            <a:r>
              <a:rPr lang="en-GB" altLang="en-US" sz="220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Retaining/attracting a mixed economy of operators and cross-sector collaboration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46DF63-E922-0F8B-41F9-8AEFCBE634B1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 dirty="0"/>
          </a:p>
        </p:txBody>
      </p:sp>
      <p:pic>
        <p:nvPicPr>
          <p:cNvPr id="13318" name="Picture 8">
            <a:extLst>
              <a:ext uri="{FF2B5EF4-FFF2-40B4-BE49-F238E27FC236}">
                <a16:creationId xmlns:a16="http://schemas.microsoft.com/office/drawing/2014/main" id="{44A26EA4-B6B3-B094-A539-FC1916914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" descr="A person and person smiling&#10;&#10;Description automatically generated">
            <a:extLst>
              <a:ext uri="{FF2B5EF4-FFF2-40B4-BE49-F238E27FC236}">
                <a16:creationId xmlns:a16="http://schemas.microsoft.com/office/drawing/2014/main" id="{58FCAE49-80FC-DA9D-B514-8001E9997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1223963"/>
            <a:ext cx="3802062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9F966C-38B5-0A3A-EEEA-15302ADFB4BF}"/>
              </a:ext>
            </a:extLst>
          </p:cNvPr>
          <p:cNvSpPr txBox="1"/>
          <p:nvPr/>
        </p:nvSpPr>
        <p:spPr>
          <a:xfrm>
            <a:off x="431800" y="3851275"/>
            <a:ext cx="10982325" cy="2836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  <a:defRPr/>
            </a:pPr>
            <a:r>
              <a:rPr lang="en-GB" altLang="en-US" sz="2200" dirty="0">
                <a:latin typeface="Segoe UI" panose="020B0502040204020203" pitchFamily="34" charset="0"/>
                <a:cs typeface="Times New Roman" panose="02020603050405020304" pitchFamily="18" charset="0"/>
              </a:rPr>
              <a:t>Facilitating a viable operating environment for care providers</a:t>
            </a:r>
            <a:endParaRPr lang="en-GB" altLang="en-US" sz="2200" dirty="0">
              <a:solidFill>
                <a:srgbClr val="000000"/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  <a:defRPr/>
            </a:pPr>
            <a:r>
              <a:rPr lang="en-GB" altLang="en-US" sz="2200" dirty="0">
                <a:solidFill>
                  <a:srgbClr val="000000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Potential for co-locating ECH with other types of age-friendly housing</a:t>
            </a: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  <a:defRPr/>
            </a:pPr>
            <a:r>
              <a:rPr lang="en-GB" altLang="en-US" sz="2200" dirty="0">
                <a:solidFill>
                  <a:srgbClr val="000000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ECH being inclusive of people with diverse needs and circumstances</a:t>
            </a: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  <a:defRPr/>
            </a:pPr>
            <a:r>
              <a:rPr lang="en-GB" altLang="en-US" sz="2200" dirty="0">
                <a:solidFill>
                  <a:srgbClr val="000000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Support and training for staff in high support needs</a:t>
            </a: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  <a:defRPr/>
            </a:pPr>
            <a:r>
              <a:rPr lang="en-GB" altLang="en-US" sz="2200" dirty="0">
                <a:solidFill>
                  <a:srgbClr val="000000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Change the name?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220367-EFFD-5BEC-E7D7-595BBC0E78A8}"/>
              </a:ext>
            </a:extLst>
          </p:cNvPr>
          <p:cNvSpPr>
            <a:spLocks/>
          </p:cNvSpPr>
          <p:nvPr/>
        </p:nvSpPr>
        <p:spPr>
          <a:xfrm>
            <a:off x="215900" y="111125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8BE6F3B5-8BC1-6A77-1245-AC495E7A26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6263" y="258763"/>
            <a:ext cx="7358062" cy="6762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>
                <a:latin typeface="Whitney-Book" charset="0"/>
                <a:cs typeface="+mj-cs"/>
              </a:rPr>
              <a:t>Resources 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6F4621F6-9B91-CEA2-9AA1-B93FA10347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900" y="1008063"/>
            <a:ext cx="7502525" cy="439261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  <a:defRPr/>
            </a:pPr>
            <a:r>
              <a:rPr lang="en-GB" altLang="en-US" sz="2400" dirty="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ECH design guidance (thank you, PRP)</a:t>
            </a:r>
            <a:br>
              <a:rPr lang="en-GB" altLang="en-US" sz="2400" dirty="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GB" altLang="en-US" sz="2000" dirty="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  <a:hlinkClick r:id="rId3"/>
              </a:rPr>
              <a:t>www.housinglin.org.uk/Topics/type/Design-Principles-for-Extra-Care-Housing/</a:t>
            </a:r>
            <a:endParaRPr lang="en-GB" altLang="en-US" sz="2000" dirty="0">
              <a:latin typeface="Segoe UI" panose="020B0502040204020203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  <a:defRPr/>
            </a:pPr>
            <a:r>
              <a:rPr lang="en-GB" altLang="en-US" sz="2400" dirty="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ECH commissioning</a:t>
            </a:r>
            <a:br>
              <a:rPr lang="en-GB" altLang="en-US" sz="2400" dirty="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GB" altLang="en-US" sz="2000" dirty="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  <a:hlinkClick r:id="rId4"/>
              </a:rPr>
              <a:t>www.housinglin.org.uk/Topics/browse/HousingExtraCare/Commissioning/</a:t>
            </a:r>
            <a:endParaRPr lang="en-GB" altLang="en-US" sz="2000" dirty="0">
              <a:latin typeface="Segoe UI" panose="020B0502040204020203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  <a:defRPr/>
            </a:pPr>
            <a:r>
              <a:rPr lang="en-GB" altLang="en-US" sz="2400" dirty="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Events and HAPPI hour webinars</a:t>
            </a:r>
            <a:br>
              <a:rPr lang="en-GB" altLang="en-US" sz="2400" dirty="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GB" altLang="en-US" sz="2000" dirty="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  <a:hlinkClick r:id="rId5"/>
              </a:rPr>
              <a:t>www.housinglin.org.uk/Events/</a:t>
            </a:r>
            <a:endParaRPr lang="en-GB" altLang="en-US" sz="2000" dirty="0">
              <a:latin typeface="Segoe UI" panose="020B0502040204020203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  <a:defRPr/>
            </a:pPr>
            <a:r>
              <a:rPr lang="en-GB" altLang="en-US" sz="2400" dirty="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Commissioner network - forthcoming</a:t>
            </a:r>
          </a:p>
          <a:p>
            <a:pPr>
              <a:lnSpc>
                <a:spcPct val="107000"/>
              </a:lnSpc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  <a:defRPr/>
            </a:pPr>
            <a:r>
              <a:rPr lang="en-GB" altLang="en-US" sz="2400" i="1" dirty="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What is extra care housing? </a:t>
            </a:r>
            <a:r>
              <a:rPr lang="en-GB" altLang="en-US" sz="2400" dirty="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Videos</a:t>
            </a:r>
            <a:br>
              <a:rPr lang="en-GB" altLang="en-US" sz="2400" dirty="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GB" altLang="en-US" sz="2000" dirty="0">
                <a:latin typeface="Segoe UI" panose="020B0502040204020203" pitchFamily="34" charset="0"/>
                <a:ea typeface="ＭＳ Ｐゴシック" panose="020B0600070205080204" pitchFamily="34" charset="-128"/>
                <a:cs typeface="Times New Roman" panose="02020603050405020304" pitchFamily="18" charset="0"/>
                <a:hlinkClick r:id="rId6"/>
              </a:rPr>
              <a:t>www.housinglin.org.uk/Topics/type/Spotlight-on-Extra-Care-A-video-series-from-the-Housing-LIN/</a:t>
            </a:r>
            <a:endParaRPr lang="en-GB" altLang="en-US" sz="2400" dirty="0">
              <a:latin typeface="Segoe UI" panose="020B0502040204020203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600"/>
              </a:spcAft>
              <a:buSzPct val="75000"/>
              <a:buFontTx/>
              <a:buNone/>
              <a:defRPr/>
            </a:pPr>
            <a:endParaRPr lang="en-GB" altLang="en-US" sz="2400" dirty="0">
              <a:latin typeface="Segoe UI" panose="020B0502040204020203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600"/>
              </a:spcAft>
              <a:buSzPct val="75000"/>
              <a:buFontTx/>
              <a:buNone/>
              <a:defRPr/>
            </a:pPr>
            <a:endParaRPr lang="en-GB" altLang="en-US" sz="2400" dirty="0">
              <a:latin typeface="Segoe UI" panose="020B0502040204020203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  <a:defRPr/>
            </a:pPr>
            <a:endParaRPr lang="en-GB" altLang="en-US" sz="2400" dirty="0">
              <a:latin typeface="Segoe UI" panose="020B0502040204020203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buSzPct val="75000"/>
              <a:buFont typeface="Symbol" panose="05050102010706020507" pitchFamily="18" charset="2"/>
              <a:buChar char=""/>
              <a:defRPr/>
            </a:pPr>
            <a:endParaRPr lang="en-GB" altLang="en-US" sz="2100" dirty="0">
              <a:latin typeface="Segoe UI" panose="020B0502040204020203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C2656E4-579A-251B-F7EA-D7B5DC153F8D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 dirty="0"/>
          </a:p>
        </p:txBody>
      </p:sp>
      <p:pic>
        <p:nvPicPr>
          <p:cNvPr id="15366" name="Picture 8">
            <a:extLst>
              <a:ext uri="{FF2B5EF4-FFF2-40B4-BE49-F238E27FC236}">
                <a16:creationId xmlns:a16="http://schemas.microsoft.com/office/drawing/2014/main" id="{E65609D2-83B8-6005-623B-4C25513EC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3">
            <a:extLst>
              <a:ext uri="{FF2B5EF4-FFF2-40B4-BE49-F238E27FC236}">
                <a16:creationId xmlns:a16="http://schemas.microsoft.com/office/drawing/2014/main" id="{B26D35C8-2EC2-FEDA-A90C-B221D1F51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1339850"/>
            <a:ext cx="3124200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0E9D32-851F-BE0D-C158-8E3C2A739CDD}"/>
              </a:ext>
            </a:extLst>
          </p:cNvPr>
          <p:cNvSpPr>
            <a:spLocks/>
          </p:cNvSpPr>
          <p:nvPr/>
        </p:nvSpPr>
        <p:spPr>
          <a:xfrm>
            <a:off x="215900" y="111125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84354D56-4D03-FB8F-7886-C1CBFE4A9D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6263" y="258763"/>
            <a:ext cx="7358062" cy="6762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>
                <a:latin typeface="Whitney-Book" charset="0"/>
                <a:cs typeface="+mj-cs"/>
              </a:rPr>
              <a:t> The last word…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F1148AF-2179-8964-689C-13F304F5B24E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 dirty="0"/>
          </a:p>
        </p:txBody>
      </p:sp>
      <p:pic>
        <p:nvPicPr>
          <p:cNvPr id="17413" name="Picture 8">
            <a:extLst>
              <a:ext uri="{FF2B5EF4-FFF2-40B4-BE49-F238E27FC236}">
                <a16:creationId xmlns:a16="http://schemas.microsoft.com/office/drawing/2014/main" id="{00F62B7A-F888-4B49-EAA3-9BCFF81F5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nline Media 8" title="What is Extra Care Housing?">
            <a:hlinkClick r:id="" action="ppaction://media"/>
            <a:extLst>
              <a:ext uri="{FF2B5EF4-FFF2-40B4-BE49-F238E27FC236}">
                <a16:creationId xmlns:a16="http://schemas.microsoft.com/office/drawing/2014/main" id="{FF75DABC-D099-0F54-247B-20A1FC35362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84325" y="1246188"/>
            <a:ext cx="8569325" cy="484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D2CA70CA811A4C9F18DA57CEC52A38" ma:contentTypeVersion="17" ma:contentTypeDescription="Create a new document." ma:contentTypeScope="" ma:versionID="ab4982ce78e6a932ad215fdcf49997f0">
  <xsd:schema xmlns:xsd="http://www.w3.org/2001/XMLSchema" xmlns:xs="http://www.w3.org/2001/XMLSchema" xmlns:p="http://schemas.microsoft.com/office/2006/metadata/properties" xmlns:ns2="3e6cab67-71e1-43fe-bf44-962cf23444a2" xmlns:ns3="22d97ed3-d2a5-4c55-aaa9-0f8d366c11e6" targetNamespace="http://schemas.microsoft.com/office/2006/metadata/properties" ma:root="true" ma:fieldsID="b1f28c6c95ef23bbcd57b699d15f1aee" ns2:_="" ns3:_="">
    <xsd:import namespace="3e6cab67-71e1-43fe-bf44-962cf23444a2"/>
    <xsd:import namespace="22d97ed3-d2a5-4c55-aaa9-0f8d366c11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6cab67-71e1-43fe-bf44-962cf23444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1341af-6b55-40d1-bbfc-2f154f0a75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97ed3-d2a5-4c55-aaa9-0f8d366c11e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ce1bcc3-3507-4c8f-bcef-5392e852d6b9}" ma:internalName="TaxCatchAll" ma:showField="CatchAllData" ma:web="22d97ed3-d2a5-4c55-aaa9-0f8d366c11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03F81F-5829-457C-9FEE-0AC0CBC98A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6cab67-71e1-43fe-bf44-962cf23444a2"/>
    <ds:schemaRef ds:uri="22d97ed3-d2a5-4c55-aaa9-0f8d366c11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7C47ED-E4E5-4407-A661-E84BFAE2EE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563</Words>
  <Application>Microsoft Office PowerPoint</Application>
  <PresentationFormat>Custom</PresentationFormat>
  <Paragraphs>61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ＭＳ Ｐゴシック</vt:lpstr>
      <vt:lpstr>Calibri</vt:lpstr>
      <vt:lpstr>Times New Roman</vt:lpstr>
      <vt:lpstr>Whitney-Book</vt:lpstr>
      <vt:lpstr>Segoe UI</vt:lpstr>
      <vt:lpstr>Symbol</vt:lpstr>
      <vt:lpstr>Default Design</vt:lpstr>
      <vt:lpstr>Extra Care Housing:  The Opportunity and Challenge  Friday 10th November 2023 Ian Copeman Business Director, Housing LIN                  </vt:lpstr>
      <vt:lpstr>Extra care housing: it’s popular…</vt:lpstr>
      <vt:lpstr>Context: a case study </vt:lpstr>
      <vt:lpstr>  The opportunities </vt:lpstr>
      <vt:lpstr>  The challenges </vt:lpstr>
      <vt:lpstr>Implications: in praise of paradox </vt:lpstr>
      <vt:lpstr>Resources </vt:lpstr>
      <vt:lpstr> The last word…</vt:lpstr>
    </vt:vector>
  </TitlesOfParts>
  <Company>EAC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Title  (Arial Bold 32)</dc:title>
  <dc:creator>Jerome Billeter</dc:creator>
  <cp:lastModifiedBy>Jerome Billeter</cp:lastModifiedBy>
  <cp:revision>186</cp:revision>
  <cp:lastPrinted>2023-02-20T11:31:03Z</cp:lastPrinted>
  <dcterms:created xsi:type="dcterms:W3CDTF">2011-06-14T09:01:47Z</dcterms:created>
  <dcterms:modified xsi:type="dcterms:W3CDTF">2023-11-09T10:14:23Z</dcterms:modified>
</cp:coreProperties>
</file>