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handoutMasterIdLst>
    <p:handoutMasterId r:id="rId19"/>
  </p:handoutMasterIdLst>
  <p:sldIdLst>
    <p:sldId id="256" r:id="rId2"/>
    <p:sldId id="259" r:id="rId3"/>
    <p:sldId id="304" r:id="rId4"/>
    <p:sldId id="307" r:id="rId5"/>
    <p:sldId id="314" r:id="rId6"/>
    <p:sldId id="305" r:id="rId7"/>
    <p:sldId id="306" r:id="rId8"/>
    <p:sldId id="278" r:id="rId9"/>
    <p:sldId id="272" r:id="rId10"/>
    <p:sldId id="276" r:id="rId11"/>
    <p:sldId id="311" r:id="rId12"/>
    <p:sldId id="312" r:id="rId13"/>
    <p:sldId id="313" r:id="rId14"/>
    <p:sldId id="301" r:id="rId15"/>
    <p:sldId id="310" r:id="rId16"/>
    <p:sldId id="31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E98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87" autoAdjust="0"/>
  </p:normalViewPr>
  <p:slideViewPr>
    <p:cSldViewPr snapToGrid="0" snapToObjects="1">
      <p:cViewPr varScale="1">
        <p:scale>
          <a:sx n="54" d="100"/>
          <a:sy n="54" d="100"/>
        </p:scale>
        <p:origin x="164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6DFB72-B9B4-45BC-8AD2-72C27177050D}" type="doc">
      <dgm:prSet loTypeId="urn:microsoft.com/office/officeart/2005/8/layout/vList2" loCatId="list" qsTypeId="urn:microsoft.com/office/officeart/2005/8/quickstyle/simple4" qsCatId="simple" csTypeId="urn:microsoft.com/office/officeart/2005/8/colors/accent4_2" csCatId="accent4" phldr="1"/>
      <dgm:spPr/>
      <dgm:t>
        <a:bodyPr/>
        <a:lstStyle/>
        <a:p>
          <a:endParaRPr lang="en-US"/>
        </a:p>
      </dgm:t>
    </dgm:pt>
    <dgm:pt modelId="{D655E535-9677-4610-9FF5-CC588B67FD24}">
      <dgm:prSet custT="1"/>
      <dgm:spPr/>
      <dgm:t>
        <a:bodyPr/>
        <a:lstStyle/>
        <a:p>
          <a:r>
            <a:rPr lang="en-GB" sz="2200" dirty="0">
              <a:solidFill>
                <a:schemeClr val="tx1"/>
              </a:solidFill>
            </a:rPr>
            <a:t>Vape Experts present at initial session.</a:t>
          </a:r>
          <a:endParaRPr lang="en-US" sz="2200" dirty="0">
            <a:solidFill>
              <a:schemeClr val="tx1"/>
            </a:solidFill>
          </a:endParaRPr>
        </a:p>
      </dgm:t>
    </dgm:pt>
    <dgm:pt modelId="{6E261D0A-99CF-4656-9B3F-0E80FBD12AED}" type="parTrans" cxnId="{21B47919-2217-461A-BEB0-6406DE38C626}">
      <dgm:prSet/>
      <dgm:spPr/>
      <dgm:t>
        <a:bodyPr/>
        <a:lstStyle/>
        <a:p>
          <a:endParaRPr lang="en-US"/>
        </a:p>
      </dgm:t>
    </dgm:pt>
    <dgm:pt modelId="{11024F57-F60A-45D2-8E8A-79664E4BA980}" type="sibTrans" cxnId="{21B47919-2217-461A-BEB0-6406DE38C626}">
      <dgm:prSet/>
      <dgm:spPr/>
      <dgm:t>
        <a:bodyPr/>
        <a:lstStyle/>
        <a:p>
          <a:endParaRPr lang="en-US"/>
        </a:p>
      </dgm:t>
    </dgm:pt>
    <dgm:pt modelId="{76886CD0-9682-4BBB-8DC6-2C615CC6CDC2}">
      <dgm:prSet custT="1"/>
      <dgm:spPr/>
      <dgm:t>
        <a:bodyPr/>
        <a:lstStyle/>
        <a:p>
          <a:r>
            <a:rPr lang="en-GB" sz="1800" dirty="0">
              <a:solidFill>
                <a:schemeClr val="tx1"/>
              </a:solidFill>
            </a:rPr>
            <a:t>Feedback from this session was positive and some participants explained that they had tried vaping in the past but were unsuccessful as they had not had any advice to go alongside it. </a:t>
          </a:r>
          <a:endParaRPr lang="en-US" sz="1300" dirty="0"/>
        </a:p>
      </dgm:t>
    </dgm:pt>
    <dgm:pt modelId="{D510A0F7-8AEF-4F8D-99B4-4DF192F2C131}" type="parTrans" cxnId="{C427190B-214B-4286-BFAB-1EB3BDF245A9}">
      <dgm:prSet/>
      <dgm:spPr/>
      <dgm:t>
        <a:bodyPr/>
        <a:lstStyle/>
        <a:p>
          <a:endParaRPr lang="en-US"/>
        </a:p>
      </dgm:t>
    </dgm:pt>
    <dgm:pt modelId="{4470B666-9D43-4262-AC9B-68D19F8F9B22}" type="sibTrans" cxnId="{C427190B-214B-4286-BFAB-1EB3BDF245A9}">
      <dgm:prSet/>
      <dgm:spPr/>
      <dgm:t>
        <a:bodyPr/>
        <a:lstStyle/>
        <a:p>
          <a:endParaRPr lang="en-US"/>
        </a:p>
      </dgm:t>
    </dgm:pt>
    <dgm:pt modelId="{BF6465E4-76FC-40BA-8FAF-AA69BF19E545}" type="pres">
      <dgm:prSet presAssocID="{B46DFB72-B9B4-45BC-8AD2-72C27177050D}" presName="linear" presStyleCnt="0">
        <dgm:presLayoutVars>
          <dgm:animLvl val="lvl"/>
          <dgm:resizeHandles val="exact"/>
        </dgm:presLayoutVars>
      </dgm:prSet>
      <dgm:spPr/>
    </dgm:pt>
    <dgm:pt modelId="{7A434C13-AB33-493B-9B09-FA5DC3106F91}" type="pres">
      <dgm:prSet presAssocID="{D655E535-9677-4610-9FF5-CC588B67FD24}" presName="parentText" presStyleLbl="node1" presStyleIdx="0" presStyleCnt="2" custScaleY="130865" custLinFactY="-44101" custLinFactNeighborX="-3973" custLinFactNeighborY="-100000">
        <dgm:presLayoutVars>
          <dgm:chMax val="0"/>
          <dgm:bulletEnabled val="1"/>
        </dgm:presLayoutVars>
      </dgm:prSet>
      <dgm:spPr/>
    </dgm:pt>
    <dgm:pt modelId="{98EAE5FB-06E2-45B0-99AA-A4398A6ABE4B}" type="pres">
      <dgm:prSet presAssocID="{11024F57-F60A-45D2-8E8A-79664E4BA980}" presName="spacer" presStyleCnt="0"/>
      <dgm:spPr/>
    </dgm:pt>
    <dgm:pt modelId="{7AB42B41-4117-44FE-AAAF-B39C60783D40}" type="pres">
      <dgm:prSet presAssocID="{76886CD0-9682-4BBB-8DC6-2C615CC6CDC2}" presName="parentText" presStyleLbl="node1" presStyleIdx="1" presStyleCnt="2" custScaleY="180104">
        <dgm:presLayoutVars>
          <dgm:chMax val="0"/>
          <dgm:bulletEnabled val="1"/>
        </dgm:presLayoutVars>
      </dgm:prSet>
      <dgm:spPr/>
    </dgm:pt>
  </dgm:ptLst>
  <dgm:cxnLst>
    <dgm:cxn modelId="{C427190B-214B-4286-BFAB-1EB3BDF245A9}" srcId="{B46DFB72-B9B4-45BC-8AD2-72C27177050D}" destId="{76886CD0-9682-4BBB-8DC6-2C615CC6CDC2}" srcOrd="1" destOrd="0" parTransId="{D510A0F7-8AEF-4F8D-99B4-4DF192F2C131}" sibTransId="{4470B666-9D43-4262-AC9B-68D19F8F9B22}"/>
    <dgm:cxn modelId="{21B47919-2217-461A-BEB0-6406DE38C626}" srcId="{B46DFB72-B9B4-45BC-8AD2-72C27177050D}" destId="{D655E535-9677-4610-9FF5-CC588B67FD24}" srcOrd="0" destOrd="0" parTransId="{6E261D0A-99CF-4656-9B3F-0E80FBD12AED}" sibTransId="{11024F57-F60A-45D2-8E8A-79664E4BA980}"/>
    <dgm:cxn modelId="{BD1DC7A7-E664-49F4-B422-6C213EF1C7CC}" type="presOf" srcId="{D655E535-9677-4610-9FF5-CC588B67FD24}" destId="{7A434C13-AB33-493B-9B09-FA5DC3106F91}" srcOrd="0" destOrd="0" presId="urn:microsoft.com/office/officeart/2005/8/layout/vList2"/>
    <dgm:cxn modelId="{B46D79C5-AACC-480F-A22F-965096E27147}" type="presOf" srcId="{76886CD0-9682-4BBB-8DC6-2C615CC6CDC2}" destId="{7AB42B41-4117-44FE-AAAF-B39C60783D40}" srcOrd="0" destOrd="0" presId="urn:microsoft.com/office/officeart/2005/8/layout/vList2"/>
    <dgm:cxn modelId="{FBAF4AEA-63B9-4907-8970-DB9999D5EC30}" type="presOf" srcId="{B46DFB72-B9B4-45BC-8AD2-72C27177050D}" destId="{BF6465E4-76FC-40BA-8FAF-AA69BF19E545}" srcOrd="0" destOrd="0" presId="urn:microsoft.com/office/officeart/2005/8/layout/vList2"/>
    <dgm:cxn modelId="{2E9D7316-8B5E-428D-B2D9-BFEE8E48F46C}" type="presParOf" srcId="{BF6465E4-76FC-40BA-8FAF-AA69BF19E545}" destId="{7A434C13-AB33-493B-9B09-FA5DC3106F91}" srcOrd="0" destOrd="0" presId="urn:microsoft.com/office/officeart/2005/8/layout/vList2"/>
    <dgm:cxn modelId="{352E2795-E97E-4B82-A0BA-B08CEF000A24}" type="presParOf" srcId="{BF6465E4-76FC-40BA-8FAF-AA69BF19E545}" destId="{98EAE5FB-06E2-45B0-99AA-A4398A6ABE4B}" srcOrd="1" destOrd="0" presId="urn:microsoft.com/office/officeart/2005/8/layout/vList2"/>
    <dgm:cxn modelId="{C8C65718-1547-48C5-9DB8-BA544BDC3EAC}" type="presParOf" srcId="{BF6465E4-76FC-40BA-8FAF-AA69BF19E545}" destId="{7AB42B41-4117-44FE-AAAF-B39C60783D40}"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34C13-AB33-493B-9B09-FA5DC3106F91}">
      <dsp:nvSpPr>
        <dsp:cNvPr id="0" name=""/>
        <dsp:cNvSpPr/>
      </dsp:nvSpPr>
      <dsp:spPr>
        <a:xfrm>
          <a:off x="0" y="775433"/>
          <a:ext cx="4229457" cy="1282000"/>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solidFill>
                <a:schemeClr val="tx1"/>
              </a:solidFill>
            </a:rPr>
            <a:t>Vape Experts present at initial session.</a:t>
          </a:r>
          <a:endParaRPr lang="en-US" sz="2200" kern="1200" dirty="0">
            <a:solidFill>
              <a:schemeClr val="tx1"/>
            </a:solidFill>
          </a:endParaRPr>
        </a:p>
      </dsp:txBody>
      <dsp:txXfrm>
        <a:off x="62582" y="838015"/>
        <a:ext cx="4104293" cy="1156836"/>
      </dsp:txXfrm>
    </dsp:sp>
    <dsp:sp modelId="{7AB42B41-4117-44FE-AAAF-B39C60783D40}">
      <dsp:nvSpPr>
        <dsp:cNvPr id="0" name=""/>
        <dsp:cNvSpPr/>
      </dsp:nvSpPr>
      <dsp:spPr>
        <a:xfrm>
          <a:off x="0" y="2517081"/>
          <a:ext cx="4229457" cy="1764363"/>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rPr>
            <a:t>Feedback from this session was positive and some participants explained that they had tried vaping in the past but were unsuccessful as they had not had any advice to go alongside it. </a:t>
          </a:r>
          <a:endParaRPr lang="en-US" sz="1300" kern="1200" dirty="0"/>
        </a:p>
      </dsp:txBody>
      <dsp:txXfrm>
        <a:off x="86129" y="2603210"/>
        <a:ext cx="4057199" cy="15921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537122F5-987A-43BF-A528-6E4E73509E5D}" type="datetimeFigureOut">
              <a:rPr lang="en-GB" smtClean="0"/>
              <a:t>09/08/2021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D88324-F524-4471-848A-1F9E94B6E9AE}" type="slidenum">
              <a:rPr lang="en-GB" smtClean="0"/>
              <a:t>‹#›</a:t>
            </a:fld>
            <a:endParaRPr lang="en-GB"/>
          </a:p>
        </p:txBody>
      </p:sp>
    </p:spTree>
    <p:extLst>
      <p:ext uri="{BB962C8B-B14F-4D97-AF65-F5344CB8AC3E}">
        <p14:creationId xmlns:p14="http://schemas.microsoft.com/office/powerpoint/2010/main" val="3638933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2354B2CC-CAC6-424B-BEBD-BC0E7C447997}" type="datetimeFigureOut">
              <a:rPr lang="en-GB" smtClean="0"/>
              <a:t>09/08/2021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68AEF-F768-43BD-8692-7FFDA19A2617}" type="slidenum">
              <a:rPr lang="en-GB" smtClean="0"/>
              <a:t>‹#›</a:t>
            </a:fld>
            <a:endParaRPr lang="en-GB"/>
          </a:p>
        </p:txBody>
      </p:sp>
    </p:spTree>
    <p:extLst>
      <p:ext uri="{BB962C8B-B14F-4D97-AF65-F5344CB8AC3E}">
        <p14:creationId xmlns:p14="http://schemas.microsoft.com/office/powerpoint/2010/main" val="4060122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F68AEF-F768-43BD-8692-7FFDA19A2617}" type="slidenum">
              <a:rPr lang="en-GB" smtClean="0"/>
              <a:t>1</a:t>
            </a:fld>
            <a:endParaRPr lang="en-GB"/>
          </a:p>
        </p:txBody>
      </p:sp>
    </p:spTree>
    <p:extLst>
      <p:ext uri="{BB962C8B-B14F-4D97-AF65-F5344CB8AC3E}">
        <p14:creationId xmlns:p14="http://schemas.microsoft.com/office/powerpoint/2010/main" val="2938256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Lisa</a:t>
            </a:r>
          </a:p>
        </p:txBody>
      </p:sp>
      <p:sp>
        <p:nvSpPr>
          <p:cNvPr id="4" name="Slide Number Placeholder 3"/>
          <p:cNvSpPr>
            <a:spLocks noGrp="1"/>
          </p:cNvSpPr>
          <p:nvPr>
            <p:ph type="sldNum" sz="quarter" idx="10"/>
          </p:nvPr>
        </p:nvSpPr>
        <p:spPr/>
        <p:txBody>
          <a:bodyPr/>
          <a:lstStyle/>
          <a:p>
            <a:fld id="{77F68AEF-F768-43BD-8692-7FFDA19A2617}" type="slidenum">
              <a:rPr lang="en-GB" smtClean="0"/>
              <a:t>15</a:t>
            </a:fld>
            <a:endParaRPr lang="en-GB"/>
          </a:p>
        </p:txBody>
      </p:sp>
    </p:spTree>
    <p:extLst>
      <p:ext uri="{BB962C8B-B14F-4D97-AF65-F5344CB8AC3E}">
        <p14:creationId xmlns:p14="http://schemas.microsoft.com/office/powerpoint/2010/main" val="2796717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F68AEF-F768-43BD-8692-7FFDA19A2617}" type="slidenum">
              <a:rPr lang="en-GB" smtClean="0"/>
              <a:t>2</a:t>
            </a:fld>
            <a:endParaRPr lang="en-GB"/>
          </a:p>
        </p:txBody>
      </p:sp>
    </p:spTree>
    <p:extLst>
      <p:ext uri="{BB962C8B-B14F-4D97-AF65-F5344CB8AC3E}">
        <p14:creationId xmlns:p14="http://schemas.microsoft.com/office/powerpoint/2010/main" val="2465655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F68AEF-F768-43BD-8692-7FFDA19A2617}" type="slidenum">
              <a:rPr lang="en-GB" smtClean="0"/>
              <a:t>6</a:t>
            </a:fld>
            <a:endParaRPr lang="en-GB"/>
          </a:p>
        </p:txBody>
      </p:sp>
    </p:spTree>
    <p:extLst>
      <p:ext uri="{BB962C8B-B14F-4D97-AF65-F5344CB8AC3E}">
        <p14:creationId xmlns:p14="http://schemas.microsoft.com/office/powerpoint/2010/main" val="4101590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F68AEF-F768-43BD-8692-7FFDA19A2617}" type="slidenum">
              <a:rPr lang="en-GB" smtClean="0"/>
              <a:t>8</a:t>
            </a:fld>
            <a:endParaRPr lang="en-GB"/>
          </a:p>
        </p:txBody>
      </p:sp>
    </p:spTree>
    <p:extLst>
      <p:ext uri="{BB962C8B-B14F-4D97-AF65-F5344CB8AC3E}">
        <p14:creationId xmlns:p14="http://schemas.microsoft.com/office/powerpoint/2010/main" val="1220425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F68AEF-F768-43BD-8692-7FFDA19A2617}" type="slidenum">
              <a:rPr lang="en-GB" smtClean="0"/>
              <a:t>9</a:t>
            </a:fld>
            <a:endParaRPr lang="en-GB"/>
          </a:p>
        </p:txBody>
      </p:sp>
    </p:spTree>
    <p:extLst>
      <p:ext uri="{BB962C8B-B14F-4D97-AF65-F5344CB8AC3E}">
        <p14:creationId xmlns:p14="http://schemas.microsoft.com/office/powerpoint/2010/main" val="366210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7F68AEF-F768-43BD-8692-7FFDA19A2617}" type="slidenum">
              <a:rPr lang="en-GB" smtClean="0"/>
              <a:t>10</a:t>
            </a:fld>
            <a:endParaRPr lang="en-GB"/>
          </a:p>
        </p:txBody>
      </p:sp>
    </p:spTree>
    <p:extLst>
      <p:ext uri="{BB962C8B-B14F-4D97-AF65-F5344CB8AC3E}">
        <p14:creationId xmlns:p14="http://schemas.microsoft.com/office/powerpoint/2010/main" val="286100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7F68AEF-F768-43BD-8692-7FFDA19A2617}" type="slidenum">
              <a:rPr lang="en-GB" smtClean="0"/>
              <a:t>11</a:t>
            </a:fld>
            <a:endParaRPr lang="en-GB"/>
          </a:p>
        </p:txBody>
      </p:sp>
    </p:spTree>
    <p:extLst>
      <p:ext uri="{BB962C8B-B14F-4D97-AF65-F5344CB8AC3E}">
        <p14:creationId xmlns:p14="http://schemas.microsoft.com/office/powerpoint/2010/main" val="4224163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7F68AEF-F768-43BD-8692-7FFDA19A2617}" type="slidenum">
              <a:rPr lang="en-GB" smtClean="0"/>
              <a:t>13</a:t>
            </a:fld>
            <a:endParaRPr lang="en-GB"/>
          </a:p>
        </p:txBody>
      </p:sp>
    </p:spTree>
    <p:extLst>
      <p:ext uri="{BB962C8B-B14F-4D97-AF65-F5344CB8AC3E}">
        <p14:creationId xmlns:p14="http://schemas.microsoft.com/office/powerpoint/2010/main" val="3645628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7F68AEF-F768-43BD-8692-7FFDA19A2617}" type="slidenum">
              <a:rPr lang="en-GB" smtClean="0"/>
              <a:t>14</a:t>
            </a:fld>
            <a:endParaRPr lang="en-GB"/>
          </a:p>
        </p:txBody>
      </p:sp>
    </p:spTree>
    <p:extLst>
      <p:ext uri="{BB962C8B-B14F-4D97-AF65-F5344CB8AC3E}">
        <p14:creationId xmlns:p14="http://schemas.microsoft.com/office/powerpoint/2010/main" val="3633419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200">
                <a:solidFill>
                  <a:srgbClr val="E98600"/>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C3FDCCF7-B2DE-BD47-ACC3-DF96DFC68D7B}" type="datetimeFigureOut">
              <a:rPr lang="en-US" smtClean="0"/>
              <a:pPr/>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3323F-D654-024F-BD04-93CD3E311B2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98600"/>
                </a:solidFill>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C3FDCCF7-B2DE-BD47-ACC3-DF96DFC68D7B}" type="datetimeFigureOut">
              <a:rPr lang="en-US" smtClean="0"/>
              <a:pPr/>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3323F-D654-024F-BD04-93CD3E311B2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r">
              <a:defRPr>
                <a:solidFill>
                  <a:srgbClr val="E98600"/>
                </a:solidFill>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C3FDCCF7-B2DE-BD47-ACC3-DF96DFC68D7B}" type="datetimeFigureOut">
              <a:rPr lang="en-US" smtClean="0"/>
              <a:pPr/>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3323F-D654-024F-BD04-93CD3E311B2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E98600"/>
                </a:solidFill>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C3FDCCF7-B2DE-BD47-ACC3-DF96DFC68D7B}" type="datetimeFigureOut">
              <a:rPr lang="en-US" smtClean="0"/>
              <a:pPr/>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3323F-D654-024F-BD04-93CD3E311B2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ctr">
              <a:defRPr sz="3200" b="0" cap="none">
                <a:solidFill>
                  <a:srgbClr val="E98600"/>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lgn="ct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p>
            <a:fld id="{C3FDCCF7-B2DE-BD47-ACC3-DF96DFC68D7B}" type="datetimeFigureOut">
              <a:rPr lang="en-US" smtClean="0"/>
              <a:pPr/>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3323F-D654-024F-BD04-93CD3E311B2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98600"/>
                </a:solidFill>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p>
            <a:fld id="{C3FDCCF7-B2DE-BD47-ACC3-DF96DFC68D7B}" type="datetimeFigureOut">
              <a:rPr lang="en-US" smtClean="0"/>
              <a:pPr/>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03323F-D654-024F-BD04-93CD3E311B2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98600"/>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3FDCCF7-B2DE-BD47-ACC3-DF96DFC68D7B}" type="datetimeFigureOut">
              <a:rPr lang="en-US" smtClean="0"/>
              <a:pPr/>
              <a:t>8/9/2021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03323F-D654-024F-BD04-93CD3E311B2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98600"/>
                </a:solidFill>
              </a:defRPr>
            </a:lvl1p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fld id="{C3FDCCF7-B2DE-BD47-ACC3-DF96DFC68D7B}" type="datetimeFigureOut">
              <a:rPr lang="en-US" smtClean="0"/>
              <a:pPr/>
              <a:t>8/9/2021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03323F-D654-024F-BD04-93CD3E311B2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DCCF7-B2DE-BD47-ACC3-DF96DFC68D7B}" type="datetimeFigureOut">
              <a:rPr lang="en-US" smtClean="0"/>
              <a:pPr/>
              <a:t>8/9/2021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03323F-D654-024F-BD04-93CD3E311B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solidFill>
                  <a:srgbClr val="E98600"/>
                </a:solidFill>
              </a:defRPr>
            </a:lvl1pPr>
          </a:lstStyle>
          <a:p>
            <a:r>
              <a:rPr lang="en-GB" dirty="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C3FDCCF7-B2DE-BD47-ACC3-DF96DFC68D7B}" type="datetimeFigureOut">
              <a:rPr lang="en-US" smtClean="0"/>
              <a:pPr/>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03323F-D654-024F-BD04-93CD3E311B2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solidFill>
                  <a:srgbClr val="E98600"/>
                </a:solidFill>
              </a:defRPr>
            </a:lvl1pPr>
          </a:lstStyle>
          <a:p>
            <a:r>
              <a:rPr lang="en-GB" dirty="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C3FDCCF7-B2DE-BD47-ACC3-DF96DFC68D7B}" type="datetimeFigureOut">
              <a:rPr lang="en-US" smtClean="0"/>
              <a:pPr/>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03323F-D654-024F-BD04-93CD3E311B2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DCCF7-B2DE-BD47-ACC3-DF96DFC68D7B}" type="datetimeFigureOut">
              <a:rPr lang="en-US" smtClean="0"/>
              <a:pPr/>
              <a:t>8/9/2021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3323F-D654-024F-BD04-93CD3E311B2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rgbClr val="E986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shauna.morton@boltonathome.org.uk" TargetMode="External"/><Relationship Id="rId2" Type="http://schemas.openxmlformats.org/officeDocument/2006/relationships/hyperlink" Target="mailto:paula.rowson@boltonathome.org.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jpe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r"/>
            <a:r>
              <a:rPr lang="en-US" dirty="0">
                <a:solidFill>
                  <a:srgbClr val="E98600"/>
                </a:solidFill>
                <a:latin typeface="Verdana" panose="020B0604030504040204" pitchFamily="34" charset="0"/>
                <a:ea typeface="Verdana" panose="020B0604030504040204" pitchFamily="34" charset="0"/>
                <a:cs typeface="Verdana" panose="020B0604030504040204" pitchFamily="34" charset="0"/>
              </a:rPr>
              <a:t>Bolton at Home</a:t>
            </a:r>
            <a:br>
              <a:rPr lang="en-US" dirty="0">
                <a:solidFill>
                  <a:srgbClr val="E98600"/>
                </a:solidFill>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‘Quit &amp; Get Fit’ Smoking Cessation Pilot 2021</a:t>
            </a:r>
            <a:endParaRPr lang="en-US" dirty="0">
              <a:solidFill>
                <a:srgbClr val="E986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886691" y="3886200"/>
            <a:ext cx="7315200" cy="1752600"/>
          </a:xfrm>
        </p:spPr>
        <p:txBody>
          <a:bodyPr>
            <a:norm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Paula Rowson</a:t>
            </a:r>
          </a:p>
          <a:p>
            <a:r>
              <a:rPr lang="en-US" sz="2000" dirty="0">
                <a:latin typeface="Verdana" panose="020B0604030504040204" pitchFamily="34" charset="0"/>
                <a:ea typeface="Verdana" panose="020B0604030504040204" pitchFamily="34" charset="0"/>
                <a:cs typeface="Verdana" panose="020B0604030504040204" pitchFamily="34" charset="0"/>
              </a:rPr>
              <a:t>Community Investment Manager</a:t>
            </a:r>
          </a:p>
          <a:p>
            <a:r>
              <a:rPr lang="en-US" sz="2000" dirty="0">
                <a:latin typeface="Verdana" panose="020B0604030504040204" pitchFamily="34" charset="0"/>
                <a:ea typeface="Verdana" panose="020B0604030504040204" pitchFamily="34" charset="0"/>
                <a:cs typeface="Verdana" panose="020B0604030504040204" pitchFamily="34" charset="0"/>
              </a:rPr>
              <a:t>Shauna Morton</a:t>
            </a:r>
          </a:p>
          <a:p>
            <a:r>
              <a:rPr lang="en-US" sz="2000" dirty="0">
                <a:latin typeface="Verdana" panose="020B0604030504040204" pitchFamily="34" charset="0"/>
                <a:ea typeface="Verdana" panose="020B0604030504040204" pitchFamily="34" charset="0"/>
                <a:cs typeface="Verdana" panose="020B0604030504040204" pitchFamily="34" charset="0"/>
              </a:rPr>
              <a:t>Head Community Investment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Ongoing Sessions:</a:t>
            </a:r>
          </a:p>
        </p:txBody>
      </p:sp>
      <p:sp>
        <p:nvSpPr>
          <p:cNvPr id="2" name="Content Placeholder 1">
            <a:extLst>
              <a:ext uri="{FF2B5EF4-FFF2-40B4-BE49-F238E27FC236}">
                <a16:creationId xmlns:a16="http://schemas.microsoft.com/office/drawing/2014/main" id="{92573783-F9FF-4E92-86EA-ECBE53B8B6E2}"/>
              </a:ext>
            </a:extLst>
          </p:cNvPr>
          <p:cNvSpPr>
            <a:spLocks noGrp="1"/>
          </p:cNvSpPr>
          <p:nvPr>
            <p:ph idx="1"/>
          </p:nvPr>
        </p:nvSpPr>
        <p:spPr>
          <a:xfrm>
            <a:off x="457200" y="1417638"/>
            <a:ext cx="8229600" cy="4708525"/>
          </a:xfrm>
        </p:spPr>
        <p:txBody>
          <a:bodyPr>
            <a:normAutofit/>
          </a:bodyPr>
          <a:lstStyle/>
          <a:p>
            <a:r>
              <a:rPr lang="en-GB" sz="2200" dirty="0"/>
              <a:t>Weekly sessions (one in the afternoon and one in the early evening to accommodate those working).</a:t>
            </a:r>
          </a:p>
          <a:p>
            <a:r>
              <a:rPr lang="en-GB" sz="2200" dirty="0"/>
              <a:t>Participants attended a 5-10 minute slot, where they had their Carbon Monoxide levels monitored alongside a general discussion on how they were doing and if they had managed to go the whole week without a cigarette.</a:t>
            </a:r>
          </a:p>
          <a:p>
            <a:r>
              <a:rPr lang="en-GB" sz="2200" dirty="0"/>
              <a:t>We also asked participants – what fitness sessions they would be interested in and their availability.  Sessions would be delivered on the MUGA (Multi use games area) and local fitness groups were approached to deliver</a:t>
            </a:r>
            <a:r>
              <a:rPr lang="en-GB" dirty="0"/>
              <a:t>. </a:t>
            </a:r>
          </a:p>
        </p:txBody>
      </p:sp>
    </p:spTree>
    <p:extLst>
      <p:ext uri="{BB962C8B-B14F-4D97-AF65-F5344CB8AC3E}">
        <p14:creationId xmlns:p14="http://schemas.microsoft.com/office/powerpoint/2010/main" val="1646396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2B9D7D04-2A19-4EDC-86E7-3C4644AA53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671" r="-2" b="5480"/>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a:extLst>
              <a:ext uri="{FF2B5EF4-FFF2-40B4-BE49-F238E27FC236}">
                <a16:creationId xmlns:a16="http://schemas.microsoft.com/office/drawing/2014/main" id="{F9277A5B-C1FC-4B3D-A0FA-389846A962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320" r="-1" b="44151"/>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74" name="Freeform: Shape 73">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6" name="Freeform: Shape 75">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itle 4"/>
          <p:cNvSpPr>
            <a:spLocks noGrp="1"/>
          </p:cNvSpPr>
          <p:nvPr>
            <p:ph type="title"/>
          </p:nvPr>
        </p:nvSpPr>
        <p:spPr>
          <a:xfrm>
            <a:off x="336042" y="859536"/>
            <a:ext cx="3624601" cy="1243584"/>
          </a:xfrm>
        </p:spPr>
        <p:txBody>
          <a:bodyPr>
            <a:normAutofit/>
          </a:bodyPr>
          <a:lstStyle/>
          <a:p>
            <a:r>
              <a:rPr lang="en-GB" sz="3000"/>
              <a:t>Fitness Sessions:</a:t>
            </a:r>
          </a:p>
        </p:txBody>
      </p:sp>
      <p:sp>
        <p:nvSpPr>
          <p:cNvPr id="78" name="Rectangle 7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0" name="Rectangle 7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Content Placeholder 1">
            <a:extLst>
              <a:ext uri="{FF2B5EF4-FFF2-40B4-BE49-F238E27FC236}">
                <a16:creationId xmlns:a16="http://schemas.microsoft.com/office/drawing/2014/main" id="{92573783-F9FF-4E92-86EA-ECBE53B8B6E2}"/>
              </a:ext>
            </a:extLst>
          </p:cNvPr>
          <p:cNvSpPr>
            <a:spLocks noGrp="1"/>
          </p:cNvSpPr>
          <p:nvPr>
            <p:ph idx="1"/>
          </p:nvPr>
        </p:nvSpPr>
        <p:spPr>
          <a:xfrm>
            <a:off x="336042" y="2512611"/>
            <a:ext cx="3624602" cy="3664351"/>
          </a:xfrm>
        </p:spPr>
        <p:txBody>
          <a:bodyPr>
            <a:normAutofit/>
          </a:bodyPr>
          <a:lstStyle/>
          <a:p>
            <a:pPr>
              <a:lnSpc>
                <a:spcPct val="90000"/>
              </a:lnSpc>
            </a:pPr>
            <a:r>
              <a:rPr lang="en-GB" sz="2200" dirty="0"/>
              <a:t>After two months, the format of the weekly sessions changed from just the CO check and consultation to a group fitness session. </a:t>
            </a:r>
          </a:p>
          <a:p>
            <a:pPr marL="0" indent="0">
              <a:lnSpc>
                <a:spcPct val="90000"/>
              </a:lnSpc>
              <a:buNone/>
            </a:pPr>
            <a:endParaRPr lang="en-GB" sz="2200" dirty="0"/>
          </a:p>
          <a:p>
            <a:pPr>
              <a:lnSpc>
                <a:spcPct val="90000"/>
              </a:lnSpc>
            </a:pPr>
            <a:r>
              <a:rPr lang="en-GB" sz="2200" dirty="0"/>
              <a:t>Choice of circuit training or Yoga</a:t>
            </a:r>
          </a:p>
          <a:p>
            <a:pPr>
              <a:lnSpc>
                <a:spcPct val="90000"/>
              </a:lnSpc>
            </a:pPr>
            <a:endParaRPr lang="en-GB" sz="1700" dirty="0"/>
          </a:p>
        </p:txBody>
      </p:sp>
    </p:spTree>
    <p:extLst>
      <p:ext uri="{BB962C8B-B14F-4D97-AF65-F5344CB8AC3E}">
        <p14:creationId xmlns:p14="http://schemas.microsoft.com/office/powerpoint/2010/main" val="4128378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4CC23-0FCE-43D6-9339-BD175EC49164}"/>
              </a:ext>
            </a:extLst>
          </p:cNvPr>
          <p:cNvSpPr>
            <a:spLocks noGrp="1"/>
          </p:cNvSpPr>
          <p:nvPr>
            <p:ph type="title"/>
          </p:nvPr>
        </p:nvSpPr>
        <p:spPr/>
        <p:txBody>
          <a:bodyPr/>
          <a:lstStyle/>
          <a:p>
            <a:r>
              <a:rPr lang="en-GB" dirty="0"/>
              <a:t>Costings</a:t>
            </a:r>
          </a:p>
        </p:txBody>
      </p:sp>
      <p:sp>
        <p:nvSpPr>
          <p:cNvPr id="3" name="Content Placeholder 2">
            <a:extLst>
              <a:ext uri="{FF2B5EF4-FFF2-40B4-BE49-F238E27FC236}">
                <a16:creationId xmlns:a16="http://schemas.microsoft.com/office/drawing/2014/main" id="{06C6CA5F-4936-4254-BDC7-B62066C7E6E0}"/>
              </a:ext>
            </a:extLst>
          </p:cNvPr>
          <p:cNvSpPr>
            <a:spLocks noGrp="1"/>
          </p:cNvSpPr>
          <p:nvPr>
            <p:ph idx="1"/>
          </p:nvPr>
        </p:nvSpPr>
        <p:spPr/>
        <p:txBody>
          <a:bodyPr>
            <a:normAutofit/>
          </a:bodyPr>
          <a:lstStyle/>
          <a:p>
            <a:r>
              <a:rPr lang="en-GB" sz="2200" dirty="0"/>
              <a:t>Cost for 20 participants £5,720</a:t>
            </a:r>
          </a:p>
          <a:p>
            <a:r>
              <a:rPr lang="en-GB" sz="2200" dirty="0"/>
              <a:t>Individual participant is £286</a:t>
            </a:r>
          </a:p>
          <a:p>
            <a:pPr marL="0" indent="0">
              <a:buNone/>
            </a:pPr>
            <a:endParaRPr lang="en-GB" sz="2200" dirty="0"/>
          </a:p>
          <a:p>
            <a:pPr marL="0" indent="0">
              <a:buNone/>
            </a:pPr>
            <a:r>
              <a:rPr lang="en-GB" sz="2200" i="1" dirty="0"/>
              <a:t>These costings are for the project as it was run. They do not include venue hire and  cost of fitness sessions as they will vary according to location. ( for example if we ran it out of a UCAN or one of our outdoor sites rather than at a community centre  venue hire would not be a cost).</a:t>
            </a:r>
          </a:p>
          <a:p>
            <a:endParaRPr lang="en-GB" sz="2200" dirty="0"/>
          </a:p>
          <a:p>
            <a:endParaRPr lang="en-GB" dirty="0"/>
          </a:p>
        </p:txBody>
      </p:sp>
    </p:spTree>
    <p:extLst>
      <p:ext uri="{BB962C8B-B14F-4D97-AF65-F5344CB8AC3E}">
        <p14:creationId xmlns:p14="http://schemas.microsoft.com/office/powerpoint/2010/main" val="719285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Things to change/improve/ consider</a:t>
            </a:r>
          </a:p>
        </p:txBody>
      </p:sp>
      <p:sp>
        <p:nvSpPr>
          <p:cNvPr id="4" name="Content Placeholder 3"/>
          <p:cNvSpPr>
            <a:spLocks noGrp="1"/>
          </p:cNvSpPr>
          <p:nvPr>
            <p:ph idx="1"/>
          </p:nvPr>
        </p:nvSpPr>
        <p:spPr>
          <a:xfrm>
            <a:off x="457200" y="1191986"/>
            <a:ext cx="8229600" cy="4934177"/>
          </a:xfrm>
        </p:spPr>
        <p:txBody>
          <a:bodyPr>
            <a:normAutofit lnSpcReduction="10000"/>
          </a:bodyPr>
          <a:lstStyle/>
          <a:p>
            <a:pPr lvl="0"/>
            <a:r>
              <a:rPr lang="en-GB" sz="2200" dirty="0"/>
              <a:t>Need to offer weekly sessions, we had to cancel a few due to Covid and found numbers attending weekly meetings dropped to about half when we reinstated them.</a:t>
            </a:r>
          </a:p>
          <a:p>
            <a:pPr lvl="0"/>
            <a:r>
              <a:rPr lang="en-GB" sz="2200" dirty="0"/>
              <a:t>Maybe don’t start in the middle of a pandemic!!</a:t>
            </a:r>
          </a:p>
          <a:p>
            <a:pPr lvl="0"/>
            <a:r>
              <a:rPr lang="en-GB" sz="2200" dirty="0"/>
              <a:t>Costs are high, would not be able to roll out at this cost, currently looking at less expensive ways of running the project in other estates.</a:t>
            </a:r>
          </a:p>
          <a:p>
            <a:pPr lvl="0"/>
            <a:r>
              <a:rPr lang="en-GB" sz="2200" dirty="0"/>
              <a:t>Not everyone has taken up the offer of fitness sessions, would  need to look at alternate activities (the Arts etc) and be led by the group.</a:t>
            </a:r>
          </a:p>
          <a:p>
            <a:r>
              <a:rPr lang="en-GB" sz="2200" dirty="0"/>
              <a:t>6 month duration is a big commitment, need to look at community champion approach or redirect onto another project to continue the toping smoking aspect. </a:t>
            </a:r>
          </a:p>
          <a:p>
            <a:endParaRPr lang="en-GB" dirty="0"/>
          </a:p>
        </p:txBody>
      </p:sp>
    </p:spTree>
    <p:extLst>
      <p:ext uri="{BB962C8B-B14F-4D97-AF65-F5344CB8AC3E}">
        <p14:creationId xmlns:p14="http://schemas.microsoft.com/office/powerpoint/2010/main" val="1543416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Outcomes / Successes so far…</a:t>
            </a:r>
          </a:p>
        </p:txBody>
      </p:sp>
      <p:sp>
        <p:nvSpPr>
          <p:cNvPr id="4" name="Content Placeholder 3"/>
          <p:cNvSpPr>
            <a:spLocks noGrp="1"/>
          </p:cNvSpPr>
          <p:nvPr>
            <p:ph idx="1"/>
          </p:nvPr>
        </p:nvSpPr>
        <p:spPr>
          <a:xfrm>
            <a:off x="457200" y="1191986"/>
            <a:ext cx="8229600" cy="5391376"/>
          </a:xfrm>
        </p:spPr>
        <p:txBody>
          <a:bodyPr>
            <a:normAutofit fontScale="55000" lnSpcReduction="20000"/>
          </a:bodyPr>
          <a:lstStyle/>
          <a:p>
            <a:pPr marL="0" lvl="0" indent="0">
              <a:buNone/>
            </a:pPr>
            <a:endParaRPr lang="en-GB" sz="2900" dirty="0"/>
          </a:p>
          <a:p>
            <a:pPr lvl="0"/>
            <a:r>
              <a:rPr lang="en-GB" sz="2900" dirty="0"/>
              <a:t>A good initial uptake with around 20 participants signing up</a:t>
            </a:r>
          </a:p>
          <a:p>
            <a:pPr lvl="0"/>
            <a:r>
              <a:rPr lang="en-GB" sz="2900" dirty="0"/>
              <a:t>Very strong retention with only a couple dropping out of the programme and a couple more whose attendance has been sporadic.</a:t>
            </a:r>
          </a:p>
          <a:p>
            <a:pPr lvl="0"/>
            <a:r>
              <a:rPr lang="en-GB" sz="2900" dirty="0"/>
              <a:t>The CO monitoring has proved a really effective tool to motivate participants.</a:t>
            </a:r>
          </a:p>
          <a:p>
            <a:pPr lvl="0"/>
            <a:r>
              <a:rPr lang="en-GB" sz="2900" dirty="0"/>
              <a:t>The majority of people have either quit entirely or cut down to around 1 a day (and looking to cut that out 2)</a:t>
            </a:r>
          </a:p>
          <a:p>
            <a:pPr lvl="0"/>
            <a:r>
              <a:rPr lang="en-GB" sz="2900" dirty="0"/>
              <a:t>Feedback from the weekly sessions has been positive and both peer navigators have built up a good working relationship with participants</a:t>
            </a:r>
          </a:p>
          <a:p>
            <a:pPr lvl="0"/>
            <a:r>
              <a:rPr lang="en-GB" sz="2900" dirty="0"/>
              <a:t>Participants have also been signposted to other services and community groups such as Money Advice Team and the local growing site to volunteer.</a:t>
            </a:r>
          </a:p>
          <a:p>
            <a:pPr lvl="0"/>
            <a:r>
              <a:rPr lang="en-GB" sz="2900" dirty="0"/>
              <a:t>The WhatsApp group has proven a tremendous tool to engage and motivate  participants.</a:t>
            </a:r>
          </a:p>
          <a:p>
            <a:pPr lvl="0"/>
            <a:r>
              <a:rPr lang="en-GB" sz="2900" dirty="0"/>
              <a:t>Initial feedback from fitness sessions is positive</a:t>
            </a:r>
          </a:p>
          <a:p>
            <a:r>
              <a:rPr lang="en-GB" sz="2900" dirty="0"/>
              <a:t>Increase in Community Cohesion – working with new customers</a:t>
            </a:r>
          </a:p>
          <a:p>
            <a:r>
              <a:rPr lang="en-GB" sz="2900" dirty="0"/>
              <a:t>Reduction in social isolation – some members only reason for leaving home.</a:t>
            </a:r>
          </a:p>
          <a:p>
            <a:r>
              <a:rPr lang="en-GB" sz="2900" dirty="0"/>
              <a:t>Increase in physical activity</a:t>
            </a:r>
          </a:p>
          <a:p>
            <a:endParaRPr lang="en-GB" dirty="0"/>
          </a:p>
        </p:txBody>
      </p:sp>
    </p:spTree>
    <p:extLst>
      <p:ext uri="{BB962C8B-B14F-4D97-AF65-F5344CB8AC3E}">
        <p14:creationId xmlns:p14="http://schemas.microsoft.com/office/powerpoint/2010/main" val="856178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Suzanne</a:t>
            </a:r>
          </a:p>
        </p:txBody>
      </p:sp>
      <p:sp>
        <p:nvSpPr>
          <p:cNvPr id="3" name="Content Placeholder 2">
            <a:extLst>
              <a:ext uri="{FF2B5EF4-FFF2-40B4-BE49-F238E27FC236}">
                <a16:creationId xmlns:a16="http://schemas.microsoft.com/office/drawing/2014/main" id="{5002FE15-6B63-4ACE-811E-9FB4701ABCCB}"/>
              </a:ext>
            </a:extLst>
          </p:cNvPr>
          <p:cNvSpPr>
            <a:spLocks noGrp="1"/>
          </p:cNvSpPr>
          <p:nvPr>
            <p:ph idx="1"/>
          </p:nvPr>
        </p:nvSpPr>
        <p:spPr/>
        <p:txBody>
          <a:bodyPr>
            <a:normAutofit fontScale="92500"/>
          </a:bodyPr>
          <a:lstStyle/>
          <a:p>
            <a:pPr marL="0" indent="0">
              <a:lnSpc>
                <a:spcPct val="107000"/>
              </a:lnSpc>
              <a:spcAft>
                <a:spcPts val="800"/>
              </a:spcAft>
              <a:buNone/>
            </a:pPr>
            <a:r>
              <a:rPr lang="en-GB" i="1" dirty="0">
                <a:effectLst/>
                <a:latin typeface="+mj-lt"/>
                <a:ea typeface="Calibri" panose="020F0502020204030204" pitchFamily="34" charset="0"/>
                <a:cs typeface="Times New Roman" panose="02020603050405020304" pitchFamily="18" charset="0"/>
              </a:rPr>
              <a:t>“Since quitting smoking with group I feel I am able to keep it up! Especially now that I have started the fitness programme.</a:t>
            </a:r>
          </a:p>
          <a:p>
            <a:pPr marL="0" indent="0">
              <a:lnSpc>
                <a:spcPct val="107000"/>
              </a:lnSpc>
              <a:spcAft>
                <a:spcPts val="800"/>
              </a:spcAft>
              <a:buNone/>
            </a:pPr>
            <a:r>
              <a:rPr lang="en-GB" i="1" dirty="0">
                <a:effectLst/>
                <a:latin typeface="+mj-lt"/>
                <a:ea typeface="Calibri" panose="020F0502020204030204" pitchFamily="34" charset="0"/>
                <a:cs typeface="Times New Roman" panose="02020603050405020304" pitchFamily="18" charset="0"/>
              </a:rPr>
              <a:t>I have now tried yoga for the first time and I	absolutely love it! Adele is a very professional, engaging coach and the sessions are so much fun, not only has it helped me to keep fit physically, but mentally I feel great, being able to get out of the house and do something for me that doesn’t cost anything. I would have never enrolled into a fitness class due to funds so I am truly grateful for this amazing opportunity.”</a:t>
            </a:r>
          </a:p>
          <a:p>
            <a:endParaRPr lang="en-GB" dirty="0"/>
          </a:p>
        </p:txBody>
      </p:sp>
    </p:spTree>
    <p:extLst>
      <p:ext uri="{BB962C8B-B14F-4D97-AF65-F5344CB8AC3E}">
        <p14:creationId xmlns:p14="http://schemas.microsoft.com/office/powerpoint/2010/main" val="4182895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777A-573B-4381-A558-8AE38BC99CEA}"/>
              </a:ext>
            </a:extLst>
          </p:cNvPr>
          <p:cNvSpPr>
            <a:spLocks noGrp="1"/>
          </p:cNvSpPr>
          <p:nvPr>
            <p:ph type="title"/>
          </p:nvPr>
        </p:nvSpPr>
        <p:spPr/>
        <p:txBody>
          <a:bodyPr/>
          <a:lstStyle/>
          <a:p>
            <a:r>
              <a:rPr lang="en-GB"/>
              <a:t>Questions ????</a:t>
            </a:r>
            <a:endParaRPr lang="en-GB" dirty="0"/>
          </a:p>
        </p:txBody>
      </p:sp>
      <p:sp>
        <p:nvSpPr>
          <p:cNvPr id="3" name="Content Placeholder 2">
            <a:extLst>
              <a:ext uri="{FF2B5EF4-FFF2-40B4-BE49-F238E27FC236}">
                <a16:creationId xmlns:a16="http://schemas.microsoft.com/office/drawing/2014/main" id="{5A0C4506-9694-4733-A49B-58B7795480CC}"/>
              </a:ext>
            </a:extLst>
          </p:cNvPr>
          <p:cNvSpPr>
            <a:spLocks noGrp="1"/>
          </p:cNvSpPr>
          <p:nvPr>
            <p:ph idx="1"/>
          </p:nvPr>
        </p:nvSpPr>
        <p:spPr/>
        <p:txBody>
          <a:bodyPr/>
          <a:lstStyle/>
          <a:p>
            <a:pPr marL="0" indent="0">
              <a:buNone/>
            </a:pPr>
            <a:r>
              <a:rPr lang="en-GB" dirty="0">
                <a:hlinkClick r:id="rId2"/>
              </a:rPr>
              <a:t>paula.rowson@boltonathome.org.uk</a:t>
            </a:r>
            <a:endParaRPr lang="en-GB" dirty="0"/>
          </a:p>
          <a:p>
            <a:pPr marL="0" indent="0">
              <a:buNone/>
            </a:pPr>
            <a:endParaRPr lang="en-GB" dirty="0"/>
          </a:p>
          <a:p>
            <a:pPr marL="0" indent="0">
              <a:buNone/>
            </a:pPr>
            <a:r>
              <a:rPr lang="en-GB" dirty="0">
                <a:hlinkClick r:id="rId3"/>
              </a:rPr>
              <a:t>shauna.morton@boltonathome.org.uk</a:t>
            </a:r>
            <a:endParaRPr lang="en-GB" dirty="0"/>
          </a:p>
          <a:p>
            <a:pPr marL="0" indent="0">
              <a:buNone/>
            </a:pPr>
            <a:endParaRPr lang="en-GB" dirty="0"/>
          </a:p>
        </p:txBody>
      </p:sp>
    </p:spTree>
    <p:extLst>
      <p:ext uri="{BB962C8B-B14F-4D97-AF65-F5344CB8AC3E}">
        <p14:creationId xmlns:p14="http://schemas.microsoft.com/office/powerpoint/2010/main" val="569641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Background</a:t>
            </a:r>
          </a:p>
        </p:txBody>
      </p:sp>
      <p:sp>
        <p:nvSpPr>
          <p:cNvPr id="3" name="Content Placeholder 2"/>
          <p:cNvSpPr>
            <a:spLocks noGrp="1"/>
          </p:cNvSpPr>
          <p:nvPr>
            <p:ph idx="1"/>
          </p:nvPr>
        </p:nvSpPr>
        <p:spPr>
          <a:xfrm>
            <a:off x="457200" y="1257300"/>
            <a:ext cx="8229600" cy="4868863"/>
          </a:xfrm>
        </p:spPr>
        <p:txBody>
          <a:bodyPr>
            <a:noAutofit/>
          </a:bodyPr>
          <a:lstStyle/>
          <a:p>
            <a:pPr lvl="0"/>
            <a:endParaRPr lang="en-GB" sz="1800" dirty="0"/>
          </a:p>
          <a:p>
            <a:r>
              <a:rPr lang="en-GB" sz="2000" b="1" dirty="0"/>
              <a:t>Making Smoking History programme - </a:t>
            </a:r>
            <a:r>
              <a:rPr lang="en-GB" sz="2000" dirty="0"/>
              <a:t>Greater </a:t>
            </a:r>
            <a:r>
              <a:rPr lang="en-GB" sz="2200" dirty="0"/>
              <a:t>Manchester</a:t>
            </a:r>
            <a:r>
              <a:rPr lang="en-GB" sz="2000" dirty="0"/>
              <a:t> Health and Social Care Partnership </a:t>
            </a:r>
            <a:br>
              <a:rPr lang="en-GB" sz="2000" dirty="0"/>
            </a:br>
            <a:endParaRPr lang="en-GB" sz="2000" dirty="0"/>
          </a:p>
          <a:p>
            <a:pPr lvl="0"/>
            <a:r>
              <a:rPr lang="en-GB" sz="2000" b="1" dirty="0"/>
              <a:t>Local partnership </a:t>
            </a:r>
            <a:r>
              <a:rPr lang="en-GB" sz="2000" dirty="0"/>
              <a:t>– Bolton at Home / NHS Bolton /CCG /BMBC Public Health/ BWCT / Bolton CVS</a:t>
            </a:r>
          </a:p>
          <a:p>
            <a:pPr lvl="0"/>
            <a:endParaRPr lang="en-GB" sz="2000" dirty="0"/>
          </a:p>
          <a:p>
            <a:r>
              <a:rPr lang="en-GB" sz="2000" b="1" dirty="0"/>
              <a:t>Community Action Plan </a:t>
            </a:r>
            <a:r>
              <a:rPr lang="en-GB" sz="2000" dirty="0"/>
              <a:t>– 6 month Pilot agreed on Bolton at Home estate - The project commenced 11</a:t>
            </a:r>
            <a:r>
              <a:rPr lang="en-GB" sz="2000" baseline="30000" dirty="0"/>
              <a:t>th</a:t>
            </a:r>
            <a:r>
              <a:rPr lang="en-GB" sz="2000" dirty="0"/>
              <a:t> February 2021.  </a:t>
            </a:r>
          </a:p>
          <a:p>
            <a:endParaRPr lang="en-GB" sz="2000" dirty="0"/>
          </a:p>
          <a:p>
            <a:r>
              <a:rPr lang="en-GB" sz="2000" b="1" dirty="0"/>
              <a:t>Peer Navigators </a:t>
            </a:r>
            <a:r>
              <a:rPr lang="en-GB" sz="2000" dirty="0"/>
              <a:t>– Newly recruited /Health focus (CCG Funded) live in the neighbourhood.</a:t>
            </a:r>
          </a:p>
          <a:p>
            <a:pPr marL="0" indent="0" algn="ctr">
              <a:buNone/>
            </a:pPr>
            <a:endParaRPr lang="en-GB" sz="2000" i="1" dirty="0"/>
          </a:p>
          <a:p>
            <a:pPr lvl="0"/>
            <a:endParaRPr lang="en-GB" dirty="0"/>
          </a:p>
          <a:p>
            <a:pPr lvl="5"/>
            <a:endParaRPr lang="en-GB" sz="1400" dirty="0"/>
          </a:p>
        </p:txBody>
      </p:sp>
    </p:spTree>
    <p:extLst>
      <p:ext uri="{BB962C8B-B14F-4D97-AF65-F5344CB8AC3E}">
        <p14:creationId xmlns:p14="http://schemas.microsoft.com/office/powerpoint/2010/main" val="4164535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Project Overview</a:t>
            </a:r>
          </a:p>
        </p:txBody>
      </p:sp>
      <p:sp>
        <p:nvSpPr>
          <p:cNvPr id="5" name="Content Placeholder 4">
            <a:extLst>
              <a:ext uri="{FF2B5EF4-FFF2-40B4-BE49-F238E27FC236}">
                <a16:creationId xmlns:a16="http://schemas.microsoft.com/office/drawing/2014/main" id="{AB48BAC7-3650-4E02-8AA4-8169545F4EAD}"/>
              </a:ext>
            </a:extLst>
          </p:cNvPr>
          <p:cNvSpPr>
            <a:spLocks noGrp="1"/>
          </p:cNvSpPr>
          <p:nvPr>
            <p:ph idx="1"/>
          </p:nvPr>
        </p:nvSpPr>
        <p:spPr/>
        <p:txBody>
          <a:bodyPr>
            <a:normAutofit fontScale="92500" lnSpcReduction="10000"/>
          </a:bodyPr>
          <a:lstStyle/>
          <a:p>
            <a:r>
              <a:rPr lang="en-GB" dirty="0"/>
              <a:t>A pilot project to encourage customers to stop cigarette smoking by taking up Vaping and or using NRT. </a:t>
            </a:r>
          </a:p>
          <a:p>
            <a:r>
              <a:rPr lang="en-GB" dirty="0"/>
              <a:t>The project is incentivised as participants receive a free starter vape on weekly visits and have the oils paid for the life of the project. </a:t>
            </a:r>
          </a:p>
          <a:p>
            <a:r>
              <a:rPr lang="en-GB" dirty="0"/>
              <a:t>If they attend all sessions and make positive progress they will receive an upgraded Vape at the end of the project.</a:t>
            </a:r>
          </a:p>
          <a:p>
            <a:r>
              <a:rPr lang="en-GB" dirty="0"/>
              <a:t>WhatsApp group for peer support and instant access to advice about the technical sides of the vapes as well as share positive stories about how they were doing.</a:t>
            </a:r>
          </a:p>
          <a:p>
            <a:endParaRPr lang="en-GB" dirty="0"/>
          </a:p>
          <a:p>
            <a:endParaRPr lang="en-GB" dirty="0"/>
          </a:p>
        </p:txBody>
      </p:sp>
    </p:spTree>
    <p:extLst>
      <p:ext uri="{BB962C8B-B14F-4D97-AF65-F5344CB8AC3E}">
        <p14:creationId xmlns:p14="http://schemas.microsoft.com/office/powerpoint/2010/main" val="2269311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a:t>
            </a:r>
          </a:p>
        </p:txBody>
      </p:sp>
      <p:sp>
        <p:nvSpPr>
          <p:cNvPr id="3" name="Content Placeholder 2"/>
          <p:cNvSpPr>
            <a:spLocks noGrp="1"/>
          </p:cNvSpPr>
          <p:nvPr>
            <p:ph idx="1"/>
          </p:nvPr>
        </p:nvSpPr>
        <p:spPr>
          <a:xfrm>
            <a:off x="457200" y="1126672"/>
            <a:ext cx="8229600" cy="4999492"/>
          </a:xfrm>
        </p:spPr>
        <p:txBody>
          <a:bodyPr>
            <a:normAutofit/>
          </a:bodyPr>
          <a:lstStyle/>
          <a:p>
            <a:r>
              <a:rPr lang="en-GB" sz="2200" dirty="0"/>
              <a:t>E-cigarettes have been advocated as an effective smoking cessation intervention, with evidence indicating that they are substantially less harmful than conventional cigarettes. A pilot to encourage 25 people to swap from conventional cigarettes to e-cigarettes was piloted on the </a:t>
            </a:r>
            <a:r>
              <a:rPr lang="en-GB" sz="2200" dirty="0" err="1"/>
              <a:t>Washacre</a:t>
            </a:r>
            <a:r>
              <a:rPr lang="en-GB" sz="2200" dirty="0"/>
              <a:t> estate (a socially disadvantaged estate in Bolton).  </a:t>
            </a:r>
          </a:p>
          <a:p>
            <a:pPr marL="0" indent="0">
              <a:buNone/>
            </a:pPr>
            <a:endParaRPr lang="en-GB" sz="2200" dirty="0"/>
          </a:p>
          <a:p>
            <a:r>
              <a:rPr lang="en-GB" sz="2200" dirty="0"/>
              <a:t>Prior to the project commencing, we identified that one of the barriers to people stopping cigarette smoking is the perception that the person will gain weight as a result. Therefore to address this we wanted to incorporate some physical activity sessions in to the project.</a:t>
            </a:r>
          </a:p>
          <a:p>
            <a:endParaRPr lang="en-GB" dirty="0"/>
          </a:p>
        </p:txBody>
      </p:sp>
    </p:spTree>
    <p:extLst>
      <p:ext uri="{BB962C8B-B14F-4D97-AF65-F5344CB8AC3E}">
        <p14:creationId xmlns:p14="http://schemas.microsoft.com/office/powerpoint/2010/main" val="3807397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C94A3-0002-4F94-B697-E037DE94D126}"/>
              </a:ext>
            </a:extLst>
          </p:cNvPr>
          <p:cNvSpPr>
            <a:spLocks noGrp="1"/>
          </p:cNvSpPr>
          <p:nvPr>
            <p:ph type="title"/>
          </p:nvPr>
        </p:nvSpPr>
        <p:spPr/>
        <p:txBody>
          <a:bodyPr/>
          <a:lstStyle/>
          <a:p>
            <a:r>
              <a:rPr lang="en-GB" dirty="0"/>
              <a:t>Objectives</a:t>
            </a:r>
          </a:p>
        </p:txBody>
      </p:sp>
      <p:sp>
        <p:nvSpPr>
          <p:cNvPr id="3" name="Content Placeholder 2">
            <a:extLst>
              <a:ext uri="{FF2B5EF4-FFF2-40B4-BE49-F238E27FC236}">
                <a16:creationId xmlns:a16="http://schemas.microsoft.com/office/drawing/2014/main" id="{09ABA2D5-940A-4001-8EF4-7F36D192AEB3}"/>
              </a:ext>
            </a:extLst>
          </p:cNvPr>
          <p:cNvSpPr>
            <a:spLocks noGrp="1"/>
          </p:cNvSpPr>
          <p:nvPr>
            <p:ph idx="1"/>
          </p:nvPr>
        </p:nvSpPr>
        <p:spPr/>
        <p:txBody>
          <a:bodyPr>
            <a:normAutofit/>
          </a:bodyPr>
          <a:lstStyle/>
          <a:p>
            <a:r>
              <a:rPr lang="en-GB" sz="2200" dirty="0"/>
              <a:t>Peer Navigators to own a new ‘Health Focused’ project to help them engage with community</a:t>
            </a:r>
          </a:p>
          <a:p>
            <a:r>
              <a:rPr lang="en-GB" sz="2200" dirty="0"/>
              <a:t>To enable customers to give up smoking with peer support via weekly catch up /WhatsApp group </a:t>
            </a:r>
          </a:p>
          <a:p>
            <a:r>
              <a:rPr lang="en-GB" sz="2200" dirty="0"/>
              <a:t>To enable customers to be more physically active following pandemic.  </a:t>
            </a:r>
          </a:p>
          <a:p>
            <a:r>
              <a:rPr lang="en-GB" sz="2200" dirty="0"/>
              <a:t>To enable customers to improve their mental health following pandemic. </a:t>
            </a:r>
          </a:p>
          <a:p>
            <a:r>
              <a:rPr lang="en-GB" sz="2200" dirty="0"/>
              <a:t>To engage with new customers /get people back out on estates using community facilities (</a:t>
            </a:r>
            <a:r>
              <a:rPr lang="en-GB" sz="2200" dirty="0" err="1"/>
              <a:t>covid</a:t>
            </a:r>
            <a:r>
              <a:rPr lang="en-GB" sz="2200" dirty="0"/>
              <a:t> compliant)</a:t>
            </a:r>
          </a:p>
          <a:p>
            <a:endParaRPr lang="en-GB" dirty="0"/>
          </a:p>
        </p:txBody>
      </p:sp>
    </p:spTree>
    <p:extLst>
      <p:ext uri="{BB962C8B-B14F-4D97-AF65-F5344CB8AC3E}">
        <p14:creationId xmlns:p14="http://schemas.microsoft.com/office/powerpoint/2010/main" val="2886831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8C94856-200D-405A-AB35-F9553D46E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6526" y="156214"/>
            <a:ext cx="4511923" cy="1492132"/>
          </a:xfrm>
        </p:spPr>
        <p:txBody>
          <a:bodyPr anchor="t">
            <a:normAutofit/>
          </a:bodyPr>
          <a:lstStyle/>
          <a:p>
            <a:pPr>
              <a:lnSpc>
                <a:spcPct val="90000"/>
              </a:lnSpc>
            </a:pPr>
            <a:r>
              <a:rPr lang="en-GB" sz="3400" dirty="0"/>
              <a:t>Recruitment of participants/ Promotion</a:t>
            </a:r>
          </a:p>
        </p:txBody>
      </p:sp>
      <p:sp>
        <p:nvSpPr>
          <p:cNvPr id="5" name="Content Placeholder 4">
            <a:extLst>
              <a:ext uri="{FF2B5EF4-FFF2-40B4-BE49-F238E27FC236}">
                <a16:creationId xmlns:a16="http://schemas.microsoft.com/office/drawing/2014/main" id="{4ABBFAF5-DE5B-4E14-AEEE-BF2EFD3D2386}"/>
              </a:ext>
            </a:extLst>
          </p:cNvPr>
          <p:cNvSpPr>
            <a:spLocks noGrp="1"/>
          </p:cNvSpPr>
          <p:nvPr>
            <p:ph idx="1"/>
          </p:nvPr>
        </p:nvSpPr>
        <p:spPr>
          <a:xfrm>
            <a:off x="146957" y="1804560"/>
            <a:ext cx="4938755" cy="5053440"/>
          </a:xfrm>
        </p:spPr>
        <p:txBody>
          <a:bodyPr>
            <a:normAutofit/>
          </a:bodyPr>
          <a:lstStyle/>
          <a:p>
            <a:pPr lvl="0">
              <a:lnSpc>
                <a:spcPct val="90000"/>
              </a:lnSpc>
            </a:pPr>
            <a:r>
              <a:rPr lang="en-GB" sz="2200" dirty="0">
                <a:solidFill>
                  <a:schemeClr val="tx1">
                    <a:alpha val="60000"/>
                  </a:schemeClr>
                </a:solidFill>
              </a:rPr>
              <a:t>Publicised through social media and door knocks.</a:t>
            </a:r>
          </a:p>
          <a:p>
            <a:pPr lvl="0">
              <a:lnSpc>
                <a:spcPct val="90000"/>
              </a:lnSpc>
            </a:pPr>
            <a:r>
              <a:rPr lang="en-GB" sz="2200" dirty="0">
                <a:solidFill>
                  <a:schemeClr val="tx1">
                    <a:alpha val="60000"/>
                  </a:schemeClr>
                </a:solidFill>
              </a:rPr>
              <a:t>Creation of a Facebook page that people could message to be signed up.</a:t>
            </a:r>
          </a:p>
          <a:p>
            <a:pPr lvl="0">
              <a:lnSpc>
                <a:spcPct val="90000"/>
              </a:lnSpc>
            </a:pPr>
            <a:r>
              <a:rPr lang="en-GB" sz="2200" b="1" dirty="0">
                <a:solidFill>
                  <a:schemeClr val="tx1">
                    <a:alpha val="60000"/>
                  </a:schemeClr>
                </a:solidFill>
              </a:rPr>
              <a:t>Peer Navigators </a:t>
            </a:r>
            <a:r>
              <a:rPr lang="en-GB" sz="2200" dirty="0">
                <a:solidFill>
                  <a:schemeClr val="tx1">
                    <a:alpha val="60000"/>
                  </a:schemeClr>
                </a:solidFill>
              </a:rPr>
              <a:t>– local people employed to work in their own community.</a:t>
            </a:r>
          </a:p>
          <a:p>
            <a:pPr>
              <a:lnSpc>
                <a:spcPct val="90000"/>
              </a:lnSpc>
            </a:pPr>
            <a:r>
              <a:rPr lang="en-GB" sz="2200" dirty="0">
                <a:solidFill>
                  <a:schemeClr val="tx1">
                    <a:alpha val="60000"/>
                  </a:schemeClr>
                </a:solidFill>
              </a:rPr>
              <a:t>It should also be noted that we had a few people join the project part way through as a result of positive word of mouth feedback about how well participants were doing.</a:t>
            </a:r>
          </a:p>
          <a:p>
            <a:pPr>
              <a:lnSpc>
                <a:spcPct val="90000"/>
              </a:lnSpc>
            </a:pPr>
            <a:endParaRPr lang="en-GB" sz="1400" dirty="0">
              <a:solidFill>
                <a:schemeClr val="tx1">
                  <a:alpha val="60000"/>
                </a:schemeClr>
              </a:solidFill>
            </a:endParaRPr>
          </a:p>
        </p:txBody>
      </p:sp>
      <p:pic>
        <p:nvPicPr>
          <p:cNvPr id="7" name="Picture 6">
            <a:extLst>
              <a:ext uri="{FF2B5EF4-FFF2-40B4-BE49-F238E27FC236}">
                <a16:creationId xmlns:a16="http://schemas.microsoft.com/office/drawing/2014/main" id="{5EC8BEC2-D30E-4A7E-9FDB-DA7B84AED736}"/>
              </a:ext>
            </a:extLst>
          </p:cNvPr>
          <p:cNvPicPr>
            <a:picLocks noChangeAspect="1"/>
          </p:cNvPicPr>
          <p:nvPr/>
        </p:nvPicPr>
        <p:blipFill rotWithShape="1">
          <a:blip r:embed="rId3"/>
          <a:srcRect l="418" r="6217"/>
          <a:stretch/>
        </p:blipFill>
        <p:spPr>
          <a:xfrm>
            <a:off x="5085713" y="10"/>
            <a:ext cx="4058288"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lnTo>
                  <a:pt x="0" y="0"/>
                </a:lnTo>
                <a:close/>
              </a:path>
            </a:pathLst>
          </a:custGeom>
        </p:spPr>
      </p:pic>
    </p:spTree>
    <p:extLst>
      <p:ext uri="{BB962C8B-B14F-4D97-AF65-F5344CB8AC3E}">
        <p14:creationId xmlns:p14="http://schemas.microsoft.com/office/powerpoint/2010/main" val="2059030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Training</a:t>
            </a:r>
          </a:p>
        </p:txBody>
      </p:sp>
      <p:sp>
        <p:nvSpPr>
          <p:cNvPr id="5" name="Content Placeholder 4">
            <a:extLst>
              <a:ext uri="{FF2B5EF4-FFF2-40B4-BE49-F238E27FC236}">
                <a16:creationId xmlns:a16="http://schemas.microsoft.com/office/drawing/2014/main" id="{8A567771-CD46-424B-9204-2D574B31075F}"/>
              </a:ext>
            </a:extLst>
          </p:cNvPr>
          <p:cNvSpPr>
            <a:spLocks noGrp="1"/>
          </p:cNvSpPr>
          <p:nvPr>
            <p:ph idx="1"/>
          </p:nvPr>
        </p:nvSpPr>
        <p:spPr/>
        <p:txBody>
          <a:bodyPr>
            <a:normAutofit/>
          </a:bodyPr>
          <a:lstStyle/>
          <a:p>
            <a:r>
              <a:rPr lang="en-GB" sz="2200" dirty="0"/>
              <a:t>All officers involved did appropriate training. </a:t>
            </a:r>
          </a:p>
          <a:p>
            <a:pPr marL="0" indent="0">
              <a:buNone/>
            </a:pPr>
            <a:endParaRPr lang="en-GB" sz="2200" dirty="0"/>
          </a:p>
          <a:p>
            <a:r>
              <a:rPr lang="en-GB" sz="2200" dirty="0"/>
              <a:t>This gave them the confidence to talk to the participants around the issues surrounding giving up smoking such as cravings, stressors, triggers as well as detailed information about the different types of NRT (Nicotine Replacement Therapy).</a:t>
            </a:r>
          </a:p>
          <a:p>
            <a:pPr marL="0" indent="0">
              <a:buNone/>
            </a:pPr>
            <a:r>
              <a:rPr lang="en-GB" sz="2200" dirty="0"/>
              <a:t> </a:t>
            </a:r>
          </a:p>
          <a:p>
            <a:r>
              <a:rPr lang="en-GB" sz="2200" dirty="0"/>
              <a:t>It also meant they were trained/able to carry out Carbon Monoxide level checks on participants at weekly sessions. </a:t>
            </a:r>
          </a:p>
          <a:p>
            <a:pPr marL="0" indent="0">
              <a:buNone/>
            </a:pPr>
            <a:endParaRPr lang="en-GB" dirty="0"/>
          </a:p>
        </p:txBody>
      </p:sp>
    </p:spTree>
    <p:extLst>
      <p:ext uri="{BB962C8B-B14F-4D97-AF65-F5344CB8AC3E}">
        <p14:creationId xmlns:p14="http://schemas.microsoft.com/office/powerpoint/2010/main" val="376707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a:extLst>
              <a:ext uri="{FF2B5EF4-FFF2-40B4-BE49-F238E27FC236}">
                <a16:creationId xmlns:a16="http://schemas.microsoft.com/office/drawing/2014/main" id="{49C919A0-A68D-4FB4-BA06-3DF211E26A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146" r="-2" b="7005"/>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a:extLst>
              <a:ext uri="{FF2B5EF4-FFF2-40B4-BE49-F238E27FC236}">
                <a16:creationId xmlns:a16="http://schemas.microsoft.com/office/drawing/2014/main" id="{03333504-AB43-43BF-B1F1-EAD5938009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507" r="-2" b="3644"/>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39" name="Freeform: Shape 138">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1" name="Freeform: Shape 140">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336042" y="344860"/>
            <a:ext cx="3624601" cy="1010412"/>
          </a:xfrm>
        </p:spPr>
        <p:txBody>
          <a:bodyPr>
            <a:normAutofit/>
          </a:bodyPr>
          <a:lstStyle/>
          <a:p>
            <a:r>
              <a:rPr lang="en-GB" sz="3400" dirty="0"/>
              <a:t>Initial Session</a:t>
            </a:r>
          </a:p>
        </p:txBody>
      </p:sp>
      <p:sp>
        <p:nvSpPr>
          <p:cNvPr id="143" name="Rectangle 142">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45" name="Rectangle 144">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Rectangle 146">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3076" name="Content Placeholder 2">
            <a:extLst>
              <a:ext uri="{FF2B5EF4-FFF2-40B4-BE49-F238E27FC236}">
                <a16:creationId xmlns:a16="http://schemas.microsoft.com/office/drawing/2014/main" id="{D8B06FBB-DE67-4C71-9BD9-1F5A1F95EF0B}"/>
              </a:ext>
            </a:extLst>
          </p:cNvPr>
          <p:cNvGraphicFramePr>
            <a:graphicFrameLocks noGrp="1"/>
          </p:cNvGraphicFramePr>
          <p:nvPr>
            <p:ph idx="1"/>
            <p:extLst>
              <p:ext uri="{D42A27DB-BD31-4B8C-83A1-F6EECF244321}">
                <p14:modId xmlns:p14="http://schemas.microsoft.com/office/powerpoint/2010/main" val="3681308279"/>
              </p:ext>
            </p:extLst>
          </p:nvPr>
        </p:nvGraphicFramePr>
        <p:xfrm>
          <a:off x="336041" y="1355272"/>
          <a:ext cx="4229457" cy="55027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77889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63890" cy="1434415"/>
          </a:xfrm>
        </p:spPr>
        <p:txBody>
          <a:bodyPr anchor="b">
            <a:normAutofit/>
          </a:bodyPr>
          <a:lstStyle/>
          <a:p>
            <a:r>
              <a:rPr lang="en-GB" sz="4700"/>
              <a:t>Initial Session (cont…)</a:t>
            </a:r>
          </a:p>
        </p:txBody>
      </p:sp>
      <p:sp>
        <p:nvSpPr>
          <p:cNvPr id="13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9369" y="2071316"/>
            <a:ext cx="5035164" cy="4119172"/>
          </a:xfrm>
        </p:spPr>
        <p:txBody>
          <a:bodyPr anchor="t">
            <a:normAutofit/>
          </a:bodyPr>
          <a:lstStyle/>
          <a:p>
            <a:r>
              <a:rPr lang="en-GB" dirty="0"/>
              <a:t>Each participant was given a 'Passport to Quitting' Booklet which gave information about what to expect from the sessions, useful numbers and websites and a weekly diary where they could record any cravings or stresses they had.</a:t>
            </a:r>
          </a:p>
          <a:p>
            <a:endParaRPr lang="en-GB" sz="1900" dirty="0"/>
          </a:p>
        </p:txBody>
      </p:sp>
      <p:pic>
        <p:nvPicPr>
          <p:cNvPr id="4098" name="Picture 2">
            <a:extLst>
              <a:ext uri="{FF2B5EF4-FFF2-40B4-BE49-F238E27FC236}">
                <a16:creationId xmlns:a16="http://schemas.microsoft.com/office/drawing/2014/main" id="{CCEA5E7B-11E8-41E4-8213-C3870EF154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55" r="-3" b="337"/>
          <a:stretch/>
        </p:blipFill>
        <p:spPr bwMode="auto">
          <a:xfrm rot="5400000">
            <a:off x="4837790" y="2720718"/>
            <a:ext cx="4501493" cy="32480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216089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E9860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olton at Ho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D2CA70CA811A4C9F18DA57CEC52A38" ma:contentTypeVersion="13" ma:contentTypeDescription="Create a new document." ma:contentTypeScope="" ma:versionID="4a6a51902ae3204be2603a0db00fd907">
  <xsd:schema xmlns:xsd="http://www.w3.org/2001/XMLSchema" xmlns:xs="http://www.w3.org/2001/XMLSchema" xmlns:p="http://schemas.microsoft.com/office/2006/metadata/properties" xmlns:ns2="3e6cab67-71e1-43fe-bf44-962cf23444a2" xmlns:ns3="22d97ed3-d2a5-4c55-aaa9-0f8d366c11e6" targetNamespace="http://schemas.microsoft.com/office/2006/metadata/properties" ma:root="true" ma:fieldsID="6c441b3f71288614e89039db835e9aa7" ns2:_="" ns3:_="">
    <xsd:import namespace="3e6cab67-71e1-43fe-bf44-962cf23444a2"/>
    <xsd:import namespace="22d97ed3-d2a5-4c55-aaa9-0f8d366c11e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6cab67-71e1-43fe-bf44-962cf23444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2d97ed3-d2a5-4c55-aaa9-0f8d366c11e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41F888-107A-4F68-9F95-4A9FF19C2576}"/>
</file>

<file path=customXml/itemProps2.xml><?xml version="1.0" encoding="utf-8"?>
<ds:datastoreItem xmlns:ds="http://schemas.openxmlformats.org/officeDocument/2006/customXml" ds:itemID="{05ADC0FA-710B-4A41-B0D4-16DCE0B933AD}"/>
</file>

<file path=customXml/itemProps3.xml><?xml version="1.0" encoding="utf-8"?>
<ds:datastoreItem xmlns:ds="http://schemas.openxmlformats.org/officeDocument/2006/customXml" ds:itemID="{30265651-7B67-4441-9232-C61C7D2365A1}"/>
</file>

<file path=docProps/app.xml><?xml version="1.0" encoding="utf-8"?>
<Properties xmlns="http://schemas.openxmlformats.org/officeDocument/2006/extended-properties" xmlns:vt="http://schemas.openxmlformats.org/officeDocument/2006/docPropsVTypes">
  <TotalTime>102</TotalTime>
  <Words>1252</Words>
  <Application>Microsoft Office PowerPoint</Application>
  <PresentationFormat>On-screen Show (4:3)</PresentationFormat>
  <Paragraphs>95</Paragraphs>
  <Slides>16</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Verdana</vt:lpstr>
      <vt:lpstr>Office Theme</vt:lpstr>
      <vt:lpstr>Bolton at Home ‘Quit &amp; Get Fit’ Smoking Cessation Pilot 2021</vt:lpstr>
      <vt:lpstr>Background</vt:lpstr>
      <vt:lpstr>Project Overview</vt:lpstr>
      <vt:lpstr>Aims</vt:lpstr>
      <vt:lpstr>Objectives</vt:lpstr>
      <vt:lpstr>Recruitment of participants/ Promotion</vt:lpstr>
      <vt:lpstr>Training</vt:lpstr>
      <vt:lpstr>Initial Session</vt:lpstr>
      <vt:lpstr>Initial Session (cont…)</vt:lpstr>
      <vt:lpstr>Ongoing Sessions:</vt:lpstr>
      <vt:lpstr>Fitness Sessions:</vt:lpstr>
      <vt:lpstr>Costings</vt:lpstr>
      <vt:lpstr>Things to change/improve/ consider</vt:lpstr>
      <vt:lpstr>Outcomes / Successes so far…</vt:lpstr>
      <vt:lpstr>Suzanne</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Bolton at Home ‘Quit &amp; Get Fit’ Smoking Cessation Pilot 2021</dc:title>
  <dc:creator>Rowson, Paula</dc:creator>
  <cp:lastModifiedBy>Lois Beech</cp:lastModifiedBy>
  <cp:revision>10</cp:revision>
  <dcterms:created xsi:type="dcterms:W3CDTF">2021-05-04T11:14:34Z</dcterms:created>
  <dcterms:modified xsi:type="dcterms:W3CDTF">2021-08-09T08:04:22Z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0x01010037D2CA70CA811A4C9F18DA57CEC52A38</vt:lpwstr>
  </property>
</Properties>
</file>