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256" r:id="rId2"/>
    <p:sldId id="259" r:id="rId3"/>
    <p:sldId id="276" r:id="rId4"/>
    <p:sldId id="304" r:id="rId5"/>
    <p:sldId id="307" r:id="rId6"/>
    <p:sldId id="305" r:id="rId7"/>
    <p:sldId id="30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E9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87" autoAdjust="0"/>
  </p:normalViewPr>
  <p:slideViewPr>
    <p:cSldViewPr snapToGrid="0" snapToObjects="1">
      <p:cViewPr varScale="1">
        <p:scale>
          <a:sx n="59" d="100"/>
          <a:sy n="59" d="100"/>
        </p:scale>
        <p:origin x="17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37122F5-987A-43BF-A528-6E4E73509E5D}" type="datetimeFigureOut">
              <a:rPr lang="en-GB" smtClean="0"/>
              <a:t>21/06/2021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D88324-F524-4471-848A-1F9E94B6E9AE}" type="slidenum">
              <a:rPr lang="en-GB" smtClean="0"/>
              <a:t>‹#›</a:t>
            </a:fld>
            <a:endParaRPr lang="en-GB" dirty="0"/>
          </a:p>
        </p:txBody>
      </p:sp>
    </p:spTree>
    <p:extLst>
      <p:ext uri="{BB962C8B-B14F-4D97-AF65-F5344CB8AC3E}">
        <p14:creationId xmlns:p14="http://schemas.microsoft.com/office/powerpoint/2010/main" val="3638933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354B2CC-CAC6-424B-BEBD-BC0E7C447997}" type="datetimeFigureOut">
              <a:rPr lang="en-GB" smtClean="0"/>
              <a:t>21/06/2021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68AEF-F768-43BD-8692-7FFDA19A2617}" type="slidenum">
              <a:rPr lang="en-GB" smtClean="0"/>
              <a:t>‹#›</a:t>
            </a:fld>
            <a:endParaRPr lang="en-GB" dirty="0"/>
          </a:p>
        </p:txBody>
      </p:sp>
    </p:spTree>
    <p:extLst>
      <p:ext uri="{BB962C8B-B14F-4D97-AF65-F5344CB8AC3E}">
        <p14:creationId xmlns:p14="http://schemas.microsoft.com/office/powerpoint/2010/main" val="406012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F68AEF-F768-43BD-8692-7FFDA19A2617}" type="slidenum">
              <a:rPr lang="en-GB" smtClean="0"/>
              <a:t>1</a:t>
            </a:fld>
            <a:endParaRPr lang="en-GB" dirty="0"/>
          </a:p>
        </p:txBody>
      </p:sp>
    </p:spTree>
    <p:extLst>
      <p:ext uri="{BB962C8B-B14F-4D97-AF65-F5344CB8AC3E}">
        <p14:creationId xmlns:p14="http://schemas.microsoft.com/office/powerpoint/2010/main" val="293825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F68AEF-F768-43BD-8692-7FFDA19A2617}" type="slidenum">
              <a:rPr lang="en-GB" smtClean="0"/>
              <a:t>2</a:t>
            </a:fld>
            <a:endParaRPr lang="en-GB" dirty="0"/>
          </a:p>
        </p:txBody>
      </p:sp>
    </p:spTree>
    <p:extLst>
      <p:ext uri="{BB962C8B-B14F-4D97-AF65-F5344CB8AC3E}">
        <p14:creationId xmlns:p14="http://schemas.microsoft.com/office/powerpoint/2010/main" val="246565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F68AEF-F768-43BD-8692-7FFDA19A2617}" type="slidenum">
              <a:rPr lang="en-GB" smtClean="0"/>
              <a:t>3</a:t>
            </a:fld>
            <a:endParaRPr lang="en-GB" dirty="0"/>
          </a:p>
        </p:txBody>
      </p:sp>
    </p:spTree>
    <p:extLst>
      <p:ext uri="{BB962C8B-B14F-4D97-AF65-F5344CB8AC3E}">
        <p14:creationId xmlns:p14="http://schemas.microsoft.com/office/powerpoint/2010/main" val="28610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PN Work is responsive / reflective to the local needs of the area they live/work</a:t>
            </a:r>
          </a:p>
          <a:p>
            <a:r>
              <a:rPr lang="en-GB" dirty="0"/>
              <a:t>For example – at start of the pandemic…our work was proactive – thanks to the PNs being able to identify those that most need support i.e. food parcels / welfare calls</a:t>
            </a:r>
          </a:p>
          <a:p>
            <a:r>
              <a:rPr lang="en-GB" dirty="0"/>
              <a:t>As mentioned PNs trained up in many services – so they are able to signpost customers direct into </a:t>
            </a:r>
          </a:p>
          <a:p>
            <a:r>
              <a:rPr lang="en-GB" dirty="0"/>
              <a:t>Digital – All PN’s have set up local social media accounts and get greater followers/reach within their neighbourhood.  Quicker routes for getting info out to customers, for example current </a:t>
            </a:r>
            <a:r>
              <a:rPr lang="en-GB" dirty="0" err="1"/>
              <a:t>Covid</a:t>
            </a:r>
            <a:r>
              <a:rPr lang="en-GB" dirty="0"/>
              <a:t> advice and guidance</a:t>
            </a:r>
          </a:p>
          <a:p>
            <a:r>
              <a:rPr lang="en-GB" dirty="0"/>
              <a:t>Local initiatives have been set up by PN’s – for example last year parents on one estate were struggling with the outlay of school uniforms…so one PN did call out/organised with local school them to be cleaned &amp; distributed over 250 uniforms.</a:t>
            </a:r>
          </a:p>
        </p:txBody>
      </p:sp>
      <p:sp>
        <p:nvSpPr>
          <p:cNvPr id="4" name="Slide Number Placeholder 3"/>
          <p:cNvSpPr>
            <a:spLocks noGrp="1"/>
          </p:cNvSpPr>
          <p:nvPr>
            <p:ph type="sldNum" sz="quarter" idx="5"/>
          </p:nvPr>
        </p:nvSpPr>
        <p:spPr/>
        <p:txBody>
          <a:bodyPr/>
          <a:lstStyle/>
          <a:p>
            <a:fld id="{77F68AEF-F768-43BD-8692-7FFDA19A2617}" type="slidenum">
              <a:rPr lang="en-GB" smtClean="0"/>
              <a:t>4</a:t>
            </a:fld>
            <a:endParaRPr lang="en-GB" dirty="0"/>
          </a:p>
        </p:txBody>
      </p:sp>
    </p:spTree>
    <p:extLst>
      <p:ext uri="{BB962C8B-B14F-4D97-AF65-F5344CB8AC3E}">
        <p14:creationId xmlns:p14="http://schemas.microsoft.com/office/powerpoint/2010/main" val="306269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Unlike many places Bolton has suffered high rates of </a:t>
            </a:r>
            <a:r>
              <a:rPr lang="en-GB" dirty="0" err="1"/>
              <a:t>Covid</a:t>
            </a:r>
            <a:r>
              <a:rPr lang="en-GB" dirty="0"/>
              <a:t> – and many local lockdowns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Lisa mentioned - Peer </a:t>
            </a:r>
            <a:r>
              <a:rPr lang="en-GB" dirty="0" err="1"/>
              <a:t>Navs</a:t>
            </a:r>
            <a:r>
              <a:rPr lang="en-GB" dirty="0"/>
              <a:t> have had the community champions training – so they are clued up in local guidance and can signpost to current offer of testing/vaccines.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have supported targeted door knocks – to identify barriers for people  having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Helped with recent surge testing – handing out and collecting test kits &amp; also helped promote the </a:t>
            </a:r>
            <a:r>
              <a:rPr lang="en-GB" dirty="0" err="1"/>
              <a:t>Covid</a:t>
            </a:r>
            <a:r>
              <a:rPr lang="en-GB" dirty="0"/>
              <a:t> vaccine bus in a variety of locations</a:t>
            </a:r>
          </a:p>
          <a:p>
            <a:endParaRPr lang="en-GB" dirty="0"/>
          </a:p>
        </p:txBody>
      </p:sp>
      <p:sp>
        <p:nvSpPr>
          <p:cNvPr id="4" name="Slide Number Placeholder 3"/>
          <p:cNvSpPr>
            <a:spLocks noGrp="1"/>
          </p:cNvSpPr>
          <p:nvPr>
            <p:ph type="sldNum" sz="quarter" idx="5"/>
          </p:nvPr>
        </p:nvSpPr>
        <p:spPr/>
        <p:txBody>
          <a:bodyPr/>
          <a:lstStyle/>
          <a:p>
            <a:fld id="{77F68AEF-F768-43BD-8692-7FFDA19A2617}" type="slidenum">
              <a:rPr lang="en-GB" smtClean="0"/>
              <a:t>5</a:t>
            </a:fld>
            <a:endParaRPr lang="en-GB" dirty="0"/>
          </a:p>
        </p:txBody>
      </p:sp>
    </p:spTree>
    <p:extLst>
      <p:ext uri="{BB962C8B-B14F-4D97-AF65-F5344CB8AC3E}">
        <p14:creationId xmlns:p14="http://schemas.microsoft.com/office/powerpoint/2010/main" val="286519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initiative we have worked on during pandemic – as a means to meeting local need and engaging with tenants was the Quit and Get Fit project</a:t>
            </a:r>
          </a:p>
          <a:p>
            <a:r>
              <a:rPr lang="en-GB" dirty="0"/>
              <a:t>Pilot smoking cessation project – encouraging customers to replace </a:t>
            </a:r>
            <a:r>
              <a:rPr lang="en-GB" dirty="0" err="1"/>
              <a:t>cigerrettes</a:t>
            </a:r>
            <a:r>
              <a:rPr lang="en-GB" dirty="0"/>
              <a:t> with vapes.</a:t>
            </a:r>
          </a:p>
          <a:p>
            <a:r>
              <a:rPr lang="en-GB" dirty="0"/>
              <a:t>PN’s were trained on this – so they could do the Carbon monoxide testing weekly (in a </a:t>
            </a:r>
            <a:r>
              <a:rPr lang="en-GB" dirty="0" err="1"/>
              <a:t>covid</a:t>
            </a:r>
            <a:r>
              <a:rPr lang="en-GB" dirty="0"/>
              <a:t> compliant way)</a:t>
            </a:r>
          </a:p>
          <a:p>
            <a:r>
              <a:rPr lang="en-GB" dirty="0"/>
              <a:t>Peer </a:t>
            </a:r>
            <a:r>
              <a:rPr lang="en-GB" dirty="0" err="1"/>
              <a:t>Navs</a:t>
            </a:r>
            <a:r>
              <a:rPr lang="en-GB" dirty="0"/>
              <a:t> were key in recruiting local people and over 25 customers signed up – a </a:t>
            </a:r>
            <a:r>
              <a:rPr lang="en-GB" dirty="0" err="1"/>
              <a:t>whatsapp</a:t>
            </a:r>
            <a:r>
              <a:rPr lang="en-GB" dirty="0"/>
              <a:t> group was set up to offer peer support </a:t>
            </a:r>
          </a:p>
          <a:p>
            <a:r>
              <a:rPr lang="en-GB" dirty="0"/>
              <a:t>6 weeks into the project, fitness sessions were introduced – as PN’s identified customers felt they were putting weight on and </a:t>
            </a:r>
          </a:p>
          <a:p>
            <a:r>
              <a:rPr lang="en-GB" dirty="0"/>
              <a:t>Evaluation is being carried out shortly – but the project has had very little drop out – again down to the fact that it is led locally by peer </a:t>
            </a:r>
            <a:r>
              <a:rPr lang="en-GB" dirty="0" err="1"/>
              <a:t>navs</a:t>
            </a:r>
            <a:r>
              <a:rPr lang="en-GB" dirty="0"/>
              <a:t>.</a:t>
            </a:r>
          </a:p>
        </p:txBody>
      </p:sp>
      <p:sp>
        <p:nvSpPr>
          <p:cNvPr id="4" name="Slide Number Placeholder 3"/>
          <p:cNvSpPr>
            <a:spLocks noGrp="1"/>
          </p:cNvSpPr>
          <p:nvPr>
            <p:ph type="sldNum" sz="quarter" idx="5"/>
          </p:nvPr>
        </p:nvSpPr>
        <p:spPr/>
        <p:txBody>
          <a:bodyPr/>
          <a:lstStyle/>
          <a:p>
            <a:fld id="{77F68AEF-F768-43BD-8692-7FFDA19A2617}" type="slidenum">
              <a:rPr lang="en-GB" smtClean="0"/>
              <a:t>6</a:t>
            </a:fld>
            <a:endParaRPr lang="en-GB" dirty="0"/>
          </a:p>
        </p:txBody>
      </p:sp>
    </p:spTree>
    <p:extLst>
      <p:ext uri="{BB962C8B-B14F-4D97-AF65-F5344CB8AC3E}">
        <p14:creationId xmlns:p14="http://schemas.microsoft.com/office/powerpoint/2010/main" val="4101590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a:solidFill>
                  <a:srgbClr val="E98600"/>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C3FDCCF7-B2DE-BD47-ACC3-DF96DFC68D7B}" type="datetimeFigureOut">
              <a:rPr lang="en-US" smtClean="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3323F-D654-024F-BD04-93CD3E311B2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8600"/>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3FDCCF7-B2DE-BD47-ACC3-DF96DFC68D7B}" type="datetimeFigureOut">
              <a:rPr lang="en-US" smtClean="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3323F-D654-024F-BD04-93CD3E311B2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r">
              <a:defRPr>
                <a:solidFill>
                  <a:srgbClr val="E98600"/>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3FDCCF7-B2DE-BD47-ACC3-DF96DFC68D7B}" type="datetimeFigureOut">
              <a:rPr lang="en-US" smtClean="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3323F-D654-024F-BD04-93CD3E311B2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E98600"/>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3FDCCF7-B2DE-BD47-ACC3-DF96DFC68D7B}" type="datetimeFigureOut">
              <a:rPr lang="en-US" smtClean="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3323F-D654-024F-BD04-93CD3E311B2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ctr">
              <a:defRPr sz="3200" b="0" cap="none">
                <a:solidFill>
                  <a:srgbClr val="E98600"/>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C3FDCCF7-B2DE-BD47-ACC3-DF96DFC68D7B}" type="datetimeFigureOut">
              <a:rPr lang="en-US" smtClean="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3323F-D654-024F-BD04-93CD3E311B2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8600"/>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C3FDCCF7-B2DE-BD47-ACC3-DF96DFC68D7B}" type="datetimeFigureOut">
              <a:rPr lang="en-US" smtClean="0"/>
              <a:pPr/>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03323F-D654-024F-BD04-93CD3E311B2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8600"/>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3FDCCF7-B2DE-BD47-ACC3-DF96DFC68D7B}" type="datetimeFigureOut">
              <a:rPr lang="en-US" smtClean="0"/>
              <a:pPr/>
              <a:t>6/21/2021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03323F-D654-024F-BD04-93CD3E311B2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8600"/>
                </a:solidFill>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C3FDCCF7-B2DE-BD47-ACC3-DF96DFC68D7B}" type="datetimeFigureOut">
              <a:rPr lang="en-US" smtClean="0"/>
              <a:pPr/>
              <a:t>6/21/2021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03323F-D654-024F-BD04-93CD3E311B2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DCCF7-B2DE-BD47-ACC3-DF96DFC68D7B}" type="datetimeFigureOut">
              <a:rPr lang="en-US" smtClean="0"/>
              <a:pPr/>
              <a:t>6/21/2021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03323F-D654-024F-BD04-93CD3E311B2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solidFill>
                  <a:srgbClr val="E9860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C3FDCCF7-B2DE-BD47-ACC3-DF96DFC68D7B}" type="datetimeFigureOut">
              <a:rPr lang="en-US" smtClean="0"/>
              <a:pPr/>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03323F-D654-024F-BD04-93CD3E311B2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solidFill>
                  <a:srgbClr val="E98600"/>
                </a:solidFill>
              </a:defRPr>
            </a:lvl1pPr>
          </a:lstStyle>
          <a:p>
            <a:r>
              <a:rPr lang="en-GB" dirty="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C3FDCCF7-B2DE-BD47-ACC3-DF96DFC68D7B}" type="datetimeFigureOut">
              <a:rPr lang="en-US" smtClean="0"/>
              <a:pPr/>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03323F-D654-024F-BD04-93CD3E311B2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DCCF7-B2DE-BD47-ACC3-DF96DFC68D7B}" type="datetimeFigureOut">
              <a:rPr lang="en-US" smtClean="0"/>
              <a:pPr/>
              <a:t>6/21/2021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3323F-D654-024F-BD04-93CD3E311B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rgbClr val="E986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2600"/>
          </a:xfrm>
        </p:spPr>
        <p:txBody>
          <a:bodyPr>
            <a:normAutofit/>
          </a:bodyPr>
          <a:lstStyle/>
          <a:p>
            <a:pPr algn="ctr"/>
            <a:r>
              <a:rPr lang="en-US" dirty="0">
                <a:solidFill>
                  <a:srgbClr val="E98600"/>
                </a:solidFill>
                <a:latin typeface="Verdana" panose="020B0604030504040204" pitchFamily="34" charset="0"/>
                <a:ea typeface="Verdana" panose="020B0604030504040204" pitchFamily="34" charset="0"/>
                <a:cs typeface="Verdana" panose="020B0604030504040204" pitchFamily="34" charset="0"/>
              </a:rPr>
              <a:t>Bolton at Home </a:t>
            </a:r>
            <a:br>
              <a:rPr lang="en-US" dirty="0">
                <a:solidFill>
                  <a:srgbClr val="E98600"/>
                </a:solidFill>
                <a:latin typeface="Verdana" panose="020B0604030504040204" pitchFamily="34" charset="0"/>
                <a:ea typeface="Verdana" panose="020B0604030504040204" pitchFamily="34" charset="0"/>
                <a:cs typeface="Verdana" panose="020B0604030504040204" pitchFamily="34" charset="0"/>
              </a:rPr>
            </a:br>
            <a:r>
              <a:rPr lang="en-US" dirty="0">
                <a:solidFill>
                  <a:srgbClr val="E98600"/>
                </a:solidFill>
                <a:latin typeface="Verdana" panose="020B0604030504040204" pitchFamily="34" charset="0"/>
                <a:ea typeface="Verdana" panose="020B0604030504040204" pitchFamily="34" charset="0"/>
                <a:cs typeface="Verdana" panose="020B0604030504040204" pitchFamily="34" charset="0"/>
              </a:rPr>
              <a:t>Health And Hou</a:t>
            </a:r>
            <a:r>
              <a:rPr lang="en-US" dirty="0">
                <a:latin typeface="Verdana" panose="020B0604030504040204" pitchFamily="34" charset="0"/>
                <a:ea typeface="Verdana" panose="020B0604030504040204" pitchFamily="34" charset="0"/>
                <a:cs typeface="Verdana" panose="020B0604030504040204" pitchFamily="34" charset="0"/>
              </a:rPr>
              <a:t>sing Informed by Residents</a:t>
            </a:r>
            <a:endParaRPr lang="en-US" dirty="0">
              <a:solidFill>
                <a:srgbClr val="E986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886691" y="4392386"/>
            <a:ext cx="7315200" cy="1752600"/>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Paula Rowson and Lisa Bradley</a:t>
            </a:r>
          </a:p>
          <a:p>
            <a:r>
              <a:rPr lang="en-US" sz="2000" dirty="0">
                <a:latin typeface="Verdana" panose="020B0604030504040204" pitchFamily="34" charset="0"/>
                <a:ea typeface="Verdana" panose="020B0604030504040204" pitchFamily="34" charset="0"/>
                <a:cs typeface="Verdana" panose="020B0604030504040204" pitchFamily="34" charset="0"/>
              </a:rPr>
              <a:t>Community Investment Team Managers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GB" dirty="0"/>
              <a:t>The Peer Navigator Approach</a:t>
            </a:r>
          </a:p>
        </p:txBody>
      </p:sp>
      <p:cxnSp>
        <p:nvCxnSpPr>
          <p:cNvPr id="1028"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a:bodyPr>
          <a:lstStyle/>
          <a:p>
            <a:pPr lvl="0">
              <a:lnSpc>
                <a:spcPct val="90000"/>
              </a:lnSpc>
            </a:pPr>
            <a:endParaRPr lang="en-GB" sz="1400" dirty="0"/>
          </a:p>
          <a:p>
            <a:pPr>
              <a:lnSpc>
                <a:spcPct val="90000"/>
              </a:lnSpc>
            </a:pPr>
            <a:r>
              <a:rPr lang="en-GB" sz="1400" b="1" dirty="0"/>
              <a:t>Initial Pilot: Employed 4 Peer Navigators on one of our Estates – </a:t>
            </a:r>
            <a:r>
              <a:rPr lang="en-GB" sz="1400" dirty="0"/>
              <a:t>After a successful pilot, project has grown and now employ 13 Peer Navigators. Each Peer Navigator is employed for 18 months and given training and support.</a:t>
            </a:r>
            <a:br>
              <a:rPr lang="en-GB" sz="1400" dirty="0"/>
            </a:br>
            <a:endParaRPr lang="en-GB" sz="1400" dirty="0"/>
          </a:p>
          <a:p>
            <a:pPr lvl="0">
              <a:lnSpc>
                <a:spcPct val="90000"/>
              </a:lnSpc>
            </a:pPr>
            <a:r>
              <a:rPr lang="en-GB" sz="1400" b="1" dirty="0"/>
              <a:t>Local partnership </a:t>
            </a:r>
            <a:r>
              <a:rPr lang="en-GB" sz="1400" dirty="0"/>
              <a:t>– Scheme is in partnership with Bolton CVS. Further Peer Navigators have been funded by Bolton Council Controlling Migration Fund, Bolton CCG, Bolton's Community Champions programme and other Housing Associations partners.</a:t>
            </a:r>
          </a:p>
          <a:p>
            <a:pPr lvl="0">
              <a:lnSpc>
                <a:spcPct val="90000"/>
              </a:lnSpc>
            </a:pPr>
            <a:endParaRPr lang="en-GB" sz="1400" dirty="0"/>
          </a:p>
          <a:p>
            <a:pPr marL="0" indent="0">
              <a:lnSpc>
                <a:spcPct val="90000"/>
              </a:lnSpc>
              <a:buNone/>
            </a:pPr>
            <a:endParaRPr lang="en-GB" sz="1400" i="1" dirty="0"/>
          </a:p>
          <a:p>
            <a:pPr lvl="0">
              <a:lnSpc>
                <a:spcPct val="90000"/>
              </a:lnSpc>
            </a:pPr>
            <a:endParaRPr lang="en-GB" sz="1400" dirty="0"/>
          </a:p>
          <a:p>
            <a:pPr lvl="5">
              <a:lnSpc>
                <a:spcPct val="90000"/>
              </a:lnSpc>
            </a:pPr>
            <a:endParaRPr lang="en-GB" sz="1400" dirty="0"/>
          </a:p>
        </p:txBody>
      </p:sp>
      <p:pic>
        <p:nvPicPr>
          <p:cNvPr id="1026" name="Picture 2" descr="May be an image of 5 people, people standing and outdoors">
            <a:extLst>
              <a:ext uri="{FF2B5EF4-FFF2-40B4-BE49-F238E27FC236}">
                <a16:creationId xmlns:a16="http://schemas.microsoft.com/office/drawing/2014/main" id="{E113A23C-ADD1-4D33-BB86-AFD030235D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r="18340" b="2"/>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53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973321" y="329184"/>
            <a:ext cx="4688333" cy="1783080"/>
          </a:xfrm>
        </p:spPr>
        <p:txBody>
          <a:bodyPr anchor="b">
            <a:normAutofit/>
          </a:bodyPr>
          <a:lstStyle/>
          <a:p>
            <a:pPr>
              <a:lnSpc>
                <a:spcPct val="90000"/>
              </a:lnSpc>
            </a:pPr>
            <a:r>
              <a:rPr lang="en-GB" sz="4000" dirty="0"/>
              <a:t>Training and Career Progression</a:t>
            </a:r>
          </a:p>
        </p:txBody>
      </p:sp>
      <p:pic>
        <p:nvPicPr>
          <p:cNvPr id="4098" name="Picture 2" descr="May be an image of 2 people, people standing, tree and outdoors">
            <a:extLst>
              <a:ext uri="{FF2B5EF4-FFF2-40B4-BE49-F238E27FC236}">
                <a16:creationId xmlns:a16="http://schemas.microsoft.com/office/drawing/2014/main" id="{9759F7C8-105B-4E7C-9FEF-171B59AC33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36" r="14154"/>
          <a:stretch/>
        </p:blipFill>
        <p:spPr bwMode="auto">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92573783-F9FF-4E92-86EA-ECBE53B8B6E2}"/>
              </a:ext>
            </a:extLst>
          </p:cNvPr>
          <p:cNvSpPr>
            <a:spLocks noGrp="1"/>
          </p:cNvSpPr>
          <p:nvPr>
            <p:ph idx="1"/>
          </p:nvPr>
        </p:nvSpPr>
        <p:spPr>
          <a:xfrm>
            <a:off x="3973321" y="2706624"/>
            <a:ext cx="4688333" cy="3483864"/>
          </a:xfrm>
        </p:spPr>
        <p:txBody>
          <a:bodyPr>
            <a:normAutofit/>
          </a:bodyPr>
          <a:lstStyle/>
          <a:p>
            <a:pPr>
              <a:lnSpc>
                <a:spcPct val="90000"/>
              </a:lnSpc>
            </a:pPr>
            <a:r>
              <a:rPr lang="en-GB" sz="1300" b="1" dirty="0"/>
              <a:t>Core: </a:t>
            </a:r>
            <a:r>
              <a:rPr lang="en-GB" sz="1300" dirty="0"/>
              <a:t>All Peer Navigators complete online training as part of their induction</a:t>
            </a:r>
          </a:p>
          <a:p>
            <a:pPr>
              <a:lnSpc>
                <a:spcPct val="90000"/>
              </a:lnSpc>
            </a:pPr>
            <a:r>
              <a:rPr lang="en-GB" sz="1300" b="1" dirty="0"/>
              <a:t>Variety: </a:t>
            </a:r>
            <a:r>
              <a:rPr lang="en-GB" sz="1300" dirty="0"/>
              <a:t>Throughout the 18 months of employment they have a range of training opportunities including from external agencies such as DAV (Fort Alice), Community Asset Navigation (Forever Manchester and ABC community cohesion/ having difficult conversations (CVS)</a:t>
            </a:r>
          </a:p>
          <a:p>
            <a:pPr>
              <a:lnSpc>
                <a:spcPct val="90000"/>
              </a:lnSpc>
            </a:pPr>
            <a:r>
              <a:rPr lang="en-GB" sz="1300" b="1" dirty="0"/>
              <a:t>Bespoke: </a:t>
            </a:r>
            <a:r>
              <a:rPr lang="en-GB" sz="1300" dirty="0"/>
              <a:t>Peer Navigators are encouraged to seek out other training opportunities based on their particular interests/career ambitions which are often funded by BH.</a:t>
            </a:r>
          </a:p>
          <a:p>
            <a:pPr>
              <a:lnSpc>
                <a:spcPct val="90000"/>
              </a:lnSpc>
            </a:pPr>
            <a:r>
              <a:rPr lang="en-GB" sz="1300" b="1" dirty="0"/>
              <a:t>Progression: </a:t>
            </a:r>
            <a:r>
              <a:rPr lang="en-GB" sz="1300" dirty="0"/>
              <a:t>Past Peer Navigators have gone on to find employment in roles such as Health and Wellbeing apprentice, Dementia Care Navigator, CVS community role, office based positions in BH and other organisations. </a:t>
            </a:r>
          </a:p>
        </p:txBody>
      </p:sp>
    </p:spTree>
    <p:extLst>
      <p:ext uri="{BB962C8B-B14F-4D97-AF65-F5344CB8AC3E}">
        <p14:creationId xmlns:p14="http://schemas.microsoft.com/office/powerpoint/2010/main" val="164639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54892"/>
            <a:ext cx="3840085" cy="1692794"/>
          </a:xfrm>
        </p:spPr>
        <p:txBody>
          <a:bodyPr>
            <a:normAutofit/>
          </a:bodyPr>
          <a:lstStyle/>
          <a:p>
            <a:r>
              <a:rPr lang="en-GB" dirty="0"/>
              <a:t>Health and Wellbeing Focus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B48BAC7-3650-4E02-8AA4-8169545F4EAD}"/>
              </a:ext>
            </a:extLst>
          </p:cNvPr>
          <p:cNvSpPr>
            <a:spLocks noGrp="1"/>
          </p:cNvSpPr>
          <p:nvPr>
            <p:ph idx="1"/>
          </p:nvPr>
        </p:nvSpPr>
        <p:spPr>
          <a:xfrm>
            <a:off x="491490" y="2575033"/>
            <a:ext cx="4732022" cy="4038029"/>
          </a:xfrm>
        </p:spPr>
        <p:txBody>
          <a:bodyPr>
            <a:normAutofit/>
          </a:bodyPr>
          <a:lstStyle/>
          <a:p>
            <a:pPr>
              <a:lnSpc>
                <a:spcPct val="90000"/>
              </a:lnSpc>
            </a:pPr>
            <a:r>
              <a:rPr lang="en-GB" sz="1200" b="1" dirty="0"/>
              <a:t>Responsive: </a:t>
            </a:r>
            <a:r>
              <a:rPr lang="en-GB" sz="1200" dirty="0"/>
              <a:t>Peer Navigators, as members of their community are uniquely placed to be responsive to the needs of the local area.</a:t>
            </a:r>
          </a:p>
          <a:p>
            <a:pPr>
              <a:lnSpc>
                <a:spcPct val="90000"/>
              </a:lnSpc>
            </a:pPr>
            <a:r>
              <a:rPr lang="en-GB" sz="1200" b="1" dirty="0"/>
              <a:t>Proactive: </a:t>
            </a:r>
            <a:r>
              <a:rPr lang="en-GB" sz="1200" dirty="0"/>
              <a:t>During the first lockdown, Peer Navigators were able to quickly identify individuals and families who needed support with food parcels, welfare calls and other support.</a:t>
            </a:r>
          </a:p>
          <a:p>
            <a:pPr>
              <a:lnSpc>
                <a:spcPct val="90000"/>
              </a:lnSpc>
            </a:pPr>
            <a:r>
              <a:rPr lang="en-GB" sz="1200" b="1" dirty="0"/>
              <a:t>Navigations: </a:t>
            </a:r>
            <a:r>
              <a:rPr lang="en-GB" sz="1200" dirty="0"/>
              <a:t>Peer Navigators are aware of referral pathways and regularly refer into services (such as HIPs, social prescribers, Money Advice , Working Wardrobe,  Achieve (drug and alcohol misuse service) Endeavour and Fort Alice (DAV services)</a:t>
            </a:r>
          </a:p>
          <a:p>
            <a:pPr>
              <a:lnSpc>
                <a:spcPct val="90000"/>
              </a:lnSpc>
            </a:pPr>
            <a:r>
              <a:rPr lang="en-GB" sz="1200" b="1" dirty="0"/>
              <a:t>Digital: </a:t>
            </a:r>
            <a:r>
              <a:rPr lang="en-GB" sz="1200" dirty="0"/>
              <a:t>Each area has a Peer Navigator Facebook page which gives important information to local residents. These pages have a greater reach within the neighbourhood than our traditional social media.</a:t>
            </a:r>
          </a:p>
          <a:p>
            <a:pPr>
              <a:lnSpc>
                <a:spcPct val="90000"/>
              </a:lnSpc>
            </a:pPr>
            <a:r>
              <a:rPr lang="en-GB" sz="1200" b="1" dirty="0"/>
              <a:t>Initiatives: </a:t>
            </a:r>
            <a:r>
              <a:rPr lang="en-GB" sz="1200" dirty="0"/>
              <a:t>Peer Navigators have initiated projects such as a school uniform donation, Period Poverty, local growing projects, arts and crafts at home, walking projects etc.</a:t>
            </a:r>
          </a:p>
          <a:p>
            <a:pPr>
              <a:lnSpc>
                <a:spcPct val="90000"/>
              </a:lnSpc>
            </a:pPr>
            <a:endParaRPr lang="en-GB" sz="1000" dirty="0"/>
          </a:p>
          <a:p>
            <a:pPr>
              <a:lnSpc>
                <a:spcPct val="90000"/>
              </a:lnSpc>
            </a:pPr>
            <a:endParaRPr lang="en-GB" sz="1000" dirty="0"/>
          </a:p>
        </p:txBody>
      </p:sp>
      <p:pic>
        <p:nvPicPr>
          <p:cNvPr id="6" name="Picture 5">
            <a:extLst>
              <a:ext uri="{FF2B5EF4-FFF2-40B4-BE49-F238E27FC236}">
                <a16:creationId xmlns:a16="http://schemas.microsoft.com/office/drawing/2014/main" id="{E45B6561-B171-47A7-8E63-DE95F637E8FE}"/>
              </a:ext>
            </a:extLst>
          </p:cNvPr>
          <p:cNvPicPr>
            <a:picLocks noChangeAspect="1"/>
          </p:cNvPicPr>
          <p:nvPr/>
        </p:nvPicPr>
        <p:blipFill rotWithShape="1">
          <a:blip r:embed="rId3"/>
          <a:srcRect l="29386" r="16070" b="-2"/>
          <a:stretch/>
        </p:blipFill>
        <p:spPr>
          <a:xfrm>
            <a:off x="5223512" y="10"/>
            <a:ext cx="3920487"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6931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GB" dirty="0"/>
              <a:t>Covid Control Outbreak Engagement </a:t>
            </a:r>
          </a:p>
        </p:txBody>
      </p:sp>
      <p:sp>
        <p:nvSpPr>
          <p:cNvPr id="3" name="Content Placeholder 2"/>
          <p:cNvSpPr>
            <a:spLocks noGrp="1"/>
          </p:cNvSpPr>
          <p:nvPr>
            <p:ph idx="1"/>
          </p:nvPr>
        </p:nvSpPr>
        <p:spPr>
          <a:xfrm>
            <a:off x="3724073" y="2438400"/>
            <a:ext cx="4939867" cy="3785419"/>
          </a:xfrm>
        </p:spPr>
        <p:txBody>
          <a:bodyPr>
            <a:normAutofit/>
          </a:bodyPr>
          <a:lstStyle/>
          <a:p>
            <a:pPr>
              <a:lnSpc>
                <a:spcPct val="90000"/>
              </a:lnSpc>
            </a:pPr>
            <a:r>
              <a:rPr lang="en-GB" sz="1400" b="1" dirty="0"/>
              <a:t>Partnerships: </a:t>
            </a:r>
            <a:r>
              <a:rPr lang="en-GB" sz="1400" dirty="0"/>
              <a:t>Bolton at Home has worked closely with Bolton Council, Public health and Bolton CCG to help to stop the spread of Covid. The Peer Navigators have been a key part of the strategy adopted</a:t>
            </a:r>
          </a:p>
          <a:p>
            <a:pPr>
              <a:lnSpc>
                <a:spcPct val="90000"/>
              </a:lnSpc>
            </a:pPr>
            <a:r>
              <a:rPr lang="en-GB" sz="1400" b="1" dirty="0"/>
              <a:t>Targeted Door knocks: </a:t>
            </a:r>
            <a:r>
              <a:rPr lang="en-GB" sz="1400" dirty="0"/>
              <a:t>Initially surveyed residents on vaccine hesitancy and barriers to getting vaccinated. Information gathered was shared with partners to inform next steps</a:t>
            </a:r>
          </a:p>
          <a:p>
            <a:pPr>
              <a:lnSpc>
                <a:spcPct val="90000"/>
              </a:lnSpc>
            </a:pPr>
            <a:r>
              <a:rPr lang="en-GB" sz="1400" b="1" dirty="0"/>
              <a:t>Surge Testing mop up: </a:t>
            </a:r>
            <a:r>
              <a:rPr lang="en-GB" sz="1400" dirty="0"/>
              <a:t>Delivered testing kits to identified areas, engaged people in their own community about the impact of C19</a:t>
            </a:r>
          </a:p>
          <a:p>
            <a:pPr>
              <a:lnSpc>
                <a:spcPct val="90000"/>
              </a:lnSpc>
            </a:pPr>
            <a:r>
              <a:rPr lang="en-GB" sz="1400" b="1" dirty="0"/>
              <a:t>Community Champions: </a:t>
            </a:r>
            <a:r>
              <a:rPr lang="en-GB" sz="1400" dirty="0"/>
              <a:t>All Peer Navigators have had training to deliver clear messages on Covid and will continue to support the recovery in Bolton.</a:t>
            </a:r>
          </a:p>
        </p:txBody>
      </p:sp>
      <p:pic>
        <p:nvPicPr>
          <p:cNvPr id="2050" name="Picture 2" descr="May be an image of 2 people and outdoors">
            <a:extLst>
              <a:ext uri="{FF2B5EF4-FFF2-40B4-BE49-F238E27FC236}">
                <a16:creationId xmlns:a16="http://schemas.microsoft.com/office/drawing/2014/main" id="{CAD4B1EE-5845-46A6-9236-4F4748F3E5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r="21066"/>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052"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246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39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6526" y="156214"/>
            <a:ext cx="4511923" cy="1492132"/>
          </a:xfrm>
        </p:spPr>
        <p:txBody>
          <a:bodyPr anchor="t">
            <a:normAutofit/>
          </a:bodyPr>
          <a:lstStyle/>
          <a:p>
            <a:pPr>
              <a:lnSpc>
                <a:spcPct val="90000"/>
              </a:lnSpc>
            </a:pPr>
            <a:r>
              <a:rPr lang="en-GB" sz="3400" dirty="0"/>
              <a:t>Case Study: Quit and Get Fit</a:t>
            </a:r>
          </a:p>
        </p:txBody>
      </p:sp>
      <p:sp>
        <p:nvSpPr>
          <p:cNvPr id="5" name="Content Placeholder 4">
            <a:extLst>
              <a:ext uri="{FF2B5EF4-FFF2-40B4-BE49-F238E27FC236}">
                <a16:creationId xmlns:a16="http://schemas.microsoft.com/office/drawing/2014/main" id="{4ABBFAF5-DE5B-4E14-AEEE-BF2EFD3D2386}"/>
              </a:ext>
            </a:extLst>
          </p:cNvPr>
          <p:cNvSpPr>
            <a:spLocks noGrp="1"/>
          </p:cNvSpPr>
          <p:nvPr>
            <p:ph idx="1"/>
          </p:nvPr>
        </p:nvSpPr>
        <p:spPr>
          <a:xfrm>
            <a:off x="73479" y="1037117"/>
            <a:ext cx="4938755" cy="5053440"/>
          </a:xfrm>
        </p:spPr>
        <p:txBody>
          <a:bodyPr>
            <a:normAutofit fontScale="85000" lnSpcReduction="10000"/>
          </a:bodyPr>
          <a:lstStyle/>
          <a:p>
            <a:pPr lvl="0">
              <a:lnSpc>
                <a:spcPct val="90000"/>
              </a:lnSpc>
            </a:pPr>
            <a:r>
              <a:rPr lang="en-GB" sz="1900" b="1" dirty="0">
                <a:solidFill>
                  <a:schemeClr val="tx1">
                    <a:alpha val="60000"/>
                  </a:schemeClr>
                </a:solidFill>
              </a:rPr>
              <a:t>Pilot Project: </a:t>
            </a:r>
            <a:r>
              <a:rPr lang="en-GB" sz="1900" dirty="0">
                <a:solidFill>
                  <a:schemeClr val="tx1">
                    <a:alpha val="60000"/>
                  </a:schemeClr>
                </a:solidFill>
              </a:rPr>
              <a:t>Peer Navigator run pilot project on one of our estates to encourage people to switch to vaping rather than cigarette smoking. Peer Navigators given appropriate training as well as support from a CDO.</a:t>
            </a:r>
            <a:endParaRPr lang="en-GB" sz="1900" b="1" dirty="0">
              <a:solidFill>
                <a:schemeClr val="tx1">
                  <a:alpha val="60000"/>
                </a:schemeClr>
              </a:solidFill>
            </a:endParaRPr>
          </a:p>
          <a:p>
            <a:pPr lvl="0">
              <a:lnSpc>
                <a:spcPct val="90000"/>
              </a:lnSpc>
            </a:pPr>
            <a:r>
              <a:rPr lang="en-GB" sz="1900" b="1" dirty="0">
                <a:solidFill>
                  <a:schemeClr val="tx1">
                    <a:alpha val="60000"/>
                  </a:schemeClr>
                </a:solidFill>
              </a:rPr>
              <a:t>Incentivised: </a:t>
            </a:r>
            <a:r>
              <a:rPr lang="en-GB" sz="1900" dirty="0">
                <a:solidFill>
                  <a:schemeClr val="tx1">
                    <a:alpha val="60000"/>
                  </a:schemeClr>
                </a:solidFill>
              </a:rPr>
              <a:t>Participants given free vapes and a regular supply of oils in return for weekly attendance for Carbon Monoxide Testing.</a:t>
            </a:r>
          </a:p>
          <a:p>
            <a:pPr lvl="0">
              <a:lnSpc>
                <a:spcPct val="90000"/>
              </a:lnSpc>
            </a:pPr>
            <a:r>
              <a:rPr lang="en-GB" sz="1900" b="1" dirty="0">
                <a:solidFill>
                  <a:schemeClr val="tx1">
                    <a:alpha val="60000"/>
                  </a:schemeClr>
                </a:solidFill>
              </a:rPr>
              <a:t>Peer Support:</a:t>
            </a:r>
            <a:r>
              <a:rPr lang="en-GB" sz="1900" dirty="0">
                <a:solidFill>
                  <a:schemeClr val="tx1">
                    <a:alpha val="60000"/>
                  </a:schemeClr>
                </a:solidFill>
              </a:rPr>
              <a:t> The Peer Navigators set up a WhatsApp group for participants which was used to send useful info and encouraging messages between participants.</a:t>
            </a:r>
            <a:endParaRPr lang="en-GB" sz="1900" b="1" dirty="0">
              <a:solidFill>
                <a:schemeClr val="tx1">
                  <a:alpha val="60000"/>
                </a:schemeClr>
              </a:solidFill>
            </a:endParaRPr>
          </a:p>
          <a:p>
            <a:pPr lvl="0">
              <a:lnSpc>
                <a:spcPct val="90000"/>
              </a:lnSpc>
            </a:pPr>
            <a:r>
              <a:rPr lang="en-GB" sz="1900" b="1" dirty="0">
                <a:solidFill>
                  <a:schemeClr val="tx1">
                    <a:alpha val="60000"/>
                  </a:schemeClr>
                </a:solidFill>
              </a:rPr>
              <a:t>Fitness Sessions: </a:t>
            </a:r>
            <a:r>
              <a:rPr lang="en-GB" sz="1900" dirty="0">
                <a:solidFill>
                  <a:schemeClr val="tx1">
                    <a:alpha val="60000"/>
                  </a:schemeClr>
                </a:solidFill>
              </a:rPr>
              <a:t>Participants offered weekly fitness sessions run by a local group of personal trainers. Peer Navigators took part in the sessions as well</a:t>
            </a:r>
          </a:p>
          <a:p>
            <a:pPr lvl="0">
              <a:lnSpc>
                <a:spcPct val="90000"/>
              </a:lnSpc>
            </a:pPr>
            <a:r>
              <a:rPr lang="en-GB" sz="1900" b="1" dirty="0">
                <a:solidFill>
                  <a:schemeClr val="tx1">
                    <a:alpha val="60000"/>
                  </a:schemeClr>
                </a:solidFill>
              </a:rPr>
              <a:t>Success</a:t>
            </a:r>
            <a:r>
              <a:rPr lang="en-GB" sz="1900" dirty="0">
                <a:solidFill>
                  <a:schemeClr val="tx1">
                    <a:alpha val="60000"/>
                  </a:schemeClr>
                </a:solidFill>
              </a:rPr>
              <a:t>: virtually no drop out from the project and nearly all the original participants have engaged in the activities and continued to stop smoking.</a:t>
            </a:r>
          </a:p>
          <a:p>
            <a:pPr>
              <a:lnSpc>
                <a:spcPct val="90000"/>
              </a:lnSpc>
            </a:pPr>
            <a:endParaRPr lang="en-GB" sz="1400" dirty="0">
              <a:solidFill>
                <a:schemeClr val="tx1">
                  <a:alpha val="60000"/>
                </a:schemeClr>
              </a:solidFill>
            </a:endParaRPr>
          </a:p>
        </p:txBody>
      </p:sp>
      <p:pic>
        <p:nvPicPr>
          <p:cNvPr id="7" name="Picture 6">
            <a:extLst>
              <a:ext uri="{FF2B5EF4-FFF2-40B4-BE49-F238E27FC236}">
                <a16:creationId xmlns:a16="http://schemas.microsoft.com/office/drawing/2014/main" id="{5EC8BEC2-D30E-4A7E-9FDB-DA7B84AED736}"/>
              </a:ext>
            </a:extLst>
          </p:cNvPr>
          <p:cNvPicPr>
            <a:picLocks noChangeAspect="1"/>
          </p:cNvPicPr>
          <p:nvPr/>
        </p:nvPicPr>
        <p:blipFill rotWithShape="1">
          <a:blip r:embed="rId3"/>
          <a:srcRect l="418" r="6217"/>
          <a:stretch/>
        </p:blipFill>
        <p:spPr>
          <a:xfrm>
            <a:off x="5085713" y="10"/>
            <a:ext cx="40582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spTree>
    <p:extLst>
      <p:ext uri="{BB962C8B-B14F-4D97-AF65-F5344CB8AC3E}">
        <p14:creationId xmlns:p14="http://schemas.microsoft.com/office/powerpoint/2010/main" val="205903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GB" dirty="0"/>
              <a:t>Future Focus</a:t>
            </a:r>
          </a:p>
        </p:txBody>
      </p:sp>
      <p:sp>
        <p:nvSpPr>
          <p:cNvPr id="5" name="Content Placeholder 4">
            <a:extLst>
              <a:ext uri="{FF2B5EF4-FFF2-40B4-BE49-F238E27FC236}">
                <a16:creationId xmlns:a16="http://schemas.microsoft.com/office/drawing/2014/main" id="{8A567771-CD46-424B-9204-2D574B31075F}"/>
              </a:ext>
            </a:extLst>
          </p:cNvPr>
          <p:cNvSpPr>
            <a:spLocks noGrp="1"/>
          </p:cNvSpPr>
          <p:nvPr>
            <p:ph idx="1"/>
          </p:nvPr>
        </p:nvSpPr>
        <p:spPr>
          <a:xfrm>
            <a:off x="3724073" y="2438400"/>
            <a:ext cx="4939867" cy="3785419"/>
          </a:xfrm>
        </p:spPr>
        <p:txBody>
          <a:bodyPr>
            <a:normAutofit lnSpcReduction="10000"/>
          </a:bodyPr>
          <a:lstStyle/>
          <a:p>
            <a:r>
              <a:rPr lang="en-GB" sz="1700" b="1" dirty="0"/>
              <a:t>Social Isolation:</a:t>
            </a:r>
            <a:r>
              <a:rPr lang="en-GB" sz="1700" dirty="0"/>
              <a:t> Pilot project where  current Peer Navigators will focus on social isolation and work with residents to address the impact of SI. </a:t>
            </a:r>
          </a:p>
          <a:p>
            <a:r>
              <a:rPr lang="en-GB" sz="1700" b="1" dirty="0"/>
              <a:t>Local Motion Walks: </a:t>
            </a:r>
            <a:r>
              <a:rPr lang="en-GB" sz="1700" dirty="0"/>
              <a:t>Peer Navigators to train to be walk leaders so that this successful project can continue:</a:t>
            </a:r>
          </a:p>
          <a:p>
            <a:r>
              <a:rPr lang="en-GB" sz="1700" b="1" dirty="0"/>
              <a:t>Health: </a:t>
            </a:r>
            <a:r>
              <a:rPr lang="en-GB" sz="1700" dirty="0"/>
              <a:t>Covid Recovery work will continue.</a:t>
            </a:r>
          </a:p>
          <a:p>
            <a:pPr lvl="1"/>
            <a:r>
              <a:rPr lang="en-GB" sz="1300" b="1" dirty="0"/>
              <a:t>Summer activity programme</a:t>
            </a:r>
          </a:p>
          <a:p>
            <a:pPr lvl="1"/>
            <a:r>
              <a:rPr lang="en-GB" sz="1300" b="1" dirty="0"/>
              <a:t>Continued testing over the summer holidays as part of activities.</a:t>
            </a:r>
          </a:p>
          <a:p>
            <a:pPr lvl="1"/>
            <a:r>
              <a:rPr lang="en-GB" sz="1300" b="1" dirty="0"/>
              <a:t>Ongoing local engagement in neighbourhoods</a:t>
            </a:r>
          </a:p>
          <a:p>
            <a:pPr lvl="1"/>
            <a:r>
              <a:rPr lang="en-GB" sz="1300" b="1" dirty="0"/>
              <a:t>Flexible to develop projects to reflect local concerns/needs.</a:t>
            </a:r>
          </a:p>
          <a:p>
            <a:pPr lvl="1"/>
            <a:endParaRPr lang="en-GB" sz="1300" b="1" dirty="0"/>
          </a:p>
          <a:p>
            <a:endParaRPr lang="en-GB" sz="1700" dirty="0"/>
          </a:p>
        </p:txBody>
      </p:sp>
      <p:pic>
        <p:nvPicPr>
          <p:cNvPr id="3074" name="Picture 2" descr="No photo description available.">
            <a:extLst>
              <a:ext uri="{FF2B5EF4-FFF2-40B4-BE49-F238E27FC236}">
                <a16:creationId xmlns:a16="http://schemas.microsoft.com/office/drawing/2014/main" id="{4BFFDD73-557E-456D-B007-33B856F019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54" r="7292"/>
          <a:stretch/>
        </p:blipFill>
        <p:spPr bwMode="auto">
          <a:xfrm>
            <a:off x="20" y="10"/>
            <a:ext cx="3608594"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FCE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E986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lton at Ho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1126</Words>
  <Application>Microsoft Office PowerPoint</Application>
  <PresentationFormat>On-screen Show (4:3)</PresentationFormat>
  <Paragraphs>61</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Verdana</vt:lpstr>
      <vt:lpstr>Office Theme</vt:lpstr>
      <vt:lpstr>Bolton at Home  Health And Housing Informed by Residents</vt:lpstr>
      <vt:lpstr>The Peer Navigator Approach</vt:lpstr>
      <vt:lpstr>Training and Career Progression</vt:lpstr>
      <vt:lpstr>Health and Wellbeing Focus</vt:lpstr>
      <vt:lpstr>Covid Control Outbreak Engagement </vt:lpstr>
      <vt:lpstr>Case Study: Quit and Get Fit</vt:lpstr>
      <vt:lpstr>Future Focus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Bolton at Home Community Investment Team Health And Housing Informed by Customers</dc:title>
  <dc:creator>Nuttall, Geoff</dc:creator>
  <cp:lastModifiedBy>Rowson, Paula</cp:lastModifiedBy>
  <cp:revision>11</cp:revision>
  <dcterms:created xsi:type="dcterms:W3CDTF">2021-06-17T13:57:43Z</dcterms:created>
  <dcterms:modified xsi:type="dcterms:W3CDTF">2021-06-21T09:58:16Z</dcterms:modified>
</cp:coreProperties>
</file>