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  <p:sldId id="263" r:id="rId7"/>
    <p:sldId id="265" r:id="rId8"/>
    <p:sldId id="264" r:id="rId9"/>
    <p:sldId id="266" r:id="rId10"/>
    <p:sldId id="267" r:id="rId11"/>
  </p:sldIdLst>
  <p:sldSz cx="9144000" cy="6858000" type="screen4x3"/>
  <p:notesSz cx="9144000" cy="6858000"/>
  <p:defaultTextStyle>
    <a:defPPr>
      <a:defRPr lang="en-GB"/>
    </a:defPPr>
    <a:lvl1pPr algn="l" defTabSz="9128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C5DDA5-1599-4163-8C5E-23F7290A98EB}" v="2" dt="2020-11-03T11:25:40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14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ipple" userId="556637f7-3692-4b7a-9211-4fa394b108c1" providerId="ADAL" clId="{B9C5DDA5-1599-4163-8C5E-23F7290A98EB}"/>
    <pc:docChg chg="custSel modSld">
      <pc:chgData name="Karen Tipple" userId="556637f7-3692-4b7a-9211-4fa394b108c1" providerId="ADAL" clId="{B9C5DDA5-1599-4163-8C5E-23F7290A98EB}" dt="2020-11-03T11:26:32.969" v="81" actId="20577"/>
      <pc:docMkLst>
        <pc:docMk/>
      </pc:docMkLst>
      <pc:sldChg chg="modSp">
        <pc:chgData name="Karen Tipple" userId="556637f7-3692-4b7a-9211-4fa394b108c1" providerId="ADAL" clId="{B9C5DDA5-1599-4163-8C5E-23F7290A98EB}" dt="2020-11-03T11:25:48.137" v="60" actId="20577"/>
        <pc:sldMkLst>
          <pc:docMk/>
          <pc:sldMk cId="0" sldId="262"/>
        </pc:sldMkLst>
        <pc:spChg chg="mod">
          <ac:chgData name="Karen Tipple" userId="556637f7-3692-4b7a-9211-4fa394b108c1" providerId="ADAL" clId="{B9C5DDA5-1599-4163-8C5E-23F7290A98EB}" dt="2020-11-03T11:25:48.137" v="60" actId="20577"/>
          <ac:spMkLst>
            <pc:docMk/>
            <pc:sldMk cId="0" sldId="262"/>
            <ac:spMk id="3076" creationId="{033EA4AB-008D-4A20-9AA1-689E8621FDB4}"/>
          </ac:spMkLst>
        </pc:spChg>
      </pc:sldChg>
      <pc:sldChg chg="modSp">
        <pc:chgData name="Karen Tipple" userId="556637f7-3692-4b7a-9211-4fa394b108c1" providerId="ADAL" clId="{B9C5DDA5-1599-4163-8C5E-23F7290A98EB}" dt="2020-11-03T11:26:32.969" v="81" actId="20577"/>
        <pc:sldMkLst>
          <pc:docMk/>
          <pc:sldMk cId="620326149" sldId="263"/>
        </pc:sldMkLst>
        <pc:spChg chg="mod">
          <ac:chgData name="Karen Tipple" userId="556637f7-3692-4b7a-9211-4fa394b108c1" providerId="ADAL" clId="{B9C5DDA5-1599-4163-8C5E-23F7290A98EB}" dt="2020-11-03T11:26:32.969" v="81" actId="20577"/>
          <ac:spMkLst>
            <pc:docMk/>
            <pc:sldMk cId="620326149" sldId="263"/>
            <ac:spMk id="3077" creationId="{4A319640-BDE8-449D-97E6-720C5729D394}"/>
          </ac:spMkLst>
        </pc:spChg>
      </pc:sldChg>
      <pc:sldChg chg="modSp">
        <pc:chgData name="Karen Tipple" userId="556637f7-3692-4b7a-9211-4fa394b108c1" providerId="ADAL" clId="{B9C5DDA5-1599-4163-8C5E-23F7290A98EB}" dt="2020-11-03T11:25:25.568" v="42" actId="313"/>
        <pc:sldMkLst>
          <pc:docMk/>
          <pc:sldMk cId="3736094609" sldId="266"/>
        </pc:sldMkLst>
        <pc:spChg chg="mod">
          <ac:chgData name="Karen Tipple" userId="556637f7-3692-4b7a-9211-4fa394b108c1" providerId="ADAL" clId="{B9C5DDA5-1599-4163-8C5E-23F7290A98EB}" dt="2020-11-03T11:25:25.568" v="42" actId="313"/>
          <ac:spMkLst>
            <pc:docMk/>
            <pc:sldMk cId="3736094609" sldId="266"/>
            <ac:spMk id="3077" creationId="{4A319640-BDE8-449D-97E6-720C5729D3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20E4D-2A1B-4DAC-A823-ED59F6870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23841-BA15-4947-B6AB-99B60DA1CD0D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30BC1-8C9F-493D-8AD4-748F7CED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4AE57-C856-4C2E-A366-3FB140FFF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26154-CFDF-40DE-ADB1-3AD420E48F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80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C9DFA-7EC8-4A34-9D08-8BBD36D7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9454C-F167-47F3-B82F-90A80212CD4E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63195-42A5-4818-8BCC-9C55CA30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7121A-C9BC-4F4A-968E-2750F581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A065F-3457-4BF4-AAEF-756C520DB5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485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92551" y="120651"/>
            <a:ext cx="1208088" cy="2574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8289" y="120651"/>
            <a:ext cx="3471861" cy="2574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13F73-FD31-43EA-8A6B-1EFAD35B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C3112-0F62-4A9C-ADEF-3DD47C550723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983D5-DEA1-4DD8-866D-E774B716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378D0-53B8-4C23-861B-F658A931D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C2F91-1FD2-417F-83F6-5C722A0592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76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0F27-67F1-423C-9082-2A32D26FC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A37EC-E3B7-448D-B048-63088E970DD1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B5354-D7A2-4840-B79F-DA3818F3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79712-F81B-4E71-B8EE-DDEF292C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D2558-47FA-4A44-819D-8DA8566F5E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650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3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715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76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96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31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2003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75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B2777-5362-4360-ABBE-7EE8A4F49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A0B4-8435-423F-8367-4DFD564D1CE9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9299-6991-4660-A45F-6E01E5E2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959EA-200C-45B0-8D92-B3194C86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979-C807-4AE2-8C2B-608A52C1AC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507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289" y="704852"/>
            <a:ext cx="2339975" cy="19907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0664" y="704852"/>
            <a:ext cx="2339975" cy="19907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BEC7246-81CA-4B5F-85F5-DF9005AB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22D35-9698-48C1-A4DD-1D7574FCCFEE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EBBD27-9973-424E-B798-B18A8BEF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55EE64-EFAA-45EC-8C0F-44DDC84E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258D3-16AB-44DB-BAB9-C2D21FEC4D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6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4"/>
            <a:ext cx="404018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93" indent="0">
              <a:buNone/>
              <a:defRPr sz="1900" b="1"/>
            </a:lvl2pPr>
            <a:lvl3pPr marL="914384" indent="0">
              <a:buNone/>
              <a:defRPr sz="1700" b="1"/>
            </a:lvl3pPr>
            <a:lvl4pPr marL="1371577" indent="0">
              <a:buNone/>
              <a:defRPr sz="1500" b="1"/>
            </a:lvl4pPr>
            <a:lvl5pPr marL="1828768" indent="0">
              <a:buNone/>
              <a:defRPr sz="1500" b="1"/>
            </a:lvl5pPr>
            <a:lvl6pPr marL="2285961" indent="0">
              <a:buNone/>
              <a:defRPr sz="1500" b="1"/>
            </a:lvl6pPr>
            <a:lvl7pPr marL="2743153" indent="0">
              <a:buNone/>
              <a:defRPr sz="1500" b="1"/>
            </a:lvl7pPr>
            <a:lvl8pPr marL="3200346" indent="0">
              <a:buNone/>
              <a:defRPr sz="1500" b="1"/>
            </a:lvl8pPr>
            <a:lvl9pPr marL="365753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4040189" cy="3951288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4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93" indent="0">
              <a:buNone/>
              <a:defRPr sz="1900" b="1"/>
            </a:lvl2pPr>
            <a:lvl3pPr marL="914384" indent="0">
              <a:buNone/>
              <a:defRPr sz="1700" b="1"/>
            </a:lvl3pPr>
            <a:lvl4pPr marL="1371577" indent="0">
              <a:buNone/>
              <a:defRPr sz="1500" b="1"/>
            </a:lvl4pPr>
            <a:lvl5pPr marL="1828768" indent="0">
              <a:buNone/>
              <a:defRPr sz="1500" b="1"/>
            </a:lvl5pPr>
            <a:lvl6pPr marL="2285961" indent="0">
              <a:buNone/>
              <a:defRPr sz="1500" b="1"/>
            </a:lvl6pPr>
            <a:lvl7pPr marL="2743153" indent="0">
              <a:buNone/>
              <a:defRPr sz="1500" b="1"/>
            </a:lvl7pPr>
            <a:lvl8pPr marL="3200346" indent="0">
              <a:buNone/>
              <a:defRPr sz="1500" b="1"/>
            </a:lvl8pPr>
            <a:lvl9pPr marL="365753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4" cy="3951288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517D03-A0B8-4A49-8178-738AB53F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B3053-9C52-442F-8EDA-F2E3463ACC4D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072998-FB42-43D3-8A02-D471E7C91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C02FEC1-7DC7-4AC4-836E-CEC33301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489C0-AA71-4357-8256-01F42953E1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05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B1F40D3-A2A2-4FA6-B305-52AFA664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27F6D-0610-4682-9191-F0F2ABD9408E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34C67F-C683-4B2D-BC4D-785D3491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B6329C6-5DB9-493A-B708-149BEF4F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8614B-B7BD-4645-AE4E-E58A491271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19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2335DCE-455F-4804-BE4B-8155AD29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E5FD-14E6-45CA-ABBC-FF69CF8EA50A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341777A-6582-45D2-B862-14E2816B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1391BB-6AFF-4AA8-B239-1BE6815B1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BF3DA-5A13-41F5-802C-1811C1CB22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301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2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2" cy="4691062"/>
          </a:xfrm>
        </p:spPr>
        <p:txBody>
          <a:bodyPr/>
          <a:lstStyle>
            <a:lvl1pPr marL="0" indent="0">
              <a:buNone/>
              <a:defRPr sz="1300"/>
            </a:lvl1pPr>
            <a:lvl2pPr marL="457193" indent="0">
              <a:buNone/>
              <a:defRPr sz="1100"/>
            </a:lvl2pPr>
            <a:lvl3pPr marL="914384" indent="0">
              <a:buNone/>
              <a:defRPr sz="1000"/>
            </a:lvl3pPr>
            <a:lvl4pPr marL="1371577" indent="0">
              <a:buNone/>
              <a:defRPr sz="1000"/>
            </a:lvl4pPr>
            <a:lvl5pPr marL="1828768" indent="0">
              <a:buNone/>
              <a:defRPr sz="1000"/>
            </a:lvl5pPr>
            <a:lvl6pPr marL="2285961" indent="0">
              <a:buNone/>
              <a:defRPr sz="1000"/>
            </a:lvl6pPr>
            <a:lvl7pPr marL="2743153" indent="0">
              <a:buNone/>
              <a:defRPr sz="1000"/>
            </a:lvl7pPr>
            <a:lvl8pPr marL="3200346" indent="0">
              <a:buNone/>
              <a:defRPr sz="1000"/>
            </a:lvl8pPr>
            <a:lvl9pPr marL="365753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F7D21E-E00F-4FFF-BE04-51A34481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C3EC0-320D-4E4A-9506-AE3D3A30DC32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6F5C45-DD7F-43EB-BF08-1A129FB46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80E6A7-240C-425F-9006-2004F7D4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878EE-EFB4-4FF5-B03F-87E06E0508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55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2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3" indent="0">
              <a:buNone/>
              <a:defRPr sz="2900"/>
            </a:lvl2pPr>
            <a:lvl3pPr marL="914384" indent="0">
              <a:buNone/>
              <a:defRPr sz="2500"/>
            </a:lvl3pPr>
            <a:lvl4pPr marL="1371577" indent="0">
              <a:buNone/>
              <a:defRPr sz="1900"/>
            </a:lvl4pPr>
            <a:lvl5pPr marL="1828768" indent="0">
              <a:buNone/>
              <a:defRPr sz="1900"/>
            </a:lvl5pPr>
            <a:lvl6pPr marL="2285961" indent="0">
              <a:buNone/>
              <a:defRPr sz="1900"/>
            </a:lvl6pPr>
            <a:lvl7pPr marL="2743153" indent="0">
              <a:buNone/>
              <a:defRPr sz="1900"/>
            </a:lvl7pPr>
            <a:lvl8pPr marL="3200346" indent="0">
              <a:buNone/>
              <a:defRPr sz="1900"/>
            </a:lvl8pPr>
            <a:lvl9pPr marL="3657537" indent="0">
              <a:buNone/>
              <a:defRPr sz="19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57193" indent="0">
              <a:buNone/>
              <a:defRPr sz="1100"/>
            </a:lvl2pPr>
            <a:lvl3pPr marL="914384" indent="0">
              <a:buNone/>
              <a:defRPr sz="1000"/>
            </a:lvl3pPr>
            <a:lvl4pPr marL="1371577" indent="0">
              <a:buNone/>
              <a:defRPr sz="1000"/>
            </a:lvl4pPr>
            <a:lvl5pPr marL="1828768" indent="0">
              <a:buNone/>
              <a:defRPr sz="1000"/>
            </a:lvl5pPr>
            <a:lvl6pPr marL="2285961" indent="0">
              <a:buNone/>
              <a:defRPr sz="1000"/>
            </a:lvl6pPr>
            <a:lvl7pPr marL="2743153" indent="0">
              <a:buNone/>
              <a:defRPr sz="1000"/>
            </a:lvl7pPr>
            <a:lvl8pPr marL="3200346" indent="0">
              <a:buNone/>
              <a:defRPr sz="1000"/>
            </a:lvl8pPr>
            <a:lvl9pPr marL="365753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2B15BC-43B1-45C8-8EA2-B827F73FC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6A0EE-2BE2-4077-887A-58B7637D8C2C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744849-2E1F-4110-98D4-35AF54BF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6A6823-2434-4CE5-AC50-CB4105C3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1C403-2994-427B-82A4-4D0D0CA486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031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9F17A8-1BC1-4028-BBC7-537CE2CDDA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5559416-DD97-40FF-998D-7B81C2FA00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EDE86-EDDA-45F7-99C8-F4E240257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l" defTabSz="914384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C3CBF1-E72C-4D4E-9F57-AE752EF24D98}" type="datetimeFigureOut">
              <a:rPr lang="en-GB"/>
              <a:pPr>
                <a:defRPr/>
              </a:pPr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F770F-8081-44D2-84F2-EE72C6B19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ctr" defTabSz="914384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CB593-87CF-46CD-AFB7-C77301DB5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9" tIns="45719" rIns="91439" bIns="45719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898989"/>
                </a:solidFill>
              </a:defRPr>
            </a:lvl1pPr>
          </a:lstStyle>
          <a:p>
            <a:fld id="{2AF37757-AE9A-47B2-9114-848ED95F8D4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7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8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1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2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3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8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1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3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7" algn="l" defTabSz="91438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8530E69-844C-4F31-A448-D4F7E9CFB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>
            <a:extLst>
              <a:ext uri="{FF2B5EF4-FFF2-40B4-BE49-F238E27FC236}">
                <a16:creationId xmlns:a16="http://schemas.microsoft.com/office/drawing/2014/main" id="{A355B1CF-0765-481F-90E9-131B6D37E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2282825"/>
            <a:ext cx="6337300" cy="1407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4000" dirty="0"/>
              <a:t>Digital inclusion: technology enabled care and support</a:t>
            </a:r>
            <a:endParaRPr lang="en-GB" altLang="en-US" sz="4000" dirty="0">
              <a:solidFill>
                <a:srgbClr val="002060"/>
              </a:solidFill>
              <a:latin typeface="VAGRounded-Light" pitchFamily="34" charset="0"/>
            </a:endParaRPr>
          </a:p>
        </p:txBody>
      </p:sp>
      <p:pic>
        <p:nvPicPr>
          <p:cNvPr id="2054" name="Picture 2" descr="Y:\Artwork\Thrive@United%20Welsh%20Logo.jpg">
            <a:extLst>
              <a:ext uri="{FF2B5EF4-FFF2-40B4-BE49-F238E27FC236}">
                <a16:creationId xmlns:a16="http://schemas.microsoft.com/office/drawing/2014/main" id="{92C2294B-FC2B-4353-81EF-2A74BC83B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188913"/>
            <a:ext cx="24352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9803E53-5986-471A-B80D-23E27262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Y:\Artwork\Thrive@United%20Welsh%20Logo.jpg">
            <a:extLst>
              <a:ext uri="{FF2B5EF4-FFF2-40B4-BE49-F238E27FC236}">
                <a16:creationId xmlns:a16="http://schemas.microsoft.com/office/drawing/2014/main" id="{1482A596-7B11-498F-9D00-3881165D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88913"/>
            <a:ext cx="1978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8">
            <a:extLst>
              <a:ext uri="{FF2B5EF4-FFF2-40B4-BE49-F238E27FC236}">
                <a16:creationId xmlns:a16="http://schemas.microsoft.com/office/drawing/2014/main" id="{033EA4AB-008D-4A20-9AA1-689E8621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512763"/>
            <a:ext cx="6337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600" dirty="0">
                <a:solidFill>
                  <a:srgbClr val="002060"/>
                </a:solidFill>
                <a:latin typeface="VAGRounded-Light" pitchFamily="34" charset="0"/>
              </a:rPr>
              <a:t>Living Well Team</a:t>
            </a:r>
          </a:p>
        </p:txBody>
      </p:sp>
      <p:sp>
        <p:nvSpPr>
          <p:cNvPr id="3077" name="TextBox 9">
            <a:extLst>
              <a:ext uri="{FF2B5EF4-FFF2-40B4-BE49-F238E27FC236}">
                <a16:creationId xmlns:a16="http://schemas.microsoft.com/office/drawing/2014/main" id="{4A319640-BDE8-449D-97E6-720C5729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10" y="1360487"/>
            <a:ext cx="6335712" cy="7501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VAGRounded-Light" pitchFamily="34" charset="0"/>
              </a:rPr>
              <a:t>Background:</a:t>
            </a:r>
          </a:p>
          <a:p>
            <a:endParaRPr lang="en-GB" altLang="en-US" sz="1600" b="1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Very traditional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2 year review of service delivery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Socialising / community and feeling valued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Connect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Demand for Wi-Fi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Improved physical space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Support not equitable across all tenants 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Restructure of the team end of 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Strategic plan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Change to service delivery identified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Due to go live in March 2020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r>
              <a:rPr lang="en-GB" altLang="en-US" sz="2400" dirty="0">
                <a:solidFill>
                  <a:srgbClr val="002060"/>
                </a:solidFill>
                <a:latin typeface="VAGRounded-Light" pitchFamily="34" charset="0"/>
              </a:rPr>
              <a:t>Then Covid-19 hit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9803E53-5986-471A-B80D-23E27262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Y:\Artwork\Thrive@United%20Welsh%20Logo.jpg">
            <a:extLst>
              <a:ext uri="{FF2B5EF4-FFF2-40B4-BE49-F238E27FC236}">
                <a16:creationId xmlns:a16="http://schemas.microsoft.com/office/drawing/2014/main" id="{1482A596-7B11-498F-9D00-3881165D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88913"/>
            <a:ext cx="1978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8">
            <a:extLst>
              <a:ext uri="{FF2B5EF4-FFF2-40B4-BE49-F238E27FC236}">
                <a16:creationId xmlns:a16="http://schemas.microsoft.com/office/drawing/2014/main" id="{033EA4AB-008D-4A20-9AA1-689E8621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9575"/>
            <a:ext cx="6337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sz="3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  <p:sp>
        <p:nvSpPr>
          <p:cNvPr id="3077" name="TextBox 9">
            <a:extLst>
              <a:ext uri="{FF2B5EF4-FFF2-40B4-BE49-F238E27FC236}">
                <a16:creationId xmlns:a16="http://schemas.microsoft.com/office/drawing/2014/main" id="{4A319640-BDE8-449D-97E6-720C5729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144" y="1125538"/>
            <a:ext cx="6335712" cy="583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VAGRounded-Light" pitchFamily="34" charset="0"/>
              </a:rPr>
              <a:t>What we learnt very quickly</a:t>
            </a:r>
          </a:p>
          <a:p>
            <a:endParaRPr lang="en-GB" altLang="en-US" sz="1600" b="1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Our data was not great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didn’t know which of our tenants had access to the internet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didn’t know who had </a:t>
            </a:r>
            <a:r>
              <a:rPr lang="en-GB" altLang="en-US" sz="1600">
                <a:solidFill>
                  <a:srgbClr val="002060"/>
                </a:solidFill>
                <a:latin typeface="VAGRounded-Light" pitchFamily="34" charset="0"/>
              </a:rPr>
              <a:t>the technology </a:t>
            </a:r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didn’t know who was able to access services / stay connected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realised that not having a digital connection with tenants was going to make things very challenging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had to turn to the phones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Staff contacted all of our tenants (800+) and carried out individual risk assessment to assess the impact of Covid-19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Tenants were then flagged to receive weekly, fortnightly or monthly calls from the team</a:t>
            </a:r>
          </a:p>
          <a:p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algn="ctr"/>
            <a:r>
              <a:rPr lang="en-GB" altLang="en-US" sz="2800" dirty="0">
                <a:solidFill>
                  <a:srgbClr val="002060"/>
                </a:solidFill>
                <a:latin typeface="VAGRounded-Light" pitchFamily="34" charset="0"/>
              </a:rPr>
              <a:t>We needed Wi-Fi in schemes and a plan to support digital inclusion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326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9803E53-5986-471A-B80D-23E27262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Y:\Artwork\Thrive@United%20Welsh%20Logo.jpg">
            <a:extLst>
              <a:ext uri="{FF2B5EF4-FFF2-40B4-BE49-F238E27FC236}">
                <a16:creationId xmlns:a16="http://schemas.microsoft.com/office/drawing/2014/main" id="{1482A596-7B11-498F-9D00-3881165D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88913"/>
            <a:ext cx="1978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8">
            <a:extLst>
              <a:ext uri="{FF2B5EF4-FFF2-40B4-BE49-F238E27FC236}">
                <a16:creationId xmlns:a16="http://schemas.microsoft.com/office/drawing/2014/main" id="{033EA4AB-008D-4A20-9AA1-689E8621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9575"/>
            <a:ext cx="6337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sz="3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  <p:sp>
        <p:nvSpPr>
          <p:cNvPr id="3077" name="TextBox 9">
            <a:extLst>
              <a:ext uri="{FF2B5EF4-FFF2-40B4-BE49-F238E27FC236}">
                <a16:creationId xmlns:a16="http://schemas.microsoft.com/office/drawing/2014/main" id="{4A319640-BDE8-449D-97E6-720C5729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60648"/>
            <a:ext cx="6335712" cy="5100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VAGRounded-Light" pitchFamily="34" charset="0"/>
              </a:rPr>
              <a:t>Digital survey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¼ of the way through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57% of tenants said lockdown would have been easier with internet access / access to technology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37% said they were interested in being digitally supported / interact with staff digitally 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40% interested in training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b="1" dirty="0">
              <a:solidFill>
                <a:srgbClr val="002060"/>
              </a:solidFill>
              <a:latin typeface="VAGRounded-Light" pitchFamily="34" charset="0"/>
            </a:endParaRPr>
          </a:p>
          <a:p>
            <a:r>
              <a:rPr lang="en-GB" altLang="en-US" sz="1600" b="1" dirty="0">
                <a:solidFill>
                  <a:srgbClr val="002060"/>
                </a:solidFill>
                <a:latin typeface="VAGRounded-Light" pitchFamily="34" charset="0"/>
              </a:rPr>
              <a:t>Some of the reasons why tenants do not engage digitally: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Don't use the internet because devices are too expensive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Don't know how to use the internet but would like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Don't use the internet because internet access at home is too expensive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Don't know how to use the internet and don't want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Not able to keep up with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Capacity to learn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Sight problems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9803E53-5986-471A-B80D-23E27262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Y:\Artwork\Thrive@United%20Welsh%20Logo.jpg">
            <a:extLst>
              <a:ext uri="{FF2B5EF4-FFF2-40B4-BE49-F238E27FC236}">
                <a16:creationId xmlns:a16="http://schemas.microsoft.com/office/drawing/2014/main" id="{1482A596-7B11-498F-9D00-3881165D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88913"/>
            <a:ext cx="1978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8">
            <a:extLst>
              <a:ext uri="{FF2B5EF4-FFF2-40B4-BE49-F238E27FC236}">
                <a16:creationId xmlns:a16="http://schemas.microsoft.com/office/drawing/2014/main" id="{033EA4AB-008D-4A20-9AA1-689E8621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9575"/>
            <a:ext cx="6337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sz="3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  <p:sp>
        <p:nvSpPr>
          <p:cNvPr id="3077" name="TextBox 9">
            <a:extLst>
              <a:ext uri="{FF2B5EF4-FFF2-40B4-BE49-F238E27FC236}">
                <a16:creationId xmlns:a16="http://schemas.microsoft.com/office/drawing/2014/main" id="{4A319640-BDE8-449D-97E6-720C5729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537" y="1139825"/>
            <a:ext cx="6335712" cy="306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VAGRounded-Light" pitchFamily="34" charset="0"/>
              </a:rPr>
              <a:t>Where we are now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Exec sign off to install Wi-Fi in all our Cat2 and Extra Care Schemes at no cost to the tenants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Agreement to fund the cost of the service for 12 months once installed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Recruited a 6 month post to support this area of work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Complete the digital survey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Analyse the needs of tenants and start to develop an action plan for moving forward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At the very start of our journey</a:t>
            </a:r>
          </a:p>
        </p:txBody>
      </p:sp>
    </p:spTree>
    <p:extLst>
      <p:ext uri="{BB962C8B-B14F-4D97-AF65-F5344CB8AC3E}">
        <p14:creationId xmlns:p14="http://schemas.microsoft.com/office/powerpoint/2010/main" val="50281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9803E53-5986-471A-B80D-23E27262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Y:\Artwork\Thrive@United%20Welsh%20Logo.jpg">
            <a:extLst>
              <a:ext uri="{FF2B5EF4-FFF2-40B4-BE49-F238E27FC236}">
                <a16:creationId xmlns:a16="http://schemas.microsoft.com/office/drawing/2014/main" id="{1482A596-7B11-498F-9D00-3881165D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88913"/>
            <a:ext cx="1978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8">
            <a:extLst>
              <a:ext uri="{FF2B5EF4-FFF2-40B4-BE49-F238E27FC236}">
                <a16:creationId xmlns:a16="http://schemas.microsoft.com/office/drawing/2014/main" id="{033EA4AB-008D-4A20-9AA1-689E8621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9575"/>
            <a:ext cx="6337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sz="3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  <p:sp>
        <p:nvSpPr>
          <p:cNvPr id="3077" name="TextBox 9">
            <a:extLst>
              <a:ext uri="{FF2B5EF4-FFF2-40B4-BE49-F238E27FC236}">
                <a16:creationId xmlns:a16="http://schemas.microsoft.com/office/drawing/2014/main" id="{4A319640-BDE8-449D-97E6-720C5729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819472"/>
            <a:ext cx="6335712" cy="583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Next steps and the future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want to make the best use of installing Wi-Fi to help us delver our services more flexibly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For all tenants to have access to a digital device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For tenants to be set up to access transactional services digitally through our tenant portal e.g. reporting repairs, reporting ASB, paying rent, accessing social media pages, communication of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Digital to become part of the norm for new tenants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Transition for existing tenants – individualised support based on 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Training and digital inclusion activates for tenants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Support tenants to access digital platforms to speak to friends and family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Move away from staff being at set schemes for set times – deliver support over digital platforms, meaning we can reach more people and be more flexible.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Enable us to focus face to face time where it is needed most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Creation of a digital community to support social interaction and connection between our tenants – building on Connect 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09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9803E53-5986-471A-B80D-23E27262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b="26459"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Y:\Artwork\Thrive@United%20Welsh%20Logo.jpg">
            <a:extLst>
              <a:ext uri="{FF2B5EF4-FFF2-40B4-BE49-F238E27FC236}">
                <a16:creationId xmlns:a16="http://schemas.microsoft.com/office/drawing/2014/main" id="{1482A596-7B11-498F-9D00-3881165D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88913"/>
            <a:ext cx="1978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8">
            <a:extLst>
              <a:ext uri="{FF2B5EF4-FFF2-40B4-BE49-F238E27FC236}">
                <a16:creationId xmlns:a16="http://schemas.microsoft.com/office/drawing/2014/main" id="{033EA4AB-008D-4A20-9AA1-689E8621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9575"/>
            <a:ext cx="6337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sz="3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  <p:sp>
        <p:nvSpPr>
          <p:cNvPr id="3077" name="TextBox 9">
            <a:extLst>
              <a:ext uri="{FF2B5EF4-FFF2-40B4-BE49-F238E27FC236}">
                <a16:creationId xmlns:a16="http://schemas.microsoft.com/office/drawing/2014/main" id="{4A319640-BDE8-449D-97E6-720C5729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774700"/>
            <a:ext cx="6335712" cy="313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4468" tIns="87234" rIns="174468" bIns="87234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Next steps and the future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Support the introduction of assistive technology to enable tenants to stay in their homes for longer / reduced demand on Social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Assistive technology to be considered as a design feature in new schemes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Upgrading of heating and energy systems, using smart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algn="ctr"/>
            <a:r>
              <a:rPr lang="en-GB" altLang="en-US" sz="1600" dirty="0">
                <a:solidFill>
                  <a:srgbClr val="002060"/>
                </a:solidFill>
                <a:latin typeface="VAGRounded-Light" pitchFamily="34" charset="0"/>
              </a:rPr>
              <a:t>We acknowledge that digital will not work for everyone </a:t>
            </a:r>
          </a:p>
          <a:p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rgbClr val="002060"/>
              </a:solidFill>
              <a:latin typeface="VAGRounded-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7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D2CA70CA811A4C9F18DA57CEC52A38" ma:contentTypeVersion="12" ma:contentTypeDescription="Create a new document." ma:contentTypeScope="" ma:versionID="cffd7d23923c0ab33b47ea1a9c7827ee">
  <xsd:schema xmlns:xsd="http://www.w3.org/2001/XMLSchema" xmlns:xs="http://www.w3.org/2001/XMLSchema" xmlns:p="http://schemas.microsoft.com/office/2006/metadata/properties" xmlns:ns2="3e6cab67-71e1-43fe-bf44-962cf23444a2" xmlns:ns3="22d97ed3-d2a5-4c55-aaa9-0f8d366c11e6" targetNamespace="http://schemas.microsoft.com/office/2006/metadata/properties" ma:root="true" ma:fieldsID="4a26ef90ce96631ae4b59fa38c55fbc5" ns2:_="" ns3:_="">
    <xsd:import namespace="3e6cab67-71e1-43fe-bf44-962cf23444a2"/>
    <xsd:import namespace="22d97ed3-d2a5-4c55-aaa9-0f8d366c11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cab67-71e1-43fe-bf44-962cf23444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97ed3-d2a5-4c55-aaa9-0f8d366c11e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008B3F-0E3E-4DF2-ADFD-CD9E3B8083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5FD89-DBC0-496D-B503-2A5DE22CE8C9}"/>
</file>

<file path=customXml/itemProps3.xml><?xml version="1.0" encoding="utf-8"?>
<ds:datastoreItem xmlns:ds="http://schemas.openxmlformats.org/officeDocument/2006/customXml" ds:itemID="{E70B2735-8544-4C47-B3B3-2F83D087F3A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Thrive PowerPoint template</Template>
  <TotalTime>204</TotalTime>
  <Words>592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VAGRounded-Light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Tipple</dc:creator>
  <cp:lastModifiedBy>Karen Tipple</cp:lastModifiedBy>
  <cp:revision>12</cp:revision>
  <dcterms:created xsi:type="dcterms:W3CDTF">2020-11-03T08:01:44Z</dcterms:created>
  <dcterms:modified xsi:type="dcterms:W3CDTF">2020-11-03T11:26:38Z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0x01010037D2CA70CA811A4C9F18DA57CEC52A38</vt:lpwstr>
  </property>
</Properties>
</file>