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1"/>
    <p:sldMasterId id="2147483708" r:id="rId2"/>
    <p:sldMasterId id="2147483746" r:id="rId3"/>
    <p:sldMasterId id="2147483779" r:id="rId4"/>
  </p:sldMasterIdLst>
  <p:notesMasterIdLst>
    <p:notesMasterId r:id="rId25"/>
  </p:notesMasterIdLst>
  <p:handoutMasterIdLst>
    <p:handoutMasterId r:id="rId26"/>
  </p:handoutMasterIdLst>
  <p:sldIdLst>
    <p:sldId id="301" r:id="rId5"/>
    <p:sldId id="355" r:id="rId6"/>
    <p:sldId id="367" r:id="rId7"/>
    <p:sldId id="303" r:id="rId8"/>
    <p:sldId id="360" r:id="rId9"/>
    <p:sldId id="362" r:id="rId10"/>
    <p:sldId id="368" r:id="rId11"/>
    <p:sldId id="305" r:id="rId12"/>
    <p:sldId id="366" r:id="rId13"/>
    <p:sldId id="356" r:id="rId14"/>
    <p:sldId id="371" r:id="rId15"/>
    <p:sldId id="365" r:id="rId16"/>
    <p:sldId id="357" r:id="rId17"/>
    <p:sldId id="369" r:id="rId18"/>
    <p:sldId id="359" r:id="rId19"/>
    <p:sldId id="361" r:id="rId20"/>
    <p:sldId id="370" r:id="rId21"/>
    <p:sldId id="364" r:id="rId22"/>
    <p:sldId id="363" r:id="rId23"/>
    <p:sldId id="35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 slide layout" id="{27D22FEC-2CA1-45D9-81AC-E10835C610EB}">
          <p14:sldIdLst>
            <p14:sldId id="301"/>
            <p14:sldId id="355"/>
            <p14:sldId id="367"/>
            <p14:sldId id="303"/>
            <p14:sldId id="360"/>
            <p14:sldId id="362"/>
            <p14:sldId id="368"/>
            <p14:sldId id="305"/>
            <p14:sldId id="366"/>
            <p14:sldId id="356"/>
            <p14:sldId id="371"/>
            <p14:sldId id="365"/>
            <p14:sldId id="357"/>
            <p14:sldId id="369"/>
            <p14:sldId id="359"/>
            <p14:sldId id="361"/>
            <p14:sldId id="370"/>
            <p14:sldId id="364"/>
            <p14:sldId id="363"/>
            <p14:sldId id="3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Mellino" initials="FM" lastIdx="2" clrIdx="0">
    <p:extLst>
      <p:ext uri="{19B8F6BF-5375-455C-9EA6-DF929625EA0E}">
        <p15:presenceInfo xmlns:p15="http://schemas.microsoft.com/office/powerpoint/2012/main" userId="S::Francesco.Mellino@homesengland.gov.uk::17452ee4-a325-4a1f-b65d-2d40c054cf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312"/>
    <a:srgbClr val="F9B000"/>
    <a:srgbClr val="EC6608"/>
    <a:srgbClr val="FFDA00"/>
    <a:srgbClr val="008C3C"/>
    <a:srgbClr val="95C11E"/>
    <a:srgbClr val="482683"/>
    <a:srgbClr val="E6007E"/>
    <a:srgbClr val="E7027E"/>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4BDFA9-91A2-4CFF-8FCE-B0D0E881C801}" v="1" dt="2020-10-30T10:59:11.317"/>
    <p1510:client id="{EE9BB8D5-A2B3-4CD0-A6CE-5A599983A0E5}" v="157" dt="2020-10-29T15:35:01.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o Mellino" userId="17452ee4-a325-4a1f-b65d-2d40c054cf28" providerId="ADAL" clId="{EE9BB8D5-A2B3-4CD0-A6CE-5A599983A0E5}"/>
    <pc:docChg chg="undo custSel addSld delSld modSld modSection">
      <pc:chgData name="Francesco Mellino" userId="17452ee4-a325-4a1f-b65d-2d40c054cf28" providerId="ADAL" clId="{EE9BB8D5-A2B3-4CD0-A6CE-5A599983A0E5}" dt="2020-10-29T15:35:01.866" v="1636" actId="207"/>
      <pc:docMkLst>
        <pc:docMk/>
      </pc:docMkLst>
      <pc:sldChg chg="delSp modSp">
        <pc:chgData name="Francesco Mellino" userId="17452ee4-a325-4a1f-b65d-2d40c054cf28" providerId="ADAL" clId="{EE9BB8D5-A2B3-4CD0-A6CE-5A599983A0E5}" dt="2020-10-27T15:30:54.006" v="12" actId="313"/>
        <pc:sldMkLst>
          <pc:docMk/>
          <pc:sldMk cId="2178956833" sldId="301"/>
        </pc:sldMkLst>
        <pc:spChg chg="mod">
          <ac:chgData name="Francesco Mellino" userId="17452ee4-a325-4a1f-b65d-2d40c054cf28" providerId="ADAL" clId="{EE9BB8D5-A2B3-4CD0-A6CE-5A599983A0E5}" dt="2020-10-27T15:30:54.006" v="12" actId="313"/>
          <ac:spMkLst>
            <pc:docMk/>
            <pc:sldMk cId="2178956833" sldId="301"/>
            <ac:spMk id="5" creationId="{00000000-0000-0000-0000-000000000000}"/>
          </ac:spMkLst>
        </pc:spChg>
        <pc:spChg chg="del">
          <ac:chgData name="Francesco Mellino" userId="17452ee4-a325-4a1f-b65d-2d40c054cf28" providerId="ADAL" clId="{EE9BB8D5-A2B3-4CD0-A6CE-5A599983A0E5}" dt="2020-10-26T12:04:20.496" v="10" actId="478"/>
          <ac:spMkLst>
            <pc:docMk/>
            <pc:sldMk cId="2178956833" sldId="301"/>
            <ac:spMk id="6" creationId="{7E48E9F1-C30B-4443-84DE-639F34D3D2B4}"/>
          </ac:spMkLst>
        </pc:spChg>
      </pc:sldChg>
      <pc:sldChg chg="addSp delSp modSp mod">
        <pc:chgData name="Francesco Mellino" userId="17452ee4-a325-4a1f-b65d-2d40c054cf28" providerId="ADAL" clId="{EE9BB8D5-A2B3-4CD0-A6CE-5A599983A0E5}" dt="2020-10-28T16:17:04.917" v="875"/>
        <pc:sldMkLst>
          <pc:docMk/>
          <pc:sldMk cId="1521842220" sldId="303"/>
        </pc:sldMkLst>
        <pc:spChg chg="mod">
          <ac:chgData name="Francesco Mellino" userId="17452ee4-a325-4a1f-b65d-2d40c054cf28" providerId="ADAL" clId="{EE9BB8D5-A2B3-4CD0-A6CE-5A599983A0E5}" dt="2020-10-28T16:00:58.404" v="698" actId="1076"/>
          <ac:spMkLst>
            <pc:docMk/>
            <pc:sldMk cId="1521842220" sldId="303"/>
            <ac:spMk id="2" creationId="{00000000-0000-0000-0000-000000000000}"/>
          </ac:spMkLst>
        </pc:spChg>
        <pc:spChg chg="mod">
          <ac:chgData name="Francesco Mellino" userId="17452ee4-a325-4a1f-b65d-2d40c054cf28" providerId="ADAL" clId="{EE9BB8D5-A2B3-4CD0-A6CE-5A599983A0E5}" dt="2020-10-28T16:08:39.134" v="863" actId="14100"/>
          <ac:spMkLst>
            <pc:docMk/>
            <pc:sldMk cId="1521842220" sldId="303"/>
            <ac:spMk id="3" creationId="{00000000-0000-0000-0000-000000000000}"/>
          </ac:spMkLst>
        </pc:spChg>
        <pc:spChg chg="del">
          <ac:chgData name="Francesco Mellino" userId="17452ee4-a325-4a1f-b65d-2d40c054cf28" providerId="ADAL" clId="{EE9BB8D5-A2B3-4CD0-A6CE-5A599983A0E5}" dt="2020-10-27T15:34:35.120" v="13" actId="478"/>
          <ac:spMkLst>
            <pc:docMk/>
            <pc:sldMk cId="1521842220" sldId="303"/>
            <ac:spMk id="15" creationId="{9E3A8FE5-37F1-49E3-AE84-F66E98EBAE8C}"/>
          </ac:spMkLst>
        </pc:spChg>
        <pc:spChg chg="mod">
          <ac:chgData name="Francesco Mellino" userId="17452ee4-a325-4a1f-b65d-2d40c054cf28" providerId="ADAL" clId="{EE9BB8D5-A2B3-4CD0-A6CE-5A599983A0E5}" dt="2020-10-27T16:19:36.468" v="27" actId="20577"/>
          <ac:spMkLst>
            <pc:docMk/>
            <pc:sldMk cId="1521842220" sldId="303"/>
            <ac:spMk id="16" creationId="{22587B2B-150D-4800-B500-46CE8A18D0E5}"/>
          </ac:spMkLst>
        </pc:spChg>
        <pc:graphicFrameChg chg="add del mod">
          <ac:chgData name="Francesco Mellino" userId="17452ee4-a325-4a1f-b65d-2d40c054cf28" providerId="ADAL" clId="{EE9BB8D5-A2B3-4CD0-A6CE-5A599983A0E5}" dt="2020-10-28T16:06:46.236" v="744" actId="478"/>
          <ac:graphicFrameMkLst>
            <pc:docMk/>
            <pc:sldMk cId="1521842220" sldId="303"/>
            <ac:graphicFrameMk id="20" creationId="{F6551B30-63AC-48EF-8146-10100F4DEA56}"/>
          </ac:graphicFrameMkLst>
        </pc:graphicFrameChg>
        <pc:graphicFrameChg chg="add mod">
          <ac:chgData name="Francesco Mellino" userId="17452ee4-a325-4a1f-b65d-2d40c054cf28" providerId="ADAL" clId="{EE9BB8D5-A2B3-4CD0-A6CE-5A599983A0E5}" dt="2020-10-28T16:17:04.917" v="875"/>
          <ac:graphicFrameMkLst>
            <pc:docMk/>
            <pc:sldMk cId="1521842220" sldId="303"/>
            <ac:graphicFrameMk id="21" creationId="{F6551B30-63AC-48EF-8146-10100F4DEA56}"/>
          </ac:graphicFrameMkLst>
        </pc:graphicFrameChg>
      </pc:sldChg>
      <pc:sldChg chg="delSp modSp">
        <pc:chgData name="Francesco Mellino" userId="17452ee4-a325-4a1f-b65d-2d40c054cf28" providerId="ADAL" clId="{EE9BB8D5-A2B3-4CD0-A6CE-5A599983A0E5}" dt="2020-10-27T15:36:50.495" v="19" actId="20577"/>
        <pc:sldMkLst>
          <pc:docMk/>
          <pc:sldMk cId="3218690983" sldId="305"/>
        </pc:sldMkLst>
        <pc:spChg chg="mod">
          <ac:chgData name="Francesco Mellino" userId="17452ee4-a325-4a1f-b65d-2d40c054cf28" providerId="ADAL" clId="{EE9BB8D5-A2B3-4CD0-A6CE-5A599983A0E5}" dt="2020-10-27T15:36:50.495" v="19" actId="20577"/>
          <ac:spMkLst>
            <pc:docMk/>
            <pc:sldMk cId="3218690983" sldId="305"/>
            <ac:spMk id="7" creationId="{E0CE4031-BB90-42D6-9093-48FBC109D322}"/>
          </ac:spMkLst>
        </pc:spChg>
        <pc:spChg chg="del">
          <ac:chgData name="Francesco Mellino" userId="17452ee4-a325-4a1f-b65d-2d40c054cf28" providerId="ADAL" clId="{EE9BB8D5-A2B3-4CD0-A6CE-5A599983A0E5}" dt="2020-10-27T15:34:52.561" v="17" actId="478"/>
          <ac:spMkLst>
            <pc:docMk/>
            <pc:sldMk cId="3218690983" sldId="305"/>
            <ac:spMk id="34" creationId="{95BA9B1C-B9EC-463D-8D12-F15B9AF0907D}"/>
          </ac:spMkLst>
        </pc:spChg>
      </pc:sldChg>
      <pc:sldChg chg="delSp modSp">
        <pc:chgData name="Francesco Mellino" userId="17452ee4-a325-4a1f-b65d-2d40c054cf28" providerId="ADAL" clId="{EE9BB8D5-A2B3-4CD0-A6CE-5A599983A0E5}" dt="2020-10-28T14:01:43.082" v="692" actId="478"/>
        <pc:sldMkLst>
          <pc:docMk/>
          <pc:sldMk cId="3757020111" sldId="350"/>
        </pc:sldMkLst>
        <pc:spChg chg="mod">
          <ac:chgData name="Francesco Mellino" userId="17452ee4-a325-4a1f-b65d-2d40c054cf28" providerId="ADAL" clId="{EE9BB8D5-A2B3-4CD0-A6CE-5A599983A0E5}" dt="2020-10-28T14:01:39.122" v="691" actId="20577"/>
          <ac:spMkLst>
            <pc:docMk/>
            <pc:sldMk cId="3757020111" sldId="350"/>
            <ac:spMk id="2" creationId="{00000000-0000-0000-0000-000000000000}"/>
          </ac:spMkLst>
        </pc:spChg>
        <pc:spChg chg="del">
          <ac:chgData name="Francesco Mellino" userId="17452ee4-a325-4a1f-b65d-2d40c054cf28" providerId="ADAL" clId="{EE9BB8D5-A2B3-4CD0-A6CE-5A599983A0E5}" dt="2020-10-28T14:01:43.082" v="692" actId="478"/>
          <ac:spMkLst>
            <pc:docMk/>
            <pc:sldMk cId="3757020111" sldId="350"/>
            <ac:spMk id="3" creationId="{004B2CA1-AB57-4B24-ABF0-D63591E908BE}"/>
          </ac:spMkLst>
        </pc:spChg>
      </pc:sldChg>
      <pc:sldChg chg="delSp del">
        <pc:chgData name="Francesco Mellino" userId="17452ee4-a325-4a1f-b65d-2d40c054cf28" providerId="ADAL" clId="{EE9BB8D5-A2B3-4CD0-A6CE-5A599983A0E5}" dt="2020-10-28T14:02:02.423" v="693" actId="2696"/>
        <pc:sldMkLst>
          <pc:docMk/>
          <pc:sldMk cId="2536362459" sldId="354"/>
        </pc:sldMkLst>
        <pc:spChg chg="del">
          <ac:chgData name="Francesco Mellino" userId="17452ee4-a325-4a1f-b65d-2d40c054cf28" providerId="ADAL" clId="{EE9BB8D5-A2B3-4CD0-A6CE-5A599983A0E5}" dt="2020-10-26T12:04:23.221" v="11" actId="478"/>
          <ac:spMkLst>
            <pc:docMk/>
            <pc:sldMk cId="2536362459" sldId="354"/>
            <ac:spMk id="5" creationId="{C7179034-046B-41F7-9FB5-D66671D560E2}"/>
          </ac:spMkLst>
        </pc:spChg>
      </pc:sldChg>
      <pc:sldChg chg="delSp">
        <pc:chgData name="Francesco Mellino" userId="17452ee4-a325-4a1f-b65d-2d40c054cf28" providerId="ADAL" clId="{EE9BB8D5-A2B3-4CD0-A6CE-5A599983A0E5}" dt="2020-10-27T15:34:41.309" v="15" actId="478"/>
        <pc:sldMkLst>
          <pc:docMk/>
          <pc:sldMk cId="685441765" sldId="355"/>
        </pc:sldMkLst>
        <pc:spChg chg="del">
          <ac:chgData name="Francesco Mellino" userId="17452ee4-a325-4a1f-b65d-2d40c054cf28" providerId="ADAL" clId="{EE9BB8D5-A2B3-4CD0-A6CE-5A599983A0E5}" dt="2020-10-27T15:34:41.309" v="15" actId="478"/>
          <ac:spMkLst>
            <pc:docMk/>
            <pc:sldMk cId="685441765" sldId="355"/>
            <ac:spMk id="17" creationId="{76EB1182-6285-40E7-B10A-10A8A95A0A01}"/>
          </ac:spMkLst>
        </pc:spChg>
      </pc:sldChg>
      <pc:sldChg chg="delSp">
        <pc:chgData name="Francesco Mellino" userId="17452ee4-a325-4a1f-b65d-2d40c054cf28" providerId="ADAL" clId="{EE9BB8D5-A2B3-4CD0-A6CE-5A599983A0E5}" dt="2020-10-28T12:29:06.587" v="507" actId="478"/>
        <pc:sldMkLst>
          <pc:docMk/>
          <pc:sldMk cId="3742342616" sldId="359"/>
        </pc:sldMkLst>
        <pc:spChg chg="del">
          <ac:chgData name="Francesco Mellino" userId="17452ee4-a325-4a1f-b65d-2d40c054cf28" providerId="ADAL" clId="{EE9BB8D5-A2B3-4CD0-A6CE-5A599983A0E5}" dt="2020-10-28T12:29:06.587" v="507" actId="478"/>
          <ac:spMkLst>
            <pc:docMk/>
            <pc:sldMk cId="3742342616" sldId="359"/>
            <ac:spMk id="16" creationId="{AA223324-0F87-4188-A7D4-4560C678B48F}"/>
          </ac:spMkLst>
        </pc:spChg>
      </pc:sldChg>
      <pc:sldChg chg="delSp">
        <pc:chgData name="Francesco Mellino" userId="17452ee4-a325-4a1f-b65d-2d40c054cf28" providerId="ADAL" clId="{EE9BB8D5-A2B3-4CD0-A6CE-5A599983A0E5}" dt="2020-10-27T15:34:37.825" v="14" actId="478"/>
        <pc:sldMkLst>
          <pc:docMk/>
          <pc:sldMk cId="132511701" sldId="360"/>
        </pc:sldMkLst>
        <pc:spChg chg="del">
          <ac:chgData name="Francesco Mellino" userId="17452ee4-a325-4a1f-b65d-2d40c054cf28" providerId="ADAL" clId="{EE9BB8D5-A2B3-4CD0-A6CE-5A599983A0E5}" dt="2020-10-27T15:34:37.825" v="14" actId="478"/>
          <ac:spMkLst>
            <pc:docMk/>
            <pc:sldMk cId="132511701" sldId="360"/>
            <ac:spMk id="36" creationId="{00FBDAA8-03E9-477A-8384-D45885F60559}"/>
          </ac:spMkLst>
        </pc:spChg>
      </pc:sldChg>
      <pc:sldChg chg="delSp modSp">
        <pc:chgData name="Francesco Mellino" userId="17452ee4-a325-4a1f-b65d-2d40c054cf28" providerId="ADAL" clId="{EE9BB8D5-A2B3-4CD0-A6CE-5A599983A0E5}" dt="2020-10-29T15:35:01.866" v="1636" actId="207"/>
        <pc:sldMkLst>
          <pc:docMk/>
          <pc:sldMk cId="104459819" sldId="361"/>
        </pc:sldMkLst>
        <pc:spChg chg="del">
          <ac:chgData name="Francesco Mellino" userId="17452ee4-a325-4a1f-b65d-2d40c054cf28" providerId="ADAL" clId="{EE9BB8D5-A2B3-4CD0-A6CE-5A599983A0E5}" dt="2020-10-28T12:29:09.190" v="508" actId="478"/>
          <ac:spMkLst>
            <pc:docMk/>
            <pc:sldMk cId="104459819" sldId="361"/>
            <ac:spMk id="15" creationId="{E411FC94-AF25-4A6F-B6BD-D19C4975DA98}"/>
          </ac:spMkLst>
        </pc:spChg>
        <pc:graphicFrameChg chg="mod">
          <ac:chgData name="Francesco Mellino" userId="17452ee4-a325-4a1f-b65d-2d40c054cf28" providerId="ADAL" clId="{EE9BB8D5-A2B3-4CD0-A6CE-5A599983A0E5}" dt="2020-10-29T15:35:01.866" v="1636" actId="207"/>
          <ac:graphicFrameMkLst>
            <pc:docMk/>
            <pc:sldMk cId="104459819" sldId="361"/>
            <ac:graphicFrameMk id="7" creationId="{00000000-0000-0000-0000-000000000000}"/>
          </ac:graphicFrameMkLst>
        </pc:graphicFrameChg>
      </pc:sldChg>
      <pc:sldChg chg="delSp modSp">
        <pc:chgData name="Francesco Mellino" userId="17452ee4-a325-4a1f-b65d-2d40c054cf28" providerId="ADAL" clId="{EE9BB8D5-A2B3-4CD0-A6CE-5A599983A0E5}" dt="2020-10-29T15:12:56.528" v="1635"/>
        <pc:sldMkLst>
          <pc:docMk/>
          <pc:sldMk cId="1520408430" sldId="362"/>
        </pc:sldMkLst>
        <pc:spChg chg="del">
          <ac:chgData name="Francesco Mellino" userId="17452ee4-a325-4a1f-b65d-2d40c054cf28" providerId="ADAL" clId="{EE9BB8D5-A2B3-4CD0-A6CE-5A599983A0E5}" dt="2020-10-27T15:34:47.579" v="16" actId="478"/>
          <ac:spMkLst>
            <pc:docMk/>
            <pc:sldMk cId="1520408430" sldId="362"/>
            <ac:spMk id="12" creationId="{089076BD-057E-446E-A8C4-B8F898F98526}"/>
          </ac:spMkLst>
        </pc:spChg>
        <pc:graphicFrameChg chg="mod">
          <ac:chgData name="Francesco Mellino" userId="17452ee4-a325-4a1f-b65d-2d40c054cf28" providerId="ADAL" clId="{EE9BB8D5-A2B3-4CD0-A6CE-5A599983A0E5}" dt="2020-10-29T15:12:56.528" v="1635"/>
          <ac:graphicFrameMkLst>
            <pc:docMk/>
            <pc:sldMk cId="1520408430" sldId="362"/>
            <ac:graphicFrameMk id="6" creationId="{4BF7E8FF-62DD-4C48-B66B-9DA9D88203E9}"/>
          </ac:graphicFrameMkLst>
        </pc:graphicFrameChg>
      </pc:sldChg>
      <pc:sldChg chg="delSp modSp">
        <pc:chgData name="Francesco Mellino" userId="17452ee4-a325-4a1f-b65d-2d40c054cf28" providerId="ADAL" clId="{EE9BB8D5-A2B3-4CD0-A6CE-5A599983A0E5}" dt="2020-10-28T12:30:58.009" v="651" actId="20577"/>
        <pc:sldMkLst>
          <pc:docMk/>
          <pc:sldMk cId="2986252445" sldId="363"/>
        </pc:sldMkLst>
        <pc:spChg chg="mod">
          <ac:chgData name="Francesco Mellino" userId="17452ee4-a325-4a1f-b65d-2d40c054cf28" providerId="ADAL" clId="{EE9BB8D5-A2B3-4CD0-A6CE-5A599983A0E5}" dt="2020-10-28T12:29:26.208" v="511" actId="20577"/>
          <ac:spMkLst>
            <pc:docMk/>
            <pc:sldMk cId="2986252445" sldId="363"/>
            <ac:spMk id="29" creationId="{6ABFD5BB-50CD-49CE-B8BE-FB3A4CBAEDF3}"/>
          </ac:spMkLst>
        </pc:spChg>
        <pc:spChg chg="mod">
          <ac:chgData name="Francesco Mellino" userId="17452ee4-a325-4a1f-b65d-2d40c054cf28" providerId="ADAL" clId="{EE9BB8D5-A2B3-4CD0-A6CE-5A599983A0E5}" dt="2020-10-28T12:30:58.009" v="651" actId="20577"/>
          <ac:spMkLst>
            <pc:docMk/>
            <pc:sldMk cId="2986252445" sldId="363"/>
            <ac:spMk id="30" creationId="{5B8FF764-2922-4564-A56E-ABB8E7A30CC5}"/>
          </ac:spMkLst>
        </pc:spChg>
        <pc:spChg chg="del">
          <ac:chgData name="Francesco Mellino" userId="17452ee4-a325-4a1f-b65d-2d40c054cf28" providerId="ADAL" clId="{EE9BB8D5-A2B3-4CD0-A6CE-5A599983A0E5}" dt="2020-10-28T12:29:18.740" v="510" actId="478"/>
          <ac:spMkLst>
            <pc:docMk/>
            <pc:sldMk cId="2986252445" sldId="363"/>
            <ac:spMk id="60" creationId="{2422AD19-2ACF-4F7E-A774-4E9413609DF7}"/>
          </ac:spMkLst>
        </pc:spChg>
      </pc:sldChg>
      <pc:sldChg chg="delSp">
        <pc:chgData name="Francesco Mellino" userId="17452ee4-a325-4a1f-b65d-2d40c054cf28" providerId="ADAL" clId="{EE9BB8D5-A2B3-4CD0-A6CE-5A599983A0E5}" dt="2020-10-28T12:29:15.020" v="509" actId="478"/>
        <pc:sldMkLst>
          <pc:docMk/>
          <pc:sldMk cId="3626862029" sldId="364"/>
        </pc:sldMkLst>
        <pc:spChg chg="del">
          <ac:chgData name="Francesco Mellino" userId="17452ee4-a325-4a1f-b65d-2d40c054cf28" providerId="ADAL" clId="{EE9BB8D5-A2B3-4CD0-A6CE-5A599983A0E5}" dt="2020-10-28T12:29:15.020" v="509" actId="478"/>
          <ac:spMkLst>
            <pc:docMk/>
            <pc:sldMk cId="3626862029" sldId="364"/>
            <ac:spMk id="15" creationId="{B4CB4D05-6C8E-459E-A4FC-5132431E0DDB}"/>
          </ac:spMkLst>
        </pc:spChg>
      </pc:sldChg>
      <pc:sldChg chg="delSp modSp">
        <pc:chgData name="Francesco Mellino" userId="17452ee4-a325-4a1f-b65d-2d40c054cf28" providerId="ADAL" clId="{EE9BB8D5-A2B3-4CD0-A6CE-5A599983A0E5}" dt="2020-10-28T17:07:50.910" v="1346" actId="478"/>
        <pc:sldMkLst>
          <pc:docMk/>
          <pc:sldMk cId="3408349020" sldId="365"/>
        </pc:sldMkLst>
        <pc:spChg chg="mod">
          <ac:chgData name="Francesco Mellino" userId="17452ee4-a325-4a1f-b65d-2d40c054cf28" providerId="ADAL" clId="{EE9BB8D5-A2B3-4CD0-A6CE-5A599983A0E5}" dt="2020-10-28T17:07:47.901" v="1345" actId="20577"/>
          <ac:spMkLst>
            <pc:docMk/>
            <pc:sldMk cId="3408349020" sldId="365"/>
            <ac:spMk id="2" creationId="{00000000-0000-0000-0000-000000000000}"/>
          </ac:spMkLst>
        </pc:spChg>
        <pc:spChg chg="del">
          <ac:chgData name="Francesco Mellino" userId="17452ee4-a325-4a1f-b65d-2d40c054cf28" providerId="ADAL" clId="{EE9BB8D5-A2B3-4CD0-A6CE-5A599983A0E5}" dt="2020-10-28T17:07:50.910" v="1346" actId="478"/>
          <ac:spMkLst>
            <pc:docMk/>
            <pc:sldMk cId="3408349020" sldId="365"/>
            <ac:spMk id="9" creationId="{67473DF0-4EDA-4404-8E03-2A7D131F7238}"/>
          </ac:spMkLst>
        </pc:spChg>
        <pc:picChg chg="mod">
          <ac:chgData name="Francesco Mellino" userId="17452ee4-a325-4a1f-b65d-2d40c054cf28" providerId="ADAL" clId="{EE9BB8D5-A2B3-4CD0-A6CE-5A599983A0E5}" dt="2020-10-27T16:22:58.666" v="35"/>
          <ac:picMkLst>
            <pc:docMk/>
            <pc:sldMk cId="3408349020" sldId="365"/>
            <ac:picMk id="5" creationId="{A755EE47-C153-4171-BC76-B2923D761FDF}"/>
          </ac:picMkLst>
        </pc:picChg>
      </pc:sldChg>
      <pc:sldChg chg="addSp delSp modSp add">
        <pc:chgData name="Francesco Mellino" userId="17452ee4-a325-4a1f-b65d-2d40c054cf28" providerId="ADAL" clId="{EE9BB8D5-A2B3-4CD0-A6CE-5A599983A0E5}" dt="2020-10-28T17:10:39.177" v="1582" actId="20577"/>
        <pc:sldMkLst>
          <pc:docMk/>
          <pc:sldMk cId="2570940464" sldId="371"/>
        </pc:sldMkLst>
        <pc:spChg chg="mod">
          <ac:chgData name="Francesco Mellino" userId="17452ee4-a325-4a1f-b65d-2d40c054cf28" providerId="ADAL" clId="{EE9BB8D5-A2B3-4CD0-A6CE-5A599983A0E5}" dt="2020-10-27T16:51:14.243" v="199" actId="14100"/>
          <ac:spMkLst>
            <pc:docMk/>
            <pc:sldMk cId="2570940464" sldId="371"/>
            <ac:spMk id="2" creationId="{8D9C2DD5-67D3-49EC-8066-3A8FE6B4AFAD}"/>
          </ac:spMkLst>
        </pc:spChg>
        <pc:spChg chg="del mod">
          <ac:chgData name="Francesco Mellino" userId="17452ee4-a325-4a1f-b65d-2d40c054cf28" providerId="ADAL" clId="{EE9BB8D5-A2B3-4CD0-A6CE-5A599983A0E5}" dt="2020-10-27T16:54:35.529" v="404" actId="478"/>
          <ac:spMkLst>
            <pc:docMk/>
            <pc:sldMk cId="2570940464" sldId="371"/>
            <ac:spMk id="3" creationId="{44AD1921-5006-4939-9915-8283B1449C94}"/>
          </ac:spMkLst>
        </pc:spChg>
        <pc:spChg chg="add mod">
          <ac:chgData name="Francesco Mellino" userId="17452ee4-a325-4a1f-b65d-2d40c054cf28" providerId="ADAL" clId="{EE9BB8D5-A2B3-4CD0-A6CE-5A599983A0E5}" dt="2020-10-27T16:48:35.628" v="160" actId="1076"/>
          <ac:spMkLst>
            <pc:docMk/>
            <pc:sldMk cId="2570940464" sldId="371"/>
            <ac:spMk id="7" creationId="{3FA23452-8DE9-4370-8DF3-DA93FB5B6C96}"/>
          </ac:spMkLst>
        </pc:spChg>
        <pc:spChg chg="add mod">
          <ac:chgData name="Francesco Mellino" userId="17452ee4-a325-4a1f-b65d-2d40c054cf28" providerId="ADAL" clId="{EE9BB8D5-A2B3-4CD0-A6CE-5A599983A0E5}" dt="2020-10-27T17:01:56.794" v="453" actId="20577"/>
          <ac:spMkLst>
            <pc:docMk/>
            <pc:sldMk cId="2570940464" sldId="371"/>
            <ac:spMk id="8" creationId="{78F07C43-0C17-46E0-A500-C5D111DB638C}"/>
          </ac:spMkLst>
        </pc:spChg>
        <pc:spChg chg="add del mod">
          <ac:chgData name="Francesco Mellino" userId="17452ee4-a325-4a1f-b65d-2d40c054cf28" providerId="ADAL" clId="{EE9BB8D5-A2B3-4CD0-A6CE-5A599983A0E5}" dt="2020-10-27T16:54:38.135" v="405" actId="478"/>
          <ac:spMkLst>
            <pc:docMk/>
            <pc:sldMk cId="2570940464" sldId="371"/>
            <ac:spMk id="11" creationId="{5F20832D-8946-4F9B-9CDC-F3293E3C09CC}"/>
          </ac:spMkLst>
        </pc:spChg>
        <pc:spChg chg="add mod">
          <ac:chgData name="Francesco Mellino" userId="17452ee4-a325-4a1f-b65d-2d40c054cf28" providerId="ADAL" clId="{EE9BB8D5-A2B3-4CD0-A6CE-5A599983A0E5}" dt="2020-10-28T17:10:39.177" v="1582" actId="20577"/>
          <ac:spMkLst>
            <pc:docMk/>
            <pc:sldMk cId="2570940464" sldId="371"/>
            <ac:spMk id="12" creationId="{69FE3CAA-1F2A-4571-933D-FB1E24395AD9}"/>
          </ac:spMkLst>
        </pc:spChg>
        <pc:spChg chg="add mod">
          <ac:chgData name="Francesco Mellino" userId="17452ee4-a325-4a1f-b65d-2d40c054cf28" providerId="ADAL" clId="{EE9BB8D5-A2B3-4CD0-A6CE-5A599983A0E5}" dt="2020-10-27T17:03:07.460" v="506" actId="14100"/>
          <ac:spMkLst>
            <pc:docMk/>
            <pc:sldMk cId="2570940464" sldId="371"/>
            <ac:spMk id="13" creationId="{93F412E2-D3BD-4B0E-82A1-AC89C731FD38}"/>
          </ac:spMkLst>
        </pc:spChg>
        <pc:picChg chg="add mod modCrop">
          <ac:chgData name="Francesco Mellino" userId="17452ee4-a325-4a1f-b65d-2d40c054cf28" providerId="ADAL" clId="{EE9BB8D5-A2B3-4CD0-A6CE-5A599983A0E5}" dt="2020-10-27T17:02:02.050" v="454" actId="14100"/>
          <ac:picMkLst>
            <pc:docMk/>
            <pc:sldMk cId="2570940464" sldId="371"/>
            <ac:picMk id="5" creationId="{2FB9B515-37BA-4C8B-ACF6-380EA7799B4A}"/>
          </ac:picMkLst>
        </pc:picChg>
        <pc:picChg chg="add del mod modCrop">
          <ac:chgData name="Francesco Mellino" userId="17452ee4-a325-4a1f-b65d-2d40c054cf28" providerId="ADAL" clId="{EE9BB8D5-A2B3-4CD0-A6CE-5A599983A0E5}" dt="2020-10-27T16:47:00.197" v="111" actId="478"/>
          <ac:picMkLst>
            <pc:docMk/>
            <pc:sldMk cId="2570940464" sldId="371"/>
            <ac:picMk id="6" creationId="{91F91A85-EBDE-4D02-8230-DE61545AC784}"/>
          </ac:picMkLst>
        </pc:picChg>
        <pc:picChg chg="add mod modCrop">
          <ac:chgData name="Francesco Mellino" userId="17452ee4-a325-4a1f-b65d-2d40c054cf28" providerId="ADAL" clId="{EE9BB8D5-A2B3-4CD0-A6CE-5A599983A0E5}" dt="2020-10-27T17:02:09.455" v="455" actId="14100"/>
          <ac:picMkLst>
            <pc:docMk/>
            <pc:sldMk cId="2570940464" sldId="371"/>
            <ac:picMk id="9" creationId="{2FD02D8D-D85C-4B89-BC39-F2FE302C91CB}"/>
          </ac:picMkLst>
        </pc:picChg>
      </pc:sldChg>
    </pc:docChg>
  </pc:docChgLst>
  <pc:docChgLst>
    <pc:chgData name="Andrew McWilliam" userId="ffbd0746-8339-4f96-a7d7-d8370ea5cfca" providerId="ADAL" clId="{234BDFA9-91A2-4CFF-8FCE-B0D0E881C801}"/>
    <pc:docChg chg="modSld">
      <pc:chgData name="Andrew McWilliam" userId="ffbd0746-8339-4f96-a7d7-d8370ea5cfca" providerId="ADAL" clId="{234BDFA9-91A2-4CFF-8FCE-B0D0E881C801}" dt="2020-10-30T10:59:11.318" v="0" actId="20577"/>
      <pc:docMkLst>
        <pc:docMk/>
      </pc:docMkLst>
      <pc:sldChg chg="modSp">
        <pc:chgData name="Andrew McWilliam" userId="ffbd0746-8339-4f96-a7d7-d8370ea5cfca" providerId="ADAL" clId="{234BDFA9-91A2-4CFF-8FCE-B0D0E881C801}" dt="2020-10-30T10:59:11.318" v="0" actId="20577"/>
        <pc:sldMkLst>
          <pc:docMk/>
          <pc:sldMk cId="1521842220" sldId="303"/>
        </pc:sldMkLst>
        <pc:spChg chg="mod">
          <ac:chgData name="Andrew McWilliam" userId="ffbd0746-8339-4f96-a7d7-d8370ea5cfca" providerId="ADAL" clId="{234BDFA9-91A2-4CFF-8FCE-B0D0E881C801}" dt="2020-10-30T10:59:11.318" v="0" actId="20577"/>
          <ac:spMkLst>
            <pc:docMk/>
            <pc:sldMk cId="1521842220" sldId="303"/>
            <ac:spMk id="16" creationId="{22587B2B-150D-4800-B500-46CE8A18D0E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hca.local\wa\SPPR\Corporate%20Strategy\Research\0020%20-%20Ageing%20Population\4%20-%20Analysis\2018%20national%20population%20projections,%20population%20pyrami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hca.local\wa\SPPR\Corporate%20Strategy\Research\XXXX%20-%20COMPLETED%20PROJECTS\0020%20-%20Ageing%20Population\4%20-%20Analysis\2018%20national%20population%20projections,%20population%20pyramid.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hca.local\wa\SPPR\Corporate%20Strategy\Research\0020%20-%20Ageing%20Population\4%20-%20Analysis\EHS%20-%20FC2101_Percentage_of_each_age_group_that_are_owner-occupiers_.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hca.local\wa\SPPR\Corporate%20Strategy\Research\0020%20-%20Ageing%20Population\4%20-%20Analysis\Ageing%20Population%20Overview%20-%20chart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hca.local\wa\SPPR\Corporate%20Strategy\Research\0020%20-%20Ageing%20Population\4%20-%20Analysis\Ageing%20Population%20Overview%20-%20chart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1" Type="http://schemas.openxmlformats.org/officeDocument/2006/relationships/oleObject" Target="file:///\\hca.local\wa\SPPR\Corporate%20Strategy\Research\0020%20-%20Ageing%20Population\4%20-%20Analysis\OBR%20FSR_2018_charts_and_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8831618180199"/>
          <c:y val="3.6408766459525024E-2"/>
          <c:w val="0.78333354534237343"/>
          <c:h val="0.80093526484836541"/>
        </c:manualLayout>
      </c:layout>
      <c:barChart>
        <c:barDir val="bar"/>
        <c:grouping val="stacked"/>
        <c:varyColors val="0"/>
        <c:ser>
          <c:idx val="0"/>
          <c:order val="1"/>
          <c:tx>
            <c:v>2018</c:v>
          </c:tx>
          <c:spPr>
            <a:solidFill>
              <a:srgbClr val="F9B000"/>
            </a:solidFill>
            <a:ln>
              <a:noFill/>
            </a:ln>
            <a:effectLst/>
          </c:spPr>
          <c:invertIfNegative val="0"/>
          <c:cat>
            <c:numRef>
              <c:f>'Figure 3'!$B$2:$B$108</c:f>
              <c:numCache>
                <c:formatCode>General</c:formatCode>
                <c:ptCount val="10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110</c:v>
                </c:pt>
              </c:numCache>
            </c:numRef>
          </c:cat>
          <c:val>
            <c:numRef>
              <c:f>'Figure 3'!$D$2:$D$108</c:f>
              <c:numCache>
                <c:formatCode>_-* #,##0_-;\-* #,##0_-;_-* "-"??_-;_-@_-</c:formatCode>
                <c:ptCount val="107"/>
                <c:pt idx="0">
                  <c:v>-382332</c:v>
                </c:pt>
                <c:pt idx="1">
                  <c:v>-395273</c:v>
                </c:pt>
                <c:pt idx="2">
                  <c:v>-408684</c:v>
                </c:pt>
                <c:pt idx="3">
                  <c:v>-408882</c:v>
                </c:pt>
                <c:pt idx="4">
                  <c:v>-412553</c:v>
                </c:pt>
                <c:pt idx="5">
                  <c:v>-421934</c:v>
                </c:pt>
                <c:pt idx="6">
                  <c:v>-434333</c:v>
                </c:pt>
                <c:pt idx="7">
                  <c:v>-427809</c:v>
                </c:pt>
                <c:pt idx="8">
                  <c:v>-419161</c:v>
                </c:pt>
                <c:pt idx="9">
                  <c:v>-414994</c:v>
                </c:pt>
                <c:pt idx="10">
                  <c:v>-418348</c:v>
                </c:pt>
                <c:pt idx="11">
                  <c:v>-405604</c:v>
                </c:pt>
                <c:pt idx="12">
                  <c:v>-396531</c:v>
                </c:pt>
                <c:pt idx="13">
                  <c:v>-381466</c:v>
                </c:pt>
                <c:pt idx="14">
                  <c:v>-375311</c:v>
                </c:pt>
                <c:pt idx="15">
                  <c:v>-365807</c:v>
                </c:pt>
                <c:pt idx="16">
                  <c:v>-360771</c:v>
                </c:pt>
                <c:pt idx="17">
                  <c:v>-371195</c:v>
                </c:pt>
                <c:pt idx="18">
                  <c:v>-384777</c:v>
                </c:pt>
                <c:pt idx="19">
                  <c:v>-401688</c:v>
                </c:pt>
                <c:pt idx="20">
                  <c:v>-411122</c:v>
                </c:pt>
                <c:pt idx="21">
                  <c:v>-426309</c:v>
                </c:pt>
                <c:pt idx="22">
                  <c:v>-432658</c:v>
                </c:pt>
                <c:pt idx="23">
                  <c:v>-433554</c:v>
                </c:pt>
                <c:pt idx="24">
                  <c:v>-447422</c:v>
                </c:pt>
                <c:pt idx="25">
                  <c:v>-447101</c:v>
                </c:pt>
                <c:pt idx="26">
                  <c:v>-457870</c:v>
                </c:pt>
                <c:pt idx="27">
                  <c:v>-470965</c:v>
                </c:pt>
                <c:pt idx="28">
                  <c:v>-462696</c:v>
                </c:pt>
                <c:pt idx="29">
                  <c:v>-454070</c:v>
                </c:pt>
                <c:pt idx="30">
                  <c:v>-455376</c:v>
                </c:pt>
                <c:pt idx="31">
                  <c:v>-439884</c:v>
                </c:pt>
                <c:pt idx="32">
                  <c:v>-448165</c:v>
                </c:pt>
                <c:pt idx="33">
                  <c:v>-447012</c:v>
                </c:pt>
                <c:pt idx="34">
                  <c:v>-433650</c:v>
                </c:pt>
                <c:pt idx="35">
                  <c:v>-435220</c:v>
                </c:pt>
                <c:pt idx="36">
                  <c:v>-433790</c:v>
                </c:pt>
                <c:pt idx="37">
                  <c:v>-438225</c:v>
                </c:pt>
                <c:pt idx="38">
                  <c:v>-438053</c:v>
                </c:pt>
                <c:pt idx="39">
                  <c:v>-422038</c:v>
                </c:pt>
                <c:pt idx="40">
                  <c:v>-393518</c:v>
                </c:pt>
                <c:pt idx="41">
                  <c:v>-387736</c:v>
                </c:pt>
                <c:pt idx="42">
                  <c:v>-393134</c:v>
                </c:pt>
                <c:pt idx="43">
                  <c:v>-400211</c:v>
                </c:pt>
                <c:pt idx="44">
                  <c:v>-407039</c:v>
                </c:pt>
                <c:pt idx="45">
                  <c:v>-425447</c:v>
                </c:pt>
                <c:pt idx="46">
                  <c:v>-443536</c:v>
                </c:pt>
                <c:pt idx="47">
                  <c:v>-454593</c:v>
                </c:pt>
                <c:pt idx="48">
                  <c:v>-444402</c:v>
                </c:pt>
                <c:pt idx="49">
                  <c:v>-455038</c:v>
                </c:pt>
                <c:pt idx="50">
                  <c:v>-455264</c:v>
                </c:pt>
                <c:pt idx="51">
                  <c:v>-463020</c:v>
                </c:pt>
                <c:pt idx="52">
                  <c:v>-459687</c:v>
                </c:pt>
                <c:pt idx="53">
                  <c:v>-463433</c:v>
                </c:pt>
                <c:pt idx="54">
                  <c:v>-458773</c:v>
                </c:pt>
                <c:pt idx="55">
                  <c:v>-449077</c:v>
                </c:pt>
                <c:pt idx="56">
                  <c:v>-439605</c:v>
                </c:pt>
                <c:pt idx="57">
                  <c:v>-424184</c:v>
                </c:pt>
                <c:pt idx="58">
                  <c:v>-405958</c:v>
                </c:pt>
                <c:pt idx="59">
                  <c:v>-395941</c:v>
                </c:pt>
                <c:pt idx="60">
                  <c:v>-386958</c:v>
                </c:pt>
                <c:pt idx="61">
                  <c:v>-371615</c:v>
                </c:pt>
                <c:pt idx="62">
                  <c:v>-357493</c:v>
                </c:pt>
                <c:pt idx="63">
                  <c:v>-342516</c:v>
                </c:pt>
                <c:pt idx="64">
                  <c:v>-341152</c:v>
                </c:pt>
                <c:pt idx="65">
                  <c:v>-335697</c:v>
                </c:pt>
                <c:pt idx="66">
                  <c:v>-323224</c:v>
                </c:pt>
                <c:pt idx="67">
                  <c:v>-323633</c:v>
                </c:pt>
                <c:pt idx="68">
                  <c:v>-327472</c:v>
                </c:pt>
                <c:pt idx="69">
                  <c:v>-334709</c:v>
                </c:pt>
                <c:pt idx="70">
                  <c:v>-349268</c:v>
                </c:pt>
                <c:pt idx="71">
                  <c:v>-375924</c:v>
                </c:pt>
                <c:pt idx="72">
                  <c:v>-286543</c:v>
                </c:pt>
                <c:pt idx="73">
                  <c:v>-273933</c:v>
                </c:pt>
                <c:pt idx="74">
                  <c:v>-270187</c:v>
                </c:pt>
                <c:pt idx="75">
                  <c:v>-246316</c:v>
                </c:pt>
                <c:pt idx="76">
                  <c:v>-215728</c:v>
                </c:pt>
                <c:pt idx="77">
                  <c:v>-189863</c:v>
                </c:pt>
                <c:pt idx="78">
                  <c:v>-192839</c:v>
                </c:pt>
                <c:pt idx="79">
                  <c:v>-186251</c:v>
                </c:pt>
                <c:pt idx="80">
                  <c:v>-175626</c:v>
                </c:pt>
                <c:pt idx="81">
                  <c:v>-160475</c:v>
                </c:pt>
                <c:pt idx="82">
                  <c:v>-146314</c:v>
                </c:pt>
                <c:pt idx="83">
                  <c:v>-132941</c:v>
                </c:pt>
                <c:pt idx="84">
                  <c:v>-116050</c:v>
                </c:pt>
                <c:pt idx="85">
                  <c:v>-103669</c:v>
                </c:pt>
                <c:pt idx="86">
                  <c:v>-93155</c:v>
                </c:pt>
                <c:pt idx="87">
                  <c:v>-81174</c:v>
                </c:pt>
                <c:pt idx="88">
                  <c:v>-68110</c:v>
                </c:pt>
                <c:pt idx="89">
                  <c:v>-55652</c:v>
                </c:pt>
                <c:pt idx="90">
                  <c:v>-45687</c:v>
                </c:pt>
                <c:pt idx="91">
                  <c:v>-37278</c:v>
                </c:pt>
                <c:pt idx="92">
                  <c:v>-29255</c:v>
                </c:pt>
                <c:pt idx="93">
                  <c:v>-21902</c:v>
                </c:pt>
                <c:pt idx="94">
                  <c:v>-16179</c:v>
                </c:pt>
                <c:pt idx="95">
                  <c:v>-11602</c:v>
                </c:pt>
                <c:pt idx="96">
                  <c:v>-8270</c:v>
                </c:pt>
                <c:pt idx="97">
                  <c:v>-5757</c:v>
                </c:pt>
                <c:pt idx="98">
                  <c:v>-3779</c:v>
                </c:pt>
                <c:pt idx="99">
                  <c:v>-1553</c:v>
                </c:pt>
                <c:pt idx="100">
                  <c:v>-888</c:v>
                </c:pt>
                <c:pt idx="101">
                  <c:v>-557</c:v>
                </c:pt>
                <c:pt idx="102">
                  <c:v>-352</c:v>
                </c:pt>
                <c:pt idx="103">
                  <c:v>-199</c:v>
                </c:pt>
                <c:pt idx="104">
                  <c:v>-100</c:v>
                </c:pt>
                <c:pt idx="105">
                  <c:v>-117</c:v>
                </c:pt>
                <c:pt idx="106">
                  <c:v>-11</c:v>
                </c:pt>
              </c:numCache>
            </c:numRef>
          </c:val>
          <c:extLst>
            <c:ext xmlns:c16="http://schemas.microsoft.com/office/drawing/2014/chart" uri="{C3380CC4-5D6E-409C-BE32-E72D297353CC}">
              <c16:uniqueId val="{00000000-017A-4F58-9A65-294AAA42EAF7}"/>
            </c:ext>
          </c:extLst>
        </c:ser>
        <c:ser>
          <c:idx val="1"/>
          <c:order val="2"/>
          <c:spPr>
            <a:solidFill>
              <a:srgbClr val="F9B000"/>
            </a:solidFill>
            <a:ln>
              <a:noFill/>
            </a:ln>
            <a:effectLst/>
          </c:spPr>
          <c:invertIfNegative val="0"/>
          <c:cat>
            <c:numRef>
              <c:f>'Figure 3'!$B$2:$B$108</c:f>
              <c:numCache>
                <c:formatCode>General</c:formatCode>
                <c:ptCount val="10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110</c:v>
                </c:pt>
              </c:numCache>
            </c:numRef>
          </c:cat>
          <c:val>
            <c:numRef>
              <c:f>'Figure 3'!$E$2:$E$108</c:f>
              <c:numCache>
                <c:formatCode>_-* #,##0_-;\-* #,##0_-;_-* "-"??_-;_-@_-</c:formatCode>
                <c:ptCount val="107"/>
                <c:pt idx="0">
                  <c:v>362931</c:v>
                </c:pt>
                <c:pt idx="1">
                  <c:v>375341</c:v>
                </c:pt>
                <c:pt idx="2">
                  <c:v>387630</c:v>
                </c:pt>
                <c:pt idx="3">
                  <c:v>388301</c:v>
                </c:pt>
                <c:pt idx="4">
                  <c:v>392101</c:v>
                </c:pt>
                <c:pt idx="5">
                  <c:v>401270</c:v>
                </c:pt>
                <c:pt idx="6">
                  <c:v>414348</c:v>
                </c:pt>
                <c:pt idx="7">
                  <c:v>408199</c:v>
                </c:pt>
                <c:pt idx="8">
                  <c:v>400663</c:v>
                </c:pt>
                <c:pt idx="9">
                  <c:v>395813</c:v>
                </c:pt>
                <c:pt idx="10">
                  <c:v>398640</c:v>
                </c:pt>
                <c:pt idx="11">
                  <c:v>384526</c:v>
                </c:pt>
                <c:pt idx="12">
                  <c:v>377837</c:v>
                </c:pt>
                <c:pt idx="13">
                  <c:v>363458</c:v>
                </c:pt>
                <c:pt idx="14">
                  <c:v>357173</c:v>
                </c:pt>
                <c:pt idx="15">
                  <c:v>346926</c:v>
                </c:pt>
                <c:pt idx="16">
                  <c:v>341812</c:v>
                </c:pt>
                <c:pt idx="17">
                  <c:v>353628</c:v>
                </c:pt>
                <c:pt idx="18">
                  <c:v>362219</c:v>
                </c:pt>
                <c:pt idx="19">
                  <c:v>380427</c:v>
                </c:pt>
                <c:pt idx="20">
                  <c:v>388931</c:v>
                </c:pt>
                <c:pt idx="21">
                  <c:v>402450</c:v>
                </c:pt>
                <c:pt idx="22">
                  <c:v>405362</c:v>
                </c:pt>
                <c:pt idx="23">
                  <c:v>411037</c:v>
                </c:pt>
                <c:pt idx="24">
                  <c:v>425730</c:v>
                </c:pt>
                <c:pt idx="25">
                  <c:v>431409</c:v>
                </c:pt>
                <c:pt idx="26">
                  <c:v>450115</c:v>
                </c:pt>
                <c:pt idx="27">
                  <c:v>456180</c:v>
                </c:pt>
                <c:pt idx="28">
                  <c:v>447914</c:v>
                </c:pt>
                <c:pt idx="29">
                  <c:v>448855</c:v>
                </c:pt>
                <c:pt idx="30">
                  <c:v>455763</c:v>
                </c:pt>
                <c:pt idx="31">
                  <c:v>448522</c:v>
                </c:pt>
                <c:pt idx="32">
                  <c:v>447555</c:v>
                </c:pt>
                <c:pt idx="33">
                  <c:v>447937</c:v>
                </c:pt>
                <c:pt idx="34">
                  <c:v>439493</c:v>
                </c:pt>
                <c:pt idx="35">
                  <c:v>443562</c:v>
                </c:pt>
                <c:pt idx="36">
                  <c:v>444015</c:v>
                </c:pt>
                <c:pt idx="37">
                  <c:v>446006</c:v>
                </c:pt>
                <c:pt idx="38">
                  <c:v>445383</c:v>
                </c:pt>
                <c:pt idx="39">
                  <c:v>425942</c:v>
                </c:pt>
                <c:pt idx="40">
                  <c:v>397469</c:v>
                </c:pt>
                <c:pt idx="41">
                  <c:v>390564</c:v>
                </c:pt>
                <c:pt idx="42">
                  <c:v>400468</c:v>
                </c:pt>
                <c:pt idx="43">
                  <c:v>407912</c:v>
                </c:pt>
                <c:pt idx="44">
                  <c:v>415341</c:v>
                </c:pt>
                <c:pt idx="45">
                  <c:v>433399</c:v>
                </c:pt>
                <c:pt idx="46">
                  <c:v>452204</c:v>
                </c:pt>
                <c:pt idx="47">
                  <c:v>470036</c:v>
                </c:pt>
                <c:pt idx="48">
                  <c:v>458544</c:v>
                </c:pt>
                <c:pt idx="49">
                  <c:v>470201</c:v>
                </c:pt>
                <c:pt idx="50">
                  <c:v>470090</c:v>
                </c:pt>
                <c:pt idx="51">
                  <c:v>474274</c:v>
                </c:pt>
                <c:pt idx="52">
                  <c:v>476094</c:v>
                </c:pt>
                <c:pt idx="53">
                  <c:v>479358</c:v>
                </c:pt>
                <c:pt idx="54">
                  <c:v>474242</c:v>
                </c:pt>
                <c:pt idx="55">
                  <c:v>463241</c:v>
                </c:pt>
                <c:pt idx="56">
                  <c:v>451605</c:v>
                </c:pt>
                <c:pt idx="57">
                  <c:v>436233</c:v>
                </c:pt>
                <c:pt idx="58">
                  <c:v>418441</c:v>
                </c:pt>
                <c:pt idx="59">
                  <c:v>409535</c:v>
                </c:pt>
                <c:pt idx="60">
                  <c:v>400174</c:v>
                </c:pt>
                <c:pt idx="61">
                  <c:v>385286</c:v>
                </c:pt>
                <c:pt idx="62">
                  <c:v>370916</c:v>
                </c:pt>
                <c:pt idx="63">
                  <c:v>357872</c:v>
                </c:pt>
                <c:pt idx="64">
                  <c:v>359127</c:v>
                </c:pt>
                <c:pt idx="65">
                  <c:v>352953</c:v>
                </c:pt>
                <c:pt idx="66">
                  <c:v>343286</c:v>
                </c:pt>
                <c:pt idx="67">
                  <c:v>345174</c:v>
                </c:pt>
                <c:pt idx="68">
                  <c:v>351835</c:v>
                </c:pt>
                <c:pt idx="69">
                  <c:v>358452</c:v>
                </c:pt>
                <c:pt idx="70">
                  <c:v>376645</c:v>
                </c:pt>
                <c:pt idx="71">
                  <c:v>405199</c:v>
                </c:pt>
                <c:pt idx="72">
                  <c:v>312740</c:v>
                </c:pt>
                <c:pt idx="73">
                  <c:v>302019</c:v>
                </c:pt>
                <c:pt idx="74">
                  <c:v>299138</c:v>
                </c:pt>
                <c:pt idx="75">
                  <c:v>278921</c:v>
                </c:pt>
                <c:pt idx="76">
                  <c:v>249132</c:v>
                </c:pt>
                <c:pt idx="77">
                  <c:v>223746</c:v>
                </c:pt>
                <c:pt idx="78">
                  <c:v>228622</c:v>
                </c:pt>
                <c:pt idx="79">
                  <c:v>224153</c:v>
                </c:pt>
                <c:pt idx="80">
                  <c:v>214793</c:v>
                </c:pt>
                <c:pt idx="81">
                  <c:v>202210</c:v>
                </c:pt>
                <c:pt idx="82">
                  <c:v>189402</c:v>
                </c:pt>
                <c:pt idx="83">
                  <c:v>175985</c:v>
                </c:pt>
                <c:pt idx="84">
                  <c:v>159667</c:v>
                </c:pt>
                <c:pt idx="85">
                  <c:v>147771</c:v>
                </c:pt>
                <c:pt idx="86">
                  <c:v>138433</c:v>
                </c:pt>
                <c:pt idx="87">
                  <c:v>126713</c:v>
                </c:pt>
                <c:pt idx="88">
                  <c:v>113032</c:v>
                </c:pt>
                <c:pt idx="89">
                  <c:v>96759</c:v>
                </c:pt>
                <c:pt idx="90">
                  <c:v>81716</c:v>
                </c:pt>
                <c:pt idx="91">
                  <c:v>70021</c:v>
                </c:pt>
                <c:pt idx="92">
                  <c:v>59023</c:v>
                </c:pt>
                <c:pt idx="93">
                  <c:v>48185</c:v>
                </c:pt>
                <c:pt idx="94">
                  <c:v>38797</c:v>
                </c:pt>
                <c:pt idx="95">
                  <c:v>30533</c:v>
                </c:pt>
                <c:pt idx="96">
                  <c:v>23691</c:v>
                </c:pt>
                <c:pt idx="97">
                  <c:v>18119</c:v>
                </c:pt>
                <c:pt idx="98">
                  <c:v>13409</c:v>
                </c:pt>
                <c:pt idx="99">
                  <c:v>6103</c:v>
                </c:pt>
                <c:pt idx="100">
                  <c:v>3926</c:v>
                </c:pt>
                <c:pt idx="101">
                  <c:v>2781</c:v>
                </c:pt>
                <c:pt idx="102">
                  <c:v>1801</c:v>
                </c:pt>
                <c:pt idx="103">
                  <c:v>1113</c:v>
                </c:pt>
                <c:pt idx="104">
                  <c:v>631</c:v>
                </c:pt>
                <c:pt idx="105">
                  <c:v>671</c:v>
                </c:pt>
                <c:pt idx="106">
                  <c:v>18</c:v>
                </c:pt>
              </c:numCache>
            </c:numRef>
          </c:val>
          <c:extLst>
            <c:ext xmlns:c16="http://schemas.microsoft.com/office/drawing/2014/chart" uri="{C3380CC4-5D6E-409C-BE32-E72D297353CC}">
              <c16:uniqueId val="{00000001-017A-4F58-9A65-294AAA42EAF7}"/>
            </c:ext>
          </c:extLst>
        </c:ser>
        <c:dLbls>
          <c:showLegendKey val="0"/>
          <c:showVal val="0"/>
          <c:showCatName val="0"/>
          <c:showSerName val="0"/>
          <c:showPercent val="0"/>
          <c:showBubbleSize val="0"/>
        </c:dLbls>
        <c:gapWidth val="0"/>
        <c:overlap val="100"/>
        <c:axId val="767791760"/>
        <c:axId val="767792088"/>
      </c:barChart>
      <c:scatterChart>
        <c:scatterStyle val="smoothMarker"/>
        <c:varyColors val="0"/>
        <c:ser>
          <c:idx val="2"/>
          <c:order val="0"/>
          <c:tx>
            <c:v>2043</c:v>
          </c:tx>
          <c:spPr>
            <a:ln w="22225" cap="rnd">
              <a:solidFill>
                <a:srgbClr val="E63312"/>
              </a:solidFill>
              <a:round/>
            </a:ln>
            <a:effectLst/>
          </c:spPr>
          <c:marker>
            <c:symbol val="none"/>
          </c:marker>
          <c:xVal>
            <c:numRef>
              <c:f>'Figure 3'!$G$2:$G$108</c:f>
              <c:numCache>
                <c:formatCode>_-* #,##0_-;\-* #,##0_-;_-* "-"??_-;_-@_-</c:formatCode>
                <c:ptCount val="107"/>
                <c:pt idx="0">
                  <c:v>-399351</c:v>
                </c:pt>
                <c:pt idx="1">
                  <c:v>-399778</c:v>
                </c:pt>
                <c:pt idx="2">
                  <c:v>-400401</c:v>
                </c:pt>
                <c:pt idx="3">
                  <c:v>-400234</c:v>
                </c:pt>
                <c:pt idx="4">
                  <c:v>-399315</c:v>
                </c:pt>
                <c:pt idx="5">
                  <c:v>-397664</c:v>
                </c:pt>
                <c:pt idx="6">
                  <c:v>-395651</c:v>
                </c:pt>
                <c:pt idx="7">
                  <c:v>-393691</c:v>
                </c:pt>
                <c:pt idx="8">
                  <c:v>-392116</c:v>
                </c:pt>
                <c:pt idx="9">
                  <c:v>-391038</c:v>
                </c:pt>
                <c:pt idx="10">
                  <c:v>-390293</c:v>
                </c:pt>
                <c:pt idx="11">
                  <c:v>-389887</c:v>
                </c:pt>
                <c:pt idx="12">
                  <c:v>-390016</c:v>
                </c:pt>
                <c:pt idx="13">
                  <c:v>-390629</c:v>
                </c:pt>
                <c:pt idx="14">
                  <c:v>-391757</c:v>
                </c:pt>
                <c:pt idx="15">
                  <c:v>-393580</c:v>
                </c:pt>
                <c:pt idx="16">
                  <c:v>-395927</c:v>
                </c:pt>
                <c:pt idx="17">
                  <c:v>-398786</c:v>
                </c:pt>
                <c:pt idx="18">
                  <c:v>-402314</c:v>
                </c:pt>
                <c:pt idx="19">
                  <c:v>-407247</c:v>
                </c:pt>
                <c:pt idx="20">
                  <c:v>-413365</c:v>
                </c:pt>
                <c:pt idx="21">
                  <c:v>-420259</c:v>
                </c:pt>
                <c:pt idx="22">
                  <c:v>-427463</c:v>
                </c:pt>
                <c:pt idx="23">
                  <c:v>-433791</c:v>
                </c:pt>
                <c:pt idx="24">
                  <c:v>-435181</c:v>
                </c:pt>
                <c:pt idx="25">
                  <c:v>-451108</c:v>
                </c:pt>
                <c:pt idx="26">
                  <c:v>-463881</c:v>
                </c:pt>
                <c:pt idx="27">
                  <c:v>-475587</c:v>
                </c:pt>
                <c:pt idx="28">
                  <c:v>-474099</c:v>
                </c:pt>
                <c:pt idx="29">
                  <c:v>-476356</c:v>
                </c:pt>
                <c:pt idx="30">
                  <c:v>-484367</c:v>
                </c:pt>
                <c:pt idx="31">
                  <c:v>-495397</c:v>
                </c:pt>
                <c:pt idx="32">
                  <c:v>-487844</c:v>
                </c:pt>
                <c:pt idx="33">
                  <c:v>-477844</c:v>
                </c:pt>
                <c:pt idx="34">
                  <c:v>-472022</c:v>
                </c:pt>
                <c:pt idx="35">
                  <c:v>-473586</c:v>
                </c:pt>
                <c:pt idx="36">
                  <c:v>-459153</c:v>
                </c:pt>
                <c:pt idx="37">
                  <c:v>-448282</c:v>
                </c:pt>
                <c:pt idx="38">
                  <c:v>-431646</c:v>
                </c:pt>
                <c:pt idx="39">
                  <c:v>-423830</c:v>
                </c:pt>
                <c:pt idx="40">
                  <c:v>-412467</c:v>
                </c:pt>
                <c:pt idx="41">
                  <c:v>-405507</c:v>
                </c:pt>
                <c:pt idx="42">
                  <c:v>-413684</c:v>
                </c:pt>
                <c:pt idx="43">
                  <c:v>-424415</c:v>
                </c:pt>
                <c:pt idx="44">
                  <c:v>-436762</c:v>
                </c:pt>
                <c:pt idx="45">
                  <c:v>-440069</c:v>
                </c:pt>
                <c:pt idx="46">
                  <c:v>-449079</c:v>
                </c:pt>
                <c:pt idx="47">
                  <c:v>-449975</c:v>
                </c:pt>
                <c:pt idx="48">
                  <c:v>-445818</c:v>
                </c:pt>
                <c:pt idx="49">
                  <c:v>-455401</c:v>
                </c:pt>
                <c:pt idx="50">
                  <c:v>-452169</c:v>
                </c:pt>
                <c:pt idx="51">
                  <c:v>-459864</c:v>
                </c:pt>
                <c:pt idx="52">
                  <c:v>-470205</c:v>
                </c:pt>
                <c:pt idx="53">
                  <c:v>-460256</c:v>
                </c:pt>
                <c:pt idx="54">
                  <c:v>-449784</c:v>
                </c:pt>
                <c:pt idx="55">
                  <c:v>-448890</c:v>
                </c:pt>
                <c:pt idx="56">
                  <c:v>-432046</c:v>
                </c:pt>
                <c:pt idx="57">
                  <c:v>-437719</c:v>
                </c:pt>
                <c:pt idx="58">
                  <c:v>-434595</c:v>
                </c:pt>
                <c:pt idx="59">
                  <c:v>-420008</c:v>
                </c:pt>
                <c:pt idx="60">
                  <c:v>-419493</c:v>
                </c:pt>
                <c:pt idx="61">
                  <c:v>-416051</c:v>
                </c:pt>
                <c:pt idx="62">
                  <c:v>-417892</c:v>
                </c:pt>
                <c:pt idx="63">
                  <c:v>-415262</c:v>
                </c:pt>
                <c:pt idx="64">
                  <c:v>-397866</c:v>
                </c:pt>
                <c:pt idx="65">
                  <c:v>-369104</c:v>
                </c:pt>
                <c:pt idx="66">
                  <c:v>-360904</c:v>
                </c:pt>
                <c:pt idx="67">
                  <c:v>-362294</c:v>
                </c:pt>
                <c:pt idx="68">
                  <c:v>-364581</c:v>
                </c:pt>
                <c:pt idx="69">
                  <c:v>-366000</c:v>
                </c:pt>
                <c:pt idx="70">
                  <c:v>-376749</c:v>
                </c:pt>
                <c:pt idx="71">
                  <c:v>-386431</c:v>
                </c:pt>
                <c:pt idx="72">
                  <c:v>-389232</c:v>
                </c:pt>
                <c:pt idx="73">
                  <c:v>-373683</c:v>
                </c:pt>
                <c:pt idx="74">
                  <c:v>-374596</c:v>
                </c:pt>
                <c:pt idx="75">
                  <c:v>-366274</c:v>
                </c:pt>
                <c:pt idx="76">
                  <c:v>-363115</c:v>
                </c:pt>
                <c:pt idx="77">
                  <c:v>-350581</c:v>
                </c:pt>
                <c:pt idx="78">
                  <c:v>-342293</c:v>
                </c:pt>
                <c:pt idx="79">
                  <c:v>-327190</c:v>
                </c:pt>
                <c:pt idx="80">
                  <c:v>-308017</c:v>
                </c:pt>
                <c:pt idx="81">
                  <c:v>-288678</c:v>
                </c:pt>
                <c:pt idx="82">
                  <c:v>-265231</c:v>
                </c:pt>
                <c:pt idx="83">
                  <c:v>-240157</c:v>
                </c:pt>
                <c:pt idx="84">
                  <c:v>-219894</c:v>
                </c:pt>
                <c:pt idx="85">
                  <c:v>-199945</c:v>
                </c:pt>
                <c:pt idx="86">
                  <c:v>-176871</c:v>
                </c:pt>
                <c:pt idx="87">
                  <c:v>-155026</c:v>
                </c:pt>
                <c:pt idx="88">
                  <c:v>-133618</c:v>
                </c:pt>
                <c:pt idx="89">
                  <c:v>-117938</c:v>
                </c:pt>
                <c:pt idx="90">
                  <c:v>-101286</c:v>
                </c:pt>
                <c:pt idx="91">
                  <c:v>-83594</c:v>
                </c:pt>
                <c:pt idx="92">
                  <c:v>-70254</c:v>
                </c:pt>
                <c:pt idx="93">
                  <c:v>-58331</c:v>
                </c:pt>
                <c:pt idx="94">
                  <c:v>-47720</c:v>
                </c:pt>
                <c:pt idx="95">
                  <c:v>-38812</c:v>
                </c:pt>
                <c:pt idx="96">
                  <c:v>-31613</c:v>
                </c:pt>
                <c:pt idx="97">
                  <c:v>-17706</c:v>
                </c:pt>
                <c:pt idx="98">
                  <c:v>-11969</c:v>
                </c:pt>
                <c:pt idx="99">
                  <c:v>-8006</c:v>
                </c:pt>
                <c:pt idx="100">
                  <c:v>-4748</c:v>
                </c:pt>
                <c:pt idx="101">
                  <c:v>-2587</c:v>
                </c:pt>
                <c:pt idx="102">
                  <c:v>-1351</c:v>
                </c:pt>
                <c:pt idx="103">
                  <c:v>-775</c:v>
                </c:pt>
                <c:pt idx="104">
                  <c:v>-400</c:v>
                </c:pt>
                <c:pt idx="105">
                  <c:v>-325</c:v>
                </c:pt>
                <c:pt idx="106">
                  <c:v>-1</c:v>
                </c:pt>
              </c:numCache>
            </c:numRef>
          </c:xVal>
          <c:yVal>
            <c:numRef>
              <c:f>'Figure 3'!$B$2:$B$108</c:f>
              <c:numCache>
                <c:formatCode>General</c:formatCode>
                <c:ptCount val="10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110</c:v>
                </c:pt>
              </c:numCache>
            </c:numRef>
          </c:yVal>
          <c:smooth val="1"/>
          <c:extLst>
            <c:ext xmlns:c16="http://schemas.microsoft.com/office/drawing/2014/chart" uri="{C3380CC4-5D6E-409C-BE32-E72D297353CC}">
              <c16:uniqueId val="{00000002-017A-4F58-9A65-294AAA42EAF7}"/>
            </c:ext>
          </c:extLst>
        </c:ser>
        <c:ser>
          <c:idx val="3"/>
          <c:order val="3"/>
          <c:spPr>
            <a:ln w="22225" cap="rnd">
              <a:solidFill>
                <a:srgbClr val="E63312"/>
              </a:solidFill>
              <a:round/>
            </a:ln>
            <a:effectLst/>
          </c:spPr>
          <c:marker>
            <c:symbol val="none"/>
          </c:marker>
          <c:xVal>
            <c:numRef>
              <c:f>'Figure 3'!$H$2:$H$108</c:f>
              <c:numCache>
                <c:formatCode>_-* #,##0_-;\-* #,##0_-;_-* "-"??_-;_-@_-</c:formatCode>
                <c:ptCount val="107"/>
                <c:pt idx="0">
                  <c:v>380466</c:v>
                </c:pt>
                <c:pt idx="1">
                  <c:v>380909</c:v>
                </c:pt>
                <c:pt idx="2">
                  <c:v>381598</c:v>
                </c:pt>
                <c:pt idx="3">
                  <c:v>381544</c:v>
                </c:pt>
                <c:pt idx="4">
                  <c:v>380748</c:v>
                </c:pt>
                <c:pt idx="5">
                  <c:v>379226</c:v>
                </c:pt>
                <c:pt idx="6">
                  <c:v>377358</c:v>
                </c:pt>
                <c:pt idx="7">
                  <c:v>375489</c:v>
                </c:pt>
                <c:pt idx="8">
                  <c:v>373939</c:v>
                </c:pt>
                <c:pt idx="9">
                  <c:v>372775</c:v>
                </c:pt>
                <c:pt idx="10">
                  <c:v>371903</c:v>
                </c:pt>
                <c:pt idx="11">
                  <c:v>371431</c:v>
                </c:pt>
                <c:pt idx="12">
                  <c:v>371531</c:v>
                </c:pt>
                <c:pt idx="13">
                  <c:v>372106</c:v>
                </c:pt>
                <c:pt idx="14">
                  <c:v>372958</c:v>
                </c:pt>
                <c:pt idx="15">
                  <c:v>374230</c:v>
                </c:pt>
                <c:pt idx="16">
                  <c:v>375946</c:v>
                </c:pt>
                <c:pt idx="17">
                  <c:v>378055</c:v>
                </c:pt>
                <c:pt idx="18">
                  <c:v>380922</c:v>
                </c:pt>
                <c:pt idx="19">
                  <c:v>385548</c:v>
                </c:pt>
                <c:pt idx="20">
                  <c:v>391359</c:v>
                </c:pt>
                <c:pt idx="21">
                  <c:v>397112</c:v>
                </c:pt>
                <c:pt idx="22">
                  <c:v>403368</c:v>
                </c:pt>
                <c:pt idx="23">
                  <c:v>409657</c:v>
                </c:pt>
                <c:pt idx="24">
                  <c:v>411255</c:v>
                </c:pt>
                <c:pt idx="25">
                  <c:v>424935</c:v>
                </c:pt>
                <c:pt idx="26">
                  <c:v>437181</c:v>
                </c:pt>
                <c:pt idx="27">
                  <c:v>448284</c:v>
                </c:pt>
                <c:pt idx="28">
                  <c:v>447923</c:v>
                </c:pt>
                <c:pt idx="29">
                  <c:v>450869</c:v>
                </c:pt>
                <c:pt idx="30">
                  <c:v>459175</c:v>
                </c:pt>
                <c:pt idx="31">
                  <c:v>471168</c:v>
                </c:pt>
                <c:pt idx="32">
                  <c:v>464078</c:v>
                </c:pt>
                <c:pt idx="33">
                  <c:v>455790</c:v>
                </c:pt>
                <c:pt idx="34">
                  <c:v>450192</c:v>
                </c:pt>
                <c:pt idx="35">
                  <c:v>452146</c:v>
                </c:pt>
                <c:pt idx="36">
                  <c:v>437219</c:v>
                </c:pt>
                <c:pt idx="37">
                  <c:v>429645</c:v>
                </c:pt>
                <c:pt idx="38">
                  <c:v>414288</c:v>
                </c:pt>
                <c:pt idx="39">
                  <c:v>407175</c:v>
                </c:pt>
                <c:pt idx="40">
                  <c:v>396385</c:v>
                </c:pt>
                <c:pt idx="41">
                  <c:v>390734</c:v>
                </c:pt>
                <c:pt idx="42">
                  <c:v>401655</c:v>
                </c:pt>
                <c:pt idx="43">
                  <c:v>408619</c:v>
                </c:pt>
                <c:pt idx="44">
                  <c:v>422793</c:v>
                </c:pt>
                <c:pt idx="45">
                  <c:v>425722</c:v>
                </c:pt>
                <c:pt idx="46">
                  <c:v>434846</c:v>
                </c:pt>
                <c:pt idx="47">
                  <c:v>433749</c:v>
                </c:pt>
                <c:pt idx="48">
                  <c:v>434628</c:v>
                </c:pt>
                <c:pt idx="49">
                  <c:v>445482</c:v>
                </c:pt>
                <c:pt idx="50">
                  <c:v>448682</c:v>
                </c:pt>
                <c:pt idx="51">
                  <c:v>464865</c:v>
                </c:pt>
                <c:pt idx="52">
                  <c:v>468455</c:v>
                </c:pt>
                <c:pt idx="53">
                  <c:v>458058</c:v>
                </c:pt>
                <c:pt idx="54">
                  <c:v>456652</c:v>
                </c:pt>
                <c:pt idx="55">
                  <c:v>461248</c:v>
                </c:pt>
                <c:pt idx="56">
                  <c:v>452634</c:v>
                </c:pt>
                <c:pt idx="57">
                  <c:v>450276</c:v>
                </c:pt>
                <c:pt idx="58">
                  <c:v>449024</c:v>
                </c:pt>
                <c:pt idx="59">
                  <c:v>439301</c:v>
                </c:pt>
                <c:pt idx="60">
                  <c:v>441631</c:v>
                </c:pt>
                <c:pt idx="61">
                  <c:v>440159</c:v>
                </c:pt>
                <c:pt idx="62">
                  <c:v>439999</c:v>
                </c:pt>
                <c:pt idx="63">
                  <c:v>437443</c:v>
                </c:pt>
                <c:pt idx="64">
                  <c:v>417044</c:v>
                </c:pt>
                <c:pt idx="65">
                  <c:v>387934</c:v>
                </c:pt>
                <c:pt idx="66">
                  <c:v>378936</c:v>
                </c:pt>
                <c:pt idx="67">
                  <c:v>385360</c:v>
                </c:pt>
                <c:pt idx="68">
                  <c:v>389180</c:v>
                </c:pt>
                <c:pt idx="69">
                  <c:v>392737</c:v>
                </c:pt>
                <c:pt idx="70">
                  <c:v>405349</c:v>
                </c:pt>
                <c:pt idx="71">
                  <c:v>417808</c:v>
                </c:pt>
                <c:pt idx="72">
                  <c:v>428666</c:v>
                </c:pt>
                <c:pt idx="73">
                  <c:v>413001</c:v>
                </c:pt>
                <c:pt idx="74">
                  <c:v>416954</c:v>
                </c:pt>
                <c:pt idx="75">
                  <c:v>410013</c:v>
                </c:pt>
                <c:pt idx="76">
                  <c:v>406092</c:v>
                </c:pt>
                <c:pt idx="77">
                  <c:v>399386</c:v>
                </c:pt>
                <c:pt idx="78">
                  <c:v>392953</c:v>
                </c:pt>
                <c:pt idx="79">
                  <c:v>379013</c:v>
                </c:pt>
                <c:pt idx="80">
                  <c:v>359837</c:v>
                </c:pt>
                <c:pt idx="81">
                  <c:v>339627</c:v>
                </c:pt>
                <c:pt idx="82">
                  <c:v>316130</c:v>
                </c:pt>
                <c:pt idx="83">
                  <c:v>290666</c:v>
                </c:pt>
                <c:pt idx="84">
                  <c:v>270770</c:v>
                </c:pt>
                <c:pt idx="85">
                  <c:v>249995</c:v>
                </c:pt>
                <c:pt idx="86">
                  <c:v>225519</c:v>
                </c:pt>
                <c:pt idx="87">
                  <c:v>201346</c:v>
                </c:pt>
                <c:pt idx="88">
                  <c:v>178065</c:v>
                </c:pt>
                <c:pt idx="89">
                  <c:v>161496</c:v>
                </c:pt>
                <c:pt idx="90">
                  <c:v>141297</c:v>
                </c:pt>
                <c:pt idx="91">
                  <c:v>120338</c:v>
                </c:pt>
                <c:pt idx="92">
                  <c:v>103846</c:v>
                </c:pt>
                <c:pt idx="93">
                  <c:v>88942</c:v>
                </c:pt>
                <c:pt idx="94">
                  <c:v>74346</c:v>
                </c:pt>
                <c:pt idx="95">
                  <c:v>62524</c:v>
                </c:pt>
                <c:pt idx="96">
                  <c:v>52325</c:v>
                </c:pt>
                <c:pt idx="97">
                  <c:v>30546</c:v>
                </c:pt>
                <c:pt idx="98">
                  <c:v>21482</c:v>
                </c:pt>
                <c:pt idx="99">
                  <c:v>14892</c:v>
                </c:pt>
                <c:pt idx="100">
                  <c:v>9317</c:v>
                </c:pt>
                <c:pt idx="101">
                  <c:v>5341</c:v>
                </c:pt>
                <c:pt idx="102">
                  <c:v>2934</c:v>
                </c:pt>
                <c:pt idx="103">
                  <c:v>1743</c:v>
                </c:pt>
                <c:pt idx="104">
                  <c:v>939</c:v>
                </c:pt>
                <c:pt idx="105">
                  <c:v>822</c:v>
                </c:pt>
                <c:pt idx="106">
                  <c:v>5</c:v>
                </c:pt>
              </c:numCache>
            </c:numRef>
          </c:xVal>
          <c:yVal>
            <c:numRef>
              <c:f>'Figure 3'!$B$2:$B$108</c:f>
              <c:numCache>
                <c:formatCode>General</c:formatCode>
                <c:ptCount val="10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110</c:v>
                </c:pt>
              </c:numCache>
            </c:numRef>
          </c:yVal>
          <c:smooth val="1"/>
          <c:extLst>
            <c:ext xmlns:c16="http://schemas.microsoft.com/office/drawing/2014/chart" uri="{C3380CC4-5D6E-409C-BE32-E72D297353CC}">
              <c16:uniqueId val="{00000003-017A-4F58-9A65-294AAA42EAF7}"/>
            </c:ext>
          </c:extLst>
        </c:ser>
        <c:dLbls>
          <c:showLegendKey val="0"/>
          <c:showVal val="0"/>
          <c:showCatName val="0"/>
          <c:showSerName val="0"/>
          <c:showPercent val="0"/>
          <c:showBubbleSize val="0"/>
        </c:dLbls>
        <c:axId val="644474112"/>
        <c:axId val="644473784"/>
      </c:scatterChart>
      <c:dateAx>
        <c:axId val="767791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Age</a:t>
                </a:r>
              </a:p>
            </c:rich>
          </c:tx>
          <c:layout>
            <c:manualLayout>
              <c:xMode val="edge"/>
              <c:yMode val="edge"/>
              <c:x val="0"/>
              <c:y val="0.3914234290021235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bg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7792088"/>
        <c:crosses val="autoZero"/>
        <c:auto val="0"/>
        <c:lblOffset val="100"/>
        <c:baseTimeUnit val="days"/>
        <c:majorUnit val="10"/>
        <c:majorTimeUnit val="days"/>
      </c:dateAx>
      <c:valAx>
        <c:axId val="7677920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b="1"/>
                  <a:t>Population, thousands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67791760"/>
        <c:crosses val="autoZero"/>
        <c:crossBetween val="between"/>
        <c:dispUnits>
          <c:builtInUnit val="thousands"/>
        </c:dispUnits>
      </c:valAx>
      <c:valAx>
        <c:axId val="644473784"/>
        <c:scaling>
          <c:orientation val="minMax"/>
          <c:max val="11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44474112"/>
        <c:crosses val="max"/>
        <c:crossBetween val="midCat"/>
        <c:majorUnit val="10"/>
      </c:valAx>
      <c:valAx>
        <c:axId val="644474112"/>
        <c:scaling>
          <c:orientation val="minMax"/>
        </c:scaling>
        <c:delete val="1"/>
        <c:axPos val="b"/>
        <c:numFmt formatCode="_-* #,##0_-;\-* #,##0_-;_-* &quot;-&quot;??_-;_-@_-" sourceLinked="1"/>
        <c:majorTickMark val="out"/>
        <c:minorTickMark val="none"/>
        <c:tickLblPos val="nextTo"/>
        <c:crossAx val="644473784"/>
        <c:crosses val="autoZero"/>
        <c:crossBetween val="midCat"/>
      </c:valAx>
      <c:spPr>
        <a:noFill/>
        <a:ln>
          <a:noFill/>
        </a:ln>
        <a:effectLst/>
      </c:spPr>
    </c:plotArea>
    <c:legend>
      <c:legendPos val="b"/>
      <c:legendEntry>
        <c:idx val="1"/>
        <c:delete val="1"/>
      </c:legendEntry>
      <c:legendEntry>
        <c:idx val="3"/>
        <c:delete val="1"/>
      </c:legendEntry>
      <c:layout>
        <c:manualLayout>
          <c:xMode val="edge"/>
          <c:yMode val="edge"/>
          <c:x val="0.25622568365395004"/>
          <c:y val="0.94239101086581456"/>
          <c:w val="0.51442934040024657"/>
          <c:h val="5.5854748568408351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0271376871281"/>
          <c:y val="5.0948458957443106E-2"/>
          <c:w val="0.86550613885485395"/>
          <c:h val="0.74175633728273682"/>
        </c:manualLayout>
      </c:layout>
      <c:lineChart>
        <c:grouping val="standard"/>
        <c:varyColors val="0"/>
        <c:ser>
          <c:idx val="0"/>
          <c:order val="0"/>
          <c:tx>
            <c:strRef>
              <c:f>'line charts'!$A$52</c:f>
              <c:strCache>
                <c:ptCount val="1"/>
                <c:pt idx="0">
                  <c:v>19 and under</c:v>
                </c:pt>
              </c:strCache>
            </c:strRef>
          </c:tx>
          <c:spPr>
            <a:ln w="28575" cap="rnd">
              <a:solidFill>
                <a:schemeClr val="accent4"/>
              </a:solidFill>
              <a:round/>
            </a:ln>
            <a:effectLst/>
          </c:spPr>
          <c:marker>
            <c:symbol val="none"/>
          </c:marker>
          <c:cat>
            <c:numRef>
              <c:f>'line charts'!$B$7:$BH$7</c:f>
              <c:numCache>
                <c:formatCode>0</c:formatCode>
                <c:ptCount val="5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pt idx="49">
                  <c:v>2041</c:v>
                </c:pt>
                <c:pt idx="50">
                  <c:v>2042</c:v>
                </c:pt>
                <c:pt idx="51">
                  <c:v>2043</c:v>
                </c:pt>
                <c:pt idx="52">
                  <c:v>2044</c:v>
                </c:pt>
                <c:pt idx="53">
                  <c:v>2045</c:v>
                </c:pt>
                <c:pt idx="54">
                  <c:v>2046</c:v>
                </c:pt>
                <c:pt idx="55">
                  <c:v>2047</c:v>
                </c:pt>
                <c:pt idx="56">
                  <c:v>2048</c:v>
                </c:pt>
                <c:pt idx="57">
                  <c:v>2049</c:v>
                </c:pt>
                <c:pt idx="58">
                  <c:v>2050</c:v>
                </c:pt>
              </c:numCache>
            </c:numRef>
          </c:cat>
          <c:val>
            <c:numRef>
              <c:f>'line charts'!$B$52:$BH$52</c:f>
              <c:numCache>
                <c:formatCode>_-* #,##0_-;\-* #,##0_-;_-* "-"??_-;_-@_-</c:formatCode>
                <c:ptCount val="59"/>
                <c:pt idx="0">
                  <c:v>14676</c:v>
                </c:pt>
                <c:pt idx="1">
                  <c:v>14649.1</c:v>
                </c:pt>
                <c:pt idx="2">
                  <c:v>14678.699999999999</c:v>
                </c:pt>
                <c:pt idx="3">
                  <c:v>14714.8</c:v>
                </c:pt>
                <c:pt idx="4">
                  <c:v>14761.6</c:v>
                </c:pt>
                <c:pt idx="5">
                  <c:v>14846.5</c:v>
                </c:pt>
                <c:pt idx="6">
                  <c:v>14900.7</c:v>
                </c:pt>
                <c:pt idx="7">
                  <c:v>14910.400000000001</c:v>
                </c:pt>
                <c:pt idx="8">
                  <c:v>14836.3</c:v>
                </c:pt>
                <c:pt idx="9">
                  <c:v>14784.800000000001</c:v>
                </c:pt>
                <c:pt idx="10">
                  <c:v>14781.5</c:v>
                </c:pt>
                <c:pt idx="11">
                  <c:v>14799.8</c:v>
                </c:pt>
                <c:pt idx="12">
                  <c:v>14808.9</c:v>
                </c:pt>
                <c:pt idx="13">
                  <c:v>14806.599999999999</c:v>
                </c:pt>
                <c:pt idx="14">
                  <c:v>14815.7</c:v>
                </c:pt>
                <c:pt idx="15">
                  <c:v>14878.500000000002</c:v>
                </c:pt>
                <c:pt idx="16">
                  <c:v>14933.7</c:v>
                </c:pt>
                <c:pt idx="17">
                  <c:v>14999.1</c:v>
                </c:pt>
                <c:pt idx="18">
                  <c:v>15055</c:v>
                </c:pt>
                <c:pt idx="19">
                  <c:v>15089.2</c:v>
                </c:pt>
                <c:pt idx="20">
                  <c:v>15139.5</c:v>
                </c:pt>
                <c:pt idx="21">
                  <c:v>15190.400000000001</c:v>
                </c:pt>
                <c:pt idx="22">
                  <c:v>15257.3</c:v>
                </c:pt>
                <c:pt idx="23">
                  <c:v>15354.699999999999</c:v>
                </c:pt>
                <c:pt idx="24">
                  <c:v>15455.9</c:v>
                </c:pt>
                <c:pt idx="25">
                  <c:v>15511.7</c:v>
                </c:pt>
                <c:pt idx="26">
                  <c:v>15580.8</c:v>
                </c:pt>
                <c:pt idx="27">
                  <c:v>15618.1</c:v>
                </c:pt>
              </c:numCache>
            </c:numRef>
          </c:val>
          <c:smooth val="0"/>
          <c:extLst>
            <c:ext xmlns:c16="http://schemas.microsoft.com/office/drawing/2014/chart" uri="{C3380CC4-5D6E-409C-BE32-E72D297353CC}">
              <c16:uniqueId val="{00000000-454D-434F-9E2C-8FA956434CF4}"/>
            </c:ext>
          </c:extLst>
        </c:ser>
        <c:ser>
          <c:idx val="1"/>
          <c:order val="1"/>
          <c:tx>
            <c:strRef>
              <c:f>'line charts'!$A$53</c:f>
              <c:strCache>
                <c:ptCount val="1"/>
                <c:pt idx="0">
                  <c:v>20 to 39</c:v>
                </c:pt>
              </c:strCache>
            </c:strRef>
          </c:tx>
          <c:spPr>
            <a:ln w="28575" cap="rnd">
              <a:solidFill>
                <a:schemeClr val="accent3"/>
              </a:solidFill>
              <a:round/>
            </a:ln>
            <a:effectLst/>
          </c:spPr>
          <c:marker>
            <c:symbol val="none"/>
          </c:marker>
          <c:cat>
            <c:numRef>
              <c:f>'line charts'!$B$7:$BH$7</c:f>
              <c:numCache>
                <c:formatCode>0</c:formatCode>
                <c:ptCount val="5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pt idx="49">
                  <c:v>2041</c:v>
                </c:pt>
                <c:pt idx="50">
                  <c:v>2042</c:v>
                </c:pt>
                <c:pt idx="51">
                  <c:v>2043</c:v>
                </c:pt>
                <c:pt idx="52">
                  <c:v>2044</c:v>
                </c:pt>
                <c:pt idx="53">
                  <c:v>2045</c:v>
                </c:pt>
                <c:pt idx="54">
                  <c:v>2046</c:v>
                </c:pt>
                <c:pt idx="55">
                  <c:v>2047</c:v>
                </c:pt>
                <c:pt idx="56">
                  <c:v>2048</c:v>
                </c:pt>
                <c:pt idx="57">
                  <c:v>2049</c:v>
                </c:pt>
                <c:pt idx="58">
                  <c:v>2050</c:v>
                </c:pt>
              </c:numCache>
            </c:numRef>
          </c:cat>
          <c:val>
            <c:numRef>
              <c:f>'line charts'!$B$53:$BH$53</c:f>
              <c:numCache>
                <c:formatCode>_-* #,##0_-;\-* #,##0_-;_-* "-"??_-;_-@_-</c:formatCode>
                <c:ptCount val="59"/>
                <c:pt idx="0">
                  <c:v>17187.2</c:v>
                </c:pt>
                <c:pt idx="1">
                  <c:v>17192.900000000001</c:v>
                </c:pt>
                <c:pt idx="2">
                  <c:v>17168</c:v>
                </c:pt>
                <c:pt idx="3">
                  <c:v>17141.199999999997</c:v>
                </c:pt>
                <c:pt idx="4">
                  <c:v>17069.599999999999</c:v>
                </c:pt>
                <c:pt idx="5">
                  <c:v>16943</c:v>
                </c:pt>
                <c:pt idx="6">
                  <c:v>16810.5</c:v>
                </c:pt>
                <c:pt idx="7">
                  <c:v>16762.2</c:v>
                </c:pt>
                <c:pt idx="8">
                  <c:v>16757.099999999999</c:v>
                </c:pt>
                <c:pt idx="9">
                  <c:v>16721.400000000001</c:v>
                </c:pt>
                <c:pt idx="10">
                  <c:v>16653.400000000001</c:v>
                </c:pt>
                <c:pt idx="11">
                  <c:v>16575.300000000003</c:v>
                </c:pt>
                <c:pt idx="12">
                  <c:v>16537.199999999997</c:v>
                </c:pt>
                <c:pt idx="13">
                  <c:v>16616.5</c:v>
                </c:pt>
                <c:pt idx="14">
                  <c:v>16652.5</c:v>
                </c:pt>
                <c:pt idx="15">
                  <c:v>16702.599999999999</c:v>
                </c:pt>
                <c:pt idx="16">
                  <c:v>16768.2</c:v>
                </c:pt>
                <c:pt idx="17">
                  <c:v>16745.799999999996</c:v>
                </c:pt>
                <c:pt idx="18">
                  <c:v>16817.3</c:v>
                </c:pt>
                <c:pt idx="19">
                  <c:v>16923</c:v>
                </c:pt>
                <c:pt idx="20">
                  <c:v>16927.2</c:v>
                </c:pt>
                <c:pt idx="21">
                  <c:v>16958.7</c:v>
                </c:pt>
                <c:pt idx="22">
                  <c:v>17057.099999999999</c:v>
                </c:pt>
                <c:pt idx="23">
                  <c:v>17196.3</c:v>
                </c:pt>
                <c:pt idx="24">
                  <c:v>17352.100000000002</c:v>
                </c:pt>
                <c:pt idx="25">
                  <c:v>17453.7</c:v>
                </c:pt>
                <c:pt idx="26">
                  <c:v>17547.399999999998</c:v>
                </c:pt>
                <c:pt idx="27">
                  <c:v>17560.099999999999</c:v>
                </c:pt>
              </c:numCache>
            </c:numRef>
          </c:val>
          <c:smooth val="0"/>
          <c:extLst>
            <c:ext xmlns:c16="http://schemas.microsoft.com/office/drawing/2014/chart" uri="{C3380CC4-5D6E-409C-BE32-E72D297353CC}">
              <c16:uniqueId val="{00000001-454D-434F-9E2C-8FA956434CF4}"/>
            </c:ext>
          </c:extLst>
        </c:ser>
        <c:ser>
          <c:idx val="2"/>
          <c:order val="2"/>
          <c:tx>
            <c:strRef>
              <c:f>'line charts'!$A$54</c:f>
              <c:strCache>
                <c:ptCount val="1"/>
                <c:pt idx="0">
                  <c:v>40 to 64</c:v>
                </c:pt>
              </c:strCache>
            </c:strRef>
          </c:tx>
          <c:spPr>
            <a:ln w="28575" cap="rnd">
              <a:solidFill>
                <a:schemeClr val="accent5"/>
              </a:solidFill>
              <a:round/>
            </a:ln>
            <a:effectLst/>
          </c:spPr>
          <c:marker>
            <c:symbol val="none"/>
          </c:marker>
          <c:cat>
            <c:numRef>
              <c:f>'line charts'!$B$7:$BH$7</c:f>
              <c:numCache>
                <c:formatCode>0</c:formatCode>
                <c:ptCount val="5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pt idx="49">
                  <c:v>2041</c:v>
                </c:pt>
                <c:pt idx="50">
                  <c:v>2042</c:v>
                </c:pt>
                <c:pt idx="51">
                  <c:v>2043</c:v>
                </c:pt>
                <c:pt idx="52">
                  <c:v>2044</c:v>
                </c:pt>
                <c:pt idx="53">
                  <c:v>2045</c:v>
                </c:pt>
                <c:pt idx="54">
                  <c:v>2046</c:v>
                </c:pt>
                <c:pt idx="55">
                  <c:v>2047</c:v>
                </c:pt>
                <c:pt idx="56">
                  <c:v>2048</c:v>
                </c:pt>
                <c:pt idx="57">
                  <c:v>2049</c:v>
                </c:pt>
                <c:pt idx="58">
                  <c:v>2050</c:v>
                </c:pt>
              </c:numCache>
            </c:numRef>
          </c:cat>
          <c:val>
            <c:numRef>
              <c:f>'line charts'!$B$54:$BH$54</c:f>
              <c:numCache>
                <c:formatCode>_-* #,##0_-;\-* #,##0_-;_-* "-"??_-;_-@_-</c:formatCode>
                <c:ptCount val="59"/>
                <c:pt idx="0">
                  <c:v>16618.899999999998</c:v>
                </c:pt>
                <c:pt idx="1">
                  <c:v>16735.300000000003</c:v>
                </c:pt>
                <c:pt idx="2">
                  <c:v>16861.2</c:v>
                </c:pt>
                <c:pt idx="3">
                  <c:v>16972.899999999998</c:v>
                </c:pt>
                <c:pt idx="4">
                  <c:v>17110</c:v>
                </c:pt>
                <c:pt idx="5">
                  <c:v>17281.5</c:v>
                </c:pt>
                <c:pt idx="6">
                  <c:v>17493.7</c:v>
                </c:pt>
                <c:pt idx="7">
                  <c:v>17734.5</c:v>
                </c:pt>
                <c:pt idx="8">
                  <c:v>17984.8</c:v>
                </c:pt>
                <c:pt idx="9">
                  <c:v>18234.2</c:v>
                </c:pt>
                <c:pt idx="10">
                  <c:v>18500.899999999998</c:v>
                </c:pt>
                <c:pt idx="11">
                  <c:v>18772.199999999997</c:v>
                </c:pt>
                <c:pt idx="12">
                  <c:v>19054.600000000002</c:v>
                </c:pt>
                <c:pt idx="13">
                  <c:v>19375.2</c:v>
                </c:pt>
                <c:pt idx="14">
                  <c:v>19704.400000000001</c:v>
                </c:pt>
                <c:pt idx="15">
                  <c:v>19994.8</c:v>
                </c:pt>
                <c:pt idx="16">
                  <c:v>20228.200000000004</c:v>
                </c:pt>
                <c:pt idx="17">
                  <c:v>20443.699999999997</c:v>
                </c:pt>
                <c:pt idx="18">
                  <c:v>20624.400000000001</c:v>
                </c:pt>
                <c:pt idx="19">
                  <c:v>20814.8</c:v>
                </c:pt>
                <c:pt idx="20">
                  <c:v>20797.400000000001</c:v>
                </c:pt>
                <c:pt idx="21">
                  <c:v>20824.7</c:v>
                </c:pt>
                <c:pt idx="22">
                  <c:v>20875.7</c:v>
                </c:pt>
                <c:pt idx="23">
                  <c:v>20947.8</c:v>
                </c:pt>
                <c:pt idx="24">
                  <c:v>21026.100000000002</c:v>
                </c:pt>
                <c:pt idx="25">
                  <c:v>21085.4</c:v>
                </c:pt>
                <c:pt idx="26">
                  <c:v>21141.899999999998</c:v>
                </c:pt>
                <c:pt idx="27">
                  <c:v>21243.7</c:v>
                </c:pt>
              </c:numCache>
            </c:numRef>
          </c:val>
          <c:smooth val="0"/>
          <c:extLst>
            <c:ext xmlns:c16="http://schemas.microsoft.com/office/drawing/2014/chart" uri="{C3380CC4-5D6E-409C-BE32-E72D297353CC}">
              <c16:uniqueId val="{00000002-454D-434F-9E2C-8FA956434CF4}"/>
            </c:ext>
          </c:extLst>
        </c:ser>
        <c:ser>
          <c:idx val="3"/>
          <c:order val="3"/>
          <c:tx>
            <c:strRef>
              <c:f>'line charts'!$A$55</c:f>
              <c:strCache>
                <c:ptCount val="1"/>
                <c:pt idx="0">
                  <c:v>65 and over</c:v>
                </c:pt>
              </c:strCache>
            </c:strRef>
          </c:tx>
          <c:spPr>
            <a:ln w="28575" cap="rnd">
              <a:solidFill>
                <a:srgbClr val="E63312"/>
              </a:solidFill>
              <a:round/>
            </a:ln>
            <a:effectLst/>
          </c:spPr>
          <c:marker>
            <c:symbol val="none"/>
          </c:marker>
          <c:cat>
            <c:numRef>
              <c:f>'line charts'!$B$7:$BH$7</c:f>
              <c:numCache>
                <c:formatCode>0</c:formatCode>
                <c:ptCount val="59"/>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pt idx="25">
                  <c:v>2017</c:v>
                </c:pt>
                <c:pt idx="26">
                  <c:v>2018</c:v>
                </c:pt>
                <c:pt idx="27">
                  <c:v>2019</c:v>
                </c:pt>
                <c:pt idx="28">
                  <c:v>2020</c:v>
                </c:pt>
                <c:pt idx="29">
                  <c:v>2021</c:v>
                </c:pt>
                <c:pt idx="30">
                  <c:v>2022</c:v>
                </c:pt>
                <c:pt idx="31">
                  <c:v>2023</c:v>
                </c:pt>
                <c:pt idx="32">
                  <c:v>2024</c:v>
                </c:pt>
                <c:pt idx="33">
                  <c:v>2025</c:v>
                </c:pt>
                <c:pt idx="34">
                  <c:v>2026</c:v>
                </c:pt>
                <c:pt idx="35">
                  <c:v>2027</c:v>
                </c:pt>
                <c:pt idx="36">
                  <c:v>2028</c:v>
                </c:pt>
                <c:pt idx="37">
                  <c:v>2029</c:v>
                </c:pt>
                <c:pt idx="38">
                  <c:v>2030</c:v>
                </c:pt>
                <c:pt idx="39">
                  <c:v>2031</c:v>
                </c:pt>
                <c:pt idx="40">
                  <c:v>2032</c:v>
                </c:pt>
                <c:pt idx="41">
                  <c:v>2033</c:v>
                </c:pt>
                <c:pt idx="42">
                  <c:v>2034</c:v>
                </c:pt>
                <c:pt idx="43">
                  <c:v>2035</c:v>
                </c:pt>
                <c:pt idx="44">
                  <c:v>2036</c:v>
                </c:pt>
                <c:pt idx="45">
                  <c:v>2037</c:v>
                </c:pt>
                <c:pt idx="46">
                  <c:v>2038</c:v>
                </c:pt>
                <c:pt idx="47">
                  <c:v>2039</c:v>
                </c:pt>
                <c:pt idx="48">
                  <c:v>2040</c:v>
                </c:pt>
                <c:pt idx="49">
                  <c:v>2041</c:v>
                </c:pt>
                <c:pt idx="50">
                  <c:v>2042</c:v>
                </c:pt>
                <c:pt idx="51">
                  <c:v>2043</c:v>
                </c:pt>
                <c:pt idx="52">
                  <c:v>2044</c:v>
                </c:pt>
                <c:pt idx="53">
                  <c:v>2045</c:v>
                </c:pt>
                <c:pt idx="54">
                  <c:v>2046</c:v>
                </c:pt>
                <c:pt idx="55">
                  <c:v>2047</c:v>
                </c:pt>
                <c:pt idx="56">
                  <c:v>2048</c:v>
                </c:pt>
                <c:pt idx="57">
                  <c:v>2049</c:v>
                </c:pt>
                <c:pt idx="58">
                  <c:v>2050</c:v>
                </c:pt>
              </c:numCache>
            </c:numRef>
          </c:cat>
          <c:val>
            <c:numRef>
              <c:f>'line charts'!$B$55:$BH$55</c:f>
              <c:numCache>
                <c:formatCode>_-* #,##0_-;\-* #,##0_-;_-* "-"??_-;_-@_-</c:formatCode>
                <c:ptCount val="59"/>
                <c:pt idx="0">
                  <c:v>9102.2999999999993</c:v>
                </c:pt>
                <c:pt idx="1">
                  <c:v>9136.8000000000011</c:v>
                </c:pt>
                <c:pt idx="2">
                  <c:v>9154.2000000000007</c:v>
                </c:pt>
                <c:pt idx="3">
                  <c:v>9195.9000000000015</c:v>
                </c:pt>
                <c:pt idx="4">
                  <c:v>9223.2999999999993</c:v>
                </c:pt>
                <c:pt idx="5">
                  <c:v>9243.5</c:v>
                </c:pt>
                <c:pt idx="6">
                  <c:v>9270</c:v>
                </c:pt>
                <c:pt idx="7">
                  <c:v>9277.5</c:v>
                </c:pt>
                <c:pt idx="8">
                  <c:v>9307.7999999999993</c:v>
                </c:pt>
                <c:pt idx="9">
                  <c:v>9372.8000000000011</c:v>
                </c:pt>
                <c:pt idx="10">
                  <c:v>9429.6999999999989</c:v>
                </c:pt>
                <c:pt idx="11">
                  <c:v>9489.5</c:v>
                </c:pt>
                <c:pt idx="12">
                  <c:v>9549.7000000000007</c:v>
                </c:pt>
                <c:pt idx="13">
                  <c:v>9615</c:v>
                </c:pt>
                <c:pt idx="14">
                  <c:v>9654.2000000000007</c:v>
                </c:pt>
                <c:pt idx="15">
                  <c:v>9743</c:v>
                </c:pt>
                <c:pt idx="16">
                  <c:v>9893.5999999999985</c:v>
                </c:pt>
                <c:pt idx="17">
                  <c:v>10071.9</c:v>
                </c:pt>
                <c:pt idx="18">
                  <c:v>10262.800000000001</c:v>
                </c:pt>
                <c:pt idx="19">
                  <c:v>10458.200000000001</c:v>
                </c:pt>
                <c:pt idx="20">
                  <c:v>10841.1</c:v>
                </c:pt>
                <c:pt idx="21">
                  <c:v>11131.9</c:v>
                </c:pt>
                <c:pt idx="22">
                  <c:v>11406.8</c:v>
                </c:pt>
                <c:pt idx="23">
                  <c:v>11611.199999999999</c:v>
                </c:pt>
                <c:pt idx="24">
                  <c:v>11814.000000000002</c:v>
                </c:pt>
                <c:pt idx="25">
                  <c:v>11989.300000000001</c:v>
                </c:pt>
                <c:pt idx="26">
                  <c:v>12165.6</c:v>
                </c:pt>
                <c:pt idx="27">
                  <c:v>12375</c:v>
                </c:pt>
              </c:numCache>
            </c:numRef>
          </c:val>
          <c:smooth val="0"/>
          <c:extLst>
            <c:ext xmlns:c16="http://schemas.microsoft.com/office/drawing/2014/chart" uri="{C3380CC4-5D6E-409C-BE32-E72D297353CC}">
              <c16:uniqueId val="{00000003-454D-434F-9E2C-8FA956434CF4}"/>
            </c:ext>
          </c:extLst>
        </c:ser>
        <c:ser>
          <c:idx val="4"/>
          <c:order val="4"/>
          <c:tx>
            <c:strRef>
              <c:f>'line charts'!$A$56</c:f>
              <c:strCache>
                <c:ptCount val="1"/>
                <c:pt idx="0">
                  <c:v>A</c:v>
                </c:pt>
              </c:strCache>
            </c:strRef>
          </c:tx>
          <c:spPr>
            <a:ln w="28575" cap="rnd">
              <a:solidFill>
                <a:schemeClr val="accent4"/>
              </a:solidFill>
              <a:prstDash val="sysDash"/>
              <a:round/>
            </a:ln>
            <a:effectLst/>
          </c:spPr>
          <c:marker>
            <c:symbol val="none"/>
          </c:marker>
          <c:val>
            <c:numRef>
              <c:f>'line charts'!$B$56:$BH$56</c:f>
              <c:numCache>
                <c:formatCode>General</c:formatCode>
                <c:ptCount val="59"/>
                <c:pt idx="27" formatCode="#,##0_);\(#,##0\)">
                  <c:v>15618.1</c:v>
                </c:pt>
                <c:pt idx="28" formatCode="_-* #,##0_-;\-* #,##0_-;_-* &quot;-&quot;??_-;_-@_-">
                  <c:v>15678.173999999999</c:v>
                </c:pt>
                <c:pt idx="29" formatCode="_-* #,##0_-;\-* #,##0_-;_-* &quot;-&quot;??_-;_-@_-">
                  <c:v>15745.779999999999</c:v>
                </c:pt>
                <c:pt idx="30" formatCode="_-* #,##0_-;\-* #,##0_-;_-* &quot;-&quot;??_-;_-@_-">
                  <c:v>15823.724000000002</c:v>
                </c:pt>
                <c:pt idx="31" formatCode="_-* #,##0_-;\-* #,##0_-;_-* &quot;-&quot;??_-;_-@_-">
                  <c:v>15882.578000000001</c:v>
                </c:pt>
                <c:pt idx="32" formatCode="_-* #,##0_-;\-* #,##0_-;_-* &quot;-&quot;??_-;_-@_-">
                  <c:v>15915.121999999999</c:v>
                </c:pt>
                <c:pt idx="33" formatCode="_-* #,##0_-;\-* #,##0_-;_-* &quot;-&quot;??_-;_-@_-">
                  <c:v>15928.974</c:v>
                </c:pt>
                <c:pt idx="34" formatCode="_-* #,##0_-;\-* #,##0_-;_-* &quot;-&quot;??_-;_-@_-">
                  <c:v>15910.156999999999</c:v>
                </c:pt>
                <c:pt idx="35" formatCode="_-* #,##0_-;\-* #,##0_-;_-* &quot;-&quot;??_-;_-@_-">
                  <c:v>15872.196</c:v>
                </c:pt>
                <c:pt idx="36" formatCode="_-* #,##0_-;\-* #,##0_-;_-* &quot;-&quot;??_-;_-@_-">
                  <c:v>15804.293</c:v>
                </c:pt>
                <c:pt idx="37" formatCode="_-* #,##0_-;\-* #,##0_-;_-* &quot;-&quot;??_-;_-@_-">
                  <c:v>15740.294999999998</c:v>
                </c:pt>
                <c:pt idx="38" formatCode="_-* #,##0_-;\-* #,##0_-;_-* &quot;-&quot;??_-;_-@_-">
                  <c:v>15665.808999999999</c:v>
                </c:pt>
                <c:pt idx="39" formatCode="_-* #,##0_-;\-* #,##0_-;_-* &quot;-&quot;??_-;_-@_-">
                  <c:v>15574.276</c:v>
                </c:pt>
                <c:pt idx="40" formatCode="_-* #,##0_-;\-* #,##0_-;_-* &quot;-&quot;??_-;_-@_-">
                  <c:v>15469.967000000001</c:v>
                </c:pt>
                <c:pt idx="41" formatCode="_-* #,##0_-;\-* #,##0_-;_-* &quot;-&quot;??_-;_-@_-">
                  <c:v>15391.416000000001</c:v>
                </c:pt>
                <c:pt idx="42" formatCode="_-* #,##0_-;\-* #,##0_-;_-* &quot;-&quot;??_-;_-@_-">
                  <c:v>15331.596000000001</c:v>
                </c:pt>
                <c:pt idx="43" formatCode="_-* #,##0_-;\-* #,##0_-;_-* &quot;-&quot;??_-;_-@_-">
                  <c:v>15279.498</c:v>
                </c:pt>
                <c:pt idx="44" formatCode="_-* #,##0_-;\-* #,##0_-;_-* &quot;-&quot;??_-;_-@_-">
                  <c:v>15228.949000000001</c:v>
                </c:pt>
                <c:pt idx="45" formatCode="_-* #,##0_-;\-* #,##0_-;_-* &quot;-&quot;??_-;_-@_-">
                  <c:v>15204.960999999999</c:v>
                </c:pt>
                <c:pt idx="46" formatCode="_-* #,##0_-;\-* #,##0_-;_-* &quot;-&quot;??_-;_-@_-">
                  <c:v>15209.705999999998</c:v>
                </c:pt>
                <c:pt idx="47" formatCode="_-* #,##0_-;\-* #,##0_-;_-* &quot;-&quot;??_-;_-@_-">
                  <c:v>15246.985000000001</c:v>
                </c:pt>
                <c:pt idx="48" formatCode="_-* #,##0_-;\-* #,##0_-;_-* &quot;-&quot;??_-;_-@_-">
                  <c:v>15287.017</c:v>
                </c:pt>
                <c:pt idx="49" formatCode="_-* #,##0_-;\-* #,##0_-;_-* &quot;-&quot;??_-;_-@_-">
                  <c:v>15336.244999999999</c:v>
                </c:pt>
                <c:pt idx="50" formatCode="_-* #,##0_-;\-* #,##0_-;_-* &quot;-&quot;??_-;_-@_-">
                  <c:v>15394.423999999999</c:v>
                </c:pt>
                <c:pt idx="51" formatCode="_-* #,##0_-;\-* #,##0_-;_-* &quot;-&quot;??_-;_-@_-">
                  <c:v>15458.357</c:v>
                </c:pt>
                <c:pt idx="52" formatCode="_-* #,##0_-;\-* #,##0_-;_-* &quot;-&quot;??_-;_-@_-">
                  <c:v>15523.918000000001</c:v>
                </c:pt>
                <c:pt idx="53" formatCode="_-* #,##0_-;\-* #,##0_-;_-* &quot;-&quot;??_-;_-@_-">
                  <c:v>15590.18</c:v>
                </c:pt>
                <c:pt idx="54" formatCode="_-* #,##0_-;\-* #,##0_-;_-* &quot;-&quot;??_-;_-@_-">
                  <c:v>15656.151000000002</c:v>
                </c:pt>
                <c:pt idx="55" formatCode="_-* #,##0_-;\-* #,##0_-;_-* &quot;-&quot;??_-;_-@_-">
                  <c:v>15720.857</c:v>
                </c:pt>
                <c:pt idx="56" formatCode="_-* #,##0_-;\-* #,##0_-;_-* &quot;-&quot;??_-;_-@_-">
                  <c:v>15783.226999999999</c:v>
                </c:pt>
                <c:pt idx="57" formatCode="_-* #,##0_-;\-* #,##0_-;_-* &quot;-&quot;??_-;_-@_-">
                  <c:v>15841.786</c:v>
                </c:pt>
                <c:pt idx="58" formatCode="_-* #,##0_-;\-* #,##0_-;_-* &quot;-&quot;??_-;_-@_-">
                  <c:v>15895.314</c:v>
                </c:pt>
              </c:numCache>
            </c:numRef>
          </c:val>
          <c:smooth val="0"/>
          <c:extLst>
            <c:ext xmlns:c16="http://schemas.microsoft.com/office/drawing/2014/chart" uri="{C3380CC4-5D6E-409C-BE32-E72D297353CC}">
              <c16:uniqueId val="{00000004-454D-434F-9E2C-8FA956434CF4}"/>
            </c:ext>
          </c:extLst>
        </c:ser>
        <c:ser>
          <c:idx val="5"/>
          <c:order val="5"/>
          <c:tx>
            <c:strRef>
              <c:f>'line charts'!$A$57</c:f>
              <c:strCache>
                <c:ptCount val="1"/>
                <c:pt idx="0">
                  <c:v>B</c:v>
                </c:pt>
              </c:strCache>
            </c:strRef>
          </c:tx>
          <c:spPr>
            <a:ln w="28575" cap="rnd">
              <a:solidFill>
                <a:schemeClr val="accent3"/>
              </a:solidFill>
              <a:prstDash val="sysDash"/>
              <a:round/>
            </a:ln>
            <a:effectLst/>
          </c:spPr>
          <c:marker>
            <c:symbol val="none"/>
          </c:marker>
          <c:val>
            <c:numRef>
              <c:f>'line charts'!$B$57:$BH$57</c:f>
              <c:numCache>
                <c:formatCode>General</c:formatCode>
                <c:ptCount val="59"/>
                <c:pt idx="27" formatCode="#,##0_);\(#,##0\)">
                  <c:v>17560.099999999999</c:v>
                </c:pt>
                <c:pt idx="28" formatCode="_-* #,##0_-;\-* #,##0_-;_-* &quot;-&quot;??_-;_-@_-">
                  <c:v>17561.05</c:v>
                </c:pt>
                <c:pt idx="29" formatCode="_-* #,##0_-;\-* #,##0_-;_-* &quot;-&quot;??_-;_-@_-">
                  <c:v>17509.071</c:v>
                </c:pt>
                <c:pt idx="30" formatCode="_-* #,##0_-;\-* #,##0_-;_-* &quot;-&quot;??_-;_-@_-">
                  <c:v>17439.368000000002</c:v>
                </c:pt>
                <c:pt idx="31" formatCode="_-* #,##0_-;\-* #,##0_-;_-* &quot;-&quot;??_-;_-@_-">
                  <c:v>17376.273000000001</c:v>
                </c:pt>
                <c:pt idx="32" formatCode="_-* #,##0_-;\-* #,##0_-;_-* &quot;-&quot;??_-;_-@_-">
                  <c:v>17334.991000000002</c:v>
                </c:pt>
                <c:pt idx="33" formatCode="_-* #,##0_-;\-* #,##0_-;_-* &quot;-&quot;??_-;_-@_-">
                  <c:v>17280.964</c:v>
                </c:pt>
                <c:pt idx="34" formatCode="_-* #,##0_-;\-* #,##0_-;_-* &quot;-&quot;??_-;_-@_-">
                  <c:v>17257.468000000001</c:v>
                </c:pt>
                <c:pt idx="35" formatCode="_-* #,##0_-;\-* #,##0_-;_-* &quot;-&quot;??_-;_-@_-">
                  <c:v>17258.654000000002</c:v>
                </c:pt>
                <c:pt idx="36" formatCode="_-* #,##0_-;\-* #,##0_-;_-* &quot;-&quot;??_-;_-@_-">
                  <c:v>17265.507000000001</c:v>
                </c:pt>
                <c:pt idx="37" formatCode="_-* #,##0_-;\-* #,##0_-;_-* &quot;-&quot;??_-;_-@_-">
                  <c:v>17274.654000000002</c:v>
                </c:pt>
                <c:pt idx="38" formatCode="_-* #,##0_-;\-* #,##0_-;_-* &quot;-&quot;??_-;_-@_-">
                  <c:v>17284.972000000002</c:v>
                </c:pt>
                <c:pt idx="39" formatCode="_-* #,##0_-;\-* #,##0_-;_-* &quot;-&quot;??_-;_-@_-">
                  <c:v>17294.942000000003</c:v>
                </c:pt>
                <c:pt idx="40" formatCode="_-* #,##0_-;\-* #,##0_-;_-* &quot;-&quot;??_-;_-@_-">
                  <c:v>17336.008999999998</c:v>
                </c:pt>
                <c:pt idx="41" formatCode="_-* #,##0_-;\-* #,##0_-;_-* &quot;-&quot;??_-;_-@_-">
                  <c:v>17380.273000000001</c:v>
                </c:pt>
                <c:pt idx="42" formatCode="_-* #,##0_-;\-* #,##0_-;_-* &quot;-&quot;??_-;_-@_-">
                  <c:v>17410.73</c:v>
                </c:pt>
                <c:pt idx="43" formatCode="_-* #,##0_-;\-* #,##0_-;_-* &quot;-&quot;??_-;_-@_-">
                  <c:v>17459.628000000001</c:v>
                </c:pt>
                <c:pt idx="44" formatCode="_-* #,##0_-;\-* #,##0_-;_-* &quot;-&quot;??_-;_-@_-">
                  <c:v>17510.050999999999</c:v>
                </c:pt>
                <c:pt idx="45" formatCode="_-* #,##0_-;\-* #,##0_-;_-* &quot;-&quot;??_-;_-@_-">
                  <c:v>17540.813000000002</c:v>
                </c:pt>
                <c:pt idx="46" formatCode="_-* #,##0_-;\-* #,##0_-;_-* &quot;-&quot;??_-;_-@_-">
                  <c:v>17568.544000000002</c:v>
                </c:pt>
                <c:pt idx="47" formatCode="_-* #,##0_-;\-* #,##0_-;_-* &quot;-&quot;??_-;_-@_-">
                  <c:v>17577.257000000001</c:v>
                </c:pt>
                <c:pt idx="48" formatCode="_-* #,##0_-;\-* #,##0_-;_-* &quot;-&quot;??_-;_-@_-">
                  <c:v>17616.124</c:v>
                </c:pt>
                <c:pt idx="49" formatCode="_-* #,##0_-;\-* #,##0_-;_-* &quot;-&quot;??_-;_-@_-">
                  <c:v>17668.702000000001</c:v>
                </c:pt>
                <c:pt idx="50" formatCode="_-* #,##0_-;\-* #,##0_-;_-* &quot;-&quot;??_-;_-@_-">
                  <c:v>17735.807999999997</c:v>
                </c:pt>
                <c:pt idx="51" formatCode="_-* #,##0_-;\-* #,##0_-;_-* &quot;-&quot;??_-;_-@_-">
                  <c:v>17787.88</c:v>
                </c:pt>
                <c:pt idx="52" formatCode="_-* #,##0_-;\-* #,##0_-;_-* &quot;-&quot;??_-;_-@_-">
                  <c:v>17817.623</c:v>
                </c:pt>
                <c:pt idx="53" formatCode="_-* #,##0_-;\-* #,##0_-;_-* &quot;-&quot;??_-;_-@_-">
                  <c:v>17832.101000000002</c:v>
                </c:pt>
                <c:pt idx="54" formatCode="_-* #,##0_-;\-* #,##0_-;_-* &quot;-&quot;??_-;_-@_-">
                  <c:v>17814.137000000002</c:v>
                </c:pt>
                <c:pt idx="55" formatCode="_-* #,##0_-;\-* #,##0_-;_-* &quot;-&quot;??_-;_-@_-">
                  <c:v>17777.123</c:v>
                </c:pt>
                <c:pt idx="56" formatCode="_-* #,##0_-;\-* #,##0_-;_-* &quot;-&quot;??_-;_-@_-">
                  <c:v>17710.370999999999</c:v>
                </c:pt>
                <c:pt idx="57" formatCode="_-* #,##0_-;\-* #,##0_-;_-* &quot;-&quot;??_-;_-@_-">
                  <c:v>17647.475000000002</c:v>
                </c:pt>
                <c:pt idx="58" formatCode="_-* #,##0_-;\-* #,##0_-;_-* &quot;-&quot;??_-;_-@_-">
                  <c:v>17574.168999999998</c:v>
                </c:pt>
              </c:numCache>
            </c:numRef>
          </c:val>
          <c:smooth val="0"/>
          <c:extLst>
            <c:ext xmlns:c16="http://schemas.microsoft.com/office/drawing/2014/chart" uri="{C3380CC4-5D6E-409C-BE32-E72D297353CC}">
              <c16:uniqueId val="{00000005-454D-434F-9E2C-8FA956434CF4}"/>
            </c:ext>
          </c:extLst>
        </c:ser>
        <c:ser>
          <c:idx val="6"/>
          <c:order val="6"/>
          <c:tx>
            <c:strRef>
              <c:f>'line charts'!$A$58</c:f>
              <c:strCache>
                <c:ptCount val="1"/>
                <c:pt idx="0">
                  <c:v>C</c:v>
                </c:pt>
              </c:strCache>
            </c:strRef>
          </c:tx>
          <c:spPr>
            <a:ln w="28575" cap="rnd">
              <a:solidFill>
                <a:schemeClr val="accent5"/>
              </a:solidFill>
              <a:prstDash val="sysDash"/>
              <a:round/>
            </a:ln>
            <a:effectLst/>
          </c:spPr>
          <c:marker>
            <c:symbol val="none"/>
          </c:marker>
          <c:val>
            <c:numRef>
              <c:f>'line charts'!$B$58:$BH$58</c:f>
              <c:numCache>
                <c:formatCode>General</c:formatCode>
                <c:ptCount val="59"/>
                <c:pt idx="27" formatCode="#,##0_);\(#,##0\)">
                  <c:v>21243.7</c:v>
                </c:pt>
                <c:pt idx="28" formatCode="_-* #,##0_-;\-* #,##0_-;_-* &quot;-&quot;??_-;_-@_-">
                  <c:v>21404.091999999997</c:v>
                </c:pt>
                <c:pt idx="29" formatCode="_-* #,##0_-;\-* #,##0_-;_-* &quot;-&quot;??_-;_-@_-">
                  <c:v>21528.420000000002</c:v>
                </c:pt>
                <c:pt idx="30" formatCode="_-* #,##0_-;\-* #,##0_-;_-* &quot;-&quot;??_-;_-@_-">
                  <c:v>21621.383000000002</c:v>
                </c:pt>
                <c:pt idx="31" formatCode="_-* #,##0_-;\-* #,##0_-;_-* &quot;-&quot;??_-;_-@_-">
                  <c:v>21688.809999999998</c:v>
                </c:pt>
                <c:pt idx="32" formatCode="_-* #,##0_-;\-* #,##0_-;_-* &quot;-&quot;??_-;_-@_-">
                  <c:v>21735.256000000001</c:v>
                </c:pt>
                <c:pt idx="33" formatCode="_-* #,##0_-;\-* #,##0_-;_-* &quot;-&quot;??_-;_-@_-">
                  <c:v>21787.682000000001</c:v>
                </c:pt>
                <c:pt idx="34" formatCode="_-* #,##0_-;\-* #,##0_-;_-* &quot;-&quot;??_-;_-@_-">
                  <c:v>21810.776999999998</c:v>
                </c:pt>
                <c:pt idx="35" formatCode="_-* #,##0_-;\-* #,##0_-;_-* &quot;-&quot;??_-;_-@_-">
                  <c:v>21801.855</c:v>
                </c:pt>
                <c:pt idx="36" formatCode="_-* #,##0_-;\-* #,##0_-;_-* &quot;-&quot;??_-;_-@_-">
                  <c:v>21800.104999999996</c:v>
                </c:pt>
                <c:pt idx="37" formatCode="_-* #,##0_-;\-* #,##0_-;_-* &quot;-&quot;??_-;_-@_-">
                  <c:v>21776.004000000001</c:v>
                </c:pt>
                <c:pt idx="38" formatCode="_-* #,##0_-;\-* #,##0_-;_-* &quot;-&quot;??_-;_-@_-">
                  <c:v>21755.916999999998</c:v>
                </c:pt>
                <c:pt idx="39" formatCode="_-* #,##0_-;\-* #,##0_-;_-* &quot;-&quot;??_-;_-@_-">
                  <c:v>21764.059000000001</c:v>
                </c:pt>
                <c:pt idx="40" formatCode="_-* #,##0_-;\-* #,##0_-;_-* &quot;-&quot;??_-;_-@_-">
                  <c:v>21757.455999999998</c:v>
                </c:pt>
                <c:pt idx="41" formatCode="_-* #,##0_-;\-* #,##0_-;_-* &quot;-&quot;??_-;_-@_-">
                  <c:v>21738.505999999998</c:v>
                </c:pt>
                <c:pt idx="42" formatCode="_-* #,##0_-;\-* #,##0_-;_-* &quot;-&quot;??_-;_-@_-">
                  <c:v>21720.397999999997</c:v>
                </c:pt>
                <c:pt idx="43" formatCode="_-* #,##0_-;\-* #,##0_-;_-* &quot;-&quot;??_-;_-@_-">
                  <c:v>21702.989999999998</c:v>
                </c:pt>
                <c:pt idx="44" formatCode="_-* #,##0_-;\-* #,##0_-;_-* &quot;-&quot;??_-;_-@_-">
                  <c:v>21669.287</c:v>
                </c:pt>
                <c:pt idx="45" formatCode="_-* #,##0_-;\-* #,##0_-;_-* &quot;-&quot;??_-;_-@_-">
                  <c:v>21663.313999999998</c:v>
                </c:pt>
                <c:pt idx="46" formatCode="_-* #,##0_-;\-* #,##0_-;_-* &quot;-&quot;??_-;_-@_-">
                  <c:v>21673.644</c:v>
                </c:pt>
                <c:pt idx="47" formatCode="_-* #,##0_-;\-* #,##0_-;_-* &quot;-&quot;??_-;_-@_-">
                  <c:v>21711.536</c:v>
                </c:pt>
                <c:pt idx="48" formatCode="_-* #,##0_-;\-* #,##0_-;_-* &quot;-&quot;??_-;_-@_-">
                  <c:v>21735.877</c:v>
                </c:pt>
                <c:pt idx="49" formatCode="_-* #,##0_-;\-* #,##0_-;_-* &quot;-&quot;??_-;_-@_-">
                  <c:v>21755.705999999998</c:v>
                </c:pt>
                <c:pt idx="50" formatCode="_-* #,##0_-;\-* #,##0_-;_-* &quot;-&quot;??_-;_-@_-">
                  <c:v>21770.29</c:v>
                </c:pt>
                <c:pt idx="51" formatCode="_-* #,##0_-;\-* #,##0_-;_-* &quot;-&quot;??_-;_-@_-">
                  <c:v>21785.361000000001</c:v>
                </c:pt>
                <c:pt idx="52" formatCode="_-* #,##0_-;\-* #,##0_-;_-* &quot;-&quot;??_-;_-@_-">
                  <c:v>21769.607999999997</c:v>
                </c:pt>
                <c:pt idx="53" formatCode="_-* #,##0_-;\-* #,##0_-;_-* &quot;-&quot;??_-;_-@_-">
                  <c:v>21735.855000000003</c:v>
                </c:pt>
                <c:pt idx="54" formatCode="_-* #,##0_-;\-* #,##0_-;_-* &quot;-&quot;??_-;_-@_-">
                  <c:v>21733.398000000001</c:v>
                </c:pt>
                <c:pt idx="55" formatCode="_-* #,##0_-;\-* #,##0_-;_-* &quot;-&quot;??_-;_-@_-">
                  <c:v>21755.190999999999</c:v>
                </c:pt>
                <c:pt idx="56" formatCode="_-* #,##0_-;\-* #,##0_-;_-* &quot;-&quot;??_-;_-@_-">
                  <c:v>21805.205999999998</c:v>
                </c:pt>
                <c:pt idx="57" formatCode="_-* #,##0_-;\-* #,##0_-;_-* &quot;-&quot;??_-;_-@_-">
                  <c:v>21856.762999999999</c:v>
                </c:pt>
                <c:pt idx="58" formatCode="_-* #,##0_-;\-* #,##0_-;_-* &quot;-&quot;??_-;_-@_-">
                  <c:v>21899.392999999996</c:v>
                </c:pt>
              </c:numCache>
            </c:numRef>
          </c:val>
          <c:smooth val="0"/>
          <c:extLst>
            <c:ext xmlns:c16="http://schemas.microsoft.com/office/drawing/2014/chart" uri="{C3380CC4-5D6E-409C-BE32-E72D297353CC}">
              <c16:uniqueId val="{00000006-454D-434F-9E2C-8FA956434CF4}"/>
            </c:ext>
          </c:extLst>
        </c:ser>
        <c:ser>
          <c:idx val="7"/>
          <c:order val="7"/>
          <c:tx>
            <c:strRef>
              <c:f>'line charts'!$A$59</c:f>
              <c:strCache>
                <c:ptCount val="1"/>
                <c:pt idx="0">
                  <c:v>Projection</c:v>
                </c:pt>
              </c:strCache>
            </c:strRef>
          </c:tx>
          <c:spPr>
            <a:ln w="28575" cap="rnd">
              <a:solidFill>
                <a:srgbClr val="E63312"/>
              </a:solidFill>
              <a:prstDash val="sysDash"/>
              <a:round/>
            </a:ln>
            <a:effectLst/>
          </c:spPr>
          <c:marker>
            <c:symbol val="none"/>
          </c:marker>
          <c:val>
            <c:numRef>
              <c:f>'line charts'!$B$59:$BH$59</c:f>
              <c:numCache>
                <c:formatCode>General</c:formatCode>
                <c:ptCount val="59"/>
                <c:pt idx="27" formatCode="#,##0_);\(#,##0\)">
                  <c:v>12375</c:v>
                </c:pt>
                <c:pt idx="28" formatCode="_-* #,##0_-;\-* #,##0_-;_-* &quot;-&quot;??_-;_-@_-">
                  <c:v>12552.453</c:v>
                </c:pt>
                <c:pt idx="29" formatCode="_-* #,##0_-;\-* #,##0_-;_-* &quot;-&quot;??_-;_-@_-">
                  <c:v>12747.487999999999</c:v>
                </c:pt>
                <c:pt idx="30" formatCode="_-* #,##0_-;\-* #,##0_-;_-* &quot;-&quot;??_-;_-@_-">
                  <c:v>12959.708000000001</c:v>
                </c:pt>
                <c:pt idx="31" formatCode="_-* #,##0_-;\-* #,##0_-;_-* &quot;-&quot;??_-;_-@_-">
                  <c:v>13190.601999999999</c:v>
                </c:pt>
                <c:pt idx="32" formatCode="_-* #,##0_-;\-* #,##0_-;_-* &quot;-&quot;??_-;_-@_-">
                  <c:v>13428.458000000001</c:v>
                </c:pt>
                <c:pt idx="33" formatCode="_-* #,##0_-;\-* #,##0_-;_-* &quot;-&quot;??_-;_-@_-">
                  <c:v>13673.682000000001</c:v>
                </c:pt>
                <c:pt idx="34" formatCode="_-* #,##0_-;\-* #,##0_-;_-* &quot;-&quot;??_-;_-@_-">
                  <c:v>13942.835000000001</c:v>
                </c:pt>
                <c:pt idx="35" formatCode="_-* #,##0_-;\-* #,##0_-;_-* &quot;-&quot;??_-;_-@_-">
                  <c:v>14230.615000000002</c:v>
                </c:pt>
                <c:pt idx="36" formatCode="_-* #,##0_-;\-* #,##0_-;_-* &quot;-&quot;??_-;_-@_-">
                  <c:v>14527.534000000001</c:v>
                </c:pt>
                <c:pt idx="37" formatCode="_-* #,##0_-;\-* #,##0_-;_-* &quot;-&quot;??_-;_-@_-">
                  <c:v>14833.101999999999</c:v>
                </c:pt>
                <c:pt idx="38" formatCode="_-* #,##0_-;\-* #,##0_-;_-* &quot;-&quot;??_-;_-@_-">
                  <c:v>15137.044</c:v>
                </c:pt>
                <c:pt idx="39" formatCode="_-* #,##0_-;\-* #,##0_-;_-* &quot;-&quot;??_-;_-@_-">
                  <c:v>15423.838</c:v>
                </c:pt>
                <c:pt idx="40" formatCode="_-* #,##0_-;\-* #,##0_-;_-* &quot;-&quot;??_-;_-@_-">
                  <c:v>15701.554</c:v>
                </c:pt>
                <c:pt idx="41" formatCode="_-* #,##0_-;\-* #,##0_-;_-* &quot;-&quot;??_-;_-@_-">
                  <c:v>15958.085999999999</c:v>
                </c:pt>
                <c:pt idx="42" formatCode="_-* #,##0_-;\-* #,##0_-;_-* &quot;-&quot;??_-;_-@_-">
                  <c:v>16204.960000000001</c:v>
                </c:pt>
                <c:pt idx="43" formatCode="_-* #,##0_-;\-* #,##0_-;_-* &quot;-&quot;??_-;_-@_-">
                  <c:v>16421.934999999998</c:v>
                </c:pt>
                <c:pt idx="44" formatCode="_-* #,##0_-;\-* #,##0_-;_-* &quot;-&quot;??_-;_-@_-">
                  <c:v>16650.308999999997</c:v>
                </c:pt>
                <c:pt idx="45" formatCode="_-* #,##0_-;\-* #,##0_-;_-* &quot;-&quot;??_-;_-@_-">
                  <c:v>16843.464000000004</c:v>
                </c:pt>
                <c:pt idx="46" formatCode="_-* #,##0_-;\-* #,##0_-;_-* &quot;-&quot;??_-;_-@_-">
                  <c:v>16994.919000000002</c:v>
                </c:pt>
                <c:pt idx="47" formatCode="_-* #,##0_-;\-* #,##0_-;_-* &quot;-&quot;??_-;_-@_-">
                  <c:v>17105.934000000001</c:v>
                </c:pt>
                <c:pt idx="48" formatCode="_-* #,##0_-;\-* #,##0_-;_-* &quot;-&quot;??_-;_-@_-">
                  <c:v>17197.803</c:v>
                </c:pt>
                <c:pt idx="49" formatCode="_-* #,##0_-;\-* #,##0_-;_-* &quot;-&quot;??_-;_-@_-">
                  <c:v>17270.973000000002</c:v>
                </c:pt>
                <c:pt idx="50" formatCode="_-* #,##0_-;\-* #,##0_-;_-* &quot;-&quot;??_-;_-@_-">
                  <c:v>17325.081000000002</c:v>
                </c:pt>
                <c:pt idx="51" formatCode="_-* #,##0_-;\-* #,##0_-;_-* &quot;-&quot;??_-;_-@_-">
                  <c:v>17386.351999999999</c:v>
                </c:pt>
                <c:pt idx="52" formatCode="_-* #,##0_-;\-* #,##0_-;_-* &quot;-&quot;??_-;_-@_-">
                  <c:v>17495.876</c:v>
                </c:pt>
                <c:pt idx="53" formatCode="_-* #,##0_-;\-* #,##0_-;_-* &quot;-&quot;??_-;_-@_-">
                  <c:v>17633.61</c:v>
                </c:pt>
                <c:pt idx="54" formatCode="_-* #,##0_-;\-* #,##0_-;_-* &quot;-&quot;??_-;_-@_-">
                  <c:v>17767.351999999999</c:v>
                </c:pt>
                <c:pt idx="55" formatCode="_-* #,##0_-;\-* #,##0_-;_-* &quot;-&quot;??_-;_-@_-">
                  <c:v>17890.681</c:v>
                </c:pt>
                <c:pt idx="56" formatCode="_-* #,##0_-;\-* #,##0_-;_-* &quot;-&quot;??_-;_-@_-">
                  <c:v>18010.420999999998</c:v>
                </c:pt>
                <c:pt idx="57" formatCode="_-* #,##0_-;\-* #,##0_-;_-* &quot;-&quot;??_-;_-@_-">
                  <c:v>18120.322999999997</c:v>
                </c:pt>
                <c:pt idx="58" formatCode="_-* #,##0_-;\-* #,##0_-;_-* &quot;-&quot;??_-;_-@_-">
                  <c:v>18245.882999999998</c:v>
                </c:pt>
              </c:numCache>
            </c:numRef>
          </c:val>
          <c:smooth val="0"/>
          <c:extLst>
            <c:ext xmlns:c16="http://schemas.microsoft.com/office/drawing/2014/chart" uri="{C3380CC4-5D6E-409C-BE32-E72D297353CC}">
              <c16:uniqueId val="{00000007-454D-434F-9E2C-8FA956434CF4}"/>
            </c:ext>
          </c:extLst>
        </c:ser>
        <c:dLbls>
          <c:showLegendKey val="0"/>
          <c:showVal val="0"/>
          <c:showCatName val="0"/>
          <c:showSerName val="0"/>
          <c:showPercent val="0"/>
          <c:showBubbleSize val="0"/>
        </c:dLbls>
        <c:smooth val="0"/>
        <c:axId val="1035683328"/>
        <c:axId val="1035683656"/>
      </c:lineChart>
      <c:catAx>
        <c:axId val="1035683328"/>
        <c:scaling>
          <c:orientation val="minMax"/>
        </c:scaling>
        <c:delete val="0"/>
        <c:axPos val="b"/>
        <c:numFmt formatCode="0"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mn-cs"/>
              </a:defRPr>
            </a:pPr>
            <a:endParaRPr lang="en-US"/>
          </a:p>
        </c:txPr>
        <c:crossAx val="1035683656"/>
        <c:crosses val="autoZero"/>
        <c:auto val="1"/>
        <c:lblAlgn val="ctr"/>
        <c:lblOffset val="100"/>
        <c:noMultiLvlLbl val="0"/>
      </c:catAx>
      <c:valAx>
        <c:axId val="1035683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Corbel" panose="020B0503020204020204" pitchFamily="34" charset="0"/>
                    <a:ea typeface="+mn-ea"/>
                    <a:cs typeface="+mn-cs"/>
                  </a:defRPr>
                </a:pPr>
                <a:r>
                  <a:rPr lang="en-GB" sz="1000" b="1">
                    <a:solidFill>
                      <a:schemeClr val="tx1"/>
                    </a:solidFill>
                  </a:rPr>
                  <a:t>Persons, million</a:t>
                </a:r>
              </a:p>
            </c:rich>
          </c:tx>
          <c:layout>
            <c:manualLayout>
              <c:xMode val="edge"/>
              <c:yMode val="edge"/>
              <c:x val="1.4086204509379031E-3"/>
              <c:y val="0.26660340477759853"/>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Corbel" panose="020B0503020204020204" pitchFamily="34" charset="0"/>
                  <a:ea typeface="+mn-ea"/>
                  <a:cs typeface="+mn-cs"/>
                </a:defRPr>
              </a:pPr>
              <a:endParaRPr lang="en-US"/>
            </a:p>
          </c:txPr>
        </c:title>
        <c:numFmt formatCode="_-* #,##0_-;\-* #,##0_-;_-* &quot;-&quot;??_-;_-@_-"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Corbel" panose="020B0503020204020204" pitchFamily="34" charset="0"/>
                <a:ea typeface="+mn-ea"/>
                <a:cs typeface="+mn-cs"/>
              </a:defRPr>
            </a:pPr>
            <a:endParaRPr lang="en-US"/>
          </a:p>
        </c:txPr>
        <c:crossAx val="1035683328"/>
        <c:crosses val="autoZero"/>
        <c:crossBetween val="between"/>
        <c:dispUnits>
          <c:builtInUnit val="thousands"/>
        </c:dispUnits>
      </c:valAx>
      <c:spPr>
        <a:noFill/>
        <a:ln>
          <a:noFill/>
        </a:ln>
        <a:effectLst/>
      </c:spPr>
    </c:plotArea>
    <c:legend>
      <c:legendPos val="r"/>
      <c:legendEntry>
        <c:idx val="4"/>
        <c:delete val="1"/>
      </c:legendEntry>
      <c:legendEntry>
        <c:idx val="5"/>
        <c:delete val="1"/>
      </c:legendEntry>
      <c:legendEntry>
        <c:idx val="6"/>
        <c:delete val="1"/>
      </c:legendEntry>
      <c:layout>
        <c:manualLayout>
          <c:xMode val="edge"/>
          <c:yMode val="edge"/>
          <c:x val="0.69608423200328806"/>
          <c:y val="0.41188522594072968"/>
          <c:w val="0.26391991511530671"/>
          <c:h val="0.38719195589443628"/>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Corbel" panose="020B0503020204020204" pitchFamily="34" charset="0"/>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09735704849737"/>
          <c:y val="3.7383177570093455E-2"/>
          <c:w val="0.88184005751587025"/>
          <c:h val="0.75467289719626163"/>
        </c:manualLayout>
      </c:layout>
      <c:barChart>
        <c:barDir val="col"/>
        <c:grouping val="clustered"/>
        <c:varyColors val="0"/>
        <c:ser>
          <c:idx val="0"/>
          <c:order val="0"/>
          <c:tx>
            <c:strRef>
              <c:f>'[2]2017-18'!$V$8</c:f>
              <c:strCache>
                <c:ptCount val="1"/>
                <c:pt idx="0">
                  <c:v>1981</c:v>
                </c:pt>
              </c:strCache>
            </c:strRef>
          </c:tx>
          <c:spPr>
            <a:solidFill>
              <a:srgbClr val="FFDA00"/>
            </a:solidFill>
            <a:ln w="3175">
              <a:noFill/>
              <a:prstDash val="solid"/>
            </a:ln>
          </c:spPr>
          <c:invertIfNegative val="0"/>
          <c:cat>
            <c:strRef>
              <c:f>'[2]2017-18'!$W$7:$AB$7</c:f>
              <c:strCache>
                <c:ptCount val="6"/>
                <c:pt idx="0">
                  <c:v>16-24</c:v>
                </c:pt>
                <c:pt idx="1">
                  <c:v>25-34</c:v>
                </c:pt>
                <c:pt idx="2">
                  <c:v>35-44</c:v>
                </c:pt>
                <c:pt idx="3">
                  <c:v>45-64</c:v>
                </c:pt>
                <c:pt idx="4">
                  <c:v>65-74</c:v>
                </c:pt>
                <c:pt idx="5">
                  <c:v>75+</c:v>
                </c:pt>
              </c:strCache>
            </c:strRef>
          </c:cat>
          <c:val>
            <c:numRef>
              <c:f>'[2]2017-18'!$W$8:$AB$8</c:f>
              <c:numCache>
                <c:formatCode>General</c:formatCode>
                <c:ptCount val="6"/>
                <c:pt idx="0">
                  <c:v>32.033029316335586</c:v>
                </c:pt>
                <c:pt idx="1">
                  <c:v>62.123641778123577</c:v>
                </c:pt>
                <c:pt idx="2">
                  <c:v>69.091779680822214</c:v>
                </c:pt>
                <c:pt idx="3">
                  <c:v>58.99996685534245</c:v>
                </c:pt>
                <c:pt idx="4">
                  <c:v>49.956588694380038</c:v>
                </c:pt>
                <c:pt idx="5">
                  <c:v>47.08131145974901</c:v>
                </c:pt>
              </c:numCache>
            </c:numRef>
          </c:val>
          <c:extLst>
            <c:ext xmlns:c16="http://schemas.microsoft.com/office/drawing/2014/chart" uri="{C3380CC4-5D6E-409C-BE32-E72D297353CC}">
              <c16:uniqueId val="{00000000-2210-4453-9F3E-7D1B35F73FED}"/>
            </c:ext>
          </c:extLst>
        </c:ser>
        <c:ser>
          <c:idx val="1"/>
          <c:order val="1"/>
          <c:tx>
            <c:strRef>
              <c:f>'[2]2017-18'!$V$9</c:f>
              <c:strCache>
                <c:ptCount val="1"/>
                <c:pt idx="0">
                  <c:v>1991</c:v>
                </c:pt>
              </c:strCache>
            </c:strRef>
          </c:tx>
          <c:spPr>
            <a:solidFill>
              <a:srgbClr val="F9B000"/>
            </a:solidFill>
            <a:ln w="3175">
              <a:noFill/>
              <a:prstDash val="solid"/>
            </a:ln>
          </c:spPr>
          <c:invertIfNegative val="0"/>
          <c:cat>
            <c:strRef>
              <c:f>'[2]2017-18'!$W$7:$AB$7</c:f>
              <c:strCache>
                <c:ptCount val="6"/>
                <c:pt idx="0">
                  <c:v>16-24</c:v>
                </c:pt>
                <c:pt idx="1">
                  <c:v>25-34</c:v>
                </c:pt>
                <c:pt idx="2">
                  <c:v>35-44</c:v>
                </c:pt>
                <c:pt idx="3">
                  <c:v>45-64</c:v>
                </c:pt>
                <c:pt idx="4">
                  <c:v>65-74</c:v>
                </c:pt>
                <c:pt idx="5">
                  <c:v>75+</c:v>
                </c:pt>
              </c:strCache>
            </c:strRef>
          </c:cat>
          <c:val>
            <c:numRef>
              <c:f>'[2]2017-18'!$W$9:$AB$9</c:f>
              <c:numCache>
                <c:formatCode>General</c:formatCode>
                <c:ptCount val="6"/>
                <c:pt idx="0">
                  <c:v>36.125511468029543</c:v>
                </c:pt>
                <c:pt idx="1">
                  <c:v>66.527792960070272</c:v>
                </c:pt>
                <c:pt idx="2">
                  <c:v>77.984068222361358</c:v>
                </c:pt>
                <c:pt idx="3">
                  <c:v>75.714364980200557</c:v>
                </c:pt>
                <c:pt idx="4">
                  <c:v>62.314143815784583</c:v>
                </c:pt>
                <c:pt idx="5">
                  <c:v>53.158413350407933</c:v>
                </c:pt>
              </c:numCache>
            </c:numRef>
          </c:val>
          <c:extLst>
            <c:ext xmlns:c16="http://schemas.microsoft.com/office/drawing/2014/chart" uri="{C3380CC4-5D6E-409C-BE32-E72D297353CC}">
              <c16:uniqueId val="{00000001-2210-4453-9F3E-7D1B35F73FED}"/>
            </c:ext>
          </c:extLst>
        </c:ser>
        <c:ser>
          <c:idx val="4"/>
          <c:order val="2"/>
          <c:tx>
            <c:strRef>
              <c:f>'[2]2017-18'!$V$12</c:f>
              <c:strCache>
                <c:ptCount val="1"/>
                <c:pt idx="0">
                  <c:v>2010/11</c:v>
                </c:pt>
              </c:strCache>
            </c:strRef>
          </c:tx>
          <c:spPr>
            <a:solidFill>
              <a:srgbClr val="EC6608"/>
            </a:solidFill>
            <a:ln w="3175">
              <a:noFill/>
              <a:prstDash val="solid"/>
            </a:ln>
          </c:spPr>
          <c:invertIfNegative val="0"/>
          <c:cat>
            <c:strRef>
              <c:f>'[2]2017-18'!$W$7:$AB$7</c:f>
              <c:strCache>
                <c:ptCount val="6"/>
                <c:pt idx="0">
                  <c:v>16-24</c:v>
                </c:pt>
                <c:pt idx="1">
                  <c:v>25-34</c:v>
                </c:pt>
                <c:pt idx="2">
                  <c:v>35-44</c:v>
                </c:pt>
                <c:pt idx="3">
                  <c:v>45-64</c:v>
                </c:pt>
                <c:pt idx="4">
                  <c:v>65-74</c:v>
                </c:pt>
                <c:pt idx="5">
                  <c:v>75+</c:v>
                </c:pt>
              </c:strCache>
            </c:strRef>
          </c:cat>
          <c:val>
            <c:numRef>
              <c:f>'[2]2017-18'!$W$12:$AB$12</c:f>
              <c:numCache>
                <c:formatCode>General</c:formatCode>
                <c:ptCount val="6"/>
                <c:pt idx="0">
                  <c:v>11.862426464626767</c:v>
                </c:pt>
                <c:pt idx="1">
                  <c:v>43.099683928857907</c:v>
                </c:pt>
                <c:pt idx="2">
                  <c:v>63.112614689797716</c:v>
                </c:pt>
                <c:pt idx="3">
                  <c:v>75.85572200724998</c:v>
                </c:pt>
                <c:pt idx="4">
                  <c:v>76.226820222040161</c:v>
                </c:pt>
                <c:pt idx="5">
                  <c:v>75.355709062677477</c:v>
                </c:pt>
              </c:numCache>
            </c:numRef>
          </c:val>
          <c:extLst>
            <c:ext xmlns:c16="http://schemas.microsoft.com/office/drawing/2014/chart" uri="{C3380CC4-5D6E-409C-BE32-E72D297353CC}">
              <c16:uniqueId val="{00000004-2210-4453-9F3E-7D1B35F73FED}"/>
            </c:ext>
          </c:extLst>
        </c:ser>
        <c:ser>
          <c:idx val="11"/>
          <c:order val="3"/>
          <c:tx>
            <c:strRef>
              <c:f>'[2]2017-18'!$V$19</c:f>
              <c:strCache>
                <c:ptCount val="1"/>
                <c:pt idx="0">
                  <c:v>2017/18</c:v>
                </c:pt>
              </c:strCache>
            </c:strRef>
          </c:tx>
          <c:spPr>
            <a:solidFill>
              <a:srgbClr val="C00000"/>
            </a:solidFill>
            <a:ln>
              <a:noFill/>
            </a:ln>
          </c:spPr>
          <c:invertIfNegative val="0"/>
          <c:cat>
            <c:strRef>
              <c:f>'[2]2017-18'!$W$7:$AB$7</c:f>
              <c:strCache>
                <c:ptCount val="6"/>
                <c:pt idx="0">
                  <c:v>16-24</c:v>
                </c:pt>
                <c:pt idx="1">
                  <c:v>25-34</c:v>
                </c:pt>
                <c:pt idx="2">
                  <c:v>35-44</c:v>
                </c:pt>
                <c:pt idx="3">
                  <c:v>45-64</c:v>
                </c:pt>
                <c:pt idx="4">
                  <c:v>65-74</c:v>
                </c:pt>
                <c:pt idx="5">
                  <c:v>75+</c:v>
                </c:pt>
              </c:strCache>
            </c:strRef>
          </c:cat>
          <c:val>
            <c:numRef>
              <c:f>'[2]2017-18'!$W$19:$AB$19</c:f>
              <c:numCache>
                <c:formatCode>General</c:formatCode>
                <c:ptCount val="6"/>
                <c:pt idx="0">
                  <c:v>12.3140858824048</c:v>
                </c:pt>
                <c:pt idx="1">
                  <c:v>37.646757999999998</c:v>
                </c:pt>
                <c:pt idx="2">
                  <c:v>56.527484000000001</c:v>
                </c:pt>
                <c:pt idx="3">
                  <c:v>69.578627999999995</c:v>
                </c:pt>
                <c:pt idx="4">
                  <c:v>79.320030000000003</c:v>
                </c:pt>
                <c:pt idx="5">
                  <c:v>77.830126000000007</c:v>
                </c:pt>
              </c:numCache>
            </c:numRef>
          </c:val>
          <c:extLst>
            <c:ext xmlns:c16="http://schemas.microsoft.com/office/drawing/2014/chart" uri="{C3380CC4-5D6E-409C-BE32-E72D297353CC}">
              <c16:uniqueId val="{0000000B-2210-4453-9F3E-7D1B35F73FED}"/>
            </c:ext>
          </c:extLst>
        </c:ser>
        <c:dLbls>
          <c:showLegendKey val="0"/>
          <c:showVal val="0"/>
          <c:showCatName val="0"/>
          <c:showSerName val="0"/>
          <c:showPercent val="0"/>
          <c:showBubbleSize val="0"/>
        </c:dLbls>
        <c:gapWidth val="150"/>
        <c:axId val="28343296"/>
        <c:axId val="28365952"/>
      </c:barChart>
      <c:catAx>
        <c:axId val="28343296"/>
        <c:scaling>
          <c:orientation val="minMax"/>
        </c:scaling>
        <c:delete val="0"/>
        <c:axPos val="b"/>
        <c:title>
          <c:tx>
            <c:rich>
              <a:bodyPr/>
              <a:lstStyle/>
              <a:p>
                <a:pPr>
                  <a:defRPr sz="900" b="1" i="0" u="none" strike="noStrike" baseline="0">
                    <a:solidFill>
                      <a:srgbClr val="000000"/>
                    </a:solidFill>
                    <a:latin typeface="Arial"/>
                    <a:ea typeface="Arial"/>
                    <a:cs typeface="Arial"/>
                  </a:defRPr>
                </a:pPr>
                <a:r>
                  <a:rPr lang="en-GB"/>
                  <a:t>age group of household reference person</a:t>
                </a:r>
              </a:p>
            </c:rich>
          </c:tx>
          <c:layout>
            <c:manualLayout>
              <c:xMode val="edge"/>
              <c:yMode val="edge"/>
              <c:x val="0.34166503870560483"/>
              <c:y val="0.866228321927048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8365952"/>
        <c:crosses val="autoZero"/>
        <c:auto val="1"/>
        <c:lblAlgn val="ctr"/>
        <c:lblOffset val="100"/>
        <c:tickLblSkip val="1"/>
        <c:tickMarkSkip val="1"/>
        <c:noMultiLvlLbl val="0"/>
      </c:catAx>
      <c:valAx>
        <c:axId val="28365952"/>
        <c:scaling>
          <c:orientation val="minMax"/>
        </c:scaling>
        <c:delete val="0"/>
        <c:axPos val="l"/>
        <c:majorGridlines>
          <c:spPr>
            <a:ln w="3175">
              <a:solidFill>
                <a:schemeClr val="tx2"/>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Percentage of</a:t>
                </a:r>
                <a:r>
                  <a:rPr lang="en-GB" baseline="0"/>
                  <a:t> homeowners by age group</a:t>
                </a:r>
                <a:endParaRPr lang="en-GB"/>
              </a:p>
            </c:rich>
          </c:tx>
          <c:layout>
            <c:manualLayout>
              <c:xMode val="edge"/>
              <c:yMode val="edge"/>
              <c:x val="3.8246342381094887E-3"/>
              <c:y val="6.5720267524013248E-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Arial"/>
                <a:ea typeface="Arial"/>
                <a:cs typeface="Arial"/>
              </a:defRPr>
            </a:pPr>
            <a:endParaRPr lang="en-US"/>
          </a:p>
        </c:txPr>
        <c:crossAx val="28343296"/>
        <c:crosses val="autoZero"/>
        <c:crossBetween val="between"/>
      </c:valAx>
      <c:spPr>
        <a:noFill/>
        <a:ln w="25400">
          <a:noFill/>
        </a:ln>
      </c:spPr>
    </c:plotArea>
    <c:legend>
      <c:legendPos val="b"/>
      <c:layout>
        <c:manualLayout>
          <c:xMode val="edge"/>
          <c:yMode val="edge"/>
          <c:x val="0.2306762448848913"/>
          <c:y val="0.9275701936806432"/>
          <c:w val="0.61268086724229354"/>
          <c:h val="4.9586762697429412E-2"/>
        </c:manualLayout>
      </c:layout>
      <c:overlay val="0"/>
      <c:spPr>
        <a:solidFill>
          <a:srgbClr val="FFFFFF"/>
        </a:solidFill>
        <a:ln w="25400">
          <a:noFill/>
        </a:ln>
      </c:spPr>
      <c:txPr>
        <a:bodyPr/>
        <a:lstStyle/>
        <a:p>
          <a:pPr>
            <a:defRPr sz="9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775"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Downsizing!$B$4</c:f>
              <c:strCache>
                <c:ptCount val="1"/>
                <c:pt idx="0">
                  <c:v>Aged 55-64</c:v>
                </c:pt>
              </c:strCache>
            </c:strRef>
          </c:tx>
          <c:spPr>
            <a:solidFill>
              <a:srgbClr val="FFDA00"/>
            </a:solidFill>
            <a:ln>
              <a:noFill/>
            </a:ln>
            <a:effectLst/>
          </c:spPr>
          <c:invertIfNegative val="0"/>
          <c:cat>
            <c:strRef>
              <c:f>Downsizing!$A$5:$A$9</c:f>
              <c:strCache>
                <c:ptCount val="5"/>
                <c:pt idx="0">
                  <c:v>Already downsized</c:v>
                </c:pt>
                <c:pt idx="1">
                  <c:v>Considering downsizing</c:v>
                </c:pt>
                <c:pt idx="2">
                  <c:v>Will consider downsizing</c:v>
                </c:pt>
                <c:pt idx="3">
                  <c:v>No expectation to downsize</c:v>
                </c:pt>
                <c:pt idx="4">
                  <c:v>Doesn't know</c:v>
                </c:pt>
              </c:strCache>
            </c:strRef>
          </c:cat>
          <c:val>
            <c:numRef>
              <c:f>Downsizing!$B$5:$B$9</c:f>
              <c:numCache>
                <c:formatCode>0%</c:formatCode>
                <c:ptCount val="5"/>
                <c:pt idx="0">
                  <c:v>9.0999999999999998E-2</c:v>
                </c:pt>
                <c:pt idx="1">
                  <c:v>6.0999999999999999E-2</c:v>
                </c:pt>
                <c:pt idx="2">
                  <c:v>0.34599999999999997</c:v>
                </c:pt>
                <c:pt idx="3">
                  <c:v>0.41199999999999998</c:v>
                </c:pt>
                <c:pt idx="4">
                  <c:v>0.09</c:v>
                </c:pt>
              </c:numCache>
            </c:numRef>
          </c:val>
          <c:extLst>
            <c:ext xmlns:c16="http://schemas.microsoft.com/office/drawing/2014/chart" uri="{C3380CC4-5D6E-409C-BE32-E72D297353CC}">
              <c16:uniqueId val="{00000000-D699-4CFC-A76B-6DA79945F3C7}"/>
            </c:ext>
          </c:extLst>
        </c:ser>
        <c:ser>
          <c:idx val="1"/>
          <c:order val="1"/>
          <c:tx>
            <c:strRef>
              <c:f>Downsizing!$C$4</c:f>
              <c:strCache>
                <c:ptCount val="1"/>
                <c:pt idx="0">
                  <c:v>65-74</c:v>
                </c:pt>
              </c:strCache>
            </c:strRef>
          </c:tx>
          <c:spPr>
            <a:solidFill>
              <a:srgbClr val="F9B000"/>
            </a:solidFill>
            <a:ln>
              <a:noFill/>
            </a:ln>
            <a:effectLst/>
          </c:spPr>
          <c:invertIfNegative val="0"/>
          <c:cat>
            <c:strRef>
              <c:f>Downsizing!$A$5:$A$9</c:f>
              <c:strCache>
                <c:ptCount val="5"/>
                <c:pt idx="0">
                  <c:v>Already downsized</c:v>
                </c:pt>
                <c:pt idx="1">
                  <c:v>Considering downsizing</c:v>
                </c:pt>
                <c:pt idx="2">
                  <c:v>Will consider downsizing</c:v>
                </c:pt>
                <c:pt idx="3">
                  <c:v>No expectation to downsize</c:v>
                </c:pt>
                <c:pt idx="4">
                  <c:v>Doesn't know</c:v>
                </c:pt>
              </c:strCache>
            </c:strRef>
          </c:cat>
          <c:val>
            <c:numRef>
              <c:f>Downsizing!$C$5:$C$9</c:f>
              <c:numCache>
                <c:formatCode>0%</c:formatCode>
                <c:ptCount val="5"/>
                <c:pt idx="0">
                  <c:v>0.2</c:v>
                </c:pt>
                <c:pt idx="1">
                  <c:v>8.3000000000000004E-2</c:v>
                </c:pt>
                <c:pt idx="2">
                  <c:v>0.23300000000000001</c:v>
                </c:pt>
                <c:pt idx="3">
                  <c:v>0.39600000000000002</c:v>
                </c:pt>
                <c:pt idx="4">
                  <c:v>8.7999999999999995E-2</c:v>
                </c:pt>
              </c:numCache>
            </c:numRef>
          </c:val>
          <c:extLst>
            <c:ext xmlns:c16="http://schemas.microsoft.com/office/drawing/2014/chart" uri="{C3380CC4-5D6E-409C-BE32-E72D297353CC}">
              <c16:uniqueId val="{00000001-D699-4CFC-A76B-6DA79945F3C7}"/>
            </c:ext>
          </c:extLst>
        </c:ser>
        <c:ser>
          <c:idx val="2"/>
          <c:order val="2"/>
          <c:tx>
            <c:strRef>
              <c:f>Downsizing!$D$4</c:f>
              <c:strCache>
                <c:ptCount val="1"/>
                <c:pt idx="0">
                  <c:v>75+</c:v>
                </c:pt>
              </c:strCache>
            </c:strRef>
          </c:tx>
          <c:spPr>
            <a:solidFill>
              <a:srgbClr val="C00000"/>
            </a:solidFill>
            <a:ln>
              <a:noFill/>
            </a:ln>
            <a:effectLst/>
          </c:spPr>
          <c:invertIfNegative val="0"/>
          <c:cat>
            <c:strRef>
              <c:f>Downsizing!$A$5:$A$9</c:f>
              <c:strCache>
                <c:ptCount val="5"/>
                <c:pt idx="0">
                  <c:v>Already downsized</c:v>
                </c:pt>
                <c:pt idx="1">
                  <c:v>Considering downsizing</c:v>
                </c:pt>
                <c:pt idx="2">
                  <c:v>Will consider downsizing</c:v>
                </c:pt>
                <c:pt idx="3">
                  <c:v>No expectation to downsize</c:v>
                </c:pt>
                <c:pt idx="4">
                  <c:v>Doesn't know</c:v>
                </c:pt>
              </c:strCache>
            </c:strRef>
          </c:cat>
          <c:val>
            <c:numRef>
              <c:f>Downsizing!$D$5:$D$9</c:f>
              <c:numCache>
                <c:formatCode>0%</c:formatCode>
                <c:ptCount val="5"/>
                <c:pt idx="0">
                  <c:v>0.19800000000000001</c:v>
                </c:pt>
                <c:pt idx="1">
                  <c:v>5.2999999999999999E-2</c:v>
                </c:pt>
                <c:pt idx="2">
                  <c:v>0.17499999999999999</c:v>
                </c:pt>
                <c:pt idx="3">
                  <c:v>0.52100000000000002</c:v>
                </c:pt>
                <c:pt idx="4">
                  <c:v>0.05</c:v>
                </c:pt>
              </c:numCache>
            </c:numRef>
          </c:val>
          <c:extLst>
            <c:ext xmlns:c16="http://schemas.microsoft.com/office/drawing/2014/chart" uri="{C3380CC4-5D6E-409C-BE32-E72D297353CC}">
              <c16:uniqueId val="{00000002-D699-4CFC-A76B-6DA79945F3C7}"/>
            </c:ext>
          </c:extLst>
        </c:ser>
        <c:dLbls>
          <c:showLegendKey val="0"/>
          <c:showVal val="0"/>
          <c:showCatName val="0"/>
          <c:showSerName val="0"/>
          <c:showPercent val="0"/>
          <c:showBubbleSize val="0"/>
        </c:dLbls>
        <c:gapWidth val="150"/>
        <c:axId val="592764592"/>
        <c:axId val="592761312"/>
      </c:barChart>
      <c:catAx>
        <c:axId val="59276459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92761312"/>
        <c:crosses val="autoZero"/>
        <c:auto val="1"/>
        <c:lblAlgn val="ctr"/>
        <c:lblOffset val="100"/>
        <c:noMultiLvlLbl val="0"/>
      </c:catAx>
      <c:valAx>
        <c:axId val="592761312"/>
        <c:scaling>
          <c:orientation val="minMax"/>
        </c:scaling>
        <c:delete val="0"/>
        <c:axPos val="l"/>
        <c:majorGridlines>
          <c:spPr>
            <a:ln w="9525" cap="flat" cmpd="sng" algn="ctr">
              <a:solidFill>
                <a:schemeClr val="tx2"/>
              </a:solidFill>
              <a:prstDash val="sysDash"/>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b="1"/>
                  <a:t>Percentage of respondents</a:t>
                </a:r>
              </a:p>
            </c:rich>
          </c:tx>
          <c:layout>
            <c:manualLayout>
              <c:xMode val="edge"/>
              <c:yMode val="edge"/>
              <c:x val="2.0228557640189382E-2"/>
              <c:y val="0.236367319121226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92764592"/>
        <c:crosses val="autoZero"/>
        <c:crossBetween val="between"/>
      </c:valAx>
      <c:spPr>
        <a:noFill/>
        <a:ln>
          <a:noFill/>
        </a:ln>
        <a:effectLst/>
      </c:spPr>
    </c:plotArea>
    <c:legend>
      <c:legendPos val="t"/>
      <c:layout>
        <c:manualLayout>
          <c:xMode val="edge"/>
          <c:yMode val="edge"/>
          <c:x val="0.16131370964379463"/>
          <c:y val="7.0132843269334347E-2"/>
          <c:w val="0.44002779347487631"/>
          <c:h val="6.8948388601578023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09653218126511E-2"/>
          <c:y val="0.11450151002271877"/>
          <c:w val="0.59959784687930961"/>
          <c:h val="0.73700568678915135"/>
        </c:manualLayout>
      </c:layout>
      <c:doughnutChart>
        <c:varyColors val="1"/>
        <c:ser>
          <c:idx val="0"/>
          <c:order val="0"/>
          <c:explosion val="16"/>
          <c:dPt>
            <c:idx val="0"/>
            <c:bubble3D val="0"/>
            <c:spPr>
              <a:solidFill>
                <a:srgbClr val="E63312"/>
              </a:solidFill>
              <a:ln w="19050">
                <a:solidFill>
                  <a:schemeClr val="lt1"/>
                </a:solidFill>
              </a:ln>
              <a:effectLst/>
            </c:spPr>
            <c:extLst>
              <c:ext xmlns:c16="http://schemas.microsoft.com/office/drawing/2014/chart" uri="{C3380CC4-5D6E-409C-BE32-E72D297353CC}">
                <c16:uniqueId val="{00000001-18D5-4DC5-93D3-8993225E4B39}"/>
              </c:ext>
            </c:extLst>
          </c:dPt>
          <c:dPt>
            <c:idx val="1"/>
            <c:bubble3D val="0"/>
            <c:spPr>
              <a:solidFill>
                <a:srgbClr val="EC6608"/>
              </a:solidFill>
              <a:ln w="19050">
                <a:solidFill>
                  <a:schemeClr val="lt1"/>
                </a:solidFill>
              </a:ln>
              <a:effectLst/>
            </c:spPr>
            <c:extLst>
              <c:ext xmlns:c16="http://schemas.microsoft.com/office/drawing/2014/chart" uri="{C3380CC4-5D6E-409C-BE32-E72D297353CC}">
                <c16:uniqueId val="{00000003-18D5-4DC5-93D3-8993225E4B39}"/>
              </c:ext>
            </c:extLst>
          </c:dPt>
          <c:dPt>
            <c:idx val="2"/>
            <c:bubble3D val="0"/>
            <c:spPr>
              <a:solidFill>
                <a:srgbClr val="F9B000"/>
              </a:solidFill>
              <a:ln w="19050">
                <a:solidFill>
                  <a:schemeClr val="lt1"/>
                </a:solidFill>
              </a:ln>
              <a:effectLst/>
            </c:spPr>
            <c:extLst>
              <c:ext xmlns:c16="http://schemas.microsoft.com/office/drawing/2014/chart" uri="{C3380CC4-5D6E-409C-BE32-E72D297353CC}">
                <c16:uniqueId val="{00000005-18D5-4DC5-93D3-8993225E4B39}"/>
              </c:ext>
            </c:extLst>
          </c:dPt>
          <c:dPt>
            <c:idx val="3"/>
            <c:bubble3D val="0"/>
            <c:spPr>
              <a:solidFill>
                <a:srgbClr val="FFDA00"/>
              </a:solidFill>
              <a:ln w="19050">
                <a:solidFill>
                  <a:schemeClr val="lt1"/>
                </a:solidFill>
              </a:ln>
              <a:effectLst/>
            </c:spPr>
            <c:extLst>
              <c:ext xmlns:c16="http://schemas.microsoft.com/office/drawing/2014/chart" uri="{C3380CC4-5D6E-409C-BE32-E72D297353CC}">
                <c16:uniqueId val="{00000007-18D5-4DC5-93D3-8993225E4B39}"/>
              </c:ext>
            </c:extLst>
          </c:dPt>
          <c:dPt>
            <c:idx val="4"/>
            <c:bubble3D val="0"/>
            <c:spPr>
              <a:solidFill>
                <a:schemeClr val="accent5">
                  <a:lumMod val="20000"/>
                  <a:lumOff val="80000"/>
                </a:schemeClr>
              </a:solidFill>
              <a:ln w="19050">
                <a:solidFill>
                  <a:schemeClr val="lt1"/>
                </a:solidFill>
              </a:ln>
              <a:effectLst/>
            </c:spPr>
            <c:extLst>
              <c:ext xmlns:c16="http://schemas.microsoft.com/office/drawing/2014/chart" uri="{C3380CC4-5D6E-409C-BE32-E72D297353CC}">
                <c16:uniqueId val="{00000009-18D5-4DC5-93D3-8993225E4B39}"/>
              </c:ext>
            </c:extLst>
          </c:dPt>
          <c:dPt>
            <c:idx val="5"/>
            <c:bubble3D val="0"/>
            <c:spPr>
              <a:solidFill>
                <a:schemeClr val="tx1"/>
              </a:solidFill>
              <a:ln w="19050">
                <a:solidFill>
                  <a:schemeClr val="lt1"/>
                </a:solidFill>
              </a:ln>
              <a:effectLst/>
            </c:spPr>
            <c:extLst>
              <c:ext xmlns:c16="http://schemas.microsoft.com/office/drawing/2014/chart" uri="{C3380CC4-5D6E-409C-BE32-E72D297353CC}">
                <c16:uniqueId val="{0000000B-18D5-4DC5-93D3-8993225E4B39}"/>
              </c:ext>
            </c:extLst>
          </c:dPt>
          <c:dPt>
            <c:idx val="6"/>
            <c:bubble3D val="0"/>
            <c:spPr>
              <a:solidFill>
                <a:schemeClr val="bg2">
                  <a:lumMod val="85000"/>
                </a:schemeClr>
              </a:solidFill>
              <a:ln w="19050">
                <a:noFill/>
              </a:ln>
              <a:effectLst/>
            </c:spPr>
            <c:extLst>
              <c:ext xmlns:c16="http://schemas.microsoft.com/office/drawing/2014/chart" uri="{C3380CC4-5D6E-409C-BE32-E72D297353CC}">
                <c16:uniqueId val="{0000000D-18D5-4DC5-93D3-8993225E4B39}"/>
              </c:ext>
            </c:extLst>
          </c:dPt>
          <c:dLbls>
            <c:dLbl>
              <c:idx val="0"/>
              <c:layout>
                <c:manualLayout>
                  <c:x val="0.224636618958552"/>
                  <c:y val="-0.1793491925496106"/>
                </c:manualLayout>
              </c:layout>
              <c:tx>
                <c:rich>
                  <a:bodyPr/>
                  <a:lstStyle/>
                  <a:p>
                    <a:fld id="{D9427707-CD9F-4269-A7CE-62A2756E0FD5}" type="CATEGORYNAME">
                      <a:rPr lang="en-GB" dirty="0"/>
                      <a:pPr/>
                      <a:t>[CATEGORY NAME]</a:t>
                    </a:fld>
                    <a:r>
                      <a:rPr lang="en-GB" baseline="0"/>
                      <a:t>
</a:t>
                    </a:r>
                    <a:fld id="{DF7CD860-5635-4E91-A6CB-FC095B8E175E}" type="PERCENTAGE">
                      <a:rPr lang="en-GB" b="1" baseline="0" dirty="0"/>
                      <a:pPr/>
                      <a:t>[PERCENTAGE]</a:t>
                    </a:fld>
                    <a:endParaRPr lang="en-GB" baseline="0"/>
                  </a:p>
                </c:rich>
              </c:tx>
              <c:showLegendKey val="0"/>
              <c:showVal val="0"/>
              <c:showCatName val="1"/>
              <c:showSerName val="0"/>
              <c:showPercent val="1"/>
              <c:showBubbleSize val="0"/>
              <c:extLst>
                <c:ext xmlns:c15="http://schemas.microsoft.com/office/drawing/2012/chart" uri="{CE6537A1-D6FC-4f65-9D91-7224C49458BB}">
                  <c15:layout>
                    <c:manualLayout>
                      <c:w val="0.3355648457059765"/>
                      <c:h val="0.1025307248986896"/>
                    </c:manualLayout>
                  </c15:layout>
                  <c15:dlblFieldTable/>
                  <c15:showDataLabelsRange val="0"/>
                </c:ext>
                <c:ext xmlns:c16="http://schemas.microsoft.com/office/drawing/2014/chart" uri="{C3380CC4-5D6E-409C-BE32-E72D297353CC}">
                  <c16:uniqueId val="{00000001-18D5-4DC5-93D3-8993225E4B39}"/>
                </c:ext>
              </c:extLst>
            </c:dLbl>
            <c:dLbl>
              <c:idx val="1"/>
              <c:layout>
                <c:manualLayout>
                  <c:x val="0.23179072535487918"/>
                  <c:y val="-7.5850335904131372E-2"/>
                </c:manualLayout>
              </c:layout>
              <c:tx>
                <c:rich>
                  <a:bodyPr/>
                  <a:lstStyle/>
                  <a:p>
                    <a:fld id="{E616933F-DA0A-4C48-AEFC-9930D681041A}" type="CATEGORYNAME">
                      <a:rPr lang="en-US"/>
                      <a:pPr/>
                      <a:t>[CATEGORY NAME]</a:t>
                    </a:fld>
                    <a:r>
                      <a:rPr lang="en-US" baseline="0"/>
                      <a:t>
</a:t>
                    </a:r>
                    <a:fld id="{7E5A1734-E927-4E84-BA9E-FEFD34F3BA3F}" type="PERCENTAGE">
                      <a:rPr lang="en-US" b="1"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25216572504708096"/>
                      <c:h val="0.12423629337999417"/>
                    </c:manualLayout>
                  </c15:layout>
                  <c15:dlblFieldTable/>
                  <c15:showDataLabelsRange val="0"/>
                </c:ext>
                <c:ext xmlns:c16="http://schemas.microsoft.com/office/drawing/2014/chart" uri="{C3380CC4-5D6E-409C-BE32-E72D297353CC}">
                  <c16:uniqueId val="{00000003-18D5-4DC5-93D3-8993225E4B39}"/>
                </c:ext>
              </c:extLst>
            </c:dLbl>
            <c:dLbl>
              <c:idx val="2"/>
              <c:layout>
                <c:manualLayout>
                  <c:x val="0.17861307590788439"/>
                  <c:y val="-1.3969451735199766E-2"/>
                </c:manualLayout>
              </c:layout>
              <c:tx>
                <c:rich>
                  <a:bodyPr/>
                  <a:lstStyle/>
                  <a:p>
                    <a:fld id="{9AC45075-073A-46B2-A987-F4EA988832D3}" type="CATEGORYNAME">
                      <a:rPr lang="en-US"/>
                      <a:pPr/>
                      <a:t>[CATEGORY NAME]</a:t>
                    </a:fld>
                    <a:r>
                      <a:rPr lang="en-US" baseline="0"/>
                      <a:t>
</a:t>
                    </a:r>
                    <a:fld id="{475B19F9-1BBE-42D3-90BA-16F560A83A3B}" type="PERCENTAGE">
                      <a:rPr lang="en-US" b="1"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27207171137506114"/>
                      <c:h val="0.11960666375036454"/>
                    </c:manualLayout>
                  </c15:layout>
                  <c15:dlblFieldTable/>
                  <c15:showDataLabelsRange val="0"/>
                </c:ext>
                <c:ext xmlns:c16="http://schemas.microsoft.com/office/drawing/2014/chart" uri="{C3380CC4-5D6E-409C-BE32-E72D297353CC}">
                  <c16:uniqueId val="{00000005-18D5-4DC5-93D3-8993225E4B39}"/>
                </c:ext>
              </c:extLst>
            </c:dLbl>
            <c:dLbl>
              <c:idx val="3"/>
              <c:layout>
                <c:manualLayout>
                  <c:x val="0.18958012559293103"/>
                  <c:y val="1.5033906643586968E-2"/>
                </c:manualLayout>
              </c:layout>
              <c:tx>
                <c:rich>
                  <a:bodyPr/>
                  <a:lstStyle/>
                  <a:p>
                    <a:fld id="{C6925E85-18FA-4D39-9986-A5A74DEE42EC}" type="CATEGORYNAME">
                      <a:rPr lang="en-US"/>
                      <a:pPr/>
                      <a:t>[CATEGORY NAME]</a:t>
                    </a:fld>
                    <a:r>
                      <a:rPr lang="en-US" baseline="0"/>
                      <a:t>
</a:t>
                    </a:r>
                    <a:fld id="{1257E8D8-D7C9-4A92-8C58-5E0068C2DD34}" type="PERCENTAGE">
                      <a:rPr lang="en-US" b="1"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layout>
                    <c:manualLayout>
                      <c:w val="0.25686650913802911"/>
                      <c:h val="0.16280321186455177"/>
                    </c:manualLayout>
                  </c15:layout>
                  <c15:dlblFieldTable/>
                  <c15:showDataLabelsRange val="0"/>
                </c:ext>
                <c:ext xmlns:c16="http://schemas.microsoft.com/office/drawing/2014/chart" uri="{C3380CC4-5D6E-409C-BE32-E72D297353CC}">
                  <c16:uniqueId val="{00000007-18D5-4DC5-93D3-8993225E4B39}"/>
                </c:ext>
              </c:extLst>
            </c:dLbl>
            <c:dLbl>
              <c:idx val="4"/>
              <c:layout>
                <c:manualLayout>
                  <c:x val="0.21641233414052091"/>
                  <c:y val="9.0948395856240594E-2"/>
                </c:manualLayout>
              </c:layout>
              <c:tx>
                <c:rich>
                  <a:bodyPr/>
                  <a:lstStyle/>
                  <a:p>
                    <a:fld id="{76299570-9A2F-49D1-A8BA-556EEBE8ECFA}" type="CATEGORYNAME">
                      <a:rPr lang="en-GB"/>
                      <a:pPr/>
                      <a:t>[CATEGORY NAME]</a:t>
                    </a:fld>
                    <a:r>
                      <a:rPr lang="en-GB" baseline="0"/>
                      <a:t>
</a:t>
                    </a:r>
                    <a:fld id="{C58D2A69-5056-4E83-A7E0-CDAE067D7E83}" type="PERCENTAGE">
                      <a:rPr lang="en-GB" b="1" baseline="0"/>
                      <a:pPr/>
                      <a:t>[PERCENTAGE]</a:t>
                    </a:fld>
                    <a:endParaRPr lang="en-GB" baseline="0"/>
                  </a:p>
                </c:rich>
              </c:tx>
              <c:showLegendKey val="0"/>
              <c:showVal val="0"/>
              <c:showCatName val="1"/>
              <c:showSerName val="0"/>
              <c:showPercent val="1"/>
              <c:showBubbleSize val="0"/>
              <c:extLst>
                <c:ext xmlns:c15="http://schemas.microsoft.com/office/drawing/2012/chart" uri="{CE6537A1-D6FC-4f65-9D91-7224C49458BB}">
                  <c15:layout>
                    <c:manualLayout>
                      <c:w val="0.35819338496989167"/>
                      <c:h val="0.15883581574236652"/>
                    </c:manualLayout>
                  </c15:layout>
                  <c15:dlblFieldTable/>
                  <c15:showDataLabelsRange val="0"/>
                </c:ext>
                <c:ext xmlns:c16="http://schemas.microsoft.com/office/drawing/2014/chart" uri="{C3380CC4-5D6E-409C-BE32-E72D297353CC}">
                  <c16:uniqueId val="{00000009-18D5-4DC5-93D3-8993225E4B39}"/>
                </c:ext>
              </c:extLst>
            </c:dLbl>
            <c:dLbl>
              <c:idx val="5"/>
              <c:layout>
                <c:manualLayout>
                  <c:x val="-0.17962509747817368"/>
                  <c:y val="7.3896576053682453E-2"/>
                </c:manualLayout>
              </c:layout>
              <c:tx>
                <c:rich>
                  <a:bodyPr/>
                  <a:lstStyle/>
                  <a:p>
                    <a:fld id="{720B220A-9CD8-497E-90F8-16CA04589DA5}" type="CATEGORYNAME">
                      <a:rPr lang="en-US"/>
                      <a:pPr/>
                      <a:t>[CATEGORY NAME]</a:t>
                    </a:fld>
                    <a:r>
                      <a:rPr lang="en-US" baseline="0"/>
                      <a:t>
</a:t>
                    </a:r>
                    <a:fld id="{4B2C10B2-6755-49E2-8144-CED9F71B0CD7}" type="PERCENTAGE">
                      <a:rPr lang="en-US" b="1"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8D5-4DC5-93D3-8993225E4B39}"/>
                </c:ext>
              </c:extLst>
            </c:dLbl>
            <c:dLbl>
              <c:idx val="6"/>
              <c:layout>
                <c:manualLayout>
                  <c:x val="-0.16341364166730185"/>
                  <c:y val="-8.4495998647985238E-2"/>
                </c:manualLayout>
              </c:layout>
              <c:tx>
                <c:rich>
                  <a:bodyPr/>
                  <a:lstStyle/>
                  <a:p>
                    <a:fld id="{C6669C22-3024-4EB5-AA18-1443C363F640}" type="CATEGORYNAME">
                      <a:rPr lang="en-US"/>
                      <a:pPr/>
                      <a:t>[CATEGORY NAME]</a:t>
                    </a:fld>
                    <a:r>
                      <a:rPr lang="en-US" baseline="0"/>
                      <a:t>
</a:t>
                    </a:r>
                    <a:fld id="{4CB50B12-3DE2-47AE-BA12-7E933CC13D4D}" type="PERCENTAGE">
                      <a:rPr lang="en-US" b="1" baseline="0"/>
                      <a:pPr/>
                      <a:t>[PERCENTAGE]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18D5-4DC5-93D3-8993225E4B39}"/>
                </c:ext>
              </c:extLst>
            </c:dLbl>
            <c:spPr>
              <a:noFill/>
              <a:ln>
                <a:noFill/>
              </a:ln>
              <a:effectLst/>
            </c:spPr>
            <c:txPr>
              <a:bodyPr rot="0" spcFirstLastPara="1" vertOverflow="clip" horzOverflow="clip" vert="horz" wrap="square" lIns="36576" tIns="18288" rIns="36576" bIns="18288" anchor="ctr" anchorCtr="1">
                <a:spAutoFit/>
              </a:bodyPr>
              <a:lstStyle/>
              <a:p>
                <a:pPr>
                  <a:defRPr sz="1000" b="0" i="0" u="none" strike="noStrike" kern="1200" baseline="0">
                    <a:solidFill>
                      <a:sysClr val="windowText" lastClr="000000"/>
                    </a:solidFill>
                    <a:latin typeface="Corbel" panose="020B0503020204020204" pitchFamily="34" charset="0"/>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'Fut Housing Plans'!$H$5:$H$11</c:f>
              <c:strCache>
                <c:ptCount val="7"/>
                <c:pt idx="0">
                  <c:v>Within the next year</c:v>
                </c:pt>
                <c:pt idx="1">
                  <c:v>Within 1-2 years</c:v>
                </c:pt>
                <c:pt idx="2">
                  <c:v>Within 2-5 years</c:v>
                </c:pt>
                <c:pt idx="3">
                  <c:v>Within 5-10 years</c:v>
                </c:pt>
                <c:pt idx="4">
                  <c:v>In more than 10 year's time</c:v>
                </c:pt>
                <c:pt idx="5">
                  <c:v>No</c:v>
                </c:pt>
                <c:pt idx="6">
                  <c:v>Don't know</c:v>
                </c:pt>
              </c:strCache>
            </c:strRef>
          </c:cat>
          <c:val>
            <c:numRef>
              <c:f>'Fut Housing Plans'!$I$5:$I$11</c:f>
              <c:numCache>
                <c:formatCode>0%</c:formatCode>
                <c:ptCount val="7"/>
                <c:pt idx="0">
                  <c:v>0.02</c:v>
                </c:pt>
                <c:pt idx="1">
                  <c:v>0.03</c:v>
                </c:pt>
                <c:pt idx="2">
                  <c:v>0.06</c:v>
                </c:pt>
                <c:pt idx="3">
                  <c:v>0.1</c:v>
                </c:pt>
                <c:pt idx="4">
                  <c:v>0.08</c:v>
                </c:pt>
                <c:pt idx="5">
                  <c:v>0.36</c:v>
                </c:pt>
                <c:pt idx="6">
                  <c:v>0.35</c:v>
                </c:pt>
              </c:numCache>
            </c:numRef>
          </c:val>
          <c:extLst>
            <c:ext xmlns:c16="http://schemas.microsoft.com/office/drawing/2014/chart" uri="{C3380CC4-5D6E-409C-BE32-E72D297353CC}">
              <c16:uniqueId val="{0000000E-18D5-4DC5-93D3-8993225E4B39}"/>
            </c:ext>
          </c:extLst>
        </c:ser>
        <c:dLbls>
          <c:showLegendKey val="0"/>
          <c:showVal val="0"/>
          <c:showCatName val="0"/>
          <c:showSerName val="0"/>
          <c:showPercent val="0"/>
          <c:showBubbleSize val="0"/>
          <c:showLeaderLines val="0"/>
        </c:dLbls>
        <c:firstSliceAng val="35"/>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orbel" panose="020B05030202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94995101215849"/>
          <c:y val="4.0520144835910113E-2"/>
          <c:w val="0.788153225171632"/>
          <c:h val="0.84185195179627748"/>
        </c:manualLayout>
      </c:layout>
      <c:areaChart>
        <c:grouping val="stacked"/>
        <c:varyColors val="0"/>
        <c:ser>
          <c:idx val="0"/>
          <c:order val="0"/>
          <c:tx>
            <c:strRef>
              <c:f>'C3.10'!$B$27</c:f>
              <c:strCache>
                <c:ptCount val="1"/>
                <c:pt idx="0">
                  <c:v>Education</c:v>
                </c:pt>
              </c:strCache>
            </c:strRef>
          </c:tx>
          <c:spPr>
            <a:solidFill>
              <a:schemeClr val="bg1">
                <a:lumMod val="85000"/>
              </a:schemeClr>
            </a:solidFill>
          </c:spPr>
          <c:cat>
            <c:strRef>
              <c:f>'C3.10'!$C$25:$CZ$25</c:f>
              <c:strCache>
                <c:ptCount val="10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strCache>
            </c:strRef>
          </c:cat>
          <c:val>
            <c:numRef>
              <c:f>'C3.10'!$C$27:$CZ$27</c:f>
              <c:numCache>
                <c:formatCode>0.0</c:formatCode>
                <c:ptCount val="102"/>
                <c:pt idx="0">
                  <c:v>0</c:v>
                </c:pt>
                <c:pt idx="1">
                  <c:v>0</c:v>
                </c:pt>
                <c:pt idx="2">
                  <c:v>0.71330457843662531</c:v>
                </c:pt>
                <c:pt idx="3">
                  <c:v>1.4266091568732506</c:v>
                </c:pt>
                <c:pt idx="4">
                  <c:v>2.1399137353098761</c:v>
                </c:pt>
                <c:pt idx="5">
                  <c:v>3.5872023477163784</c:v>
                </c:pt>
                <c:pt idx="6">
                  <c:v>5.0580268681988532</c:v>
                </c:pt>
                <c:pt idx="7">
                  <c:v>5.8613146895775161</c:v>
                </c:pt>
                <c:pt idx="8">
                  <c:v>6.6358654164441608</c:v>
                </c:pt>
                <c:pt idx="9">
                  <c:v>7.4356616184536719</c:v>
                </c:pt>
                <c:pt idx="10">
                  <c:v>7.5400628126424181</c:v>
                </c:pt>
                <c:pt idx="11">
                  <c:v>7.6261365656114766</c:v>
                </c:pt>
                <c:pt idx="12">
                  <c:v>7.7267998820110178</c:v>
                </c:pt>
                <c:pt idx="13">
                  <c:v>7.8702030130168765</c:v>
                </c:pt>
                <c:pt idx="14">
                  <c:v>7.9720036139875985</c:v>
                </c:pt>
                <c:pt idx="15">
                  <c:v>8.0119308355564094</c:v>
                </c:pt>
                <c:pt idx="16">
                  <c:v>7.2447138798138164</c:v>
                </c:pt>
                <c:pt idx="17">
                  <c:v>6.2654521521876596</c:v>
                </c:pt>
                <c:pt idx="18">
                  <c:v>5.1229889156573885</c:v>
                </c:pt>
                <c:pt idx="19">
                  <c:v>3.8697171856674952</c:v>
                </c:pt>
                <c:pt idx="20">
                  <c:v>2.6026855745169999</c:v>
                </c:pt>
                <c:pt idx="21">
                  <c:v>2.0595844640006944</c:v>
                </c:pt>
                <c:pt idx="22">
                  <c:v>1.5914668590701122</c:v>
                </c:pt>
                <c:pt idx="23">
                  <c:v>1.2347990956880139</c:v>
                </c:pt>
                <c:pt idx="24">
                  <c:v>0.98495296307908553</c:v>
                </c:pt>
                <c:pt idx="25">
                  <c:v>0.75394876773765851</c:v>
                </c:pt>
                <c:pt idx="26">
                  <c:v>0.5872825401428784</c:v>
                </c:pt>
                <c:pt idx="27">
                  <c:v>0.48927108552202359</c:v>
                </c:pt>
                <c:pt idx="28">
                  <c:v>0.42485564158859868</c:v>
                </c:pt>
                <c:pt idx="29">
                  <c:v>0.37664649462983091</c:v>
                </c:pt>
                <c:pt idx="30">
                  <c:v>0.34255111009593525</c:v>
                </c:pt>
                <c:pt idx="31">
                  <c:v>0.32115045992530117</c:v>
                </c:pt>
                <c:pt idx="32">
                  <c:v>0.30588265475898402</c:v>
                </c:pt>
                <c:pt idx="33">
                  <c:v>0.29359762183840121</c:v>
                </c:pt>
                <c:pt idx="34">
                  <c:v>0.28280270388327483</c:v>
                </c:pt>
                <c:pt idx="35">
                  <c:v>0.27518084302307344</c:v>
                </c:pt>
                <c:pt idx="36">
                  <c:v>0.26795322185076625</c:v>
                </c:pt>
                <c:pt idx="37">
                  <c:v>0.26195953133700972</c:v>
                </c:pt>
                <c:pt idx="38">
                  <c:v>0.25609312445240651</c:v>
                </c:pt>
                <c:pt idx="39">
                  <c:v>0.25238466904428042</c:v>
                </c:pt>
                <c:pt idx="40">
                  <c:v>0.24784867292543708</c:v>
                </c:pt>
                <c:pt idx="41">
                  <c:v>0.24203036116879503</c:v>
                </c:pt>
                <c:pt idx="42">
                  <c:v>0.23496580189713942</c:v>
                </c:pt>
                <c:pt idx="43">
                  <c:v>0.22541157849305596</c:v>
                </c:pt>
                <c:pt idx="44">
                  <c:v>0.21541282090931621</c:v>
                </c:pt>
                <c:pt idx="45">
                  <c:v>0.20489290353771181</c:v>
                </c:pt>
                <c:pt idx="46">
                  <c:v>0.19360787237706037</c:v>
                </c:pt>
                <c:pt idx="47">
                  <c:v>0.18200238386020073</c:v>
                </c:pt>
                <c:pt idx="48">
                  <c:v>0.1706991359399074</c:v>
                </c:pt>
                <c:pt idx="49">
                  <c:v>0.15847172706047774</c:v>
                </c:pt>
                <c:pt idx="50">
                  <c:v>0.14612071126496148</c:v>
                </c:pt>
                <c:pt idx="51">
                  <c:v>0.13408489064674053</c:v>
                </c:pt>
                <c:pt idx="52">
                  <c:v>0.12202580491422917</c:v>
                </c:pt>
                <c:pt idx="53">
                  <c:v>0.11208022074616215</c:v>
                </c:pt>
                <c:pt idx="54">
                  <c:v>0.10267452853430607</c:v>
                </c:pt>
                <c:pt idx="55">
                  <c:v>9.4323036439180552E-2</c:v>
                </c:pt>
                <c:pt idx="56">
                  <c:v>8.6573167922119207E-2</c:v>
                </c:pt>
                <c:pt idx="57">
                  <c:v>8.0263771447706717E-2</c:v>
                </c:pt>
                <c:pt idx="58">
                  <c:v>7.2988308108250924E-2</c:v>
                </c:pt>
                <c:pt idx="59">
                  <c:v>6.5874460718427938E-2</c:v>
                </c:pt>
                <c:pt idx="60">
                  <c:v>5.9676248600071528E-2</c:v>
                </c:pt>
                <c:pt idx="61">
                  <c:v>5.3332828641523923E-2</c:v>
                </c:pt>
                <c:pt idx="62">
                  <c:v>4.7212032913109554E-2</c:v>
                </c:pt>
                <c:pt idx="63">
                  <c:v>4.2104603979235426E-2</c:v>
                </c:pt>
                <c:pt idx="64">
                  <c:v>3.711201023707731E-2</c:v>
                </c:pt>
                <c:pt idx="65">
                  <c:v>3.2151838146889947E-2</c:v>
                </c:pt>
                <c:pt idx="66">
                  <c:v>2.8516617585166628E-2</c:v>
                </c:pt>
                <c:pt idx="67">
                  <c:v>2.4926286532872224E-2</c:v>
                </c:pt>
                <c:pt idx="68">
                  <c:v>2.2082450547627763E-2</c:v>
                </c:pt>
                <c:pt idx="69">
                  <c:v>1.9914369439433578E-2</c:v>
                </c:pt>
                <c:pt idx="70">
                  <c:v>1.6801558384994166E-2</c:v>
                </c:pt>
                <c:pt idx="71">
                  <c:v>1.3841575582092765E-2</c:v>
                </c:pt>
                <c:pt idx="72">
                  <c:v>1.1155598669327535E-2</c:v>
                </c:pt>
                <c:pt idx="73">
                  <c:v>8.5867234494544555E-3</c:v>
                </c:pt>
                <c:pt idx="74">
                  <c:v>6.2509034190193049E-3</c:v>
                </c:pt>
                <c:pt idx="75">
                  <c:v>5.1694925715964372E-3</c:v>
                </c:pt>
                <c:pt idx="76">
                  <c:v>4.4299368576114044E-3</c:v>
                </c:pt>
                <c:pt idx="77">
                  <c:v>3.9735575656308841E-3</c:v>
                </c:pt>
                <c:pt idx="78">
                  <c:v>3.7321354088011554E-3</c:v>
                </c:pt>
                <c:pt idx="79">
                  <c:v>3.6406960462738122E-3</c:v>
                </c:pt>
                <c:pt idx="80">
                  <c:v>3.6442195669510388E-3</c:v>
                </c:pt>
                <c:pt idx="81">
                  <c:v>3.7001280433182223E-3</c:v>
                </c:pt>
                <c:pt idx="82">
                  <c:v>3.7781161214741695E-3</c:v>
                </c:pt>
                <c:pt idx="83">
                  <c:v>3.8585315639734072E-3</c:v>
                </c:pt>
                <c:pt idx="84">
                  <c:v>3.9301615585804021E-3</c:v>
                </c:pt>
                <c:pt idx="85">
                  <c:v>3.9879773804579631E-3</c:v>
                </c:pt>
                <c:pt idx="86">
                  <c:v>4.0311509116588689E-3</c:v>
                </c:pt>
                <c:pt idx="87">
                  <c:v>4.0614819866400514E-3</c:v>
                </c:pt>
                <c:pt idx="88">
                  <c:v>4.0822570087364644E-3</c:v>
                </c:pt>
                <c:pt idx="89">
                  <c:v>4.0974843170763263E-3</c:v>
                </c:pt>
                <c:pt idx="90">
                  <c:v>4.1114074207270436E-3</c:v>
                </c:pt>
                <c:pt idx="91">
                  <c:v>4.1281721818694469E-3</c:v>
                </c:pt>
                <c:pt idx="92">
                  <c:v>4.1515100769628664E-3</c:v>
                </c:pt>
                <c:pt idx="93">
                  <c:v>4.1842924369194807E-3</c:v>
                </c:pt>
                <c:pt idx="94">
                  <c:v>4.2278102132081051E-3</c:v>
                </c:pt>
                <c:pt idx="95">
                  <c:v>4.2806454947314646E-3</c:v>
                </c:pt>
                <c:pt idx="96">
                  <c:v>4.3370352436429126E-3</c:v>
                </c:pt>
                <c:pt idx="97">
                  <c:v>4.3847004711393169E-3</c:v>
                </c:pt>
                <c:pt idx="98">
                  <c:v>4.4022460110681094E-3</c:v>
                </c:pt>
                <c:pt idx="99">
                  <c:v>4.0114724600660082E-3</c:v>
                </c:pt>
                <c:pt idx="100">
                  <c:v>3.1304259457921656E-3</c:v>
                </c:pt>
                <c:pt idx="101">
                  <c:v>2.2396922629927857E-3</c:v>
                </c:pt>
              </c:numCache>
            </c:numRef>
          </c:val>
          <c:extLst>
            <c:ext xmlns:c16="http://schemas.microsoft.com/office/drawing/2014/chart" uri="{C3380CC4-5D6E-409C-BE32-E72D297353CC}">
              <c16:uniqueId val="{00000000-839C-48F8-B1D4-152F951DF115}"/>
            </c:ext>
          </c:extLst>
        </c:ser>
        <c:ser>
          <c:idx val="1"/>
          <c:order val="1"/>
          <c:tx>
            <c:strRef>
              <c:f>'C3.10'!$B$28</c:f>
              <c:strCache>
                <c:ptCount val="1"/>
                <c:pt idx="0">
                  <c:v>Health</c:v>
                </c:pt>
              </c:strCache>
            </c:strRef>
          </c:tx>
          <c:spPr>
            <a:solidFill>
              <a:srgbClr val="F9B000"/>
            </a:solidFill>
            <a:ln w="25400">
              <a:noFill/>
            </a:ln>
          </c:spPr>
          <c:cat>
            <c:strRef>
              <c:f>'C3.10'!$C$25:$CZ$25</c:f>
              <c:strCache>
                <c:ptCount val="10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strCache>
            </c:strRef>
          </c:cat>
          <c:val>
            <c:numRef>
              <c:f>'C3.10'!$C$28:$CZ$28</c:f>
              <c:numCache>
                <c:formatCode>0.0</c:formatCode>
                <c:ptCount val="102"/>
                <c:pt idx="0">
                  <c:v>4.0103473700989536</c:v>
                </c:pt>
                <c:pt idx="1">
                  <c:v>3.8532208199766438</c:v>
                </c:pt>
                <c:pt idx="2">
                  <c:v>3.6367078753579891</c:v>
                </c:pt>
                <c:pt idx="3">
                  <c:v>3.3630774272695225</c:v>
                </c:pt>
                <c:pt idx="4">
                  <c:v>3.035467165909703</c:v>
                </c:pt>
                <c:pt idx="5">
                  <c:v>2.6334828904310128</c:v>
                </c:pt>
                <c:pt idx="6">
                  <c:v>2.3434802414101017</c:v>
                </c:pt>
                <c:pt idx="7">
                  <c:v>2.073084859807842</c:v>
                </c:pt>
                <c:pt idx="8">
                  <c:v>1.8256737456092351</c:v>
                </c:pt>
                <c:pt idx="9">
                  <c:v>1.6038064084947459</c:v>
                </c:pt>
                <c:pt idx="10">
                  <c:v>1.4334796094969815</c:v>
                </c:pt>
                <c:pt idx="11">
                  <c:v>1.2908185086029074</c:v>
                </c:pt>
                <c:pt idx="12">
                  <c:v>1.1755121921308296</c:v>
                </c:pt>
                <c:pt idx="13">
                  <c:v>1.0865712246094674</c:v>
                </c:pt>
                <c:pt idx="14">
                  <c:v>1.0224628800443263</c:v>
                </c:pt>
                <c:pt idx="15">
                  <c:v>0.98883579124671661</c:v>
                </c:pt>
                <c:pt idx="16">
                  <c:v>0.98444913066693851</c:v>
                </c:pt>
                <c:pt idx="17">
                  <c:v>0.99766667251371111</c:v>
                </c:pt>
                <c:pt idx="18">
                  <c:v>1.0255508598432328</c:v>
                </c:pt>
                <c:pt idx="19">
                  <c:v>1.0651680592166959</c:v>
                </c:pt>
                <c:pt idx="20">
                  <c:v>1.1060195678403646</c:v>
                </c:pt>
                <c:pt idx="21">
                  <c:v>1.1442916846320157</c:v>
                </c:pt>
                <c:pt idx="22">
                  <c:v>1.1864536076620376</c:v>
                </c:pt>
                <c:pt idx="23">
                  <c:v>1.2305078356142793</c:v>
                </c:pt>
                <c:pt idx="24">
                  <c:v>1.2748586148393162</c:v>
                </c:pt>
                <c:pt idx="25">
                  <c:v>1.3221818156584615</c:v>
                </c:pt>
                <c:pt idx="26">
                  <c:v>1.3677140229224656</c:v>
                </c:pt>
                <c:pt idx="27">
                  <c:v>1.4109734747404783</c:v>
                </c:pt>
                <c:pt idx="28">
                  <c:v>1.4515700568834635</c:v>
                </c:pt>
                <c:pt idx="29">
                  <c:v>1.4891566708297668</c:v>
                </c:pt>
                <c:pt idx="30">
                  <c:v>1.5194853185841402</c:v>
                </c:pt>
                <c:pt idx="31">
                  <c:v>1.5460117334817736</c:v>
                </c:pt>
                <c:pt idx="32">
                  <c:v>1.5679880664412627</c:v>
                </c:pt>
                <c:pt idx="33">
                  <c:v>1.5845756773270376</c:v>
                </c:pt>
                <c:pt idx="34">
                  <c:v>1.5948610154709879</c:v>
                </c:pt>
                <c:pt idx="35">
                  <c:v>1.6084835978409477</c:v>
                </c:pt>
                <c:pt idx="36">
                  <c:v>1.6143601850156031</c:v>
                </c:pt>
                <c:pt idx="37">
                  <c:v>1.6121354091291329</c:v>
                </c:pt>
                <c:pt idx="38">
                  <c:v>1.6015820148893092</c:v>
                </c:pt>
                <c:pt idx="39">
                  <c:v>1.582703640999233</c:v>
                </c:pt>
                <c:pt idx="40">
                  <c:v>1.5452192229654764</c:v>
                </c:pt>
                <c:pt idx="41">
                  <c:v>1.4998693516309081</c:v>
                </c:pt>
                <c:pt idx="42">
                  <c:v>1.4472068932608888</c:v>
                </c:pt>
                <c:pt idx="43">
                  <c:v>1.3881894011963563</c:v>
                </c:pt>
                <c:pt idx="44">
                  <c:v>1.3239873008199321</c:v>
                </c:pt>
                <c:pt idx="45">
                  <c:v>1.512925507826445</c:v>
                </c:pt>
                <c:pt idx="46">
                  <c:v>1.7148555062023361</c:v>
                </c:pt>
                <c:pt idx="47">
                  <c:v>1.9312140688290813</c:v>
                </c:pt>
                <c:pt idx="48">
                  <c:v>2.1629775297492757</c:v>
                </c:pt>
                <c:pt idx="49">
                  <c:v>2.410697528525136</c:v>
                </c:pt>
                <c:pt idx="50">
                  <c:v>2.4175328642534986</c:v>
                </c:pt>
                <c:pt idx="51">
                  <c:v>2.4249996517075894</c:v>
                </c:pt>
                <c:pt idx="52">
                  <c:v>2.4328900033245446</c:v>
                </c:pt>
                <c:pt idx="53">
                  <c:v>2.4410495407225881</c:v>
                </c:pt>
                <c:pt idx="54">
                  <c:v>2.4493488981736231</c:v>
                </c:pt>
                <c:pt idx="55">
                  <c:v>2.4908725629080943</c:v>
                </c:pt>
                <c:pt idx="56">
                  <c:v>2.5324470630738212</c:v>
                </c:pt>
                <c:pt idx="57">
                  <c:v>2.5739398216096228</c:v>
                </c:pt>
                <c:pt idx="58">
                  <c:v>2.6152493558699579</c:v>
                </c:pt>
                <c:pt idx="59">
                  <c:v>2.6564255225679054</c:v>
                </c:pt>
                <c:pt idx="60">
                  <c:v>2.6644302044256682</c:v>
                </c:pt>
                <c:pt idx="61">
                  <c:v>2.6724902770451564</c:v>
                </c:pt>
                <c:pt idx="62">
                  <c:v>2.6807640662076424</c:v>
                </c:pt>
                <c:pt idx="63">
                  <c:v>2.6894142976211244</c:v>
                </c:pt>
                <c:pt idx="64">
                  <c:v>2.6982882595803024</c:v>
                </c:pt>
                <c:pt idx="65">
                  <c:v>3.0981277882778229</c:v>
                </c:pt>
                <c:pt idx="66">
                  <c:v>3.4976514640508016</c:v>
                </c:pt>
                <c:pt idx="67">
                  <c:v>3.8966710772574347</c:v>
                </c:pt>
                <c:pt idx="68">
                  <c:v>4.2951899168365948</c:v>
                </c:pt>
                <c:pt idx="69">
                  <c:v>4.6935492414977338</c:v>
                </c:pt>
                <c:pt idx="70">
                  <c:v>4.7015596144054408</c:v>
                </c:pt>
                <c:pt idx="71">
                  <c:v>4.7112785227832026</c:v>
                </c:pt>
                <c:pt idx="72">
                  <c:v>4.7239603035987958</c:v>
                </c:pt>
                <c:pt idx="73">
                  <c:v>4.7409953018559392</c:v>
                </c:pt>
                <c:pt idx="74">
                  <c:v>4.7638060059130165</c:v>
                </c:pt>
                <c:pt idx="75">
                  <c:v>5.2145988056019092</c:v>
                </c:pt>
                <c:pt idx="76">
                  <c:v>5.6734683003858297</c:v>
                </c:pt>
                <c:pt idx="77">
                  <c:v>6.1413223262081704</c:v>
                </c:pt>
                <c:pt idx="78">
                  <c:v>6.6185877258296086</c:v>
                </c:pt>
                <c:pt idx="79">
                  <c:v>7.1050454437639834</c:v>
                </c:pt>
                <c:pt idx="80">
                  <c:v>7.1784173872665349</c:v>
                </c:pt>
                <c:pt idx="81">
                  <c:v>7.256743775249916</c:v>
                </c:pt>
                <c:pt idx="82">
                  <c:v>7.336002208633424</c:v>
                </c:pt>
                <c:pt idx="83">
                  <c:v>7.4118963458731475</c:v>
                </c:pt>
                <c:pt idx="84">
                  <c:v>7.4805579330588285</c:v>
                </c:pt>
                <c:pt idx="85">
                  <c:v>8.3665302628308869</c:v>
                </c:pt>
                <c:pt idx="86">
                  <c:v>9.2413865546492335</c:v>
                </c:pt>
                <c:pt idx="87">
                  <c:v>10.105365073783355</c:v>
                </c:pt>
                <c:pt idx="88">
                  <c:v>10.959487713289509</c:v>
                </c:pt>
                <c:pt idx="89">
                  <c:v>11.805194278062858</c:v>
                </c:pt>
                <c:pt idx="90">
                  <c:v>11.816668403337792</c:v>
                </c:pt>
                <c:pt idx="91">
                  <c:v>11.82287533132798</c:v>
                </c:pt>
                <c:pt idx="92">
                  <c:v>11.82522639692932</c:v>
                </c:pt>
                <c:pt idx="93">
                  <c:v>11.824923882788125</c:v>
                </c:pt>
                <c:pt idx="94">
                  <c:v>11.82293750864512</c:v>
                </c:pt>
                <c:pt idx="95">
                  <c:v>11.820007456476864</c:v>
                </c:pt>
                <c:pt idx="96">
                  <c:v>11.816664234237154</c:v>
                </c:pt>
                <c:pt idx="97">
                  <c:v>11.813257976378726</c:v>
                </c:pt>
                <c:pt idx="98">
                  <c:v>11.809991876075653</c:v>
                </c:pt>
                <c:pt idx="99">
                  <c:v>11.806956247801924</c:v>
                </c:pt>
                <c:pt idx="100">
                  <c:v>11.804161188334467</c:v>
                </c:pt>
                <c:pt idx="101">
                  <c:v>11.8015669330359</c:v>
                </c:pt>
              </c:numCache>
            </c:numRef>
          </c:val>
          <c:extLst>
            <c:ext xmlns:c16="http://schemas.microsoft.com/office/drawing/2014/chart" uri="{C3380CC4-5D6E-409C-BE32-E72D297353CC}">
              <c16:uniqueId val="{00000001-839C-48F8-B1D4-152F951DF115}"/>
            </c:ext>
          </c:extLst>
        </c:ser>
        <c:ser>
          <c:idx val="2"/>
          <c:order val="2"/>
          <c:tx>
            <c:strRef>
              <c:f>'C3.10'!$B$29</c:f>
              <c:strCache>
                <c:ptCount val="1"/>
                <c:pt idx="0">
                  <c:v>Adult social care</c:v>
                </c:pt>
              </c:strCache>
            </c:strRef>
          </c:tx>
          <c:spPr>
            <a:solidFill>
              <a:srgbClr val="E63312"/>
            </a:solidFill>
            <a:ln w="25400">
              <a:noFill/>
            </a:ln>
          </c:spPr>
          <c:cat>
            <c:strRef>
              <c:f>'C3.10'!$C$25:$CZ$25</c:f>
              <c:strCache>
                <c:ptCount val="10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strCache>
            </c:strRef>
          </c:cat>
          <c:val>
            <c:numRef>
              <c:f>'C3.10'!$C$29:$CZ$29</c:f>
              <c:numCache>
                <c:formatCode>0.0</c:formatCode>
                <c:ptCount val="10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4.878228899702524E-2</c:v>
                </c:pt>
                <c:pt idx="19">
                  <c:v>9.756457799405048E-2</c:v>
                </c:pt>
                <c:pt idx="20">
                  <c:v>0.14634686699107574</c:v>
                </c:pt>
                <c:pt idx="21">
                  <c:v>0.19512915598810096</c:v>
                </c:pt>
                <c:pt idx="22">
                  <c:v>0.24391144498512624</c:v>
                </c:pt>
                <c:pt idx="23">
                  <c:v>0.24391144498512624</c:v>
                </c:pt>
                <c:pt idx="24">
                  <c:v>0.24391144498512624</c:v>
                </c:pt>
                <c:pt idx="25">
                  <c:v>0.24391144498512624</c:v>
                </c:pt>
                <c:pt idx="26">
                  <c:v>0.24391144498512624</c:v>
                </c:pt>
                <c:pt idx="27">
                  <c:v>0.24391144498512624</c:v>
                </c:pt>
                <c:pt idx="28">
                  <c:v>0.24391144498512624</c:v>
                </c:pt>
                <c:pt idx="29">
                  <c:v>0.24391144498512624</c:v>
                </c:pt>
                <c:pt idx="30">
                  <c:v>0.24391144498512624</c:v>
                </c:pt>
                <c:pt idx="31">
                  <c:v>0.24391144498512624</c:v>
                </c:pt>
                <c:pt idx="32">
                  <c:v>0.24391144498512624</c:v>
                </c:pt>
                <c:pt idx="33">
                  <c:v>0.24391144498512624</c:v>
                </c:pt>
                <c:pt idx="34">
                  <c:v>0.24391144498512624</c:v>
                </c:pt>
                <c:pt idx="35">
                  <c:v>0.24391144498512624</c:v>
                </c:pt>
                <c:pt idx="36">
                  <c:v>0.24391144498512624</c:v>
                </c:pt>
                <c:pt idx="37">
                  <c:v>0.24391144498512624</c:v>
                </c:pt>
                <c:pt idx="38">
                  <c:v>0.24391144498512624</c:v>
                </c:pt>
                <c:pt idx="39">
                  <c:v>0.24391144498512624</c:v>
                </c:pt>
                <c:pt idx="40">
                  <c:v>0.24391144498512624</c:v>
                </c:pt>
                <c:pt idx="41">
                  <c:v>0.24391144498512624</c:v>
                </c:pt>
                <c:pt idx="42">
                  <c:v>0.24391144498512624</c:v>
                </c:pt>
                <c:pt idx="43">
                  <c:v>0.24391144498512624</c:v>
                </c:pt>
                <c:pt idx="44">
                  <c:v>0.24391144498512624</c:v>
                </c:pt>
                <c:pt idx="45">
                  <c:v>0.24391144498512624</c:v>
                </c:pt>
                <c:pt idx="46">
                  <c:v>0.28868440691067276</c:v>
                </c:pt>
                <c:pt idx="47">
                  <c:v>0.3334573688362194</c:v>
                </c:pt>
                <c:pt idx="48">
                  <c:v>0.37823033076176599</c:v>
                </c:pt>
                <c:pt idx="49">
                  <c:v>0.42300329268731257</c:v>
                </c:pt>
                <c:pt idx="50">
                  <c:v>0.46777625461285904</c:v>
                </c:pt>
                <c:pt idx="51">
                  <c:v>0.46777625461285904</c:v>
                </c:pt>
                <c:pt idx="52">
                  <c:v>0.46777625461285904</c:v>
                </c:pt>
                <c:pt idx="53">
                  <c:v>0.46777625461285904</c:v>
                </c:pt>
                <c:pt idx="54">
                  <c:v>0.46777625461285904</c:v>
                </c:pt>
                <c:pt idx="55">
                  <c:v>0.46777625461285904</c:v>
                </c:pt>
                <c:pt idx="56">
                  <c:v>0.46777625461285904</c:v>
                </c:pt>
                <c:pt idx="57">
                  <c:v>0.46777625461285904</c:v>
                </c:pt>
                <c:pt idx="58">
                  <c:v>0.46777625461285904</c:v>
                </c:pt>
                <c:pt idx="59">
                  <c:v>0.46777625461285904</c:v>
                </c:pt>
                <c:pt idx="60">
                  <c:v>0.46777625461285904</c:v>
                </c:pt>
                <c:pt idx="61">
                  <c:v>0.46777625461285904</c:v>
                </c:pt>
                <c:pt idx="62">
                  <c:v>0.46777625461285904</c:v>
                </c:pt>
                <c:pt idx="63">
                  <c:v>0.46777625461285904</c:v>
                </c:pt>
                <c:pt idx="64">
                  <c:v>0.46777625461285904</c:v>
                </c:pt>
                <c:pt idx="65">
                  <c:v>0.44627425278167165</c:v>
                </c:pt>
                <c:pt idx="66">
                  <c:v>0.42477225095048426</c:v>
                </c:pt>
                <c:pt idx="67">
                  <c:v>0.40327024911929688</c:v>
                </c:pt>
                <c:pt idx="68">
                  <c:v>0.38176824728810937</c:v>
                </c:pt>
                <c:pt idx="69">
                  <c:v>0.36026624545692199</c:v>
                </c:pt>
                <c:pt idx="70">
                  <c:v>0.4175766156407929</c:v>
                </c:pt>
                <c:pt idx="71">
                  <c:v>0.47488698582466365</c:v>
                </c:pt>
                <c:pt idx="72">
                  <c:v>0.53219735600853457</c:v>
                </c:pt>
                <c:pt idx="73">
                  <c:v>0.58950772619240532</c:v>
                </c:pt>
                <c:pt idx="74">
                  <c:v>0.6468180963762763</c:v>
                </c:pt>
                <c:pt idx="75">
                  <c:v>0.72753077683199441</c:v>
                </c:pt>
                <c:pt idx="76">
                  <c:v>0.80824345728771263</c:v>
                </c:pt>
                <c:pt idx="77">
                  <c:v>0.88895613774343107</c:v>
                </c:pt>
                <c:pt idx="78">
                  <c:v>0.9696688181991493</c:v>
                </c:pt>
                <c:pt idx="79">
                  <c:v>1.0503814986548674</c:v>
                </c:pt>
                <c:pt idx="80">
                  <c:v>1.3217891087704505</c:v>
                </c:pt>
                <c:pt idx="81">
                  <c:v>1.5931967188860336</c:v>
                </c:pt>
                <c:pt idx="82">
                  <c:v>1.8646043290016172</c:v>
                </c:pt>
                <c:pt idx="83">
                  <c:v>2.1360119391172003</c:v>
                </c:pt>
                <c:pt idx="84">
                  <c:v>2.4074195492327837</c:v>
                </c:pt>
                <c:pt idx="85">
                  <c:v>3.075535008900991</c:v>
                </c:pt>
                <c:pt idx="86">
                  <c:v>3.7436504685691987</c:v>
                </c:pt>
                <c:pt idx="87">
                  <c:v>4.411765928237406</c:v>
                </c:pt>
                <c:pt idx="88">
                  <c:v>5.0798813879056137</c:v>
                </c:pt>
                <c:pt idx="89">
                  <c:v>5.7479968475738223</c:v>
                </c:pt>
                <c:pt idx="90">
                  <c:v>5.7479968475738223</c:v>
                </c:pt>
                <c:pt idx="91">
                  <c:v>5.7479968475738223</c:v>
                </c:pt>
                <c:pt idx="92">
                  <c:v>5.7479968475738223</c:v>
                </c:pt>
                <c:pt idx="93">
                  <c:v>5.7479968475738223</c:v>
                </c:pt>
                <c:pt idx="94">
                  <c:v>5.7479968475738223</c:v>
                </c:pt>
                <c:pt idx="95">
                  <c:v>5.7479968475738223</c:v>
                </c:pt>
                <c:pt idx="96">
                  <c:v>5.7479968475738223</c:v>
                </c:pt>
                <c:pt idx="97">
                  <c:v>5.7479968475738223</c:v>
                </c:pt>
                <c:pt idx="98">
                  <c:v>5.7479968475738223</c:v>
                </c:pt>
                <c:pt idx="99">
                  <c:v>5.7479968475738223</c:v>
                </c:pt>
                <c:pt idx="100">
                  <c:v>5.7479968475738223</c:v>
                </c:pt>
                <c:pt idx="101">
                  <c:v>5.7479968475738223</c:v>
                </c:pt>
              </c:numCache>
            </c:numRef>
          </c:val>
          <c:extLst>
            <c:ext xmlns:c16="http://schemas.microsoft.com/office/drawing/2014/chart" uri="{C3380CC4-5D6E-409C-BE32-E72D297353CC}">
              <c16:uniqueId val="{00000002-839C-48F8-B1D4-152F951DF115}"/>
            </c:ext>
          </c:extLst>
        </c:ser>
        <c:ser>
          <c:idx val="3"/>
          <c:order val="3"/>
          <c:tx>
            <c:strRef>
              <c:f>'C3.10'!$B$31</c:f>
              <c:strCache>
                <c:ptCount val="1"/>
                <c:pt idx="0">
                  <c:v>Welfare</c:v>
                </c:pt>
              </c:strCache>
            </c:strRef>
          </c:tx>
          <c:spPr>
            <a:solidFill>
              <a:srgbClr val="FFDA00"/>
            </a:solidFill>
            <a:ln w="25400">
              <a:noFill/>
            </a:ln>
          </c:spPr>
          <c:cat>
            <c:strRef>
              <c:f>'C3.10'!$C$25:$CZ$25</c:f>
              <c:strCache>
                <c:ptCount val="10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strCache>
            </c:strRef>
          </c:cat>
          <c:val>
            <c:numRef>
              <c:f>'C3.10'!$C$31:$CZ$31</c:f>
              <c:numCache>
                <c:formatCode>0.0</c:formatCode>
                <c:ptCount val="102"/>
                <c:pt idx="0">
                  <c:v>2.6425244845208087</c:v>
                </c:pt>
                <c:pt idx="1">
                  <c:v>2.6756568969786172</c:v>
                </c:pt>
                <c:pt idx="2">
                  <c:v>2.7064683104800413</c:v>
                </c:pt>
                <c:pt idx="3">
                  <c:v>2.7431836608900624</c:v>
                </c:pt>
                <c:pt idx="4">
                  <c:v>2.7938167635192337</c:v>
                </c:pt>
                <c:pt idx="5">
                  <c:v>2.8627341667570625</c:v>
                </c:pt>
                <c:pt idx="6">
                  <c:v>2.9109789926859242</c:v>
                </c:pt>
                <c:pt idx="7">
                  <c:v>2.9764229519169132</c:v>
                </c:pt>
                <c:pt idx="8">
                  <c:v>3.0413526016200869</c:v>
                </c:pt>
                <c:pt idx="9">
                  <c:v>3.0869277732092164</c:v>
                </c:pt>
                <c:pt idx="10">
                  <c:v>3.116928811397174</c:v>
                </c:pt>
                <c:pt idx="11">
                  <c:v>3.1428104992924322</c:v>
                </c:pt>
                <c:pt idx="12">
                  <c:v>3.1560512651056141</c:v>
                </c:pt>
                <c:pt idx="13">
                  <c:v>3.1754998906356979</c:v>
                </c:pt>
                <c:pt idx="14">
                  <c:v>3.2134411724694574</c:v>
                </c:pt>
                <c:pt idx="15">
                  <c:v>3.2833574670971704</c:v>
                </c:pt>
                <c:pt idx="16">
                  <c:v>3.3468698138582815</c:v>
                </c:pt>
                <c:pt idx="17">
                  <c:v>3.3071035320508955</c:v>
                </c:pt>
                <c:pt idx="18">
                  <c:v>3.2208333431447227</c:v>
                </c:pt>
                <c:pt idx="19">
                  <c:v>2.7611843603604962</c:v>
                </c:pt>
                <c:pt idx="20">
                  <c:v>2.2167463767067561</c:v>
                </c:pt>
                <c:pt idx="21">
                  <c:v>1.6905844402253918</c:v>
                </c:pt>
                <c:pt idx="22">
                  <c:v>1.2701633707136608</c:v>
                </c:pt>
                <c:pt idx="23">
                  <c:v>0.88368699828132691</c:v>
                </c:pt>
                <c:pt idx="24">
                  <c:v>0.87233857272314264</c:v>
                </c:pt>
                <c:pt idx="25">
                  <c:v>0.94175972490616111</c:v>
                </c:pt>
                <c:pt idx="26">
                  <c:v>1.0043030388166594</c:v>
                </c:pt>
                <c:pt idx="27">
                  <c:v>1.0889109016082641</c:v>
                </c:pt>
                <c:pt idx="28">
                  <c:v>1.1903626945410362</c:v>
                </c:pt>
                <c:pt idx="29">
                  <c:v>1.2830180748656652</c:v>
                </c:pt>
                <c:pt idx="30">
                  <c:v>1.3403976743478399</c:v>
                </c:pt>
                <c:pt idx="31">
                  <c:v>1.3904189469685451</c:v>
                </c:pt>
                <c:pt idx="32">
                  <c:v>1.4149914100324583</c:v>
                </c:pt>
                <c:pt idx="33">
                  <c:v>1.4372458682450593</c:v>
                </c:pt>
                <c:pt idx="34">
                  <c:v>1.4630106703972583</c:v>
                </c:pt>
                <c:pt idx="35">
                  <c:v>1.4860593001942188</c:v>
                </c:pt>
                <c:pt idx="36">
                  <c:v>1.5383522494036641</c:v>
                </c:pt>
                <c:pt idx="37">
                  <c:v>1.5786444057597198</c:v>
                </c:pt>
                <c:pt idx="38">
                  <c:v>1.6076317143506389</c:v>
                </c:pt>
                <c:pt idx="39">
                  <c:v>1.646331936074003</c:v>
                </c:pt>
                <c:pt idx="40">
                  <c:v>1.6580686385596899</c:v>
                </c:pt>
                <c:pt idx="41">
                  <c:v>1.6478672865577597</c:v>
                </c:pt>
                <c:pt idx="42">
                  <c:v>1.6146622539010214</c:v>
                </c:pt>
                <c:pt idx="43">
                  <c:v>1.6029457721903133</c:v>
                </c:pt>
                <c:pt idx="44">
                  <c:v>1.5878932246546573</c:v>
                </c:pt>
                <c:pt idx="45">
                  <c:v>1.6435114875859216</c:v>
                </c:pt>
                <c:pt idx="46">
                  <c:v>1.6758007081488286</c:v>
                </c:pt>
                <c:pt idx="47">
                  <c:v>1.7418880662229226</c:v>
                </c:pt>
                <c:pt idx="48">
                  <c:v>1.8152449744591641</c:v>
                </c:pt>
                <c:pt idx="49">
                  <c:v>1.8354964384678165</c:v>
                </c:pt>
                <c:pt idx="50">
                  <c:v>1.8168151601014013</c:v>
                </c:pt>
                <c:pt idx="51">
                  <c:v>1.8449485547222753</c:v>
                </c:pt>
                <c:pt idx="52">
                  <c:v>1.8663197404858385</c:v>
                </c:pt>
                <c:pt idx="53">
                  <c:v>1.8491674880312396</c:v>
                </c:pt>
                <c:pt idx="54">
                  <c:v>1.8848384522572912</c:v>
                </c:pt>
                <c:pt idx="55">
                  <c:v>1.9063584988576883</c:v>
                </c:pt>
                <c:pt idx="56">
                  <c:v>1.9169848505327425</c:v>
                </c:pt>
                <c:pt idx="57">
                  <c:v>1.9039222452374798</c:v>
                </c:pt>
                <c:pt idx="58">
                  <c:v>1.911369423534252</c:v>
                </c:pt>
                <c:pt idx="59">
                  <c:v>1.8844747301588041</c:v>
                </c:pt>
                <c:pt idx="60">
                  <c:v>1.8828588070410786</c:v>
                </c:pt>
                <c:pt idx="61">
                  <c:v>1.8796287415618409</c:v>
                </c:pt>
                <c:pt idx="62">
                  <c:v>1.9093614022719385</c:v>
                </c:pt>
                <c:pt idx="63">
                  <c:v>1.9686809613105039</c:v>
                </c:pt>
                <c:pt idx="64">
                  <c:v>2.0497805397990425</c:v>
                </c:pt>
                <c:pt idx="65">
                  <c:v>2.1116851255442892</c:v>
                </c:pt>
                <c:pt idx="66">
                  <c:v>2.9261082494720432</c:v>
                </c:pt>
                <c:pt idx="67">
                  <c:v>4.9359317833042313</c:v>
                </c:pt>
                <c:pt idx="68">
                  <c:v>6.890685409447256</c:v>
                </c:pt>
                <c:pt idx="69">
                  <c:v>8.8925285371323213</c:v>
                </c:pt>
                <c:pt idx="70">
                  <c:v>10.829223016164619</c:v>
                </c:pt>
                <c:pt idx="71">
                  <c:v>11.961152784710919</c:v>
                </c:pt>
                <c:pt idx="72">
                  <c:v>11.838510126186</c:v>
                </c:pt>
                <c:pt idx="73">
                  <c:v>11.687610369958831</c:v>
                </c:pt>
                <c:pt idx="74">
                  <c:v>11.463509858580606</c:v>
                </c:pt>
                <c:pt idx="75">
                  <c:v>11.488741081368042</c:v>
                </c:pt>
                <c:pt idx="76">
                  <c:v>11.571084001738896</c:v>
                </c:pt>
                <c:pt idx="77">
                  <c:v>11.770198754851894</c:v>
                </c:pt>
                <c:pt idx="78">
                  <c:v>12.050082398800429</c:v>
                </c:pt>
                <c:pt idx="79">
                  <c:v>12.493076015322922</c:v>
                </c:pt>
                <c:pt idx="80">
                  <c:v>12.78876677875501</c:v>
                </c:pt>
                <c:pt idx="81">
                  <c:v>12.886846046052574</c:v>
                </c:pt>
                <c:pt idx="82">
                  <c:v>13.034757516256731</c:v>
                </c:pt>
                <c:pt idx="83">
                  <c:v>13.254178897016157</c:v>
                </c:pt>
                <c:pt idx="84">
                  <c:v>13.469079626564122</c:v>
                </c:pt>
                <c:pt idx="85">
                  <c:v>13.646082266771028</c:v>
                </c:pt>
                <c:pt idx="86">
                  <c:v>13.998129760809203</c:v>
                </c:pt>
                <c:pt idx="87">
                  <c:v>14.35235212026878</c:v>
                </c:pt>
                <c:pt idx="88">
                  <c:v>14.634812239907379</c:v>
                </c:pt>
                <c:pt idx="89">
                  <c:v>14.936116512931783</c:v>
                </c:pt>
                <c:pt idx="90">
                  <c:v>15.214230634914706</c:v>
                </c:pt>
                <c:pt idx="91">
                  <c:v>15.531271330430888</c:v>
                </c:pt>
                <c:pt idx="92">
                  <c:v>15.749066658535998</c:v>
                </c:pt>
                <c:pt idx="93">
                  <c:v>15.929226124529466</c:v>
                </c:pt>
                <c:pt idx="94">
                  <c:v>15.939926859933289</c:v>
                </c:pt>
                <c:pt idx="95">
                  <c:v>15.977719756563262</c:v>
                </c:pt>
                <c:pt idx="96">
                  <c:v>16.082436739071756</c:v>
                </c:pt>
                <c:pt idx="97">
                  <c:v>16.348495947122331</c:v>
                </c:pt>
                <c:pt idx="98">
                  <c:v>16.702659210262194</c:v>
                </c:pt>
                <c:pt idx="99">
                  <c:v>17.144922966843716</c:v>
                </c:pt>
                <c:pt idx="100">
                  <c:v>17.594921357740752</c:v>
                </c:pt>
                <c:pt idx="101">
                  <c:v>17.932509728964469</c:v>
                </c:pt>
              </c:numCache>
            </c:numRef>
          </c:val>
          <c:extLst>
            <c:ext xmlns:c16="http://schemas.microsoft.com/office/drawing/2014/chart" uri="{C3380CC4-5D6E-409C-BE32-E72D297353CC}">
              <c16:uniqueId val="{00000003-839C-48F8-B1D4-152F951DF115}"/>
            </c:ext>
          </c:extLst>
        </c:ser>
        <c:dLbls>
          <c:showLegendKey val="0"/>
          <c:showVal val="0"/>
          <c:showCatName val="0"/>
          <c:showSerName val="0"/>
          <c:showPercent val="0"/>
          <c:showBubbleSize val="0"/>
        </c:dLbls>
        <c:axId val="71329664"/>
        <c:axId val="71331200"/>
      </c:areaChart>
      <c:lineChart>
        <c:grouping val="standard"/>
        <c:varyColors val="0"/>
        <c:ser>
          <c:idx val="4"/>
          <c:order val="4"/>
          <c:tx>
            <c:strRef>
              <c:f>'C3.10'!$B$30</c:f>
              <c:strCache>
                <c:ptCount val="1"/>
                <c:pt idx="0">
                  <c:v>Tax receipts</c:v>
                </c:pt>
              </c:strCache>
            </c:strRef>
          </c:tx>
          <c:spPr>
            <a:ln>
              <a:solidFill>
                <a:srgbClr val="008C3C"/>
              </a:solidFill>
            </a:ln>
          </c:spPr>
          <c:marker>
            <c:symbol val="none"/>
          </c:marker>
          <c:val>
            <c:numRef>
              <c:f>'C3.10'!$C$30:$CZ$30</c:f>
              <c:numCache>
                <c:formatCode>0.0</c:formatCode>
                <c:ptCount val="102"/>
                <c:pt idx="0">
                  <c:v>0.43526265816024873</c:v>
                </c:pt>
                <c:pt idx="1">
                  <c:v>0.43519009419205562</c:v>
                </c:pt>
                <c:pt idx="2">
                  <c:v>0.43538850477365704</c:v>
                </c:pt>
                <c:pt idx="3">
                  <c:v>0.43585955282703126</c:v>
                </c:pt>
                <c:pt idx="4">
                  <c:v>0.43673452705452726</c:v>
                </c:pt>
                <c:pt idx="5">
                  <c:v>0.43751253724562966</c:v>
                </c:pt>
                <c:pt idx="6">
                  <c:v>0.4391223040492595</c:v>
                </c:pt>
                <c:pt idx="7">
                  <c:v>0.43920607859383087</c:v>
                </c:pt>
                <c:pt idx="8">
                  <c:v>0.43932583791537438</c:v>
                </c:pt>
                <c:pt idx="9">
                  <c:v>0.44010830337032875</c:v>
                </c:pt>
                <c:pt idx="10">
                  <c:v>0.44068947931289726</c:v>
                </c:pt>
                <c:pt idx="11">
                  <c:v>0.44038737465744371</c:v>
                </c:pt>
                <c:pt idx="12">
                  <c:v>0.4416920036081558</c:v>
                </c:pt>
                <c:pt idx="13">
                  <c:v>0.44209938700897028</c:v>
                </c:pt>
                <c:pt idx="14">
                  <c:v>0.44141498801762463</c:v>
                </c:pt>
                <c:pt idx="15">
                  <c:v>0.48102693982885675</c:v>
                </c:pt>
                <c:pt idx="16">
                  <c:v>0.88410805858673003</c:v>
                </c:pt>
                <c:pt idx="17">
                  <c:v>1.490856927164375</c:v>
                </c:pt>
                <c:pt idx="18">
                  <c:v>2.4632680619876939</c:v>
                </c:pt>
                <c:pt idx="19">
                  <c:v>3.7999525581220688</c:v>
                </c:pt>
                <c:pt idx="20">
                  <c:v>5.3335289529030039</c:v>
                </c:pt>
                <c:pt idx="21">
                  <c:v>6.8057112303753593</c:v>
                </c:pt>
                <c:pt idx="22">
                  <c:v>8.3574003885298946</c:v>
                </c:pt>
                <c:pt idx="23">
                  <c:v>9.878056204034559</c:v>
                </c:pt>
                <c:pt idx="24">
                  <c:v>11.266037252560919</c:v>
                </c:pt>
                <c:pt idx="25">
                  <c:v>12.673693757551908</c:v>
                </c:pt>
                <c:pt idx="26">
                  <c:v>14.020345448103757</c:v>
                </c:pt>
                <c:pt idx="27">
                  <c:v>15.317239819460244</c:v>
                </c:pt>
                <c:pt idx="28">
                  <c:v>16.362931928083569</c:v>
                </c:pt>
                <c:pt idx="29">
                  <c:v>17.35602697815921</c:v>
                </c:pt>
                <c:pt idx="30">
                  <c:v>18.19844174031612</c:v>
                </c:pt>
                <c:pt idx="31">
                  <c:v>18.99665437073379</c:v>
                </c:pt>
                <c:pt idx="32">
                  <c:v>19.668035282529406</c:v>
                </c:pt>
                <c:pt idx="33">
                  <c:v>20.286582751413025</c:v>
                </c:pt>
                <c:pt idx="34">
                  <c:v>20.88401329639046</c:v>
                </c:pt>
                <c:pt idx="35">
                  <c:v>21.520595434352213</c:v>
                </c:pt>
                <c:pt idx="36">
                  <c:v>21.90674551892652</c:v>
                </c:pt>
                <c:pt idx="37">
                  <c:v>22.371029324697037</c:v>
                </c:pt>
                <c:pt idx="38">
                  <c:v>22.824199898676877</c:v>
                </c:pt>
                <c:pt idx="39">
                  <c:v>23.185298622856042</c:v>
                </c:pt>
                <c:pt idx="40">
                  <c:v>23.349436998171633</c:v>
                </c:pt>
                <c:pt idx="41">
                  <c:v>23.713013669510683</c:v>
                </c:pt>
                <c:pt idx="42">
                  <c:v>23.907099222110965</c:v>
                </c:pt>
                <c:pt idx="43">
                  <c:v>24.172672105170896</c:v>
                </c:pt>
                <c:pt idx="44">
                  <c:v>24.269707266229148</c:v>
                </c:pt>
                <c:pt idx="45">
                  <c:v>24.466105232665271</c:v>
                </c:pt>
                <c:pt idx="46">
                  <c:v>24.49263277814115</c:v>
                </c:pt>
                <c:pt idx="47">
                  <c:v>24.354137091936018</c:v>
                </c:pt>
                <c:pt idx="48">
                  <c:v>24.233563982711715</c:v>
                </c:pt>
                <c:pt idx="49">
                  <c:v>24.031902247081824</c:v>
                </c:pt>
                <c:pt idx="50">
                  <c:v>23.68724568680118</c:v>
                </c:pt>
                <c:pt idx="51">
                  <c:v>23.192709322981823</c:v>
                </c:pt>
                <c:pt idx="52">
                  <c:v>22.905205221541767</c:v>
                </c:pt>
                <c:pt idx="53">
                  <c:v>22.384252155022317</c:v>
                </c:pt>
                <c:pt idx="54">
                  <c:v>21.845736831566224</c:v>
                </c:pt>
                <c:pt idx="55">
                  <c:v>21.226520656884976</c:v>
                </c:pt>
                <c:pt idx="56">
                  <c:v>20.679737445037674</c:v>
                </c:pt>
                <c:pt idx="57">
                  <c:v>19.864008869228929</c:v>
                </c:pt>
                <c:pt idx="58">
                  <c:v>18.905433607486042</c:v>
                </c:pt>
                <c:pt idx="59">
                  <c:v>18.168759042401522</c:v>
                </c:pt>
                <c:pt idx="60">
                  <c:v>17.184501137627873</c:v>
                </c:pt>
                <c:pt idx="61">
                  <c:v>16.156168520198246</c:v>
                </c:pt>
                <c:pt idx="62">
                  <c:v>15.088241927971414</c:v>
                </c:pt>
                <c:pt idx="63">
                  <c:v>14.145474466901476</c:v>
                </c:pt>
                <c:pt idx="64">
                  <c:v>12.938889513227023</c:v>
                </c:pt>
                <c:pt idx="65">
                  <c:v>11.995861247352822</c:v>
                </c:pt>
                <c:pt idx="66">
                  <c:v>11.129379110636441</c:v>
                </c:pt>
                <c:pt idx="67">
                  <c:v>10.485337777409558</c:v>
                </c:pt>
                <c:pt idx="68">
                  <c:v>9.8388612146615646</c:v>
                </c:pt>
                <c:pt idx="69">
                  <c:v>9.3646824468961896</c:v>
                </c:pt>
                <c:pt idx="70">
                  <c:v>8.9982267688943161</c:v>
                </c:pt>
                <c:pt idx="71">
                  <c:v>8.6573783604370487</c:v>
                </c:pt>
                <c:pt idx="72">
                  <c:v>8.3383407811271475</c:v>
                </c:pt>
                <c:pt idx="73">
                  <c:v>8.1162075690569662</c:v>
                </c:pt>
                <c:pt idx="74">
                  <c:v>7.8811094934454973</c:v>
                </c:pt>
                <c:pt idx="75">
                  <c:v>7.6608456638486544</c:v>
                </c:pt>
                <c:pt idx="76">
                  <c:v>7.441486454908631</c:v>
                </c:pt>
                <c:pt idx="77">
                  <c:v>7.1762741158814771</c:v>
                </c:pt>
                <c:pt idx="78">
                  <c:v>6.9408867034389603</c:v>
                </c:pt>
                <c:pt idx="79">
                  <c:v>6.7453046223929185</c:v>
                </c:pt>
                <c:pt idx="80">
                  <c:v>6.541992622834556</c:v>
                </c:pt>
                <c:pt idx="81">
                  <c:v>6.33598175233581</c:v>
                </c:pt>
                <c:pt idx="82">
                  <c:v>6.1450992326630747</c:v>
                </c:pt>
                <c:pt idx="83">
                  <c:v>5.9406679913042497</c:v>
                </c:pt>
                <c:pt idx="84">
                  <c:v>5.697412743055148</c:v>
                </c:pt>
                <c:pt idx="85">
                  <c:v>5.4907962436404114</c:v>
                </c:pt>
                <c:pt idx="86">
                  <c:v>5.3379766257529937</c:v>
                </c:pt>
                <c:pt idx="87">
                  <c:v>5.1797144601120699</c:v>
                </c:pt>
                <c:pt idx="88">
                  <c:v>5.0014842055076665</c:v>
                </c:pt>
                <c:pt idx="89">
                  <c:v>4.8826385297742494</c:v>
                </c:pt>
                <c:pt idx="90">
                  <c:v>4.719082522128728</c:v>
                </c:pt>
                <c:pt idx="91">
                  <c:v>4.4895099656947339</c:v>
                </c:pt>
                <c:pt idx="92">
                  <c:v>4.3184208936396775</c:v>
                </c:pt>
                <c:pt idx="93">
                  <c:v>4.1779714949228435</c:v>
                </c:pt>
                <c:pt idx="94">
                  <c:v>4.0655058843823584</c:v>
                </c:pt>
                <c:pt idx="95">
                  <c:v>4.002755533628565</c:v>
                </c:pt>
                <c:pt idx="96">
                  <c:v>4.0550012396897737</c:v>
                </c:pt>
                <c:pt idx="97">
                  <c:v>3.968233103972806</c:v>
                </c:pt>
                <c:pt idx="98">
                  <c:v>4.0919059349590858</c:v>
                </c:pt>
                <c:pt idx="99">
                  <c:v>3.8796058333733563</c:v>
                </c:pt>
                <c:pt idx="100">
                  <c:v>3.6223651298183794</c:v>
                </c:pt>
                <c:pt idx="101">
                  <c:v>3.1432764599889902</c:v>
                </c:pt>
              </c:numCache>
            </c:numRef>
          </c:val>
          <c:smooth val="0"/>
          <c:extLst>
            <c:ext xmlns:c16="http://schemas.microsoft.com/office/drawing/2014/chart" uri="{C3380CC4-5D6E-409C-BE32-E72D297353CC}">
              <c16:uniqueId val="{00000004-839C-48F8-B1D4-152F951DF115}"/>
            </c:ext>
          </c:extLst>
        </c:ser>
        <c:ser>
          <c:idx val="5"/>
          <c:order val="5"/>
          <c:tx>
            <c:strRef>
              <c:f>'C3.10'!$B$26</c:f>
              <c:strCache>
                <c:ptCount val="1"/>
                <c:pt idx="0">
                  <c:v>Total spending</c:v>
                </c:pt>
              </c:strCache>
            </c:strRef>
          </c:tx>
          <c:spPr>
            <a:ln>
              <a:solidFill>
                <a:schemeClr val="tx1"/>
              </a:solidFill>
            </a:ln>
          </c:spPr>
          <c:marker>
            <c:symbol val="none"/>
          </c:marker>
          <c:val>
            <c:numRef>
              <c:f>'C3.10'!$C$26:$CZ$26</c:f>
              <c:numCache>
                <c:formatCode>0.0</c:formatCode>
                <c:ptCount val="102"/>
                <c:pt idx="0">
                  <c:v>10.828495859057734</c:v>
                </c:pt>
                <c:pt idx="1">
                  <c:v>10.696457323724909</c:v>
                </c:pt>
                <c:pt idx="2">
                  <c:v>11.393964217439699</c:v>
                </c:pt>
                <c:pt idx="3">
                  <c:v>12.036664604773383</c:v>
                </c:pt>
                <c:pt idx="4">
                  <c:v>12.636815443555616</c:v>
                </c:pt>
                <c:pt idx="5">
                  <c:v>14.099235312651503</c:v>
                </c:pt>
                <c:pt idx="6">
                  <c:v>15.688578647621121</c:v>
                </c:pt>
                <c:pt idx="7">
                  <c:v>16.479630215407138</c:v>
                </c:pt>
                <c:pt idx="8">
                  <c:v>17.258706516565169</c:v>
                </c:pt>
                <c:pt idx="9">
                  <c:v>18.075466940972593</c:v>
                </c:pt>
                <c:pt idx="10">
                  <c:v>18.056904592315654</c:v>
                </c:pt>
                <c:pt idx="11">
                  <c:v>18.040472449481125</c:v>
                </c:pt>
                <c:pt idx="12">
                  <c:v>18.057730636623802</c:v>
                </c:pt>
                <c:pt idx="13">
                  <c:v>18.163874562046555</c:v>
                </c:pt>
                <c:pt idx="14">
                  <c:v>18.264946628236522</c:v>
                </c:pt>
                <c:pt idx="15">
                  <c:v>18.35650488691828</c:v>
                </c:pt>
                <c:pt idx="16">
                  <c:v>17.458598497065239</c:v>
                </c:pt>
                <c:pt idx="17">
                  <c:v>16.198747516116029</c:v>
                </c:pt>
                <c:pt idx="18">
                  <c:v>14.752370411380314</c:v>
                </c:pt>
                <c:pt idx="19">
                  <c:v>12.765378933133784</c:v>
                </c:pt>
                <c:pt idx="20">
                  <c:v>10.668407831444673</c:v>
                </c:pt>
                <c:pt idx="21">
                  <c:v>9.4981883965455385</c:v>
                </c:pt>
                <c:pt idx="22">
                  <c:v>8.54358317891311</c:v>
                </c:pt>
                <c:pt idx="23">
                  <c:v>7.7143640435413401</c:v>
                </c:pt>
                <c:pt idx="24">
                  <c:v>7.4356131268201118</c:v>
                </c:pt>
                <c:pt idx="25">
                  <c:v>7.27328643412765</c:v>
                </c:pt>
                <c:pt idx="26">
                  <c:v>7.1822174631580884</c:v>
                </c:pt>
                <c:pt idx="27">
                  <c:v>7.199405028074537</c:v>
                </c:pt>
                <c:pt idx="28">
                  <c:v>7.2746071377550159</c:v>
                </c:pt>
                <c:pt idx="29">
                  <c:v>7.357176747813309</c:v>
                </c:pt>
                <c:pt idx="30">
                  <c:v>7.4105594576093017</c:v>
                </c:pt>
                <c:pt idx="31">
                  <c:v>7.4676428314472689</c:v>
                </c:pt>
                <c:pt idx="32">
                  <c:v>7.4993211787297236</c:v>
                </c:pt>
                <c:pt idx="33">
                  <c:v>7.5263870765154088</c:v>
                </c:pt>
                <c:pt idx="34">
                  <c:v>7.5524475418885002</c:v>
                </c:pt>
                <c:pt idx="35">
                  <c:v>7.5830661214210684</c:v>
                </c:pt>
                <c:pt idx="36">
                  <c:v>7.6382886323147847</c:v>
                </c:pt>
                <c:pt idx="37">
                  <c:v>7.6730510295428527</c:v>
                </c:pt>
                <c:pt idx="38">
                  <c:v>7.6864909948030764</c:v>
                </c:pt>
                <c:pt idx="39">
                  <c:v>7.7044696851522945</c:v>
                </c:pt>
                <c:pt idx="40">
                  <c:v>7.6715230678523092</c:v>
                </c:pt>
                <c:pt idx="41">
                  <c:v>7.6041898453214962</c:v>
                </c:pt>
                <c:pt idx="42">
                  <c:v>7.5019275069188165</c:v>
                </c:pt>
                <c:pt idx="43">
                  <c:v>7.4135406148919456</c:v>
                </c:pt>
                <c:pt idx="44">
                  <c:v>7.3153268969143523</c:v>
                </c:pt>
                <c:pt idx="45">
                  <c:v>7.5667394847377762</c:v>
                </c:pt>
                <c:pt idx="46">
                  <c:v>7.8550853148255104</c:v>
                </c:pt>
                <c:pt idx="47">
                  <c:v>8.1960062330696921</c:v>
                </c:pt>
                <c:pt idx="48">
                  <c:v>8.5619153645939896</c:v>
                </c:pt>
                <c:pt idx="49">
                  <c:v>8.8849146759896644</c:v>
                </c:pt>
                <c:pt idx="50">
                  <c:v>8.9058369463502824</c:v>
                </c:pt>
                <c:pt idx="51">
                  <c:v>8.9299378084341381</c:v>
                </c:pt>
                <c:pt idx="52">
                  <c:v>8.9469657684297665</c:v>
                </c:pt>
                <c:pt idx="53">
                  <c:v>8.9242185416432847</c:v>
                </c:pt>
                <c:pt idx="54">
                  <c:v>8.9608756167523538</c:v>
                </c:pt>
                <c:pt idx="55">
                  <c:v>9.0188529915302702</c:v>
                </c:pt>
                <c:pt idx="56">
                  <c:v>9.0655605211050254</c:v>
                </c:pt>
                <c:pt idx="57">
                  <c:v>9.087720639685255</c:v>
                </c:pt>
                <c:pt idx="58">
                  <c:v>9.1312139994294306</c:v>
                </c:pt>
                <c:pt idx="59">
                  <c:v>9.1366851652619729</c:v>
                </c:pt>
                <c:pt idx="60">
                  <c:v>9.1357066305954255</c:v>
                </c:pt>
                <c:pt idx="61">
                  <c:v>9.1328152806870886</c:v>
                </c:pt>
                <c:pt idx="62">
                  <c:v>9.1669856943117658</c:v>
                </c:pt>
                <c:pt idx="63">
                  <c:v>9.2356423594614316</c:v>
                </c:pt>
                <c:pt idx="64">
                  <c:v>9.3288355855782061</c:v>
                </c:pt>
                <c:pt idx="65">
                  <c:v>9.7968238450608869</c:v>
                </c:pt>
                <c:pt idx="66">
                  <c:v>11.100609671325071</c:v>
                </c:pt>
                <c:pt idx="67">
                  <c:v>13.72949773118436</c:v>
                </c:pt>
                <c:pt idx="68">
                  <c:v>16.297718097150199</c:v>
                </c:pt>
                <c:pt idx="69">
                  <c:v>18.918833720559906</c:v>
                </c:pt>
                <c:pt idx="70">
                  <c:v>21.134897769783418</c:v>
                </c:pt>
                <c:pt idx="71">
                  <c:v>22.46058018732154</c:v>
                </c:pt>
                <c:pt idx="72">
                  <c:v>22.398585827255673</c:v>
                </c:pt>
                <c:pt idx="73">
                  <c:v>22.310080125551131</c:v>
                </c:pt>
                <c:pt idx="74">
                  <c:v>22.146898387490801</c:v>
                </c:pt>
                <c:pt idx="75">
                  <c:v>22.747534055134704</c:v>
                </c:pt>
                <c:pt idx="76">
                  <c:v>23.420606300251045</c:v>
                </c:pt>
                <c:pt idx="77">
                  <c:v>24.233174097101923</c:v>
                </c:pt>
                <c:pt idx="78">
                  <c:v>25.145686363705316</c:v>
                </c:pt>
                <c:pt idx="79">
                  <c:v>26.24913475300826</c:v>
                </c:pt>
                <c:pt idx="80">
                  <c:v>26.957779291579676</c:v>
                </c:pt>
                <c:pt idx="81">
                  <c:v>27.452678824295102</c:v>
                </c:pt>
                <c:pt idx="82">
                  <c:v>28.003866510433994</c:v>
                </c:pt>
                <c:pt idx="83">
                  <c:v>28.630741253477545</c:v>
                </c:pt>
                <c:pt idx="84">
                  <c:v>29.244823055981815</c:v>
                </c:pt>
                <c:pt idx="85">
                  <c:v>31.136112168162516</c:v>
                </c:pt>
                <c:pt idx="86">
                  <c:v>33.209550848188215</c:v>
                </c:pt>
                <c:pt idx="87">
                  <c:v>35.27370063642789</c:v>
                </c:pt>
                <c:pt idx="88">
                  <c:v>37.247674001371081</c:v>
                </c:pt>
                <c:pt idx="89">
                  <c:v>39.233496579708827</c:v>
                </c:pt>
                <c:pt idx="90">
                  <c:v>39.554241690658912</c:v>
                </c:pt>
                <c:pt idx="91">
                  <c:v>39.912498481260926</c:v>
                </c:pt>
                <c:pt idx="92">
                  <c:v>40.156567874927582</c:v>
                </c:pt>
                <c:pt idx="93">
                  <c:v>40.356064105245281</c:v>
                </c:pt>
                <c:pt idx="94">
                  <c:v>40.365851192146231</c:v>
                </c:pt>
                <c:pt idx="95">
                  <c:v>40.404678993228579</c:v>
                </c:pt>
                <c:pt idx="96">
                  <c:v>40.517280001883073</c:v>
                </c:pt>
                <c:pt idx="97">
                  <c:v>40.808715786411703</c:v>
                </c:pt>
                <c:pt idx="98">
                  <c:v>41.197963452763901</c:v>
                </c:pt>
                <c:pt idx="99">
                  <c:v>41.684641045692153</c:v>
                </c:pt>
                <c:pt idx="100">
                  <c:v>42.179538252396867</c:v>
                </c:pt>
                <c:pt idx="101">
                  <c:v>42.549986785483604</c:v>
                </c:pt>
              </c:numCache>
            </c:numRef>
          </c:val>
          <c:smooth val="0"/>
          <c:extLst>
            <c:ext xmlns:c16="http://schemas.microsoft.com/office/drawing/2014/chart" uri="{C3380CC4-5D6E-409C-BE32-E72D297353CC}">
              <c16:uniqueId val="{00000005-839C-48F8-B1D4-152F951DF115}"/>
            </c:ext>
          </c:extLst>
        </c:ser>
        <c:dLbls>
          <c:showLegendKey val="0"/>
          <c:showVal val="0"/>
          <c:showCatName val="0"/>
          <c:showSerName val="0"/>
          <c:showPercent val="0"/>
          <c:showBubbleSize val="0"/>
        </c:dLbls>
        <c:marker val="1"/>
        <c:smooth val="0"/>
        <c:axId val="71351296"/>
        <c:axId val="71349760"/>
      </c:lineChart>
      <c:catAx>
        <c:axId val="71329664"/>
        <c:scaling>
          <c:orientation val="minMax"/>
        </c:scaling>
        <c:delete val="0"/>
        <c:axPos val="b"/>
        <c:numFmt formatCode="General" sourceLinked="0"/>
        <c:majorTickMark val="out"/>
        <c:minorTickMark val="none"/>
        <c:tickLblPos val="nextTo"/>
        <c:crossAx val="71331200"/>
        <c:crosses val="autoZero"/>
        <c:auto val="1"/>
        <c:lblAlgn val="ctr"/>
        <c:lblOffset val="100"/>
        <c:tickLblSkip val="5"/>
        <c:tickMarkSkip val="5"/>
        <c:noMultiLvlLbl val="0"/>
      </c:catAx>
      <c:valAx>
        <c:axId val="71331200"/>
        <c:scaling>
          <c:orientation val="minMax"/>
          <c:max val="45"/>
        </c:scaling>
        <c:delete val="0"/>
        <c:axPos val="l"/>
        <c:majorGridlines>
          <c:spPr>
            <a:ln>
              <a:noFill/>
            </a:ln>
          </c:spPr>
        </c:majorGridlines>
        <c:title>
          <c:tx>
            <c:rich>
              <a:bodyPr rot="-5400000" vert="horz"/>
              <a:lstStyle/>
              <a:p>
                <a:pPr>
                  <a:defRPr sz="900"/>
                </a:pPr>
                <a:r>
                  <a:rPr lang="en-GB" sz="900"/>
                  <a:t>Receipts and spending in 2022-23,</a:t>
                </a:r>
                <a:r>
                  <a:rPr lang="en-GB" sz="900" baseline="0"/>
                  <a:t> </a:t>
                </a:r>
                <a:r>
                  <a:rPr lang="en-GB" sz="900"/>
                  <a:t>£ thousands</a:t>
                </a:r>
              </a:p>
            </c:rich>
          </c:tx>
          <c:layout>
            <c:manualLayout>
              <c:xMode val="edge"/>
              <c:yMode val="edge"/>
              <c:x val="1.3051092664196618E-2"/>
              <c:y val="7.4804024019200291E-2"/>
            </c:manualLayout>
          </c:layout>
          <c:overlay val="0"/>
        </c:title>
        <c:numFmt formatCode="0" sourceLinked="0"/>
        <c:majorTickMark val="out"/>
        <c:minorTickMark val="none"/>
        <c:tickLblPos val="nextTo"/>
        <c:crossAx val="71329664"/>
        <c:crosses val="autoZero"/>
        <c:crossBetween val="between"/>
      </c:valAx>
      <c:valAx>
        <c:axId val="71349760"/>
        <c:scaling>
          <c:orientation val="minMax"/>
          <c:max val="45"/>
        </c:scaling>
        <c:delete val="0"/>
        <c:axPos val="r"/>
        <c:numFmt formatCode="0" sourceLinked="0"/>
        <c:majorTickMark val="out"/>
        <c:minorTickMark val="none"/>
        <c:tickLblPos val="nextTo"/>
        <c:crossAx val="71351296"/>
        <c:crosses val="max"/>
        <c:crossBetween val="between"/>
      </c:valAx>
      <c:catAx>
        <c:axId val="71351296"/>
        <c:scaling>
          <c:orientation val="minMax"/>
        </c:scaling>
        <c:delete val="1"/>
        <c:axPos val="b"/>
        <c:majorTickMark val="out"/>
        <c:minorTickMark val="none"/>
        <c:tickLblPos val="nextTo"/>
        <c:crossAx val="71349760"/>
        <c:crosses val="autoZero"/>
        <c:auto val="1"/>
        <c:lblAlgn val="ctr"/>
        <c:lblOffset val="100"/>
        <c:noMultiLvlLbl val="0"/>
      </c:catAx>
    </c:plotArea>
    <c:legend>
      <c:legendPos val="r"/>
      <c:layout>
        <c:manualLayout>
          <c:xMode val="edge"/>
          <c:yMode val="edge"/>
          <c:x val="0.14683445233607365"/>
          <c:y val="4.2034790952104398E-2"/>
          <c:w val="0.28789459423109615"/>
          <c:h val="0.40767087072966202"/>
        </c:manualLayout>
      </c:layout>
      <c:overlay val="1"/>
      <c:spPr>
        <a:solidFill>
          <a:schemeClr val="bg1"/>
        </a:solidFill>
      </c:spPr>
      <c:txPr>
        <a:bodyPr/>
        <a:lstStyle/>
        <a:p>
          <a:pPr>
            <a:defRPr sz="900"/>
          </a:pPr>
          <a:endParaRPr lang="en-US"/>
        </a:p>
      </c:txPr>
    </c:legend>
    <c:plotVisOnly val="1"/>
    <c:dispBlanksAs val="zero"/>
    <c:showDLblsOverMax val="0"/>
  </c:chart>
  <c:spPr>
    <a:ln>
      <a:noFill/>
    </a:ln>
  </c:spPr>
  <c:txPr>
    <a:bodyPr/>
    <a:lstStyle/>
    <a:p>
      <a:pPr>
        <a:defRPr>
          <a:latin typeface="Corbel" panose="020B0503020204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0.26839</cdr:x>
      <cdr:y>0.06317</cdr:y>
    </cdr:from>
    <cdr:to>
      <cdr:x>0.37037</cdr:x>
      <cdr:y>0.10655</cdr:y>
    </cdr:to>
    <cdr:sp macro="" textlink="">
      <cdr:nvSpPr>
        <cdr:cNvPr id="2" name="TextBox 1">
          <a:extLst xmlns:a="http://schemas.openxmlformats.org/drawingml/2006/main">
            <a:ext uri="{FF2B5EF4-FFF2-40B4-BE49-F238E27FC236}">
              <a16:creationId xmlns:a16="http://schemas.microsoft.com/office/drawing/2014/main" id="{E77FA447-D97B-4B05-98CC-9CF88B31011A}"/>
            </a:ext>
          </a:extLst>
        </cdr:cNvPr>
        <cdr:cNvSpPr txBox="1"/>
      </cdr:nvSpPr>
      <cdr:spPr>
        <a:xfrm xmlns:a="http://schemas.openxmlformats.org/drawingml/2006/main">
          <a:off x="1055788" y="242376"/>
          <a:ext cx="401187" cy="16646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rIns="0" rtlCol="0" anchor="ctr"/>
        <a:lstStyle xmlns:a="http://schemas.openxmlformats.org/drawingml/2006/main"/>
        <a:p xmlns:a="http://schemas.openxmlformats.org/drawingml/2006/main">
          <a:pPr algn="ctr"/>
          <a:r>
            <a:rPr lang="en-GB" sz="1000" dirty="0"/>
            <a:t>Males</a:t>
          </a:r>
        </a:p>
      </cdr:txBody>
    </cdr:sp>
  </cdr:relSizeAnchor>
  <cdr:relSizeAnchor xmlns:cdr="http://schemas.openxmlformats.org/drawingml/2006/chartDrawing">
    <cdr:from>
      <cdr:x>0.65195</cdr:x>
      <cdr:y>0.05761</cdr:y>
    </cdr:from>
    <cdr:to>
      <cdr:x>0.76835</cdr:x>
      <cdr:y>0.1051</cdr:y>
    </cdr:to>
    <cdr:sp macro="" textlink="">
      <cdr:nvSpPr>
        <cdr:cNvPr id="3" name="TextBox 1">
          <a:extLst xmlns:a="http://schemas.openxmlformats.org/drawingml/2006/main">
            <a:ext uri="{FF2B5EF4-FFF2-40B4-BE49-F238E27FC236}">
              <a16:creationId xmlns:a16="http://schemas.microsoft.com/office/drawing/2014/main" id="{4311331A-861D-4004-9324-AD5A64D8D109}"/>
            </a:ext>
          </a:extLst>
        </cdr:cNvPr>
        <cdr:cNvSpPr txBox="1"/>
      </cdr:nvSpPr>
      <cdr:spPr>
        <a:xfrm xmlns:a="http://schemas.openxmlformats.org/drawingml/2006/main">
          <a:off x="2564659" y="221031"/>
          <a:ext cx="457901" cy="182227"/>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r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t>Females</a:t>
          </a:r>
        </a:p>
      </cdr:txBody>
    </cdr:sp>
  </cdr:relSizeAnchor>
  <cdr:relSizeAnchor xmlns:cdr="http://schemas.openxmlformats.org/drawingml/2006/chartDrawing">
    <cdr:from>
      <cdr:x>0.08779</cdr:x>
      <cdr:y>0.85842</cdr:y>
    </cdr:from>
    <cdr:to>
      <cdr:x>0.49583</cdr:x>
      <cdr:y>0.89852</cdr:y>
    </cdr:to>
    <cdr:sp macro="" textlink="">
      <cdr:nvSpPr>
        <cdr:cNvPr id="4" name="Rectangle 3">
          <a:extLst xmlns:a="http://schemas.openxmlformats.org/drawingml/2006/main">
            <a:ext uri="{FF2B5EF4-FFF2-40B4-BE49-F238E27FC236}">
              <a16:creationId xmlns:a16="http://schemas.microsoft.com/office/drawing/2014/main" id="{01D4AEF6-EE00-48D3-9359-22C94A876CAA}"/>
            </a:ext>
          </a:extLst>
        </cdr:cNvPr>
        <cdr:cNvSpPr/>
      </cdr:nvSpPr>
      <cdr:spPr>
        <a:xfrm xmlns:a="http://schemas.openxmlformats.org/drawingml/2006/main">
          <a:off x="345368" y="3293740"/>
          <a:ext cx="1605134" cy="15388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sz="1000" dirty="0">
              <a:solidFill>
                <a:schemeClr val="tx1"/>
              </a:solidFill>
            </a:rPr>
            <a:t>600           400           200</a:t>
          </a:r>
        </a:p>
      </cdr:txBody>
    </cdr:sp>
  </cdr:relSizeAnchor>
</c:userShapes>
</file>

<file path=ppt/drawings/drawing2.xml><?xml version="1.0" encoding="utf-8"?>
<c:userShapes xmlns:c="http://schemas.openxmlformats.org/drawingml/2006/chart">
  <cdr:relSizeAnchor xmlns:cdr="http://schemas.openxmlformats.org/drawingml/2006/chartDrawing">
    <cdr:from>
      <cdr:x>0.55186</cdr:x>
      <cdr:y>0.92199</cdr:y>
    </cdr:from>
    <cdr:to>
      <cdr:x>1</cdr:x>
      <cdr:y>1</cdr:y>
    </cdr:to>
    <cdr:sp macro="" textlink="">
      <cdr:nvSpPr>
        <cdr:cNvPr id="2" name="TextBox 1">
          <a:extLst xmlns:a="http://schemas.openxmlformats.org/drawingml/2006/main">
            <a:ext uri="{FF2B5EF4-FFF2-40B4-BE49-F238E27FC236}">
              <a16:creationId xmlns:a16="http://schemas.microsoft.com/office/drawing/2014/main" id="{E535F6A5-6C6F-49D0-9511-2D34ABB54525}"/>
            </a:ext>
          </a:extLst>
        </cdr:cNvPr>
        <cdr:cNvSpPr txBox="1"/>
      </cdr:nvSpPr>
      <cdr:spPr>
        <a:xfrm xmlns:a="http://schemas.openxmlformats.org/drawingml/2006/main">
          <a:off x="2523021" y="2271628"/>
          <a:ext cx="2048828" cy="1922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GB" sz="900" dirty="0">
              <a:solidFill>
                <a:schemeClr val="bg1">
                  <a:lumMod val="50000"/>
                </a:schemeClr>
              </a:solidFill>
              <a:latin typeface="Corbel" panose="020B0503020204020204" pitchFamily="34" charset="0"/>
            </a:rPr>
            <a:t>Source: ONS, Homes England</a:t>
          </a:r>
          <a:r>
            <a:rPr lang="en-GB" sz="900" baseline="0" dirty="0">
              <a:solidFill>
                <a:schemeClr val="bg1">
                  <a:lumMod val="50000"/>
                </a:schemeClr>
              </a:solidFill>
              <a:latin typeface="Corbel" panose="020B0503020204020204" pitchFamily="34" charset="0"/>
            </a:rPr>
            <a:t> analysis</a:t>
          </a:r>
          <a:endParaRPr lang="en-GB" sz="900" dirty="0">
            <a:solidFill>
              <a:schemeClr val="bg1">
                <a:lumMod val="50000"/>
              </a:schemeClr>
            </a:solidFill>
            <a:latin typeface="Corbel" panose="020B0503020204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57382-1888-4E6E-A0B7-C3FCCBE7D2FA}" type="datetimeFigureOut">
              <a:rPr lang="en-GB" smtClean="0"/>
              <a:t>30/10/2020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DE23DB-9170-4D34-860D-5C89100BFB9D}" type="slidenum">
              <a:rPr lang="en-GB" smtClean="0"/>
              <a:t>‹#›</a:t>
            </a:fld>
            <a:endParaRPr lang="en-GB"/>
          </a:p>
        </p:txBody>
      </p:sp>
      <p:sp>
        <p:nvSpPr>
          <p:cNvPr id="6"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843719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667A2-27E2-4C86-8CA0-08D3CF2A5E1B}" type="datetimeFigureOut">
              <a:rPr lang="en-GB" smtClean="0"/>
              <a:t>30/10/2020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F6B226-862F-4826-AFB8-108D6B31C4D2}" type="slidenum">
              <a:rPr lang="en-GB" smtClean="0"/>
              <a:t>‹#›</a:t>
            </a:fld>
            <a:endParaRPr lang="en-GB"/>
          </a:p>
        </p:txBody>
      </p:sp>
      <p:sp>
        <p:nvSpPr>
          <p:cNvPr id="8" name="fl"/>
          <p:cNvSpPr txBox="1"/>
          <p:nvPr/>
        </p:nvSpPr>
        <p:spPr>
          <a:xfrm>
            <a:off x="0" y="8806180"/>
            <a:ext cx="6858000" cy="369332"/>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6514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F6B226-862F-4826-AFB8-108D6B31C4D2}" type="slidenum">
              <a:rPr lang="en-GB" smtClean="0"/>
              <a:t>4</a:t>
            </a:fld>
            <a:endParaRPr lang="en-GB"/>
          </a:p>
        </p:txBody>
      </p:sp>
    </p:spTree>
    <p:extLst>
      <p:ext uri="{BB962C8B-B14F-4D97-AF65-F5344CB8AC3E}">
        <p14:creationId xmlns:p14="http://schemas.microsoft.com/office/powerpoint/2010/main" val="272020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AF6B226-862F-4826-AFB8-108D6B31C4D2}" type="slidenum">
              <a:rPr lang="en-GB" smtClean="0"/>
              <a:t>5</a:t>
            </a:fld>
            <a:endParaRPr lang="en-GB"/>
          </a:p>
        </p:txBody>
      </p:sp>
    </p:spTree>
    <p:extLst>
      <p:ext uri="{BB962C8B-B14F-4D97-AF65-F5344CB8AC3E}">
        <p14:creationId xmlns:p14="http://schemas.microsoft.com/office/powerpoint/2010/main" val="2720206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95C11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8" name="Picture 7" descr="gree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13476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F7A109"/>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7" name="Picture 6" descr="yello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212473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05089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F9B000"/>
        </a:solidFill>
        <a:effectLst/>
      </p:bgPr>
    </p:bg>
    <p:spTree>
      <p:nvGrpSpPr>
        <p:cNvPr id="1" name=""/>
        <p:cNvGrpSpPr/>
        <p:nvPr/>
      </p:nvGrpSpPr>
      <p:grpSpPr>
        <a:xfrm>
          <a:off x="0" y="0"/>
          <a:ext cx="0" cy="0"/>
          <a:chOff x="0" y="0"/>
          <a:chExt cx="0" cy="0"/>
        </a:xfrm>
      </p:grpSpPr>
      <p:pic>
        <p:nvPicPr>
          <p:cNvPr id="3" name="Picture 2" descr="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2" name="Title 1"/>
          <p:cNvSpPr>
            <a:spLocks noGrp="1"/>
          </p:cNvSpPr>
          <p:nvPr>
            <p:ph type="ctrTitle"/>
          </p:nvPr>
        </p:nvSpPr>
        <p:spPr>
          <a:xfrm>
            <a:off x="457199" y="360000"/>
            <a:ext cx="8161079"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17486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F9B000"/>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95735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9"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495851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7"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5"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6" name="TextBox 5"/>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4152022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832546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9" name="Text Placeholder 41"/>
          <p:cNvSpPr>
            <a:spLocks noGrp="1"/>
          </p:cNvSpPr>
          <p:nvPr>
            <p:ph type="body" sz="quarter" idx="14"/>
          </p:nvPr>
        </p:nvSpPr>
        <p:spPr>
          <a:xfrm>
            <a:off x="457200" y="1404000"/>
            <a:ext cx="2811600" cy="2772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934582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Title 1"/>
          <p:cNvSpPr>
            <a:spLocks noGrp="1"/>
          </p:cNvSpPr>
          <p:nvPr>
            <p:ph type="title"/>
          </p:nvPr>
        </p:nvSpPr>
        <p:spPr>
          <a:xfrm>
            <a:off x="457200" y="271721"/>
            <a:ext cx="8229600" cy="1130576"/>
          </a:xfrm>
        </p:spPr>
        <p:txBody>
          <a:bodyPr lIns="0" tIns="0" rIns="0" bIns="0" anchor="t">
            <a:normAutofit/>
          </a:bodyPr>
          <a:lstStyle>
            <a:lvl1pPr indent="0">
              <a:lnSpc>
                <a:spcPct val="90000"/>
              </a:lnSpc>
              <a:spcBef>
                <a:spcPts val="0"/>
              </a:spcBef>
              <a:defRPr sz="3200">
                <a:solidFill>
                  <a:srgbClr val="F9B000"/>
                </a:solidFill>
              </a:defRPr>
            </a:lvl1pPr>
          </a:lstStyle>
          <a:p>
            <a:r>
              <a:rPr lang="en-US"/>
              <a:t>Click to edit Master title style</a:t>
            </a:r>
            <a:endParaRPr lang="en-US">
              <a:solidFill>
                <a:srgbClr val="F9B000"/>
              </a:solidFill>
            </a:endParaRPr>
          </a:p>
        </p:txBody>
      </p:sp>
      <p:sp>
        <p:nvSpPr>
          <p:cNvPr id="8"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935707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E6007E"/>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7" name="Picture 6" descr="purp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308307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1" name="TextBox 10"/>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68525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7252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B80E8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4" name="Picture 3" descr="p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682201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E6007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706353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25369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87169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857760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1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5" name="TextBox 1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39599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E6007E"/>
                </a:solidFill>
                <a:latin typeface="Corbel"/>
                <a:cs typeface="Corbel"/>
              </a:defRPr>
            </a:lvl1pPr>
          </a:lstStyle>
          <a:p>
            <a:r>
              <a:rPr lang="en-US"/>
              <a:t>Click to edit Master title style</a:t>
            </a:r>
          </a:p>
        </p:txBody>
      </p:sp>
      <p:sp>
        <p:nvSpPr>
          <p:cNvPr id="9"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0" name="TextBox 9"/>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479263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23820"/>
            <a:ext cx="7772400" cy="314005"/>
          </a:xfrm>
        </p:spPr>
        <p:txBody>
          <a:bodyPr wrap="none" lIns="0" tIns="0" rIns="0" bIns="0" anchor="t">
            <a:noAutofit/>
          </a:bodyPr>
          <a:lstStyle>
            <a:lvl1pPr algn="l">
              <a:defRPr sz="2200">
                <a:solidFill>
                  <a:schemeClr val="tx1"/>
                </a:solidFill>
                <a:latin typeface="Corbel"/>
                <a:cs typeface="Corbel"/>
              </a:defRPr>
            </a:lvl1pPr>
          </a:lstStyle>
          <a:p>
            <a:r>
              <a:rPr lang="en-US"/>
              <a:t>Click to edit Master title style</a:t>
            </a:r>
          </a:p>
        </p:txBody>
      </p:sp>
      <p:sp>
        <p:nvSpPr>
          <p:cNvPr id="3" name="Subtitle 2"/>
          <p:cNvSpPr>
            <a:spLocks noGrp="1"/>
          </p:cNvSpPr>
          <p:nvPr>
            <p:ph type="subTitle" idx="1"/>
          </p:nvPr>
        </p:nvSpPr>
        <p:spPr>
          <a:xfrm>
            <a:off x="362577" y="1737825"/>
            <a:ext cx="7772400" cy="304044"/>
          </a:xfrm>
        </p:spPr>
        <p:txBody>
          <a:bodyPr wrap="none" lIns="0" tIns="0" rIns="0" bIns="0" anchor="t">
            <a:noAutofit/>
          </a:bodyPr>
          <a:lstStyle>
            <a:lvl1pPr marL="0" indent="0" algn="l">
              <a:buNone/>
              <a:defRPr sz="2200">
                <a:solidFill>
                  <a:srgbClr val="118CD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0" name="Picture 9" descr="HE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672" y="264358"/>
            <a:ext cx="830255" cy="807532"/>
          </a:xfrm>
          <a:prstGeom prst="rect">
            <a:avLst/>
          </a:prstGeom>
        </p:spPr>
      </p:pic>
      <p:sp>
        <p:nvSpPr>
          <p:cNvPr id="11" name="TextBox 10"/>
          <p:cNvSpPr txBox="1"/>
          <p:nvPr userDrawn="1"/>
        </p:nvSpPr>
        <p:spPr>
          <a:xfrm>
            <a:off x="5437196" y="800791"/>
            <a:ext cx="3430616" cy="307777"/>
          </a:xfrm>
          <a:prstGeom prst="rect">
            <a:avLst/>
          </a:prstGeom>
          <a:noFill/>
        </p:spPr>
        <p:txBody>
          <a:bodyPr wrap="square" rtlCol="0">
            <a:spAutoFit/>
          </a:bodyPr>
          <a:lstStyle/>
          <a:p>
            <a:pPr algn="r"/>
            <a:r>
              <a:rPr lang="en-US" sz="1400">
                <a:latin typeface="Corbel"/>
                <a:cs typeface="Corbel"/>
              </a:rPr>
              <a:t>Making homes happen</a:t>
            </a:r>
          </a:p>
        </p:txBody>
      </p:sp>
      <p:pic>
        <p:nvPicPr>
          <p:cNvPr id="8" name="Picture 7" descr="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Tree>
    <p:extLst>
      <p:ext uri="{BB962C8B-B14F-4D97-AF65-F5344CB8AC3E}">
        <p14:creationId xmlns:p14="http://schemas.microsoft.com/office/powerpoint/2010/main" val="2643029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0576"/>
          </a:xfrm>
        </p:spPr>
        <p:txBody>
          <a:bodyPr lIns="0" tIns="0" rIns="0" bIns="0" anchor="t">
            <a:normAutofit/>
          </a:bodyPr>
          <a:lstStyle>
            <a:lvl1pPr algn="l">
              <a:lnSpc>
                <a:spcPct val="90000"/>
              </a:lnSpc>
              <a:spcAft>
                <a:spcPts val="600"/>
              </a:spcAft>
              <a:defRPr sz="3200">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2297"/>
            <a:ext cx="6837916" cy="3157200"/>
          </a:xfrm>
        </p:spPr>
        <p:txBody>
          <a:bodyPr lIns="0" tIns="0" rIns="0" bIns="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46810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95C1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3" name="Picture 2" descr="g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194798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68B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0000"/>
            <a:ext cx="7772400" cy="1915359"/>
          </a:xfrm>
          <a:noFill/>
        </p:spPr>
        <p:txBody>
          <a:bodyPr lIns="0" tIns="0" rIns="0" bIns="0" anchor="t">
            <a:normAutofit/>
          </a:bodyPr>
          <a:lstStyle>
            <a:lvl1pPr algn="l">
              <a:lnSpc>
                <a:spcPct val="90000"/>
              </a:lnSpc>
              <a:defRPr sz="4000">
                <a:solidFill>
                  <a:schemeClr val="bg1"/>
                </a:solidFill>
                <a:latin typeface="Corbel"/>
                <a:cs typeface="Corbel"/>
              </a:defRPr>
            </a:lvl1pPr>
          </a:lstStyle>
          <a:p>
            <a:r>
              <a:rPr lang="en-US"/>
              <a:t>Click to edit Master title style</a:t>
            </a:r>
          </a:p>
        </p:txBody>
      </p:sp>
      <p:pic>
        <p:nvPicPr>
          <p:cNvPr id="5" name="Picture 4" descr="b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14398"/>
            <a:ext cx="9144000" cy="2829102"/>
          </a:xfrm>
          <a:prstGeom prst="rect">
            <a:avLst/>
          </a:prstGeom>
        </p:spPr>
      </p:pic>
      <p:sp>
        <p:nvSpPr>
          <p:cNvPr id="7" name="Slide Number Placeholder 12"/>
          <p:cNvSpPr>
            <a:spLocks noGrp="1"/>
          </p:cNvSpPr>
          <p:nvPr>
            <p:ph type="sldNum" sz="quarter" idx="12"/>
          </p:nvPr>
        </p:nvSpPr>
        <p:spPr>
          <a:xfrm>
            <a:off x="4229369" y="4845600"/>
            <a:ext cx="690052" cy="140400"/>
          </a:xfrm>
        </p:spPr>
        <p:txBody>
          <a:bodyPr anchor="ctr"/>
          <a:lstStyle>
            <a:lvl1pPr>
              <a:defRPr>
                <a:solidFill>
                  <a:schemeClr val="bg1"/>
                </a:solidFill>
              </a:defRPr>
            </a:lvl1pPr>
          </a:lstStyle>
          <a:p>
            <a:fld id="{B85282A8-A6D7-5B4D-8257-F9C7177A3D72}" type="slidenum">
              <a:rPr lang="en-US" smtClean="0"/>
              <a:pPr/>
              <a:t>‹#›</a:t>
            </a:fld>
            <a:endParaRPr lang="en-US"/>
          </a:p>
        </p:txBody>
      </p:sp>
      <p:sp>
        <p:nvSpPr>
          <p:cNvPr id="8" name="TextBox 7"/>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solidFill>
                  <a:schemeClr val="bg1"/>
                </a:solidFill>
                <a:latin typeface="Corbel"/>
                <a:cs typeface="Corbel"/>
              </a:rPr>
              <a:t>#</a:t>
            </a:r>
            <a:r>
              <a:rPr lang="en-US" sz="900" err="1">
                <a:solidFill>
                  <a:schemeClr val="bg1"/>
                </a:solidFill>
                <a:latin typeface="Corbel"/>
                <a:cs typeface="Corbel"/>
              </a:rPr>
              <a:t>MakingHomesHappen</a:t>
            </a:r>
            <a:endParaRPr lang="en-US" sz="900">
              <a:solidFill>
                <a:schemeClr val="bg1"/>
              </a:solidFill>
              <a:latin typeface="Corbel"/>
              <a:cs typeface="Corbel"/>
            </a:endParaRPr>
          </a:p>
        </p:txBody>
      </p:sp>
    </p:spTree>
    <p:extLst>
      <p:ext uri="{BB962C8B-B14F-4D97-AF65-F5344CB8AC3E}">
        <p14:creationId xmlns:p14="http://schemas.microsoft.com/office/powerpoint/2010/main" val="322284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719207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863294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8"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070510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180252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4"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5" name="TextBox 1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5186526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009FE3"/>
                </a:solidFill>
                <a:latin typeface="Corbel"/>
                <a:cs typeface="Corbel"/>
              </a:defRPr>
            </a:lvl1pPr>
          </a:lstStyle>
          <a:p>
            <a:r>
              <a:rPr lang="en-US"/>
              <a:t>Click to edit Master title style</a:t>
            </a:r>
          </a:p>
        </p:txBody>
      </p:sp>
      <p:sp>
        <p:nvSpPr>
          <p:cNvPr id="11" name="Slide Number Placeholder 12"/>
          <p:cNvSpPr>
            <a:spLocks noGrp="1"/>
          </p:cNvSpPr>
          <p:nvPr>
            <p:ph type="sldNum" sz="quarter" idx="12"/>
          </p:nvPr>
        </p:nvSpPr>
        <p:spPr>
          <a:xfrm>
            <a:off x="4229369" y="4845600"/>
            <a:ext cx="690052" cy="140400"/>
          </a:xfrm>
        </p:spPr>
        <p:txBody>
          <a:bodyPr anchor="ctr"/>
          <a:lstStyle/>
          <a:p>
            <a:fld id="{B85282A8-A6D7-5B4D-8257-F9C7177A3D72}" type="slidenum">
              <a:rPr lang="en-US" smtClean="0"/>
              <a:pPr/>
              <a:t>‹#›</a:t>
            </a:fld>
            <a:endParaRPr lang="en-US"/>
          </a:p>
        </p:txBody>
      </p:sp>
      <p:sp>
        <p:nvSpPr>
          <p:cNvPr id="12" name="TextBox 11"/>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52790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3" name="Content Placeholder 2"/>
          <p:cNvSpPr>
            <a:spLocks noGrp="1"/>
          </p:cNvSpPr>
          <p:nvPr>
            <p:ph idx="1"/>
          </p:nvPr>
        </p:nvSpPr>
        <p:spPr>
          <a:xfrm>
            <a:off x="457200" y="1404000"/>
            <a:ext cx="8229600" cy="3157788"/>
          </a:xfrm>
        </p:spPr>
        <p:txBody>
          <a:bodyPr lIns="0" tIns="0" rIns="0" bIns="0" numCol="2" spcCol="288000">
            <a:normAutofit/>
          </a:bodyPr>
          <a:lstStyle>
            <a:lvl1pPr>
              <a:spcBef>
                <a:spcPts val="600"/>
              </a:spcBef>
              <a:defRPr sz="2000">
                <a:latin typeface="Corbel"/>
                <a:cs typeface="Corbel"/>
              </a:defRPr>
            </a:lvl1pPr>
            <a:lvl2pPr>
              <a:spcBef>
                <a:spcPts val="600"/>
              </a:spcBef>
              <a:defRPr sz="2000">
                <a:latin typeface="Corbel"/>
                <a:cs typeface="Corbel"/>
              </a:defRPr>
            </a:lvl2pPr>
            <a:lvl3pPr>
              <a:spcBef>
                <a:spcPts val="600"/>
              </a:spcBef>
              <a:defRPr sz="2000">
                <a:latin typeface="Corbel"/>
                <a:cs typeface="Corbel"/>
              </a:defRPr>
            </a:lvl3pPr>
            <a:lvl4pPr>
              <a:spcBef>
                <a:spcPts val="600"/>
              </a:spcBef>
              <a:defRPr sz="2000">
                <a:latin typeface="Corbel"/>
                <a:cs typeface="Corbel"/>
              </a:defRPr>
            </a:lvl4pPr>
            <a:lvl5pPr>
              <a:defRPr sz="2000">
                <a:latin typeface="Corbel"/>
                <a:cs typeface="Corbe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9" name="TextBox 8"/>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9628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21113"/>
            <a:ext cx="4040188" cy="481012"/>
          </a:xfrm>
        </p:spPr>
        <p:txBody>
          <a:bodyPr lIns="0" tIns="0" rIns="0" bIns="0"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0350"/>
            <a:ext cx="4040188"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3820000"/>
            <a:ext cx="4041775" cy="481012"/>
          </a:xfrm>
          <a:ln>
            <a:noFill/>
            <a:round/>
          </a:ln>
        </p:spPr>
        <p:txBody>
          <a:bodyPr lIns="0" tIns="0" rIns="0" bIns="0" anchor="t">
            <a:normAutofit/>
          </a:bodyPr>
          <a:lstStyle>
            <a:lvl1pPr marL="0" indent="0" algn="l">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0350"/>
            <a:ext cx="4041775" cy="2149475"/>
          </a:xfrm>
        </p:spPr>
        <p:txBody>
          <a:bodyPr lIns="0" tIns="0" rIns="0" bIns="0"/>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Date Placeholder 10"/>
          <p:cNvSpPr>
            <a:spLocks noGrp="1"/>
          </p:cNvSpPr>
          <p:nvPr>
            <p:ph type="dt" sz="half" idx="10"/>
          </p:nvPr>
        </p:nvSpPr>
        <p:spPr/>
        <p:txBody>
          <a:bodyPr/>
          <a:lstStyle/>
          <a:p>
            <a:endParaRPr lang="en-US"/>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4" name="TextBox 13"/>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262713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6"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7" name="TextBox 6"/>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45653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5" name="TextBox 4"/>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170460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ext Placeholder 41"/>
          <p:cNvSpPr>
            <a:spLocks noGrp="1"/>
          </p:cNvSpPr>
          <p:nvPr>
            <p:ph type="body" sz="quarter" idx="14"/>
          </p:nvPr>
        </p:nvSpPr>
        <p:spPr>
          <a:xfrm>
            <a:off x="457200" y="1404000"/>
            <a:ext cx="2811600" cy="2772000"/>
          </a:xfrm>
        </p:spPr>
        <p:txBody>
          <a:bodyPr lIns="0" tIns="0" rIns="0" bIns="0"/>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47"/>
          <p:cNvSpPr>
            <a:spLocks noGrp="1"/>
          </p:cNvSpPr>
          <p:nvPr>
            <p:ph sz="quarter" idx="16"/>
          </p:nvPr>
        </p:nvSpPr>
        <p:spPr>
          <a:xfrm>
            <a:off x="2372400" y="784800"/>
            <a:ext cx="6836400" cy="3909600"/>
          </a:xfrm>
          <a:prstGeom prst="ellipse">
            <a:avLst/>
          </a:prstGeo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12"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3" name="TextBox 12"/>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420784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12000" y="1079999"/>
            <a:ext cx="6123600" cy="3438000"/>
          </a:xfrm>
        </p:spPr>
        <p:txBody>
          <a:bodyPr anchor="ct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517998"/>
            <a:ext cx="5486400" cy="319445"/>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457200" y="271721"/>
            <a:ext cx="8229600" cy="1132279"/>
          </a:xfrm>
        </p:spPr>
        <p:txBody>
          <a:bodyPr lIns="0" tIns="0" rIns="0" bIns="0" anchor="t">
            <a:normAutofit/>
          </a:bodyPr>
          <a:lstStyle>
            <a:lvl1pPr algn="l">
              <a:lnSpc>
                <a:spcPct val="90000"/>
              </a:lnSpc>
              <a:defRPr sz="3200">
                <a:solidFill>
                  <a:srgbClr val="95C11E"/>
                </a:solidFill>
                <a:latin typeface="Corbel"/>
                <a:cs typeface="Corbel"/>
              </a:defRPr>
            </a:lvl1pPr>
          </a:lstStyle>
          <a:p>
            <a:r>
              <a:rPr lang="en-US"/>
              <a:t>Click to edit Master title style</a:t>
            </a:r>
          </a:p>
        </p:txBody>
      </p:sp>
      <p:sp>
        <p:nvSpPr>
          <p:cNvPr id="9" name="Slide Number Placeholder 12"/>
          <p:cNvSpPr>
            <a:spLocks noGrp="1"/>
          </p:cNvSpPr>
          <p:nvPr>
            <p:ph type="sldNum" sz="quarter" idx="12"/>
          </p:nvPr>
        </p:nvSpPr>
        <p:spPr>
          <a:xfrm>
            <a:off x="4229369" y="4845600"/>
            <a:ext cx="690052" cy="140400"/>
          </a:xfrm>
          <a:prstGeom prst="rect">
            <a:avLst/>
          </a:prstGeom>
        </p:spPr>
        <p:txBody>
          <a:bodyPr anchor="ctr"/>
          <a:lstStyle/>
          <a:p>
            <a:fld id="{B85282A8-A6D7-5B4D-8257-F9C7177A3D72}" type="slidenum">
              <a:rPr lang="en-US" smtClean="0"/>
              <a:pPr/>
              <a:t>‹#›</a:t>
            </a:fld>
            <a:endParaRPr lang="en-US"/>
          </a:p>
        </p:txBody>
      </p:sp>
      <p:sp>
        <p:nvSpPr>
          <p:cNvPr id="10" name="TextBox 9"/>
          <p:cNvSpPr txBox="1"/>
          <p:nvPr userDrawn="1"/>
        </p:nvSpPr>
        <p:spPr>
          <a:xfrm>
            <a:off x="457200" y="4845138"/>
            <a:ext cx="2895600" cy="138499"/>
          </a:xfrm>
          <a:prstGeom prst="rect">
            <a:avLst/>
          </a:prstGeom>
          <a:noFill/>
        </p:spPr>
        <p:txBody>
          <a:bodyPr wrap="square" lIns="0" tIns="0" rIns="0" bIns="0" rtlCol="0" anchor="ctr">
            <a:spAutoFit/>
          </a:bodyPr>
          <a:lstStyle/>
          <a:p>
            <a:r>
              <a:rPr lang="en-US" sz="900">
                <a:latin typeface="Corbel"/>
                <a:cs typeface="Corbel"/>
              </a:rPr>
              <a:t>#</a:t>
            </a:r>
            <a:r>
              <a:rPr lang="en-US" sz="900" err="1">
                <a:latin typeface="Corbel"/>
                <a:cs typeface="Corbel"/>
              </a:rPr>
              <a:t>MakingHomesHappen</a:t>
            </a:r>
            <a:endParaRPr lang="en-US" sz="900">
              <a:latin typeface="Corbel"/>
              <a:cs typeface="Corbel"/>
            </a:endParaRPr>
          </a:p>
        </p:txBody>
      </p:sp>
    </p:spTree>
    <p:extLst>
      <p:ext uri="{BB962C8B-B14F-4D97-AF65-F5344CB8AC3E}">
        <p14:creationId xmlns:p14="http://schemas.microsoft.com/office/powerpoint/2010/main" val="305698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07D1E57E-C756-4750-A307-B73AF4DBA182}"/>
              </a:ext>
            </a:extLst>
          </p:cNvPr>
          <p:cNvSpPr txBox="1"/>
          <p:nvPr/>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33844407"/>
      </p:ext>
    </p:extLst>
  </p:cSld>
  <p:clrMap bg1="lt1" tx1="dk1" bg2="lt2" tx2="dk2" accent1="accent1" accent2="accent2" accent3="accent3" accent4="accent4" accent5="accent5" accent6="accent6" hlink="hlink" folHlink="folHlink"/>
  <p:sldLayoutIdLst>
    <p:sldLayoutId id="2147483793" r:id="rId1"/>
    <p:sldLayoutId id="2147483795" r:id="rId2"/>
    <p:sldLayoutId id="2147483794" r:id="rId3"/>
    <p:sldLayoutId id="2147483796" r:id="rId4"/>
    <p:sldLayoutId id="2147483774" r:id="rId5"/>
    <p:sldLayoutId id="2147483775" r:id="rId6"/>
    <p:sldLayoutId id="2147483776" r:id="rId7"/>
    <p:sldLayoutId id="2147483777" r:id="rId8"/>
    <p:sldLayoutId id="2147483778" r:id="rId9"/>
  </p:sldLayoutIdLst>
  <p:hf hdr="0" dt="0"/>
  <p:txStyles>
    <p:titleStyle>
      <a:lvl1pPr algn="l" defTabSz="457200" rtl="0" eaLnBrk="1" latinLnBrk="0" hangingPunct="1">
        <a:spcBef>
          <a:spcPct val="0"/>
        </a:spcBef>
        <a:buNone/>
        <a:defRPr sz="3200" kern="1200">
          <a:solidFill>
            <a:srgbClr val="95C11E"/>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F761ACD6-3F3D-4C60-8FF4-B6260418E32A}"/>
              </a:ext>
            </a:extLst>
          </p:cNvPr>
          <p:cNvSpPr txBox="1"/>
          <p:nvPr/>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956179214"/>
      </p:ext>
    </p:extLst>
  </p:cSld>
  <p:clrMap bg1="lt1" tx1="dk1" bg2="lt2" tx2="dk2" accent1="accent1" accent2="accent2" accent3="accent3" accent4="accent4" accent5="accent5" accent6="accent6" hlink="hlink" folHlink="folHlink"/>
  <p:sldLayoutIdLst>
    <p:sldLayoutId id="2147483712" r:id="rId1"/>
    <p:sldLayoutId id="2147483726" r:id="rId2"/>
    <p:sldLayoutId id="2147483716" r:id="rId3"/>
    <p:sldLayoutId id="2147483727" r:id="rId4"/>
    <p:sldLayoutId id="2147483735" r:id="rId5"/>
    <p:sldLayoutId id="2147483742" r:id="rId6"/>
    <p:sldLayoutId id="2147483743" r:id="rId7"/>
    <p:sldLayoutId id="2147483745" r:id="rId8"/>
    <p:sldLayoutId id="2147483739" r:id="rId9"/>
  </p:sldLayoutIdLst>
  <p:hf hdr="0" dt="0"/>
  <p:txStyles>
    <p:titleStyle>
      <a:lvl1pPr algn="l" defTabSz="457200" rtl="0" eaLnBrk="1" latinLnBrk="0" hangingPunct="1">
        <a:spcBef>
          <a:spcPct val="0"/>
        </a:spcBef>
        <a:buNone/>
        <a:defRPr sz="3200" kern="1200">
          <a:solidFill>
            <a:srgbClr val="F9B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7" name="Slide Number Placeholder 5"/>
          <p:cNvSpPr>
            <a:spLocks noGrp="1"/>
          </p:cNvSpPr>
          <p:nvPr>
            <p:ph type="sldNum" sz="quarter" idx="4"/>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C106D663-0B79-41FC-A1A4-AA7EEFAD53FA}"/>
              </a:ext>
            </a:extLst>
          </p:cNvPr>
          <p:cNvSpPr txBox="1"/>
          <p:nvPr/>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1653578364"/>
      </p:ext>
    </p:extLst>
  </p:cSld>
  <p:clrMap bg1="lt1" tx1="dk1" bg2="lt2" tx2="dk2" accent1="accent1" accent2="accent2" accent3="accent3" accent4="accent4" accent5="accent5" accent6="accent6" hlink="hlink" folHlink="folHlink"/>
  <p:sldLayoutIdLst>
    <p:sldLayoutId id="2147483789" r:id="rId1"/>
    <p:sldLayoutId id="2147483791" r:id="rId2"/>
    <p:sldLayoutId id="2147483790" r:id="rId3"/>
    <p:sldLayoutId id="2147483792" r:id="rId4"/>
    <p:sldLayoutId id="2147483764" r:id="rId5"/>
    <p:sldLayoutId id="2147483765" r:id="rId6"/>
    <p:sldLayoutId id="2147483766" r:id="rId7"/>
    <p:sldLayoutId id="2147483767" r:id="rId8"/>
    <p:sldLayoutId id="2147483768" r:id="rId9"/>
  </p:sldLayoutIdLst>
  <p:hf hdr="0" dt="0"/>
  <p:txStyles>
    <p:titleStyle>
      <a:lvl1pPr algn="l" defTabSz="457200" rtl="0" eaLnBrk="1" latinLnBrk="0" hangingPunct="1">
        <a:spcBef>
          <a:spcPct val="0"/>
        </a:spcBef>
        <a:buNone/>
        <a:defRPr sz="3200" kern="1200">
          <a:solidFill>
            <a:srgbClr val="E6007E"/>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304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457200" y="1404000"/>
            <a:ext cx="8229600" cy="315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4838400"/>
            <a:ext cx="2133600" cy="140400"/>
          </a:xfrm>
          <a:prstGeom prst="rect">
            <a:avLst/>
          </a:prstGeom>
        </p:spPr>
        <p:txBody>
          <a:bodyPr vert="horz" lIns="91440" tIns="45720" rIns="91440" bIns="45720" rtlCol="0" anchor="ctr"/>
          <a:lstStyle>
            <a:lvl1pPr algn="r">
              <a:defRPr sz="900">
                <a:solidFill>
                  <a:schemeClr val="tx1"/>
                </a:solidFill>
                <a:latin typeface="Corbel" panose="020B0503020204020204" pitchFamily="34" charset="0"/>
              </a:defRPr>
            </a:lvl1pPr>
          </a:lstStyle>
          <a:p>
            <a:endParaRPr lang="en-US"/>
          </a:p>
        </p:txBody>
      </p:sp>
      <p:sp>
        <p:nvSpPr>
          <p:cNvPr id="5" name="Footer Placeholder 4"/>
          <p:cNvSpPr>
            <a:spLocks noGrp="1"/>
          </p:cNvSpPr>
          <p:nvPr>
            <p:ph type="ftr" sz="quarter" idx="3"/>
          </p:nvPr>
        </p:nvSpPr>
        <p:spPr>
          <a:xfrm>
            <a:off x="457200" y="4845600"/>
            <a:ext cx="2894400" cy="140400"/>
          </a:xfrm>
          <a:prstGeom prst="rect">
            <a:avLst/>
          </a:prstGeom>
        </p:spPr>
        <p:txBody>
          <a:bodyPr vert="horz" lIns="91440" tIns="45720" rIns="91440" bIns="45720" rtlCol="0" anchor="ctr"/>
          <a:lstStyle>
            <a:lvl1pPr algn="l">
              <a:defRPr sz="900">
                <a:solidFill>
                  <a:schemeClr val="tx1"/>
                </a:solidFill>
                <a:latin typeface="Corbel" panose="020B0503020204020204" pitchFamily="34" charset="0"/>
              </a:defRPr>
            </a:lvl1pPr>
          </a:lstStyle>
          <a:p>
            <a:endParaRPr lang="en-US"/>
          </a:p>
        </p:txBody>
      </p:sp>
      <p:sp>
        <p:nvSpPr>
          <p:cNvPr id="8" name="Slide Number Placeholder 5"/>
          <p:cNvSpPr>
            <a:spLocks noGrp="1"/>
          </p:cNvSpPr>
          <p:nvPr>
            <p:ph type="sldNum" sz="quarter" idx="12"/>
          </p:nvPr>
        </p:nvSpPr>
        <p:spPr>
          <a:xfrm>
            <a:off x="4229369" y="4845600"/>
            <a:ext cx="690052" cy="140400"/>
          </a:xfrm>
          <a:prstGeom prst="rect">
            <a:avLst/>
          </a:prstGeom>
        </p:spPr>
        <p:txBody>
          <a:bodyPr anchor="ctr"/>
          <a:lstStyle>
            <a:lvl1pPr algn="ctr">
              <a:defRPr sz="900">
                <a:solidFill>
                  <a:schemeClr val="tx1"/>
                </a:solidFill>
                <a:latin typeface="Corbel"/>
                <a:cs typeface="Corbel"/>
              </a:defRPr>
            </a:lvl1pPr>
          </a:lstStyle>
          <a:p>
            <a:fld id="{B85282A8-A6D7-5B4D-8257-F9C7177A3D72}" type="slidenum">
              <a:rPr lang="en-US" smtClean="0"/>
              <a:pPr/>
              <a:t>‹#›</a:t>
            </a:fld>
            <a:endParaRPr lang="en-US"/>
          </a:p>
        </p:txBody>
      </p:sp>
      <p:sp>
        <p:nvSpPr>
          <p:cNvPr id="6" name="MSIPCMContentMarking" descr="{&quot;HashCode&quot;:-1345168894,&quot;Placement&quot;:&quot;Footer&quot;}">
            <a:extLst>
              <a:ext uri="{FF2B5EF4-FFF2-40B4-BE49-F238E27FC236}">
                <a16:creationId xmlns:a16="http://schemas.microsoft.com/office/drawing/2014/main" id="{A6D15B57-1BF3-4E5E-A8D1-48416667ED44}"/>
              </a:ext>
            </a:extLst>
          </p:cNvPr>
          <p:cNvSpPr txBox="1"/>
          <p:nvPr/>
        </p:nvSpPr>
        <p:spPr>
          <a:xfrm>
            <a:off x="4424680" y="4846975"/>
            <a:ext cx="294640" cy="296525"/>
          </a:xfrm>
          <a:prstGeom prst="rect">
            <a:avLst/>
          </a:prstGeom>
          <a:noFill/>
        </p:spPr>
        <p:txBody>
          <a:bodyPr vert="horz" wrap="square" lIns="0" tIns="0" rIns="0" bIns="0" rtlCol="0" anchor="ctr" anchorCtr="1">
            <a:spAutoFit/>
          </a:bodyPr>
          <a:lstStyle/>
          <a:p>
            <a:pPr algn="ctr">
              <a:spcBef>
                <a:spcPts val="0"/>
              </a:spcBef>
              <a:spcAft>
                <a:spcPts val="0"/>
              </a:spcAft>
            </a:pPr>
            <a:r>
              <a:rPr lang="en-GB" sz="1200">
                <a:solidFill>
                  <a:srgbClr val="0078D7"/>
                </a:solidFill>
                <a:latin typeface="Calibri" panose="020F0502020204030204" pitchFamily="34" charset="0"/>
              </a:rPr>
              <a:t> </a:t>
            </a:r>
          </a:p>
        </p:txBody>
      </p:sp>
    </p:spTree>
    <p:extLst>
      <p:ext uri="{BB962C8B-B14F-4D97-AF65-F5344CB8AC3E}">
        <p14:creationId xmlns:p14="http://schemas.microsoft.com/office/powerpoint/2010/main" val="3089813059"/>
      </p:ext>
    </p:extLst>
  </p:cSld>
  <p:clrMap bg1="lt1" tx1="dk1" bg2="lt2" tx2="dk2" accent1="accent1" accent2="accent2" accent3="accent3" accent4="accent4" accent5="accent5" accent6="accent6" hlink="hlink" folHlink="folHlink"/>
  <p:sldLayoutIdLst>
    <p:sldLayoutId id="2147483780" r:id="rId1"/>
    <p:sldLayoutId id="2147483782" r:id="rId2"/>
    <p:sldLayoutId id="2147483781" r:id="rId3"/>
    <p:sldLayoutId id="2147483783" r:id="rId4"/>
    <p:sldLayoutId id="2147483784" r:id="rId5"/>
    <p:sldLayoutId id="2147483785" r:id="rId6"/>
    <p:sldLayoutId id="2147483786" r:id="rId7"/>
    <p:sldLayoutId id="2147483787" r:id="rId8"/>
    <p:sldLayoutId id="2147483788" r:id="rId9"/>
  </p:sldLayoutIdLst>
  <p:hf hdr="0" dt="0"/>
  <p:txStyles>
    <p:titleStyle>
      <a:lvl1pPr algn="l" defTabSz="457200" rtl="0" eaLnBrk="1" latinLnBrk="0" hangingPunct="1">
        <a:spcBef>
          <a:spcPct val="0"/>
        </a:spcBef>
        <a:buNone/>
        <a:defRPr sz="3200" kern="1200">
          <a:solidFill>
            <a:srgbClr val="009FE3"/>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Housing an Ageing Population		</a:t>
            </a:r>
          </a:p>
        </p:txBody>
      </p:sp>
      <p:sp>
        <p:nvSpPr>
          <p:cNvPr id="5" name="Subtitle 4"/>
          <p:cNvSpPr>
            <a:spLocks noGrp="1"/>
          </p:cNvSpPr>
          <p:nvPr>
            <p:ph type="subTitle" idx="1"/>
          </p:nvPr>
        </p:nvSpPr>
        <p:spPr/>
        <p:txBody>
          <a:bodyPr/>
          <a:lstStyle/>
          <a:p>
            <a:r>
              <a:rPr lang="en-GB" sz="1800"/>
              <a:t>Research &amp; Analysis Team</a:t>
            </a:r>
          </a:p>
          <a:p>
            <a:r>
              <a:rPr lang="en-GB" sz="1400">
                <a:solidFill>
                  <a:schemeClr val="tx1"/>
                </a:solidFill>
              </a:rPr>
              <a:t>November 2020</a:t>
            </a:r>
          </a:p>
        </p:txBody>
      </p:sp>
    </p:spTree>
    <p:extLst>
      <p:ext uri="{BB962C8B-B14F-4D97-AF65-F5344CB8AC3E}">
        <p14:creationId xmlns:p14="http://schemas.microsoft.com/office/powerpoint/2010/main" val="2178956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Older people’s housing demand</a:t>
            </a:r>
          </a:p>
        </p:txBody>
      </p:sp>
      <p:sp>
        <p:nvSpPr>
          <p:cNvPr id="4" name="Slide Number Placeholder 3"/>
          <p:cNvSpPr>
            <a:spLocks noGrp="1"/>
          </p:cNvSpPr>
          <p:nvPr>
            <p:ph type="sldNum" sz="quarter" idx="12"/>
          </p:nvPr>
        </p:nvSpPr>
        <p:spPr/>
        <p:txBody>
          <a:bodyPr/>
          <a:lstStyle/>
          <a:p>
            <a:fld id="{B85282A8-A6D7-5B4D-8257-F9C7177A3D72}" type="slidenum">
              <a:rPr lang="en-US" smtClean="0"/>
              <a:pPr/>
              <a:t>10</a:t>
            </a:fld>
            <a:endParaRPr lang="en-US"/>
          </a:p>
        </p:txBody>
      </p:sp>
      <p:grpSp>
        <p:nvGrpSpPr>
          <p:cNvPr id="14" name="Group 13">
            <a:extLst>
              <a:ext uri="{FF2B5EF4-FFF2-40B4-BE49-F238E27FC236}">
                <a16:creationId xmlns:a16="http://schemas.microsoft.com/office/drawing/2014/main" id="{4275DD69-31FC-493F-AAEE-A98C96818876}"/>
              </a:ext>
            </a:extLst>
          </p:cNvPr>
          <p:cNvGrpSpPr/>
          <p:nvPr/>
        </p:nvGrpSpPr>
        <p:grpSpPr>
          <a:xfrm>
            <a:off x="4571999" y="1407321"/>
            <a:ext cx="4263775" cy="3666175"/>
            <a:chOff x="4571999" y="1008566"/>
            <a:chExt cx="4263775" cy="3666175"/>
          </a:xfrm>
        </p:grpSpPr>
        <p:graphicFrame>
          <p:nvGraphicFramePr>
            <p:cNvPr id="6" name="Chart 5">
              <a:extLst>
                <a:ext uri="{FF2B5EF4-FFF2-40B4-BE49-F238E27FC236}">
                  <a16:creationId xmlns:a16="http://schemas.microsoft.com/office/drawing/2014/main" id="{56D6F876-8AFF-4174-B5BF-48BD8BD4558D}"/>
                </a:ext>
              </a:extLst>
            </p:cNvPr>
            <p:cNvGraphicFramePr>
              <a:graphicFrameLocks/>
            </p:cNvGraphicFramePr>
            <p:nvPr>
              <p:extLst>
                <p:ext uri="{D42A27DB-BD31-4B8C-83A1-F6EECF244321}">
                  <p14:modId xmlns:p14="http://schemas.microsoft.com/office/powerpoint/2010/main" val="2108644966"/>
                </p:ext>
              </p:extLst>
            </p:nvPr>
          </p:nvGraphicFramePr>
          <p:xfrm>
            <a:off x="4571999" y="1008566"/>
            <a:ext cx="4263775" cy="366617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04BAA37A-3F75-407A-88DF-F791166505AE}"/>
                </a:ext>
              </a:extLst>
            </p:cNvPr>
            <p:cNvCxnSpPr>
              <a:cxnSpLocks/>
            </p:cNvCxnSpPr>
            <p:nvPr/>
          </p:nvCxnSpPr>
          <p:spPr>
            <a:xfrm flipV="1">
              <a:off x="7088372" y="1360032"/>
              <a:ext cx="425302" cy="39888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B2DFDF7-ED97-4599-99D5-F26D3978D7F6}"/>
                </a:ext>
              </a:extLst>
            </p:cNvPr>
            <p:cNvCxnSpPr>
              <a:cxnSpLocks/>
            </p:cNvCxnSpPr>
            <p:nvPr/>
          </p:nvCxnSpPr>
          <p:spPr>
            <a:xfrm flipV="1">
              <a:off x="7240772" y="1843092"/>
              <a:ext cx="272902" cy="6822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32C4C93F-ED98-4E71-8CA8-10BD61CBFCB7}"/>
              </a:ext>
            </a:extLst>
          </p:cNvPr>
          <p:cNvSpPr txBox="1"/>
          <p:nvPr/>
        </p:nvSpPr>
        <p:spPr>
          <a:xfrm>
            <a:off x="5893595" y="4740094"/>
            <a:ext cx="3187376" cy="230832"/>
          </a:xfrm>
          <a:prstGeom prst="rect">
            <a:avLst/>
          </a:prstGeom>
          <a:noFill/>
        </p:spPr>
        <p:txBody>
          <a:bodyPr wrap="square" rtlCol="0">
            <a:spAutoFit/>
          </a:bodyPr>
          <a:lstStyle/>
          <a:p>
            <a:pPr algn="r"/>
            <a:r>
              <a:rPr lang="en-GB" sz="900">
                <a:solidFill>
                  <a:schemeClr val="tx2"/>
                </a:solidFill>
              </a:rPr>
              <a:t>Source: Knight Frank, Markit Economics, from HAPPI 3 (2016)</a:t>
            </a:r>
          </a:p>
        </p:txBody>
      </p:sp>
      <p:sp>
        <p:nvSpPr>
          <p:cNvPr id="16" name="Content Placeholder 2">
            <a:extLst>
              <a:ext uri="{FF2B5EF4-FFF2-40B4-BE49-F238E27FC236}">
                <a16:creationId xmlns:a16="http://schemas.microsoft.com/office/drawing/2014/main" id="{9CC2CF11-2466-4EC4-BD6E-6ED6F54DBF0E}"/>
              </a:ext>
            </a:extLst>
          </p:cNvPr>
          <p:cNvSpPr>
            <a:spLocks noGrp="1"/>
          </p:cNvSpPr>
          <p:nvPr>
            <p:ph idx="1"/>
          </p:nvPr>
        </p:nvSpPr>
        <p:spPr>
          <a:xfrm>
            <a:off x="457199" y="1402297"/>
            <a:ext cx="4114800" cy="3157200"/>
          </a:xfrm>
        </p:spPr>
        <p:txBody>
          <a:bodyPr>
            <a:normAutofit/>
          </a:bodyPr>
          <a:lstStyle/>
          <a:p>
            <a:pPr indent="-165100">
              <a:buClr>
                <a:srgbClr val="E63312"/>
              </a:buClr>
            </a:pPr>
            <a:r>
              <a:rPr lang="en-US" sz="1200" b="1"/>
              <a:t>Only 36% of people aged over 55 are not planning to move. </a:t>
            </a:r>
            <a:r>
              <a:rPr lang="en-US" sz="1200"/>
              <a:t>35% of people do not know if they will move again, while 29% plan to move eventually.</a:t>
            </a:r>
            <a:endParaRPr lang="en-US" sz="1200" b="1"/>
          </a:p>
          <a:p>
            <a:pPr lvl="1">
              <a:buClr>
                <a:srgbClr val="E63312"/>
              </a:buClr>
            </a:pPr>
            <a:r>
              <a:rPr lang="en-US" sz="1200"/>
              <a:t>Of those planning to move, the large majority considers doing so in 5 or more years’ time. </a:t>
            </a:r>
          </a:p>
          <a:p>
            <a:pPr indent="-165100">
              <a:buClr>
                <a:srgbClr val="E63312"/>
              </a:buClr>
            </a:pPr>
            <a:r>
              <a:rPr lang="en-US" sz="1200"/>
              <a:t>With only around one third of respondents ruling out moving in present market conditions, there appears to be scope for the market to offer older people adequate options.</a:t>
            </a:r>
          </a:p>
          <a:p>
            <a:pPr indent="-165100">
              <a:buClr>
                <a:srgbClr val="E63312"/>
              </a:buClr>
            </a:pPr>
            <a:endParaRPr lang="en-US" sz="1200"/>
          </a:p>
          <a:p>
            <a:pPr marL="177800" indent="0">
              <a:buClr>
                <a:srgbClr val="E63312"/>
              </a:buClr>
              <a:buNone/>
            </a:pPr>
            <a:r>
              <a:rPr lang="en-US" sz="1200" b="1">
                <a:solidFill>
                  <a:srgbClr val="E63312"/>
                </a:solidFill>
              </a:rPr>
              <a:t>These results, especially considered alongside the responses outlined earlier on older people’s willingness to downsize, counter the impression that people are generally unwilling to leave their family home in old age and prompt us to answer the question:</a:t>
            </a:r>
            <a:r>
              <a:rPr lang="en-US" sz="1200" b="1" i="1">
                <a:solidFill>
                  <a:srgbClr val="E63312"/>
                </a:solidFill>
              </a:rPr>
              <a:t> why aren’t they?</a:t>
            </a:r>
          </a:p>
          <a:p>
            <a:pPr>
              <a:buClr>
                <a:srgbClr val="E63312"/>
              </a:buClr>
            </a:pPr>
            <a:endParaRPr lang="en-US" sz="1400"/>
          </a:p>
        </p:txBody>
      </p:sp>
      <p:sp>
        <p:nvSpPr>
          <p:cNvPr id="23" name="Rectangle 22">
            <a:extLst>
              <a:ext uri="{FF2B5EF4-FFF2-40B4-BE49-F238E27FC236}">
                <a16:creationId xmlns:a16="http://schemas.microsoft.com/office/drawing/2014/main" id="{B58AF4A7-CA9B-406C-B3F1-32AE8F555277}"/>
              </a:ext>
            </a:extLst>
          </p:cNvPr>
          <p:cNvSpPr/>
          <p:nvPr/>
        </p:nvSpPr>
        <p:spPr>
          <a:xfrm>
            <a:off x="4679628" y="1172647"/>
            <a:ext cx="4156145" cy="553998"/>
          </a:xfrm>
          <a:prstGeom prst="rect">
            <a:avLst/>
          </a:prstGeom>
        </p:spPr>
        <p:txBody>
          <a:bodyPr wrap="square">
            <a:spAutoFit/>
          </a:bodyPr>
          <a:lstStyle/>
          <a:p>
            <a:r>
              <a:rPr lang="en-US">
                <a:solidFill>
                  <a:srgbClr val="E63312"/>
                </a:solidFill>
              </a:rPr>
              <a:t>Are you planning to move?</a:t>
            </a:r>
          </a:p>
          <a:p>
            <a:r>
              <a:rPr lang="en-US" sz="1200">
                <a:solidFill>
                  <a:srgbClr val="E63312"/>
                </a:solidFill>
              </a:rPr>
              <a:t>(Respondents aged 55+) </a:t>
            </a:r>
            <a:endParaRPr lang="en-GB" sz="1200">
              <a:solidFill>
                <a:srgbClr val="E63312"/>
              </a:solidFill>
            </a:endParaRPr>
          </a:p>
        </p:txBody>
      </p:sp>
      <p:sp>
        <p:nvSpPr>
          <p:cNvPr id="24" name="Rectangle 23">
            <a:extLst>
              <a:ext uri="{FF2B5EF4-FFF2-40B4-BE49-F238E27FC236}">
                <a16:creationId xmlns:a16="http://schemas.microsoft.com/office/drawing/2014/main" id="{837536EE-9B3E-4B6D-B84C-593623E26651}"/>
              </a:ext>
            </a:extLst>
          </p:cNvPr>
          <p:cNvSpPr/>
          <p:nvPr/>
        </p:nvSpPr>
        <p:spPr>
          <a:xfrm>
            <a:off x="5900738" y="2636044"/>
            <a:ext cx="664368" cy="55399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310A1A4-D9EF-4F5F-A007-324C166BA9E7}"/>
              </a:ext>
            </a:extLst>
          </p:cNvPr>
          <p:cNvSpPr/>
          <p:nvPr/>
        </p:nvSpPr>
        <p:spPr>
          <a:xfrm>
            <a:off x="5893594" y="2766036"/>
            <a:ext cx="678656" cy="28597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0" rIns="0" bIns="216000" rtlCol="0" anchor="t"/>
          <a:lstStyle/>
          <a:p>
            <a:pPr algn="ctr"/>
            <a:r>
              <a:rPr lang="en-GB" b="1">
                <a:solidFill>
                  <a:srgbClr val="E63312"/>
                </a:solidFill>
              </a:rPr>
              <a:t>64%</a:t>
            </a:r>
          </a:p>
        </p:txBody>
      </p:sp>
      <p:sp>
        <p:nvSpPr>
          <p:cNvPr id="27" name="Rectangle 26">
            <a:extLst>
              <a:ext uri="{FF2B5EF4-FFF2-40B4-BE49-F238E27FC236}">
                <a16:creationId xmlns:a16="http://schemas.microsoft.com/office/drawing/2014/main" id="{1E2AE2AA-ADC6-44B9-A666-AE4891009094}"/>
              </a:ext>
            </a:extLst>
          </p:cNvPr>
          <p:cNvSpPr/>
          <p:nvPr/>
        </p:nvSpPr>
        <p:spPr>
          <a:xfrm>
            <a:off x="5653683" y="2999698"/>
            <a:ext cx="1158478" cy="55399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0" tIns="0" rIns="0" bIns="216000" rtlCol="0" anchor="t"/>
          <a:lstStyle/>
          <a:p>
            <a:pPr algn="ctr"/>
            <a:r>
              <a:rPr lang="en-GB" sz="1600">
                <a:solidFill>
                  <a:srgbClr val="E63312"/>
                </a:solidFill>
              </a:rPr>
              <a:t>Not ruling out moving</a:t>
            </a:r>
          </a:p>
        </p:txBody>
      </p:sp>
      <p:cxnSp>
        <p:nvCxnSpPr>
          <p:cNvPr id="31" name="Straight Connector 30">
            <a:extLst>
              <a:ext uri="{FF2B5EF4-FFF2-40B4-BE49-F238E27FC236}">
                <a16:creationId xmlns:a16="http://schemas.microsoft.com/office/drawing/2014/main" id="{F7634C55-2A70-483B-957D-1F7CB5D979D9}"/>
              </a:ext>
            </a:extLst>
          </p:cNvPr>
          <p:cNvCxnSpPr>
            <a:cxnSpLocks/>
          </p:cNvCxnSpPr>
          <p:nvPr/>
        </p:nvCxnSpPr>
        <p:spPr>
          <a:xfrm>
            <a:off x="5043488" y="3190042"/>
            <a:ext cx="611739" cy="0"/>
          </a:xfrm>
          <a:prstGeom prst="line">
            <a:avLst/>
          </a:prstGeom>
          <a:ln>
            <a:solidFill>
              <a:srgbClr val="E63312"/>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A8F5FD62-455D-442C-AD66-F85D2AB15A33}"/>
              </a:ext>
            </a:extLst>
          </p:cNvPr>
          <p:cNvCxnSpPr>
            <a:cxnSpLocks/>
          </p:cNvCxnSpPr>
          <p:nvPr/>
        </p:nvCxnSpPr>
        <p:spPr>
          <a:xfrm>
            <a:off x="6572250" y="3656774"/>
            <a:ext cx="505420" cy="581630"/>
          </a:xfrm>
          <a:prstGeom prst="line">
            <a:avLst/>
          </a:prstGeom>
          <a:ln>
            <a:solidFill>
              <a:srgbClr val="E63312"/>
            </a:solidFill>
            <a:prstDash val="dash"/>
          </a:ln>
        </p:spPr>
        <p:style>
          <a:lnRef idx="2">
            <a:schemeClr val="accent1"/>
          </a:lnRef>
          <a:fillRef idx="0">
            <a:schemeClr val="accent1"/>
          </a:fillRef>
          <a:effectRef idx="1">
            <a:schemeClr val="accent1"/>
          </a:effectRef>
          <a:fontRef idx="minor">
            <a:schemeClr val="tx1"/>
          </a:fontRef>
        </p:style>
      </p:cxnSp>
      <p:sp>
        <p:nvSpPr>
          <p:cNvPr id="2055" name="Freeform: Shape 2054">
            <a:extLst>
              <a:ext uri="{FF2B5EF4-FFF2-40B4-BE49-F238E27FC236}">
                <a16:creationId xmlns:a16="http://schemas.microsoft.com/office/drawing/2014/main" id="{DEAB5A3E-B12C-4A5F-B9B3-F2C168D7A6D3}"/>
              </a:ext>
            </a:extLst>
          </p:cNvPr>
          <p:cNvSpPr/>
          <p:nvPr/>
        </p:nvSpPr>
        <p:spPr>
          <a:xfrm>
            <a:off x="5668851" y="3186113"/>
            <a:ext cx="917687" cy="636577"/>
          </a:xfrm>
          <a:custGeom>
            <a:avLst/>
            <a:gdLst>
              <a:gd name="connsiteX0" fmla="*/ 3287 w 917687"/>
              <a:gd name="connsiteY0" fmla="*/ 0 h 636577"/>
              <a:gd name="connsiteX1" fmla="*/ 17574 w 917687"/>
              <a:gd name="connsiteY1" fmla="*/ 271462 h 636577"/>
              <a:gd name="connsiteX2" fmla="*/ 139018 w 917687"/>
              <a:gd name="connsiteY2" fmla="*/ 471487 h 636577"/>
              <a:gd name="connsiteX3" fmla="*/ 274749 w 917687"/>
              <a:gd name="connsiteY3" fmla="*/ 578643 h 636577"/>
              <a:gd name="connsiteX4" fmla="*/ 517637 w 917687"/>
              <a:gd name="connsiteY4" fmla="*/ 635793 h 636577"/>
              <a:gd name="connsiteX5" fmla="*/ 703374 w 917687"/>
              <a:gd name="connsiteY5" fmla="*/ 607218 h 636577"/>
              <a:gd name="connsiteX6" fmla="*/ 846249 w 917687"/>
              <a:gd name="connsiteY6" fmla="*/ 542925 h 636577"/>
              <a:gd name="connsiteX7" fmla="*/ 903399 w 917687"/>
              <a:gd name="connsiteY7" fmla="*/ 485775 h 636577"/>
              <a:gd name="connsiteX8" fmla="*/ 910543 w 917687"/>
              <a:gd name="connsiteY8" fmla="*/ 478631 h 636577"/>
              <a:gd name="connsiteX9" fmla="*/ 917687 w 917687"/>
              <a:gd name="connsiteY9" fmla="*/ 478631 h 63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687" h="636577">
                <a:moveTo>
                  <a:pt x="3287" y="0"/>
                </a:moveTo>
                <a:cubicBezTo>
                  <a:pt x="-881" y="96440"/>
                  <a:pt x="-5048" y="192881"/>
                  <a:pt x="17574" y="271462"/>
                </a:cubicBezTo>
                <a:cubicBezTo>
                  <a:pt x="40196" y="350043"/>
                  <a:pt x="96156" y="420290"/>
                  <a:pt x="139018" y="471487"/>
                </a:cubicBezTo>
                <a:cubicBezTo>
                  <a:pt x="181880" y="522684"/>
                  <a:pt x="211646" y="551259"/>
                  <a:pt x="274749" y="578643"/>
                </a:cubicBezTo>
                <a:cubicBezTo>
                  <a:pt x="337852" y="606027"/>
                  <a:pt x="446200" y="631031"/>
                  <a:pt x="517637" y="635793"/>
                </a:cubicBezTo>
                <a:cubicBezTo>
                  <a:pt x="589075" y="640556"/>
                  <a:pt x="648605" y="622696"/>
                  <a:pt x="703374" y="607218"/>
                </a:cubicBezTo>
                <a:cubicBezTo>
                  <a:pt x="758143" y="591740"/>
                  <a:pt x="812912" y="563165"/>
                  <a:pt x="846249" y="542925"/>
                </a:cubicBezTo>
                <a:cubicBezTo>
                  <a:pt x="879586" y="522685"/>
                  <a:pt x="903399" y="485775"/>
                  <a:pt x="903399" y="485775"/>
                </a:cubicBezTo>
                <a:cubicBezTo>
                  <a:pt x="914115" y="475059"/>
                  <a:pt x="908162" y="479822"/>
                  <a:pt x="910543" y="478631"/>
                </a:cubicBezTo>
                <a:cubicBezTo>
                  <a:pt x="912924" y="477440"/>
                  <a:pt x="915305" y="478035"/>
                  <a:pt x="917687" y="478631"/>
                </a:cubicBezTo>
              </a:path>
            </a:pathLst>
          </a:custGeom>
          <a:noFill/>
          <a:ln w="10795">
            <a:solidFill>
              <a:srgbClr val="E6331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057" name="Straight Connector 2056">
            <a:extLst>
              <a:ext uri="{FF2B5EF4-FFF2-40B4-BE49-F238E27FC236}">
                <a16:creationId xmlns:a16="http://schemas.microsoft.com/office/drawing/2014/main" id="{4D618B2E-D221-4E67-B214-CDF6743F5B13}"/>
              </a:ext>
            </a:extLst>
          </p:cNvPr>
          <p:cNvCxnSpPr>
            <a:cxnSpLocks/>
          </p:cNvCxnSpPr>
          <p:nvPr/>
        </p:nvCxnSpPr>
        <p:spPr>
          <a:xfrm flipH="1" flipV="1">
            <a:off x="4993481" y="3052006"/>
            <a:ext cx="50008" cy="134108"/>
          </a:xfrm>
          <a:prstGeom prst="line">
            <a:avLst/>
          </a:prstGeom>
          <a:ln w="10795">
            <a:solidFill>
              <a:srgbClr val="E63312"/>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7413FE6-77CB-41B1-8BB6-4B44A0482BBE}"/>
              </a:ext>
            </a:extLst>
          </p:cNvPr>
          <p:cNvCxnSpPr>
            <a:cxnSpLocks/>
          </p:cNvCxnSpPr>
          <p:nvPr/>
        </p:nvCxnSpPr>
        <p:spPr>
          <a:xfrm flipV="1">
            <a:off x="7088372" y="4136231"/>
            <a:ext cx="152400" cy="102173"/>
          </a:xfrm>
          <a:prstGeom prst="line">
            <a:avLst/>
          </a:prstGeom>
          <a:ln>
            <a:solidFill>
              <a:srgbClr val="E63312"/>
            </a:solidFill>
            <a:prstDash val="dash"/>
          </a:ln>
        </p:spPr>
        <p:style>
          <a:lnRef idx="2">
            <a:schemeClr val="accent1"/>
          </a:lnRef>
          <a:fillRef idx="0">
            <a:schemeClr val="accent1"/>
          </a:fillRef>
          <a:effectRef idx="1">
            <a:schemeClr val="accent1"/>
          </a:effectRef>
          <a:fontRef idx="minor">
            <a:schemeClr val="tx1"/>
          </a:fontRef>
        </p:style>
      </p:cxnSp>
      <p:sp>
        <p:nvSpPr>
          <p:cNvPr id="19" name="Subtitle 2">
            <a:extLst>
              <a:ext uri="{FF2B5EF4-FFF2-40B4-BE49-F238E27FC236}">
                <a16:creationId xmlns:a16="http://schemas.microsoft.com/office/drawing/2014/main" id="{D7866187-8D36-4F2E-8211-29F0238CB8CA}"/>
              </a:ext>
            </a:extLst>
          </p:cNvPr>
          <p:cNvSpPr txBox="1">
            <a:spLocks/>
          </p:cNvSpPr>
          <p:nvPr/>
        </p:nvSpPr>
        <p:spPr>
          <a:xfrm>
            <a:off x="6932709" y="53602"/>
            <a:ext cx="2135090" cy="304044"/>
          </a:xfrm>
          <a:prstGeom prst="rect">
            <a:avLst/>
          </a:prstGeom>
        </p:spPr>
        <p:txBody>
          <a:bodyPr vert="horz" wrap="none" lIns="0" tIns="0" rIns="0" bIns="0" rtlCol="0" anchor="t">
            <a:noAutofit/>
          </a:bodyPr>
          <a:lstStyle>
            <a:lvl1pPr marL="0" indent="0" algn="l" defTabSz="457148" rtl="0" eaLnBrk="1" latinLnBrk="0" hangingPunct="1">
              <a:spcBef>
                <a:spcPct val="20000"/>
              </a:spcBef>
              <a:buFont typeface="Arial"/>
              <a:buNone/>
              <a:defRPr sz="2200" kern="1200">
                <a:solidFill>
                  <a:srgbClr val="118CDC"/>
                </a:solidFill>
                <a:latin typeface="Corbel"/>
                <a:ea typeface="+mn-ea"/>
                <a:cs typeface="Corbel"/>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6"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a:solidFill>
                  <a:srgbClr val="FF0000"/>
                </a:solidFill>
              </a:rPr>
              <a:t>INTERNAL ONLY</a:t>
            </a:r>
          </a:p>
        </p:txBody>
      </p:sp>
      <p:sp>
        <p:nvSpPr>
          <p:cNvPr id="20" name="Title 1">
            <a:extLst>
              <a:ext uri="{FF2B5EF4-FFF2-40B4-BE49-F238E27FC236}">
                <a16:creationId xmlns:a16="http://schemas.microsoft.com/office/drawing/2014/main" id="{15B2B1E5-545B-4B45-AF46-D23E290100F1}"/>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Almost two thirds of people over 55 does not rule out moving</a:t>
            </a:r>
          </a:p>
        </p:txBody>
      </p:sp>
    </p:spTree>
    <p:extLst>
      <p:ext uri="{BB962C8B-B14F-4D97-AF65-F5344CB8AC3E}">
        <p14:creationId xmlns:p14="http://schemas.microsoft.com/office/powerpoint/2010/main" val="112627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2DD5-67D3-49EC-8066-3A8FE6B4AFAD}"/>
              </a:ext>
            </a:extLst>
          </p:cNvPr>
          <p:cNvSpPr>
            <a:spLocks noGrp="1"/>
          </p:cNvSpPr>
          <p:nvPr>
            <p:ph type="title"/>
          </p:nvPr>
        </p:nvSpPr>
        <p:spPr>
          <a:xfrm>
            <a:off x="457200" y="271721"/>
            <a:ext cx="8229600" cy="561657"/>
          </a:xfrm>
        </p:spPr>
        <p:txBody>
          <a:bodyPr/>
          <a:lstStyle/>
          <a:p>
            <a:r>
              <a:rPr lang="en-GB"/>
              <a:t>Older people’s housing equity</a:t>
            </a:r>
          </a:p>
        </p:txBody>
      </p:sp>
      <p:sp>
        <p:nvSpPr>
          <p:cNvPr id="4" name="Slide Number Placeholder 3">
            <a:extLst>
              <a:ext uri="{FF2B5EF4-FFF2-40B4-BE49-F238E27FC236}">
                <a16:creationId xmlns:a16="http://schemas.microsoft.com/office/drawing/2014/main" id="{416E8B16-1668-49B7-82D3-35FA4755F4A7}"/>
              </a:ext>
            </a:extLst>
          </p:cNvPr>
          <p:cNvSpPr>
            <a:spLocks noGrp="1"/>
          </p:cNvSpPr>
          <p:nvPr>
            <p:ph type="sldNum" sz="quarter" idx="12"/>
          </p:nvPr>
        </p:nvSpPr>
        <p:spPr/>
        <p:txBody>
          <a:bodyPr/>
          <a:lstStyle/>
          <a:p>
            <a:fld id="{B85282A8-A6D7-5B4D-8257-F9C7177A3D72}" type="slidenum">
              <a:rPr lang="en-US" smtClean="0"/>
              <a:pPr/>
              <a:t>11</a:t>
            </a:fld>
            <a:endParaRPr lang="en-US"/>
          </a:p>
        </p:txBody>
      </p:sp>
      <p:pic>
        <p:nvPicPr>
          <p:cNvPr id="5" name="Picture 4">
            <a:extLst>
              <a:ext uri="{FF2B5EF4-FFF2-40B4-BE49-F238E27FC236}">
                <a16:creationId xmlns:a16="http://schemas.microsoft.com/office/drawing/2014/main" id="{2FB9B515-37BA-4C8B-ACF6-380EA7799B4A}"/>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contrast="80000"/>
                    </a14:imgEffect>
                  </a14:imgLayer>
                </a14:imgProps>
              </a:ext>
            </a:extLst>
          </a:blip>
          <a:srcRect t="8601"/>
          <a:stretch/>
        </p:blipFill>
        <p:spPr>
          <a:xfrm>
            <a:off x="3964328" y="1616264"/>
            <a:ext cx="4897937" cy="2758966"/>
          </a:xfrm>
          <a:prstGeom prst="rect">
            <a:avLst/>
          </a:prstGeom>
        </p:spPr>
      </p:pic>
      <p:sp>
        <p:nvSpPr>
          <p:cNvPr id="7" name="Rectangle 6">
            <a:extLst>
              <a:ext uri="{FF2B5EF4-FFF2-40B4-BE49-F238E27FC236}">
                <a16:creationId xmlns:a16="http://schemas.microsoft.com/office/drawing/2014/main" id="{3FA23452-8DE9-4370-8DF3-DA93FB5B6C96}"/>
              </a:ext>
            </a:extLst>
          </p:cNvPr>
          <p:cNvSpPr/>
          <p:nvPr/>
        </p:nvSpPr>
        <p:spPr>
          <a:xfrm>
            <a:off x="3837008" y="1341924"/>
            <a:ext cx="4156145" cy="338554"/>
          </a:xfrm>
          <a:prstGeom prst="rect">
            <a:avLst/>
          </a:prstGeom>
        </p:spPr>
        <p:txBody>
          <a:bodyPr wrap="square">
            <a:spAutoFit/>
          </a:bodyPr>
          <a:lstStyle/>
          <a:p>
            <a:r>
              <a:rPr lang="en-US" sz="1600">
                <a:solidFill>
                  <a:srgbClr val="E63312"/>
                </a:solidFill>
              </a:rPr>
              <a:t>Housing equity of people aged 65 and over</a:t>
            </a:r>
            <a:endParaRPr lang="en-GB" sz="1100">
              <a:solidFill>
                <a:srgbClr val="E63312"/>
              </a:solidFill>
            </a:endParaRPr>
          </a:p>
        </p:txBody>
      </p:sp>
      <p:sp>
        <p:nvSpPr>
          <p:cNvPr id="8" name="Title 1">
            <a:extLst>
              <a:ext uri="{FF2B5EF4-FFF2-40B4-BE49-F238E27FC236}">
                <a16:creationId xmlns:a16="http://schemas.microsoft.com/office/drawing/2014/main" id="{78F07C43-0C17-46E0-A500-C5D111DB638C}"/>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Older people housing equity is often too low to downsize and unlock equity at the same time</a:t>
            </a:r>
          </a:p>
        </p:txBody>
      </p:sp>
      <p:pic>
        <p:nvPicPr>
          <p:cNvPr id="9" name="Picture 8">
            <a:extLst>
              <a:ext uri="{FF2B5EF4-FFF2-40B4-BE49-F238E27FC236}">
                <a16:creationId xmlns:a16="http://schemas.microsoft.com/office/drawing/2014/main" id="{2FD02D8D-D85C-4B89-BC39-F2FE302C91CB}"/>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brightnessContrast contrast="80000"/>
                    </a14:imgEffect>
                  </a14:imgLayer>
                </a14:imgProps>
              </a:ext>
            </a:extLst>
          </a:blip>
          <a:srcRect l="81044" t="5134" r="1481" b="66059"/>
          <a:stretch/>
        </p:blipFill>
        <p:spPr>
          <a:xfrm>
            <a:off x="7575987" y="1539361"/>
            <a:ext cx="1214221" cy="1093879"/>
          </a:xfrm>
          <a:prstGeom prst="rect">
            <a:avLst/>
          </a:prstGeom>
        </p:spPr>
      </p:pic>
      <p:sp>
        <p:nvSpPr>
          <p:cNvPr id="12" name="Content Placeholder 2">
            <a:extLst>
              <a:ext uri="{FF2B5EF4-FFF2-40B4-BE49-F238E27FC236}">
                <a16:creationId xmlns:a16="http://schemas.microsoft.com/office/drawing/2014/main" id="{69FE3CAA-1F2A-4571-933D-FB1E24395AD9}"/>
              </a:ext>
            </a:extLst>
          </p:cNvPr>
          <p:cNvSpPr>
            <a:spLocks noGrp="1"/>
          </p:cNvSpPr>
          <p:nvPr>
            <p:ph idx="1"/>
          </p:nvPr>
        </p:nvSpPr>
        <p:spPr>
          <a:xfrm>
            <a:off x="457199" y="1402297"/>
            <a:ext cx="3379809" cy="3157200"/>
          </a:xfrm>
        </p:spPr>
        <p:txBody>
          <a:bodyPr>
            <a:normAutofit/>
          </a:bodyPr>
          <a:lstStyle/>
          <a:p>
            <a:pPr indent="-165100">
              <a:buClr>
                <a:srgbClr val="E63312"/>
              </a:buClr>
            </a:pPr>
            <a:r>
              <a:rPr lang="en-US" sz="1200" b="1"/>
              <a:t>Older people have a level of housing equity comparable to the average house price in England.</a:t>
            </a:r>
            <a:endParaRPr lang="en-US" sz="1200"/>
          </a:p>
          <a:p>
            <a:pPr indent="-165100">
              <a:buClr>
                <a:srgbClr val="E63312"/>
              </a:buClr>
            </a:pPr>
            <a:r>
              <a:rPr lang="en-US" sz="1200"/>
              <a:t>While the majority of older people owns their home outright, the value of these properties does not significantly differ from the rest of the housing stock (average house price in England as of August 2020: £256,000) </a:t>
            </a:r>
          </a:p>
          <a:p>
            <a:pPr indent="-165100">
              <a:buClr>
                <a:srgbClr val="E63312"/>
              </a:buClr>
            </a:pPr>
            <a:r>
              <a:rPr lang="en-US" sz="1200"/>
              <a:t>As such, </a:t>
            </a:r>
            <a:r>
              <a:rPr lang="en-US" sz="1200" b="1"/>
              <a:t>financial constraints are a major barrier to older people that aim to simultaneously downsize and release equity.</a:t>
            </a:r>
          </a:p>
        </p:txBody>
      </p:sp>
      <p:sp>
        <p:nvSpPr>
          <p:cNvPr id="13" name="TextBox 12">
            <a:extLst>
              <a:ext uri="{FF2B5EF4-FFF2-40B4-BE49-F238E27FC236}">
                <a16:creationId xmlns:a16="http://schemas.microsoft.com/office/drawing/2014/main" id="{93F412E2-D3BD-4B0E-82A1-AC89C731FD38}"/>
              </a:ext>
            </a:extLst>
          </p:cNvPr>
          <p:cNvSpPr txBox="1"/>
          <p:nvPr/>
        </p:nvSpPr>
        <p:spPr>
          <a:xfrm>
            <a:off x="6158608" y="4444081"/>
            <a:ext cx="2759253" cy="230832"/>
          </a:xfrm>
          <a:prstGeom prst="rect">
            <a:avLst/>
          </a:prstGeom>
          <a:noFill/>
        </p:spPr>
        <p:txBody>
          <a:bodyPr wrap="square" rtlCol="0">
            <a:spAutoFit/>
          </a:bodyPr>
          <a:lstStyle/>
          <a:p>
            <a:pPr algn="r"/>
            <a:r>
              <a:rPr lang="en-GB" sz="900">
                <a:solidFill>
                  <a:schemeClr val="tx2"/>
                </a:solidFill>
              </a:rPr>
              <a:t>Source: English Housing Survey 2018-2019, </a:t>
            </a:r>
            <a:r>
              <a:rPr lang="en-GB" sz="900" err="1">
                <a:solidFill>
                  <a:schemeClr val="tx2"/>
                </a:solidFill>
              </a:rPr>
              <a:t>BuiltPlace</a:t>
            </a:r>
            <a:endParaRPr lang="en-GB" sz="900">
              <a:solidFill>
                <a:schemeClr val="tx2"/>
              </a:solidFill>
            </a:endParaRPr>
          </a:p>
        </p:txBody>
      </p:sp>
    </p:spTree>
    <p:extLst>
      <p:ext uri="{BB962C8B-B14F-4D97-AF65-F5344CB8AC3E}">
        <p14:creationId xmlns:p14="http://schemas.microsoft.com/office/powerpoint/2010/main" val="2570940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Supply of older people specialist housing</a:t>
            </a:r>
            <a:br>
              <a:rPr lang="en-GB"/>
            </a:br>
            <a:endParaRPr lang="en-GB"/>
          </a:p>
        </p:txBody>
      </p:sp>
      <p:sp>
        <p:nvSpPr>
          <p:cNvPr id="4" name="Slide Number Placeholder 3"/>
          <p:cNvSpPr>
            <a:spLocks noGrp="1"/>
          </p:cNvSpPr>
          <p:nvPr>
            <p:ph type="sldNum" sz="quarter" idx="12"/>
          </p:nvPr>
        </p:nvSpPr>
        <p:spPr/>
        <p:txBody>
          <a:bodyPr/>
          <a:lstStyle/>
          <a:p>
            <a:fld id="{B85282A8-A6D7-5B4D-8257-F9C7177A3D72}" type="slidenum">
              <a:rPr lang="en-US" smtClean="0"/>
              <a:pPr/>
              <a:t>12</a:t>
            </a:fld>
            <a:endParaRPr lang="en-US"/>
          </a:p>
        </p:txBody>
      </p:sp>
      <p:sp>
        <p:nvSpPr>
          <p:cNvPr id="7" name="TextBox 6">
            <a:extLst>
              <a:ext uri="{FF2B5EF4-FFF2-40B4-BE49-F238E27FC236}">
                <a16:creationId xmlns:a16="http://schemas.microsoft.com/office/drawing/2014/main" id="{01447934-C62E-49F4-B263-2E95A52981E1}"/>
              </a:ext>
            </a:extLst>
          </p:cNvPr>
          <p:cNvSpPr txBox="1"/>
          <p:nvPr/>
        </p:nvSpPr>
        <p:spPr>
          <a:xfrm>
            <a:off x="6016139" y="4740094"/>
            <a:ext cx="3064831" cy="230832"/>
          </a:xfrm>
          <a:prstGeom prst="rect">
            <a:avLst/>
          </a:prstGeom>
          <a:noFill/>
        </p:spPr>
        <p:txBody>
          <a:bodyPr wrap="square" rtlCol="0">
            <a:spAutoFit/>
          </a:bodyPr>
          <a:lstStyle/>
          <a:p>
            <a:pPr algn="r"/>
            <a:r>
              <a:rPr lang="en-GB" sz="900">
                <a:solidFill>
                  <a:schemeClr val="tx2"/>
                </a:solidFill>
              </a:rPr>
              <a:t>Source: Elderly Accommodation Counsel via Savills</a:t>
            </a:r>
          </a:p>
        </p:txBody>
      </p:sp>
      <p:sp>
        <p:nvSpPr>
          <p:cNvPr id="8" name="Content Placeholder 2">
            <a:extLst>
              <a:ext uri="{FF2B5EF4-FFF2-40B4-BE49-F238E27FC236}">
                <a16:creationId xmlns:a16="http://schemas.microsoft.com/office/drawing/2014/main" id="{85B27EC8-3A23-40A4-ABA0-FB2026F20110}"/>
              </a:ext>
            </a:extLst>
          </p:cNvPr>
          <p:cNvSpPr>
            <a:spLocks noGrp="1"/>
          </p:cNvSpPr>
          <p:nvPr>
            <p:ph idx="1"/>
          </p:nvPr>
        </p:nvSpPr>
        <p:spPr>
          <a:xfrm>
            <a:off x="457199" y="1402297"/>
            <a:ext cx="4003159" cy="3157200"/>
          </a:xfrm>
        </p:spPr>
        <p:txBody>
          <a:bodyPr>
            <a:normAutofit/>
          </a:bodyPr>
          <a:lstStyle/>
          <a:p>
            <a:pPr marL="0" indent="0">
              <a:buClr>
                <a:srgbClr val="E63312"/>
              </a:buClr>
              <a:buNone/>
            </a:pPr>
            <a:r>
              <a:rPr lang="en-US" sz="1200"/>
              <a:t>At present, </a:t>
            </a:r>
            <a:r>
              <a:rPr lang="en-US" sz="1200" b="1"/>
              <a:t>there are around 726,000 specialist homes for older people</a:t>
            </a:r>
            <a:r>
              <a:rPr lang="en-US" sz="1200"/>
              <a:t>, according to data from the EAC.</a:t>
            </a:r>
          </a:p>
          <a:p>
            <a:pPr indent="-165100">
              <a:buClr>
                <a:srgbClr val="E63312"/>
              </a:buClr>
            </a:pPr>
            <a:r>
              <a:rPr lang="en-GB" sz="1200"/>
              <a:t>More than half of the stock (52%) was built or last refurbished more than 30 years ago.</a:t>
            </a:r>
          </a:p>
          <a:p>
            <a:pPr marL="12700" indent="0">
              <a:buClr>
                <a:srgbClr val="E63312"/>
              </a:buClr>
              <a:buNone/>
            </a:pPr>
            <a:r>
              <a:rPr lang="en-GB" sz="1200"/>
              <a:t>With supply having peaked in the 70s and 80s, sheltered homes make up around three-quarters of retirement homes in the UK.</a:t>
            </a:r>
          </a:p>
          <a:p>
            <a:pPr marL="12700" indent="0">
              <a:buClr>
                <a:srgbClr val="E63312"/>
              </a:buClr>
              <a:buNone/>
            </a:pPr>
            <a:r>
              <a:rPr lang="en-GB" sz="1200" b="1"/>
              <a:t>While supply is at its highest levels in almost 30 years, it is still well below the rate needed to meet current and dormant need for older people housing.</a:t>
            </a:r>
          </a:p>
          <a:p>
            <a:pPr indent="-161925">
              <a:buClr>
                <a:srgbClr val="E63312"/>
              </a:buClr>
            </a:pPr>
            <a:r>
              <a:rPr lang="en-GB" sz="1200"/>
              <a:t>There are around 12 million people aged over 65 in the UK, around 8 million households. According to Savills’ research, international benchmarks suggest that specialist housing should be provided for 15% of these households. This suggest that </a:t>
            </a:r>
            <a:r>
              <a:rPr lang="en-GB" sz="1200" b="1"/>
              <a:t>the current shortfall of specialist housing is over 400.000 homes</a:t>
            </a:r>
            <a:r>
              <a:rPr lang="en-GB" sz="1200"/>
              <a:t>.</a:t>
            </a:r>
          </a:p>
        </p:txBody>
      </p:sp>
      <p:pic>
        <p:nvPicPr>
          <p:cNvPr id="5" name="Picture 4">
            <a:extLst>
              <a:ext uri="{FF2B5EF4-FFF2-40B4-BE49-F238E27FC236}">
                <a16:creationId xmlns:a16="http://schemas.microsoft.com/office/drawing/2014/main" id="{A755EE47-C153-4171-BC76-B2923D761FDF}"/>
              </a:ext>
            </a:extLst>
          </p:cNvPr>
          <p:cNvPicPr>
            <a:picLocks noChangeAspect="1"/>
          </p:cNvPicPr>
          <p:nvPr/>
        </p:nvPicPr>
        <p:blipFill>
          <a:blip r:embed="rId2">
            <a:clrChange>
              <a:clrFrom>
                <a:srgbClr val="EFEDEF"/>
              </a:clrFrom>
              <a:clrTo>
                <a:srgbClr val="EFEDEF">
                  <a:alpha val="0"/>
                </a:srgbClr>
              </a:clrTo>
            </a:clrChang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4571998" y="1304800"/>
            <a:ext cx="4508971" cy="3352193"/>
          </a:xfrm>
          <a:prstGeom prst="rect">
            <a:avLst/>
          </a:prstGeom>
        </p:spPr>
      </p:pic>
      <p:sp>
        <p:nvSpPr>
          <p:cNvPr id="10" name="Title 1">
            <a:extLst>
              <a:ext uri="{FF2B5EF4-FFF2-40B4-BE49-F238E27FC236}">
                <a16:creationId xmlns:a16="http://schemas.microsoft.com/office/drawing/2014/main" id="{1BBC7490-465E-480E-BB70-C58321513469}"/>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Supply is picking up, but it is still short of rate needed to meet current and dormant demand</a:t>
            </a:r>
          </a:p>
        </p:txBody>
      </p:sp>
    </p:spTree>
    <p:extLst>
      <p:ext uri="{BB962C8B-B14F-4D97-AF65-F5344CB8AC3E}">
        <p14:creationId xmlns:p14="http://schemas.microsoft.com/office/powerpoint/2010/main" val="340834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Rental homes need for people aged over 55</a:t>
            </a:r>
          </a:p>
        </p:txBody>
      </p:sp>
      <p:sp>
        <p:nvSpPr>
          <p:cNvPr id="4" name="Slide Number Placeholder 3"/>
          <p:cNvSpPr>
            <a:spLocks noGrp="1"/>
          </p:cNvSpPr>
          <p:nvPr>
            <p:ph type="sldNum" sz="quarter" idx="12"/>
          </p:nvPr>
        </p:nvSpPr>
        <p:spPr/>
        <p:txBody>
          <a:bodyPr/>
          <a:lstStyle/>
          <a:p>
            <a:fld id="{B85282A8-A6D7-5B4D-8257-F9C7177A3D72}" type="slidenum">
              <a:rPr lang="en-US" smtClean="0"/>
              <a:pPr/>
              <a:t>13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224" y="1320105"/>
            <a:ext cx="4258346" cy="2730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230" b="65349"/>
          <a:stretch/>
        </p:blipFill>
        <p:spPr bwMode="auto">
          <a:xfrm>
            <a:off x="5362269" y="4050179"/>
            <a:ext cx="1514489" cy="25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01447934-C62E-49F4-B263-2E95A52981E1}"/>
              </a:ext>
            </a:extLst>
          </p:cNvPr>
          <p:cNvSpPr txBox="1"/>
          <p:nvPr/>
        </p:nvSpPr>
        <p:spPr>
          <a:xfrm>
            <a:off x="6016139" y="4740094"/>
            <a:ext cx="3064831" cy="230832"/>
          </a:xfrm>
          <a:prstGeom prst="rect">
            <a:avLst/>
          </a:prstGeom>
          <a:noFill/>
        </p:spPr>
        <p:txBody>
          <a:bodyPr wrap="square" rtlCol="0">
            <a:spAutoFit/>
          </a:bodyPr>
          <a:lstStyle/>
          <a:p>
            <a:pPr algn="r"/>
            <a:r>
              <a:rPr lang="en-GB" sz="900">
                <a:solidFill>
                  <a:schemeClr val="tx2"/>
                </a:solidFill>
              </a:rPr>
              <a:t>Source: Social Market Foundation, from HAPPI 5 (2019)</a:t>
            </a:r>
          </a:p>
        </p:txBody>
      </p:sp>
      <p:sp>
        <p:nvSpPr>
          <p:cNvPr id="8" name="Content Placeholder 2">
            <a:extLst>
              <a:ext uri="{FF2B5EF4-FFF2-40B4-BE49-F238E27FC236}">
                <a16:creationId xmlns:a16="http://schemas.microsoft.com/office/drawing/2014/main" id="{85B27EC8-3A23-40A4-ABA0-FB2026F20110}"/>
              </a:ext>
            </a:extLst>
          </p:cNvPr>
          <p:cNvSpPr>
            <a:spLocks noGrp="1"/>
          </p:cNvSpPr>
          <p:nvPr>
            <p:ph idx="1"/>
          </p:nvPr>
        </p:nvSpPr>
        <p:spPr>
          <a:xfrm>
            <a:off x="457199" y="1402297"/>
            <a:ext cx="4114800" cy="3157200"/>
          </a:xfrm>
        </p:spPr>
        <p:txBody>
          <a:bodyPr>
            <a:normAutofit fontScale="92500"/>
          </a:bodyPr>
          <a:lstStyle/>
          <a:p>
            <a:pPr marL="0" indent="0">
              <a:buClr>
                <a:srgbClr val="E63312"/>
              </a:buClr>
              <a:buNone/>
            </a:pPr>
            <a:r>
              <a:rPr lang="en-US" sz="1200" b="1"/>
              <a:t>The number of private renters aged over 55 has more than doubled between 2003-04 and 2017-18 </a:t>
            </a:r>
            <a:r>
              <a:rPr lang="en-US" sz="1200"/>
              <a:t>(from 366,000 to 743,000), data from the English Housing Survey shows.</a:t>
            </a:r>
          </a:p>
          <a:p>
            <a:pPr marL="0" indent="0">
              <a:buClr>
                <a:srgbClr val="E63312"/>
              </a:buClr>
              <a:buNone/>
            </a:pPr>
            <a:r>
              <a:rPr lang="en-US" sz="1200"/>
              <a:t>The Social Market Foundation, a think-tank, has provided estimates suggesting that, over the next 30 years:</a:t>
            </a:r>
          </a:p>
          <a:p>
            <a:pPr indent="-165100">
              <a:buClr>
                <a:srgbClr val="E63312"/>
              </a:buClr>
            </a:pPr>
            <a:r>
              <a:rPr lang="en-US" sz="1200" b="1"/>
              <a:t>There will be a need for an additional 360,000 specialist rented units (12,000 units per year) </a:t>
            </a:r>
            <a:r>
              <a:rPr lang="en-US" sz="1200"/>
              <a:t>to meet the needs of older private and social renters that are/will be living in unsuitable housing</a:t>
            </a:r>
          </a:p>
          <a:p>
            <a:pPr indent="-165100">
              <a:buClr>
                <a:srgbClr val="E63312"/>
              </a:buClr>
            </a:pPr>
            <a:r>
              <a:rPr lang="en-US" sz="1200"/>
              <a:t>This need is likely to be compounded by the rise of older people living in the private rented sector, whose rent may become unaffordable as their income decreases. </a:t>
            </a:r>
            <a:r>
              <a:rPr lang="en-US" sz="1200" b="1"/>
              <a:t>This cohort would require up to 21,000 units per year.</a:t>
            </a:r>
          </a:p>
          <a:p>
            <a:pPr indent="-165100">
              <a:buClr>
                <a:srgbClr val="E63312"/>
              </a:buClr>
            </a:pPr>
            <a:r>
              <a:rPr lang="en-US" sz="1200"/>
              <a:t>Part of this need may be met by local authorities by providing adequate options for under-occupying, older households to downsize. The SMF estimates that 11,000 homes per year would be needed to offer every under-occupying, older person a “</a:t>
            </a:r>
            <a:r>
              <a:rPr lang="en-US" sz="1200" err="1"/>
              <a:t>rightsizer</a:t>
            </a:r>
            <a:r>
              <a:rPr lang="en-US" sz="1200"/>
              <a:t>” home.</a:t>
            </a:r>
          </a:p>
          <a:p>
            <a:pPr>
              <a:buClr>
                <a:srgbClr val="E63312"/>
              </a:buClr>
            </a:pPr>
            <a:endParaRPr lang="en-US" sz="1400"/>
          </a:p>
        </p:txBody>
      </p:sp>
      <p:pic>
        <p:nvPicPr>
          <p:cNvPr id="9" name="Picture 3">
            <a:extLst>
              <a:ext uri="{FF2B5EF4-FFF2-40B4-BE49-F238E27FC236}">
                <a16:creationId xmlns:a16="http://schemas.microsoft.com/office/drawing/2014/main" id="{3C84DC38-1E2F-441D-9320-EFFDB0E1AF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122" b="35628"/>
          <a:stretch/>
        </p:blipFill>
        <p:spPr bwMode="auto">
          <a:xfrm>
            <a:off x="5362269" y="4345570"/>
            <a:ext cx="1514489" cy="24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7F2DBCCB-CB20-426C-988D-8173B0CFB4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4046" b="5417"/>
          <a:stretch/>
        </p:blipFill>
        <p:spPr bwMode="auto">
          <a:xfrm>
            <a:off x="6791309" y="4061108"/>
            <a:ext cx="1514489" cy="259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Subtitle 2">
            <a:extLst>
              <a:ext uri="{FF2B5EF4-FFF2-40B4-BE49-F238E27FC236}">
                <a16:creationId xmlns:a16="http://schemas.microsoft.com/office/drawing/2014/main" id="{0546EA81-40BD-486E-A6F3-DB680A5767F7}"/>
              </a:ext>
            </a:extLst>
          </p:cNvPr>
          <p:cNvSpPr txBox="1">
            <a:spLocks/>
          </p:cNvSpPr>
          <p:nvPr/>
        </p:nvSpPr>
        <p:spPr>
          <a:xfrm>
            <a:off x="6932709" y="53602"/>
            <a:ext cx="2135090" cy="304044"/>
          </a:xfrm>
          <a:prstGeom prst="rect">
            <a:avLst/>
          </a:prstGeom>
        </p:spPr>
        <p:txBody>
          <a:bodyPr vert="horz" wrap="none" lIns="0" tIns="0" rIns="0" bIns="0" rtlCol="0" anchor="t">
            <a:noAutofit/>
          </a:bodyPr>
          <a:lstStyle>
            <a:lvl1pPr marL="0" indent="0" algn="l" defTabSz="457148" rtl="0" eaLnBrk="1" latinLnBrk="0" hangingPunct="1">
              <a:spcBef>
                <a:spcPct val="20000"/>
              </a:spcBef>
              <a:buFont typeface="Arial"/>
              <a:buNone/>
              <a:defRPr sz="2200" kern="1200">
                <a:solidFill>
                  <a:srgbClr val="118CDC"/>
                </a:solidFill>
                <a:latin typeface="Corbel"/>
                <a:ea typeface="+mn-ea"/>
                <a:cs typeface="Corbel"/>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6"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a:solidFill>
                  <a:srgbClr val="FF0000"/>
                </a:solidFill>
              </a:rPr>
              <a:t>INTERNAL ONLY</a:t>
            </a:r>
          </a:p>
        </p:txBody>
      </p:sp>
      <p:sp>
        <p:nvSpPr>
          <p:cNvPr id="12" name="Title 1">
            <a:extLst>
              <a:ext uri="{FF2B5EF4-FFF2-40B4-BE49-F238E27FC236}">
                <a16:creationId xmlns:a16="http://schemas.microsoft.com/office/drawing/2014/main" id="{AB5EE353-9B53-4527-9606-C3408C9B5E78}"/>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As for the mainstream housing market, older people rental market plays an important role</a:t>
            </a:r>
          </a:p>
        </p:txBody>
      </p:sp>
    </p:spTree>
    <p:extLst>
      <p:ext uri="{BB962C8B-B14F-4D97-AF65-F5344CB8AC3E}">
        <p14:creationId xmlns:p14="http://schemas.microsoft.com/office/powerpoint/2010/main" val="3893312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951B-7622-4EC7-8981-A51EEE585317}"/>
              </a:ext>
            </a:extLst>
          </p:cNvPr>
          <p:cNvSpPr>
            <a:spLocks noGrp="1"/>
          </p:cNvSpPr>
          <p:nvPr>
            <p:ph type="ctrTitle"/>
          </p:nvPr>
        </p:nvSpPr>
        <p:spPr/>
        <p:txBody>
          <a:bodyPr/>
          <a:lstStyle/>
          <a:p>
            <a:r>
              <a:rPr lang="en-GB"/>
              <a:t>Wider benefits of older people housing provision</a:t>
            </a:r>
          </a:p>
        </p:txBody>
      </p:sp>
      <p:sp>
        <p:nvSpPr>
          <p:cNvPr id="3" name="Slide Number Placeholder 2">
            <a:extLst>
              <a:ext uri="{FF2B5EF4-FFF2-40B4-BE49-F238E27FC236}">
                <a16:creationId xmlns:a16="http://schemas.microsoft.com/office/drawing/2014/main" id="{FC143C42-3089-4270-AC95-6233D89EDBAC}"/>
              </a:ext>
            </a:extLst>
          </p:cNvPr>
          <p:cNvSpPr>
            <a:spLocks noGrp="1"/>
          </p:cNvSpPr>
          <p:nvPr>
            <p:ph type="sldNum" sz="quarter" idx="12"/>
          </p:nvPr>
        </p:nvSpPr>
        <p:spPr/>
        <p:txBody>
          <a:bodyPr/>
          <a:lstStyle/>
          <a:p>
            <a:fld id="{B85282A8-A6D7-5B4D-8257-F9C7177A3D72}" type="slidenum">
              <a:rPr lang="en-US" smtClean="0"/>
              <a:pPr/>
              <a:t>14</a:t>
            </a:fld>
            <a:endParaRPr lang="en-US"/>
          </a:p>
        </p:txBody>
      </p:sp>
    </p:spTree>
    <p:extLst>
      <p:ext uri="{BB962C8B-B14F-4D97-AF65-F5344CB8AC3E}">
        <p14:creationId xmlns:p14="http://schemas.microsoft.com/office/powerpoint/2010/main" val="1637449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Wider health benefits of adequate housing</a:t>
            </a:r>
          </a:p>
        </p:txBody>
      </p:sp>
      <p:sp>
        <p:nvSpPr>
          <p:cNvPr id="4" name="Slide Number Placeholder 3"/>
          <p:cNvSpPr>
            <a:spLocks noGrp="1"/>
          </p:cNvSpPr>
          <p:nvPr>
            <p:ph type="sldNum" sz="quarter" idx="12"/>
          </p:nvPr>
        </p:nvSpPr>
        <p:spPr/>
        <p:txBody>
          <a:bodyPr/>
          <a:lstStyle/>
          <a:p>
            <a:fld id="{B85282A8-A6D7-5B4D-8257-F9C7177A3D72}" type="slidenum">
              <a:rPr lang="en-US" smtClean="0"/>
              <a:pPr/>
              <a:t>15</a:t>
            </a:fld>
            <a:endParaRPr lang="en-US"/>
          </a:p>
        </p:txBody>
      </p:sp>
      <p:sp>
        <p:nvSpPr>
          <p:cNvPr id="5" name="Rectangle 4"/>
          <p:cNvSpPr/>
          <p:nvPr/>
        </p:nvSpPr>
        <p:spPr>
          <a:xfrm>
            <a:off x="5877829" y="434132"/>
            <a:ext cx="2540000" cy="2385268"/>
          </a:xfrm>
          <a:prstGeom prst="rect">
            <a:avLst/>
          </a:prstGeom>
        </p:spPr>
        <p:txBody>
          <a:bodyPr vert="horz" lIns="0" tIns="0" rIns="0" bIns="0" rtlCol="0">
            <a:normAutofit/>
          </a:bodyPr>
          <a:lstStyle/>
          <a:p>
            <a:pPr>
              <a:spcBef>
                <a:spcPts val="600"/>
              </a:spcBef>
              <a:buFont typeface="Arial"/>
              <a:buNone/>
            </a:pPr>
            <a:endParaRPr lang="en-GB" sz="1200">
              <a:latin typeface="Corbel"/>
              <a:cs typeface="Corbel"/>
            </a:endParaRPr>
          </a:p>
        </p:txBody>
      </p:sp>
      <p:sp>
        <p:nvSpPr>
          <p:cNvPr id="10" name="TextBox 9">
            <a:extLst>
              <a:ext uri="{FF2B5EF4-FFF2-40B4-BE49-F238E27FC236}">
                <a16:creationId xmlns:a16="http://schemas.microsoft.com/office/drawing/2014/main" id="{66783FC3-0736-41F2-BA19-65282726CEB9}"/>
              </a:ext>
            </a:extLst>
          </p:cNvPr>
          <p:cNvSpPr txBox="1"/>
          <p:nvPr/>
        </p:nvSpPr>
        <p:spPr>
          <a:xfrm>
            <a:off x="4622005" y="3359168"/>
            <a:ext cx="4426401" cy="1323439"/>
          </a:xfrm>
          <a:prstGeom prst="rect">
            <a:avLst/>
          </a:prstGeom>
          <a:noFill/>
        </p:spPr>
        <p:txBody>
          <a:bodyPr wrap="square" rtlCol="0">
            <a:spAutoFit/>
          </a:bodyPr>
          <a:lstStyle/>
          <a:p>
            <a:r>
              <a:rPr lang="en-GB" sz="800">
                <a:solidFill>
                  <a:schemeClr val="tx2"/>
                </a:solidFill>
              </a:rPr>
              <a:t>Note: Extra-Care housing is </a:t>
            </a:r>
            <a:r>
              <a:rPr lang="en-GB" sz="800" i="1">
                <a:solidFill>
                  <a:schemeClr val="tx2"/>
                </a:solidFill>
              </a:rPr>
              <a:t>“retirement housing that also provides care in a style that can flexibly respond to increasing need without jeopardising one’s role as a community member” </a:t>
            </a:r>
            <a:r>
              <a:rPr lang="en-GB" sz="800">
                <a:solidFill>
                  <a:schemeClr val="tx2"/>
                </a:solidFill>
              </a:rPr>
              <a:t>(HAPPI 2)</a:t>
            </a:r>
          </a:p>
          <a:p>
            <a:endParaRPr lang="en-GB" sz="800">
              <a:solidFill>
                <a:schemeClr val="tx2"/>
              </a:solidFill>
            </a:endParaRPr>
          </a:p>
          <a:p>
            <a:pPr marL="228600" indent="-228600">
              <a:buFont typeface="+mj-lt"/>
              <a:buAutoNum type="arabicPeriod"/>
            </a:pPr>
            <a:r>
              <a:rPr lang="en-GB" sz="800">
                <a:solidFill>
                  <a:schemeClr val="tx2"/>
                </a:solidFill>
              </a:rPr>
              <a:t>Holland, C. </a:t>
            </a:r>
            <a:r>
              <a:rPr lang="en-GB" sz="800" i="1">
                <a:solidFill>
                  <a:schemeClr val="tx2"/>
                </a:solidFill>
              </a:rPr>
              <a:t>et al. </a:t>
            </a:r>
            <a:r>
              <a:rPr lang="en-GB" sz="800">
                <a:solidFill>
                  <a:schemeClr val="tx2"/>
                </a:solidFill>
              </a:rPr>
              <a:t>(2015) </a:t>
            </a:r>
            <a:r>
              <a:rPr lang="en-GB" sz="800" i="1">
                <a:solidFill>
                  <a:schemeClr val="tx2"/>
                </a:solidFill>
              </a:rPr>
              <a:t>Collaborative Research between Aston Research Centre for Healthy Ageing (ARCHA) and the </a:t>
            </a:r>
            <a:r>
              <a:rPr lang="en-GB" sz="800" i="1" err="1">
                <a:solidFill>
                  <a:schemeClr val="tx2"/>
                </a:solidFill>
              </a:rPr>
              <a:t>ExtraCare</a:t>
            </a:r>
            <a:r>
              <a:rPr lang="en-GB" sz="800" i="1">
                <a:solidFill>
                  <a:schemeClr val="tx2"/>
                </a:solidFill>
              </a:rPr>
              <a:t> Charitable Trust: Final Report</a:t>
            </a:r>
            <a:r>
              <a:rPr lang="en-GB" sz="800">
                <a:solidFill>
                  <a:schemeClr val="tx2"/>
                </a:solidFill>
              </a:rPr>
              <a:t>, Aston University, April 2015.</a:t>
            </a:r>
          </a:p>
          <a:p>
            <a:pPr marL="228600" indent="-228600">
              <a:buFont typeface="+mj-lt"/>
              <a:buAutoNum type="arabicPeriod"/>
            </a:pPr>
            <a:r>
              <a:rPr lang="en-GB" sz="800">
                <a:solidFill>
                  <a:schemeClr val="tx2"/>
                </a:solidFill>
              </a:rPr>
              <a:t>Holland, C. </a:t>
            </a:r>
            <a:r>
              <a:rPr lang="en-GB" sz="800" i="1">
                <a:solidFill>
                  <a:schemeClr val="tx2"/>
                </a:solidFill>
              </a:rPr>
              <a:t>et al. </a:t>
            </a:r>
            <a:r>
              <a:rPr lang="en-GB" sz="800">
                <a:solidFill>
                  <a:schemeClr val="tx2"/>
                </a:solidFill>
              </a:rPr>
              <a:t>(2017) Transition from community dwelling to retirement village in older adults: cognitive functioning and psychological health outcomes. </a:t>
            </a:r>
            <a:r>
              <a:rPr lang="en-GB" sz="800" i="1">
                <a:solidFill>
                  <a:schemeClr val="tx2"/>
                </a:solidFill>
              </a:rPr>
              <a:t>Ageing &amp; Society</a:t>
            </a:r>
            <a:r>
              <a:rPr lang="en-GB" sz="800">
                <a:solidFill>
                  <a:schemeClr val="tx2"/>
                </a:solidFill>
              </a:rPr>
              <a:t>, 37(7), pp. 1499-1526.</a:t>
            </a:r>
          </a:p>
          <a:p>
            <a:pPr marL="228600" indent="-228600">
              <a:buFont typeface="+mj-lt"/>
              <a:buAutoNum type="arabicPeriod"/>
            </a:pPr>
            <a:r>
              <a:rPr lang="en-GB" sz="800">
                <a:solidFill>
                  <a:schemeClr val="tx2"/>
                </a:solidFill>
              </a:rPr>
              <a:t>Shaw, R. L. </a:t>
            </a:r>
            <a:r>
              <a:rPr lang="en-GB" sz="800" i="1">
                <a:solidFill>
                  <a:schemeClr val="tx2"/>
                </a:solidFill>
              </a:rPr>
              <a:t>et al.</a:t>
            </a:r>
            <a:r>
              <a:rPr lang="en-GB" sz="800">
                <a:solidFill>
                  <a:schemeClr val="tx2"/>
                </a:solidFill>
              </a:rPr>
              <a:t> (2016) Living well to the end: A phenomenological analysis of life in extra care housing, </a:t>
            </a:r>
            <a:r>
              <a:rPr lang="en-GB" sz="800" i="1">
                <a:solidFill>
                  <a:schemeClr val="tx2"/>
                </a:solidFill>
              </a:rPr>
              <a:t>International Journal of Qualitative Studies on Health and Well-being</a:t>
            </a:r>
            <a:r>
              <a:rPr lang="en-GB" sz="800">
                <a:solidFill>
                  <a:schemeClr val="tx2"/>
                </a:solidFill>
              </a:rPr>
              <a:t>, 11(1).</a:t>
            </a:r>
          </a:p>
        </p:txBody>
      </p:sp>
      <p:sp>
        <p:nvSpPr>
          <p:cNvPr id="7" name="Content Placeholder 2">
            <a:extLst>
              <a:ext uri="{FF2B5EF4-FFF2-40B4-BE49-F238E27FC236}">
                <a16:creationId xmlns:a16="http://schemas.microsoft.com/office/drawing/2014/main" id="{D439409D-7CCD-4112-873B-E82E87EBAF1C}"/>
              </a:ext>
            </a:extLst>
          </p:cNvPr>
          <p:cNvSpPr txBox="1">
            <a:spLocks/>
          </p:cNvSpPr>
          <p:nvPr/>
        </p:nvSpPr>
        <p:spPr>
          <a:xfrm>
            <a:off x="457199" y="1402297"/>
            <a:ext cx="4114800" cy="3157200"/>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a:t>Research on living in appropriate housing showed encouraging results on residents’ wellbeing:</a:t>
            </a:r>
          </a:p>
          <a:p>
            <a:pPr indent="-165100">
              <a:buClr>
                <a:srgbClr val="EC6608"/>
              </a:buClr>
            </a:pPr>
            <a:r>
              <a:rPr lang="en-GB" sz="1200"/>
              <a:t>A longitudinal study looking at the effects of moving into a supported and physically and socially accessible ‘extra-care’ living environment found a reduction in unplanned hospital stays (from 8-14 days down to 1-2.) It also saw a </a:t>
            </a:r>
            <a:r>
              <a:rPr lang="en-GB" sz="1200" b="1"/>
              <a:t>15% reduction in depressive symptoms</a:t>
            </a:r>
            <a:r>
              <a:rPr lang="en-GB" sz="1200"/>
              <a:t> and a </a:t>
            </a:r>
            <a:r>
              <a:rPr lang="en-GB" sz="1200" b="1"/>
              <a:t>64% reduction in ‘clinical level’ depression </a:t>
            </a:r>
            <a:r>
              <a:rPr lang="en-GB" sz="1200"/>
              <a:t>over an 18 month period</a:t>
            </a:r>
            <a:r>
              <a:rPr lang="en-GB" sz="1200" baseline="30000"/>
              <a:t>1</a:t>
            </a:r>
            <a:r>
              <a:rPr lang="en-GB" sz="1200"/>
              <a:t>.</a:t>
            </a:r>
          </a:p>
          <a:p>
            <a:pPr indent="-165100">
              <a:buClr>
                <a:srgbClr val="EC6608"/>
              </a:buClr>
            </a:pPr>
            <a:r>
              <a:rPr lang="en-GB" sz="1200"/>
              <a:t>New residents also showed improvement in depression, perceived health, aspects of cognitive function, while the control group (33 older adults who had stayed in their original homes) showed worsening functional limitations</a:t>
            </a:r>
            <a:r>
              <a:rPr lang="en-GB" sz="1200" baseline="30000"/>
              <a:t>2</a:t>
            </a:r>
            <a:r>
              <a:rPr lang="en-GB" sz="1200"/>
              <a:t>. </a:t>
            </a:r>
          </a:p>
          <a:p>
            <a:pPr indent="-165100">
              <a:buClr>
                <a:srgbClr val="EC6608"/>
              </a:buClr>
            </a:pPr>
            <a:r>
              <a:rPr lang="en-GB" sz="1200"/>
              <a:t>Evidence from a different study on ‘extra-care’ living also shows that </a:t>
            </a:r>
            <a:r>
              <a:rPr lang="en-GB" sz="1200" b="1"/>
              <a:t>it is not straightforward for residents to negotiate new relationships and maintain friendships outside the community</a:t>
            </a:r>
            <a:r>
              <a:rPr lang="en-GB" sz="1200" baseline="30000"/>
              <a:t>3</a:t>
            </a:r>
            <a:r>
              <a:rPr lang="en-GB" sz="1200"/>
              <a:t>.</a:t>
            </a:r>
          </a:p>
          <a:p>
            <a:endParaRPr lang="en-US" sz="1200"/>
          </a:p>
        </p:txBody>
      </p:sp>
      <p:sp>
        <p:nvSpPr>
          <p:cNvPr id="8" name="Content Placeholder 2">
            <a:extLst>
              <a:ext uri="{FF2B5EF4-FFF2-40B4-BE49-F238E27FC236}">
                <a16:creationId xmlns:a16="http://schemas.microsoft.com/office/drawing/2014/main" id="{CD8F6484-03B6-46A7-9B35-13752B3DCE12}"/>
              </a:ext>
            </a:extLst>
          </p:cNvPr>
          <p:cNvSpPr txBox="1">
            <a:spLocks/>
          </p:cNvSpPr>
          <p:nvPr/>
        </p:nvSpPr>
        <p:spPr>
          <a:xfrm>
            <a:off x="6022497" y="1390026"/>
            <a:ext cx="2936965" cy="914529"/>
          </a:xfrm>
          <a:prstGeom prst="rect">
            <a:avLst/>
          </a:prstGeom>
        </p:spPr>
        <p:txBody>
          <a:bodyPr vert="horz" lIns="0" tIns="0" rIns="0" bIns="0" rtlCol="0">
            <a:normAutofit lnSpcReduction="10000"/>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a:t>of homes in England in 2014 (amounting to </a:t>
            </a:r>
            <a:r>
              <a:rPr lang="en-GB" sz="900" b="1"/>
              <a:t>21.8 million</a:t>
            </a:r>
            <a:r>
              <a:rPr lang="en-GB" sz="900"/>
              <a:t> units) lacked at least one of four accessibility features that provide </a:t>
            </a:r>
            <a:r>
              <a:rPr lang="en-GB" sz="900" err="1"/>
              <a:t>visitability</a:t>
            </a:r>
            <a:r>
              <a:rPr lang="en-GB" sz="900"/>
              <a:t>:</a:t>
            </a:r>
          </a:p>
          <a:p>
            <a:pPr marL="266700" indent="-88900">
              <a:spcBef>
                <a:spcPts val="0"/>
              </a:spcBef>
            </a:pPr>
            <a:r>
              <a:rPr lang="en-GB" sz="900"/>
              <a:t>level access to the entrance;</a:t>
            </a:r>
          </a:p>
          <a:p>
            <a:pPr marL="266700" indent="-88900">
              <a:spcBef>
                <a:spcPts val="0"/>
              </a:spcBef>
            </a:pPr>
            <a:r>
              <a:rPr lang="en-GB" sz="900"/>
              <a:t>a flush threshold;</a:t>
            </a:r>
          </a:p>
          <a:p>
            <a:pPr marL="266700" indent="-88900">
              <a:spcBef>
                <a:spcPts val="0"/>
              </a:spcBef>
            </a:pPr>
            <a:r>
              <a:rPr lang="en-GB" sz="900"/>
              <a:t>sufficiently wide </a:t>
            </a:r>
            <a:r>
              <a:rPr lang="en-GB" sz="900" err="1"/>
              <a:t>doorsets</a:t>
            </a:r>
            <a:r>
              <a:rPr lang="en-GB" sz="900"/>
              <a:t> and circulation space; and</a:t>
            </a:r>
          </a:p>
          <a:p>
            <a:pPr marL="266700" indent="-88900">
              <a:spcBef>
                <a:spcPts val="0"/>
              </a:spcBef>
            </a:pPr>
            <a:r>
              <a:rPr lang="en-GB" sz="900"/>
              <a:t>a toilet at entrance level. </a:t>
            </a:r>
          </a:p>
        </p:txBody>
      </p:sp>
      <p:sp>
        <p:nvSpPr>
          <p:cNvPr id="9" name="Content Placeholder 2">
            <a:extLst>
              <a:ext uri="{FF2B5EF4-FFF2-40B4-BE49-F238E27FC236}">
                <a16:creationId xmlns:a16="http://schemas.microsoft.com/office/drawing/2014/main" id="{9E5AC6EF-254D-44FD-9BDC-AAC73F220B2B}"/>
              </a:ext>
            </a:extLst>
          </p:cNvPr>
          <p:cNvSpPr txBox="1">
            <a:spLocks/>
          </p:cNvSpPr>
          <p:nvPr/>
        </p:nvSpPr>
        <p:spPr>
          <a:xfrm>
            <a:off x="4716668" y="1093126"/>
            <a:ext cx="1305830" cy="1049018"/>
          </a:xfrm>
          <a:prstGeom prst="rect">
            <a:avLst/>
          </a:prstGeom>
        </p:spPr>
        <p:txBody>
          <a:bodyPr vert="horz" lIns="0" tIns="0" rIns="0" bIns="0" rtlCol="0">
            <a:normAutofit lnSpcReduction="10000"/>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7200">
                <a:solidFill>
                  <a:srgbClr val="F9B000"/>
                </a:solidFill>
              </a:rPr>
              <a:t>93</a:t>
            </a:r>
            <a:r>
              <a:rPr lang="en-GB" sz="3600">
                <a:solidFill>
                  <a:srgbClr val="F9B000"/>
                </a:solidFill>
              </a:rPr>
              <a:t>%</a:t>
            </a:r>
            <a:endParaRPr lang="en-GB" sz="5400">
              <a:solidFill>
                <a:srgbClr val="F9B000"/>
              </a:solidFill>
            </a:endParaRPr>
          </a:p>
        </p:txBody>
      </p:sp>
      <p:sp>
        <p:nvSpPr>
          <p:cNvPr id="11" name="Content Placeholder 2">
            <a:extLst>
              <a:ext uri="{FF2B5EF4-FFF2-40B4-BE49-F238E27FC236}">
                <a16:creationId xmlns:a16="http://schemas.microsoft.com/office/drawing/2014/main" id="{40C95370-8619-4237-A715-DFEC508DF110}"/>
              </a:ext>
            </a:extLst>
          </p:cNvPr>
          <p:cNvSpPr txBox="1">
            <a:spLocks/>
          </p:cNvSpPr>
          <p:nvPr/>
        </p:nvSpPr>
        <p:spPr>
          <a:xfrm>
            <a:off x="5152387" y="2253970"/>
            <a:ext cx="1995442" cy="838753"/>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4400">
                <a:solidFill>
                  <a:srgbClr val="F9B000"/>
                </a:solidFill>
              </a:rPr>
              <a:t>72</a:t>
            </a:r>
            <a:r>
              <a:rPr lang="en-GB" sz="2800">
                <a:solidFill>
                  <a:srgbClr val="F9B000"/>
                </a:solidFill>
              </a:rPr>
              <a:t>%</a:t>
            </a:r>
            <a:endParaRPr lang="en-GB" sz="5400">
              <a:solidFill>
                <a:srgbClr val="F9B000"/>
              </a:solidFill>
            </a:endParaRPr>
          </a:p>
        </p:txBody>
      </p:sp>
      <p:sp>
        <p:nvSpPr>
          <p:cNvPr id="13" name="TextBox 12">
            <a:extLst>
              <a:ext uri="{FF2B5EF4-FFF2-40B4-BE49-F238E27FC236}">
                <a16:creationId xmlns:a16="http://schemas.microsoft.com/office/drawing/2014/main" id="{1EA78076-0615-41BB-8317-24C57F22EAA5}"/>
              </a:ext>
            </a:extLst>
          </p:cNvPr>
          <p:cNvSpPr txBox="1"/>
          <p:nvPr/>
        </p:nvSpPr>
        <p:spPr>
          <a:xfrm>
            <a:off x="4716668" y="2987227"/>
            <a:ext cx="1560320" cy="215444"/>
          </a:xfrm>
          <a:prstGeom prst="rect">
            <a:avLst/>
          </a:prstGeom>
          <a:noFill/>
        </p:spPr>
        <p:txBody>
          <a:bodyPr wrap="square" rtlCol="0">
            <a:spAutoFit/>
          </a:bodyPr>
          <a:lstStyle/>
          <a:p>
            <a:r>
              <a:rPr lang="en-GB" sz="800">
                <a:solidFill>
                  <a:schemeClr val="tx2"/>
                </a:solidFill>
              </a:rPr>
              <a:t>Source: English Housing Survey</a:t>
            </a:r>
          </a:p>
        </p:txBody>
      </p:sp>
      <p:sp>
        <p:nvSpPr>
          <p:cNvPr id="14" name="Content Placeholder 2">
            <a:extLst>
              <a:ext uri="{FF2B5EF4-FFF2-40B4-BE49-F238E27FC236}">
                <a16:creationId xmlns:a16="http://schemas.microsoft.com/office/drawing/2014/main" id="{57A4A715-9B4E-4DCD-B0EB-6B6F0FECBB11}"/>
              </a:ext>
            </a:extLst>
          </p:cNvPr>
          <p:cNvSpPr txBox="1">
            <a:spLocks/>
          </p:cNvSpPr>
          <p:nvPr/>
        </p:nvSpPr>
        <p:spPr>
          <a:xfrm>
            <a:off x="4919421" y="2236200"/>
            <a:ext cx="2057400" cy="275727"/>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a:t>Of which:</a:t>
            </a:r>
          </a:p>
        </p:txBody>
      </p:sp>
      <p:sp>
        <p:nvSpPr>
          <p:cNvPr id="15" name="Content Placeholder 2">
            <a:extLst>
              <a:ext uri="{FF2B5EF4-FFF2-40B4-BE49-F238E27FC236}">
                <a16:creationId xmlns:a16="http://schemas.microsoft.com/office/drawing/2014/main" id="{2900D4B4-F8C7-400E-98E0-5C9EE9FF4C22}"/>
              </a:ext>
            </a:extLst>
          </p:cNvPr>
          <p:cNvSpPr txBox="1">
            <a:spLocks/>
          </p:cNvSpPr>
          <p:nvPr/>
        </p:nvSpPr>
        <p:spPr>
          <a:xfrm>
            <a:off x="6022497" y="2520446"/>
            <a:ext cx="2936965" cy="386577"/>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900"/>
              <a:t>of not-fully accessible homes (</a:t>
            </a:r>
            <a:r>
              <a:rPr lang="en-GB" sz="900" b="1"/>
              <a:t>15.7 million </a:t>
            </a:r>
            <a:r>
              <a:rPr lang="en-GB" sz="900"/>
              <a:t>units) could be adapted to provide all four features.</a:t>
            </a:r>
          </a:p>
        </p:txBody>
      </p:sp>
      <p:sp>
        <p:nvSpPr>
          <p:cNvPr id="17" name="Title 1">
            <a:extLst>
              <a:ext uri="{FF2B5EF4-FFF2-40B4-BE49-F238E27FC236}">
                <a16:creationId xmlns:a16="http://schemas.microsoft.com/office/drawing/2014/main" id="{F097ED1F-2499-4E89-9E0F-C5C30A500DC8}"/>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Access to adequate housing solutions has wide-reaching, positive effects </a:t>
            </a:r>
          </a:p>
        </p:txBody>
      </p:sp>
    </p:spTree>
    <p:extLst>
      <p:ext uri="{BB962C8B-B14F-4D97-AF65-F5344CB8AC3E}">
        <p14:creationId xmlns:p14="http://schemas.microsoft.com/office/powerpoint/2010/main" val="3742342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Wider financial benefits of adequate housing</a:t>
            </a:r>
          </a:p>
        </p:txBody>
      </p:sp>
      <p:sp>
        <p:nvSpPr>
          <p:cNvPr id="3" name="Content Placeholder 2"/>
          <p:cNvSpPr>
            <a:spLocks noGrp="1"/>
          </p:cNvSpPr>
          <p:nvPr>
            <p:ph idx="1"/>
          </p:nvPr>
        </p:nvSpPr>
        <p:spPr>
          <a:xfrm>
            <a:off x="457199" y="1334270"/>
            <a:ext cx="3754493" cy="2876550"/>
          </a:xfrm>
        </p:spPr>
        <p:txBody>
          <a:bodyPr>
            <a:normAutofit lnSpcReduction="10000"/>
          </a:bodyPr>
          <a:lstStyle/>
          <a:p>
            <a:pPr marL="0" indent="0">
              <a:buNone/>
            </a:pPr>
            <a:r>
              <a:rPr lang="en-GB" sz="1200"/>
              <a:t>Because of the health and adult social care costs growing with older age, </a:t>
            </a:r>
            <a:r>
              <a:rPr lang="en-GB" sz="1200" b="1"/>
              <a:t>adequate housing for older people is expected to provide significant savings to the NHS and public spending more generally</a:t>
            </a:r>
            <a:r>
              <a:rPr lang="en-GB" sz="1200"/>
              <a:t>. </a:t>
            </a:r>
          </a:p>
          <a:p>
            <a:pPr marL="0" indent="0">
              <a:buNone/>
            </a:pPr>
            <a:endParaRPr lang="en-GB" sz="100"/>
          </a:p>
          <a:p>
            <a:pPr indent="-165100">
              <a:buClr>
                <a:srgbClr val="EC6608"/>
              </a:buClr>
            </a:pPr>
            <a:r>
              <a:rPr lang="en-GB" sz="1200"/>
              <a:t>A study by the Building Research Establishment estimates that </a:t>
            </a:r>
            <a:r>
              <a:rPr lang="en-GB" sz="1200" b="1"/>
              <a:t>‘poor housing’ costs the NHS £1.4bn annually in England</a:t>
            </a:r>
            <a:r>
              <a:rPr lang="en-GB" sz="1200" baseline="30000"/>
              <a:t>1</a:t>
            </a:r>
            <a:r>
              <a:rPr lang="en-GB" sz="1200"/>
              <a:t>.</a:t>
            </a:r>
          </a:p>
          <a:p>
            <a:pPr indent="-165100">
              <a:buClr>
                <a:srgbClr val="EC6608"/>
              </a:buClr>
            </a:pPr>
            <a:r>
              <a:rPr lang="en-GB" sz="1200"/>
              <a:t>A separate research showed that residents in Extra Care Charitable Trust cost the NHS £1,115 less per person, per year compared to costs incurred by comparable residents in the surrounding area. This represented an NHS spend reduction of 38%, which is significant in light of the proportion that Adult Social Care and Health spending represent of the State’s total (as visible in the chat of public receipts and spending presented)</a:t>
            </a:r>
            <a:r>
              <a:rPr lang="en-GB" sz="1200" baseline="30000"/>
              <a:t>2</a:t>
            </a:r>
            <a:r>
              <a:rPr lang="en-GB" sz="1200"/>
              <a:t>.</a:t>
            </a:r>
          </a:p>
        </p:txBody>
      </p:sp>
      <p:sp>
        <p:nvSpPr>
          <p:cNvPr id="4" name="Slide Number Placeholder 3"/>
          <p:cNvSpPr>
            <a:spLocks noGrp="1"/>
          </p:cNvSpPr>
          <p:nvPr>
            <p:ph type="sldNum" sz="quarter" idx="12"/>
          </p:nvPr>
        </p:nvSpPr>
        <p:spPr>
          <a:xfrm>
            <a:off x="4229369" y="4845600"/>
            <a:ext cx="690052" cy="140400"/>
          </a:xfrm>
        </p:spPr>
        <p:txBody>
          <a:bodyPr/>
          <a:lstStyle/>
          <a:p>
            <a:fld id="{B85282A8-A6D7-5B4D-8257-F9C7177A3D72}" type="slidenum">
              <a:rPr lang="en-US" smtClean="0"/>
              <a:pPr/>
              <a:t>16</a:t>
            </a:fld>
            <a:endParaRPr lang="en-US"/>
          </a:p>
        </p:txBody>
      </p:sp>
      <p:sp>
        <p:nvSpPr>
          <p:cNvPr id="5" name="Rectangle 4"/>
          <p:cNvSpPr/>
          <p:nvPr/>
        </p:nvSpPr>
        <p:spPr>
          <a:xfrm>
            <a:off x="5877829" y="434132"/>
            <a:ext cx="2540000" cy="2385268"/>
          </a:xfrm>
          <a:prstGeom prst="rect">
            <a:avLst/>
          </a:prstGeom>
        </p:spPr>
        <p:txBody>
          <a:bodyPr vert="horz" lIns="0" tIns="0" rIns="0" bIns="0" rtlCol="0">
            <a:normAutofit/>
          </a:bodyPr>
          <a:lstStyle/>
          <a:p>
            <a:pPr>
              <a:spcBef>
                <a:spcPts val="600"/>
              </a:spcBef>
              <a:buFont typeface="Arial"/>
              <a:buNone/>
            </a:pPr>
            <a:endParaRPr lang="en-GB" sz="1200">
              <a:latin typeface="Corbel"/>
              <a:cs typeface="Corbel"/>
            </a:endParaRPr>
          </a:p>
        </p:txBody>
      </p:sp>
      <p:graphicFrame>
        <p:nvGraphicFramePr>
          <p:cNvPr id="7" name="Chart 6"/>
          <p:cNvGraphicFramePr>
            <a:graphicFrameLocks/>
          </p:cNvGraphicFramePr>
          <p:nvPr>
            <p:extLst>
              <p:ext uri="{D42A27DB-BD31-4B8C-83A1-F6EECF244321}">
                <p14:modId xmlns:p14="http://schemas.microsoft.com/office/powerpoint/2010/main" val="4259058416"/>
              </p:ext>
            </p:extLst>
          </p:nvPr>
        </p:nvGraphicFramePr>
        <p:xfrm>
          <a:off x="4229368" y="1120359"/>
          <a:ext cx="4865493" cy="22531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637493" y="3333212"/>
            <a:ext cx="394171" cy="230832"/>
          </a:xfrm>
          <a:prstGeom prst="rect">
            <a:avLst/>
          </a:prstGeom>
          <a:noFill/>
        </p:spPr>
        <p:txBody>
          <a:bodyPr wrap="square" rtlCol="0">
            <a:spAutoFit/>
          </a:bodyPr>
          <a:lstStyle/>
          <a:p>
            <a:r>
              <a:rPr lang="en-GB" sz="900" b="1"/>
              <a:t>Age</a:t>
            </a:r>
          </a:p>
        </p:txBody>
      </p:sp>
      <p:sp>
        <p:nvSpPr>
          <p:cNvPr id="6" name="Rectangle 5">
            <a:extLst>
              <a:ext uri="{FF2B5EF4-FFF2-40B4-BE49-F238E27FC236}">
                <a16:creationId xmlns:a16="http://schemas.microsoft.com/office/drawing/2014/main" id="{F7CC59D6-34A7-40DE-B6D0-F1E24A69F6A9}"/>
              </a:ext>
            </a:extLst>
          </p:cNvPr>
          <p:cNvSpPr/>
          <p:nvPr/>
        </p:nvSpPr>
        <p:spPr>
          <a:xfrm>
            <a:off x="269526" y="4260825"/>
            <a:ext cx="3845274" cy="584775"/>
          </a:xfrm>
          <a:prstGeom prst="rect">
            <a:avLst/>
          </a:prstGeom>
        </p:spPr>
        <p:txBody>
          <a:bodyPr wrap="square" lIns="72000" rIns="72000">
            <a:spAutoFit/>
          </a:bodyPr>
          <a:lstStyle/>
          <a:p>
            <a:pPr marL="228600" indent="-228600">
              <a:buFont typeface="+mj-lt"/>
              <a:buAutoNum type="arabicPeriod"/>
            </a:pPr>
            <a:r>
              <a:rPr lang="en-GB" sz="800">
                <a:solidFill>
                  <a:schemeClr val="tx2"/>
                </a:solidFill>
              </a:rPr>
              <a:t>Nicol, S. </a:t>
            </a:r>
            <a:r>
              <a:rPr lang="en-GB" sz="800" i="1">
                <a:solidFill>
                  <a:schemeClr val="tx2"/>
                </a:solidFill>
              </a:rPr>
              <a:t>et al (2015) The cost of poor housing to the NHS, BRE briefing paper.</a:t>
            </a:r>
            <a:endParaRPr lang="en-GB" sz="800">
              <a:solidFill>
                <a:schemeClr val="tx2"/>
              </a:solidFill>
            </a:endParaRPr>
          </a:p>
          <a:p>
            <a:pPr marL="228600" indent="-228600">
              <a:buFont typeface="+mj-lt"/>
              <a:buAutoNum type="arabicPeriod"/>
            </a:pPr>
            <a:r>
              <a:rPr lang="en-GB" sz="800">
                <a:solidFill>
                  <a:schemeClr val="tx2"/>
                </a:solidFill>
              </a:rPr>
              <a:t>Holland, C. </a:t>
            </a:r>
            <a:r>
              <a:rPr lang="en-GB" sz="800" i="1">
                <a:solidFill>
                  <a:schemeClr val="tx2"/>
                </a:solidFill>
              </a:rPr>
              <a:t>et al. </a:t>
            </a:r>
            <a:r>
              <a:rPr lang="en-GB" sz="800">
                <a:solidFill>
                  <a:schemeClr val="tx2"/>
                </a:solidFill>
              </a:rPr>
              <a:t>(2015) </a:t>
            </a:r>
            <a:r>
              <a:rPr lang="en-GB" sz="800" i="1">
                <a:solidFill>
                  <a:schemeClr val="tx2"/>
                </a:solidFill>
              </a:rPr>
              <a:t>Collaborative Research between Aston Research Centre for Healthy Ageing (ARCHA) and the </a:t>
            </a:r>
            <a:r>
              <a:rPr lang="en-GB" sz="800" i="1" err="1">
                <a:solidFill>
                  <a:schemeClr val="tx2"/>
                </a:solidFill>
              </a:rPr>
              <a:t>ExtraCare</a:t>
            </a:r>
            <a:r>
              <a:rPr lang="en-GB" sz="800" i="1">
                <a:solidFill>
                  <a:schemeClr val="tx2"/>
                </a:solidFill>
              </a:rPr>
              <a:t> Charitable Trust: Final Report</a:t>
            </a:r>
            <a:r>
              <a:rPr lang="en-GB" sz="800">
                <a:solidFill>
                  <a:schemeClr val="tx2"/>
                </a:solidFill>
              </a:rPr>
              <a:t>, Aston University, April 2015.</a:t>
            </a:r>
            <a:endParaRPr lang="en-GB" sz="800"/>
          </a:p>
        </p:txBody>
      </p:sp>
      <p:sp>
        <p:nvSpPr>
          <p:cNvPr id="9" name="TextBox 8">
            <a:extLst>
              <a:ext uri="{FF2B5EF4-FFF2-40B4-BE49-F238E27FC236}">
                <a16:creationId xmlns:a16="http://schemas.microsoft.com/office/drawing/2014/main" id="{E011CED5-CCCF-4D74-BD02-7FA1D66B5713}"/>
              </a:ext>
            </a:extLst>
          </p:cNvPr>
          <p:cNvSpPr txBox="1"/>
          <p:nvPr/>
        </p:nvSpPr>
        <p:spPr>
          <a:xfrm>
            <a:off x="6982421" y="3351322"/>
            <a:ext cx="2080874" cy="230832"/>
          </a:xfrm>
          <a:prstGeom prst="rect">
            <a:avLst/>
          </a:prstGeom>
          <a:noFill/>
        </p:spPr>
        <p:txBody>
          <a:bodyPr wrap="square" rtlCol="0">
            <a:spAutoFit/>
          </a:bodyPr>
          <a:lstStyle/>
          <a:p>
            <a:pPr algn="r"/>
            <a:r>
              <a:rPr lang="en-GB" sz="900">
                <a:solidFill>
                  <a:schemeClr val="tx2"/>
                </a:solidFill>
              </a:rPr>
              <a:t>Source: OBR, Homes England analysis</a:t>
            </a:r>
          </a:p>
        </p:txBody>
      </p:sp>
      <p:graphicFrame>
        <p:nvGraphicFramePr>
          <p:cNvPr id="11" name="Table 10">
            <a:extLst>
              <a:ext uri="{FF2B5EF4-FFF2-40B4-BE49-F238E27FC236}">
                <a16:creationId xmlns:a16="http://schemas.microsoft.com/office/drawing/2014/main" id="{001B04CE-6BDF-4FF4-A6E5-EFEC6C36CF6F}"/>
              </a:ext>
            </a:extLst>
          </p:cNvPr>
          <p:cNvGraphicFramePr>
            <a:graphicFrameLocks noGrp="1"/>
          </p:cNvGraphicFramePr>
          <p:nvPr>
            <p:extLst>
              <p:ext uri="{D42A27DB-BD31-4B8C-83A1-F6EECF244321}">
                <p14:modId xmlns:p14="http://schemas.microsoft.com/office/powerpoint/2010/main" val="4159514978"/>
              </p:ext>
            </p:extLst>
          </p:nvPr>
        </p:nvGraphicFramePr>
        <p:xfrm>
          <a:off x="4211692" y="3779013"/>
          <a:ext cx="4851603" cy="963624"/>
        </p:xfrm>
        <a:graphic>
          <a:graphicData uri="http://schemas.openxmlformats.org/drawingml/2006/table">
            <a:tbl>
              <a:tblPr firstRow="1" bandRow="1">
                <a:tableStyleId>{2D5ABB26-0587-4C30-8999-92F81FD0307C}</a:tableStyleId>
              </a:tblPr>
              <a:tblGrid>
                <a:gridCol w="1145054">
                  <a:extLst>
                    <a:ext uri="{9D8B030D-6E8A-4147-A177-3AD203B41FA5}">
                      <a16:colId xmlns:a16="http://schemas.microsoft.com/office/drawing/2014/main" val="1870119961"/>
                    </a:ext>
                  </a:extLst>
                </a:gridCol>
                <a:gridCol w="1180532">
                  <a:extLst>
                    <a:ext uri="{9D8B030D-6E8A-4147-A177-3AD203B41FA5}">
                      <a16:colId xmlns:a16="http://schemas.microsoft.com/office/drawing/2014/main" val="1847309467"/>
                    </a:ext>
                  </a:extLst>
                </a:gridCol>
                <a:gridCol w="2526017">
                  <a:extLst>
                    <a:ext uri="{9D8B030D-6E8A-4147-A177-3AD203B41FA5}">
                      <a16:colId xmlns:a16="http://schemas.microsoft.com/office/drawing/2014/main" val="3355560451"/>
                    </a:ext>
                  </a:extLst>
                </a:gridCol>
              </a:tblGrid>
              <a:tr h="172753">
                <a:tc>
                  <a:txBody>
                    <a:bodyPr/>
                    <a:lstStyle/>
                    <a:p>
                      <a:r>
                        <a:rPr lang="en-GB" sz="1000">
                          <a:solidFill>
                            <a:schemeClr val="bg1"/>
                          </a:solidFill>
                        </a:rPr>
                        <a:t>Source</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3312"/>
                    </a:solidFill>
                  </a:tcPr>
                </a:tc>
                <a:tc>
                  <a:txBody>
                    <a:bodyPr/>
                    <a:lstStyle/>
                    <a:p>
                      <a:r>
                        <a:rPr lang="en-GB" sz="1000">
                          <a:solidFill>
                            <a:schemeClr val="bg1"/>
                          </a:solidFill>
                        </a:rPr>
                        <a:t>Annual cost savings</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3312"/>
                    </a:solidFill>
                  </a:tcPr>
                </a:tc>
                <a:tc>
                  <a:txBody>
                    <a:bodyPr/>
                    <a:lstStyle/>
                    <a:p>
                      <a:r>
                        <a:rPr lang="en-GB" sz="1000">
                          <a:solidFill>
                            <a:schemeClr val="bg1"/>
                          </a:solidFill>
                        </a:rPr>
                        <a:t>Assumptions</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3312"/>
                    </a:solidFill>
                  </a:tcPr>
                </a:tc>
                <a:extLst>
                  <a:ext uri="{0D108BD9-81ED-4DB2-BD59-A6C34878D82A}">
                    <a16:rowId xmlns:a16="http://schemas.microsoft.com/office/drawing/2014/main" val="2599710899"/>
                  </a:ext>
                </a:extLst>
              </a:tr>
              <a:tr h="242231">
                <a:tc>
                  <a:txBody>
                    <a:bodyPr/>
                    <a:lstStyle/>
                    <a:p>
                      <a:r>
                        <a:rPr lang="en-GB" sz="900"/>
                        <a:t>Strategic Society Culture (2016)</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900" b="1"/>
                        <a:t>£928 </a:t>
                      </a:r>
                      <a:r>
                        <a:rPr lang="en-GB" sz="900"/>
                        <a:t>per person</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900"/>
                        <a:t>Applied discount to means-test cost savings as some households may not qualify</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7537216"/>
                  </a:ext>
                </a:extLst>
              </a:tr>
              <a:tr h="242231">
                <a:tc>
                  <a:txBody>
                    <a:bodyPr/>
                    <a:lstStyle/>
                    <a:p>
                      <a:r>
                        <a:rPr lang="en-GB" sz="900"/>
                        <a:t>Demos (2017)</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900" b="1"/>
                        <a:t>£1,000 </a:t>
                      </a:r>
                      <a:r>
                        <a:rPr lang="en-GB" sz="900"/>
                        <a:t>per person</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900"/>
                        <a:t>Excluded savings from home sales pushing households over means-testing threshold</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9276010"/>
                  </a:ext>
                </a:extLst>
              </a:tr>
              <a:tr h="242231">
                <a:tc>
                  <a:txBody>
                    <a:bodyPr/>
                    <a:lstStyle/>
                    <a:p>
                      <a:r>
                        <a:rPr lang="en-GB" sz="900"/>
                        <a:t>Holland </a:t>
                      </a:r>
                      <a:r>
                        <a:rPr lang="en-GB" sz="900" i="1"/>
                        <a:t>et al </a:t>
                      </a:r>
                      <a:r>
                        <a:rPr lang="en-GB" sz="900"/>
                        <a:t>(2015)</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900" b="1"/>
                        <a:t>£1,115 </a:t>
                      </a:r>
                      <a:r>
                        <a:rPr lang="en-GB" sz="900"/>
                        <a:t>per person</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900"/>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5470524"/>
                  </a:ext>
                </a:extLst>
              </a:tr>
            </a:tbl>
          </a:graphicData>
        </a:graphic>
      </p:graphicFrame>
      <p:sp>
        <p:nvSpPr>
          <p:cNvPr id="12" name="TextBox 11">
            <a:extLst>
              <a:ext uri="{FF2B5EF4-FFF2-40B4-BE49-F238E27FC236}">
                <a16:creationId xmlns:a16="http://schemas.microsoft.com/office/drawing/2014/main" id="{B42A44F7-85A3-4D5F-A1D2-71E453FE8EB2}"/>
              </a:ext>
            </a:extLst>
          </p:cNvPr>
          <p:cNvSpPr txBox="1"/>
          <p:nvPr/>
        </p:nvSpPr>
        <p:spPr>
          <a:xfrm>
            <a:off x="4229369" y="3604295"/>
            <a:ext cx="3065359" cy="138499"/>
          </a:xfrm>
          <a:prstGeom prst="rect">
            <a:avLst/>
          </a:prstGeom>
          <a:noFill/>
        </p:spPr>
        <p:txBody>
          <a:bodyPr wrap="square" lIns="0" tIns="0" bIns="0" rtlCol="0">
            <a:spAutoFit/>
          </a:bodyPr>
          <a:lstStyle/>
          <a:p>
            <a:r>
              <a:rPr lang="en-GB" sz="900" b="1"/>
              <a:t>Research into the savings of retirement housing</a:t>
            </a:r>
          </a:p>
        </p:txBody>
      </p:sp>
      <p:sp>
        <p:nvSpPr>
          <p:cNvPr id="14" name="TextBox 13">
            <a:extLst>
              <a:ext uri="{FF2B5EF4-FFF2-40B4-BE49-F238E27FC236}">
                <a16:creationId xmlns:a16="http://schemas.microsoft.com/office/drawing/2014/main" id="{20C683EE-32DF-4314-BDBC-D4B83A2E27A1}"/>
              </a:ext>
            </a:extLst>
          </p:cNvPr>
          <p:cNvSpPr txBox="1"/>
          <p:nvPr/>
        </p:nvSpPr>
        <p:spPr>
          <a:xfrm>
            <a:off x="5877829" y="4742637"/>
            <a:ext cx="3185466" cy="230832"/>
          </a:xfrm>
          <a:prstGeom prst="rect">
            <a:avLst/>
          </a:prstGeom>
          <a:noFill/>
        </p:spPr>
        <p:txBody>
          <a:bodyPr wrap="square" rtlCol="0">
            <a:spAutoFit/>
          </a:bodyPr>
          <a:lstStyle/>
          <a:p>
            <a:pPr algn="r"/>
            <a:r>
              <a:rPr lang="en-GB" sz="900">
                <a:solidFill>
                  <a:schemeClr val="tx2"/>
                </a:solidFill>
              </a:rPr>
              <a:t>Source: Savills research</a:t>
            </a:r>
          </a:p>
        </p:txBody>
      </p:sp>
      <p:sp>
        <p:nvSpPr>
          <p:cNvPr id="16" name="Title 1">
            <a:extLst>
              <a:ext uri="{FF2B5EF4-FFF2-40B4-BE49-F238E27FC236}">
                <a16:creationId xmlns:a16="http://schemas.microsoft.com/office/drawing/2014/main" id="{A4B35A8B-80B0-4026-8C39-34390A16B6CF}"/>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Providing adequate housing solutions brings a strong dividend for public finances</a:t>
            </a:r>
          </a:p>
        </p:txBody>
      </p:sp>
    </p:spTree>
    <p:extLst>
      <p:ext uri="{BB962C8B-B14F-4D97-AF65-F5344CB8AC3E}">
        <p14:creationId xmlns:p14="http://schemas.microsoft.com/office/powerpoint/2010/main" val="104459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1E1FD-DD7E-4577-B62C-5A2EF126B4B9}"/>
              </a:ext>
            </a:extLst>
          </p:cNvPr>
          <p:cNvSpPr>
            <a:spLocks noGrp="1"/>
          </p:cNvSpPr>
          <p:nvPr>
            <p:ph type="ctrTitle"/>
          </p:nvPr>
        </p:nvSpPr>
        <p:spPr/>
        <p:txBody>
          <a:bodyPr/>
          <a:lstStyle/>
          <a:p>
            <a:r>
              <a:rPr lang="en-GB"/>
              <a:t>Reasons for intervention and conclusion</a:t>
            </a:r>
          </a:p>
        </p:txBody>
      </p:sp>
      <p:sp>
        <p:nvSpPr>
          <p:cNvPr id="3" name="Slide Number Placeholder 2">
            <a:extLst>
              <a:ext uri="{FF2B5EF4-FFF2-40B4-BE49-F238E27FC236}">
                <a16:creationId xmlns:a16="http://schemas.microsoft.com/office/drawing/2014/main" id="{3C530BFF-6750-4943-9CBC-FF8A7041F9ED}"/>
              </a:ext>
            </a:extLst>
          </p:cNvPr>
          <p:cNvSpPr>
            <a:spLocks noGrp="1"/>
          </p:cNvSpPr>
          <p:nvPr>
            <p:ph type="sldNum" sz="quarter" idx="12"/>
          </p:nvPr>
        </p:nvSpPr>
        <p:spPr/>
        <p:txBody>
          <a:bodyPr/>
          <a:lstStyle/>
          <a:p>
            <a:fld id="{B85282A8-A6D7-5B4D-8257-F9C7177A3D72}" type="slidenum">
              <a:rPr lang="en-US" smtClean="0"/>
              <a:pPr/>
              <a:t>17</a:t>
            </a:fld>
            <a:endParaRPr lang="en-US"/>
          </a:p>
        </p:txBody>
      </p:sp>
    </p:spTree>
    <p:extLst>
      <p:ext uri="{BB962C8B-B14F-4D97-AF65-F5344CB8AC3E}">
        <p14:creationId xmlns:p14="http://schemas.microsoft.com/office/powerpoint/2010/main" val="22428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8B2C-96CC-4FCF-B854-8F1B8298746C}"/>
              </a:ext>
            </a:extLst>
          </p:cNvPr>
          <p:cNvSpPr>
            <a:spLocks noGrp="1"/>
          </p:cNvSpPr>
          <p:nvPr>
            <p:ph type="title"/>
          </p:nvPr>
        </p:nvSpPr>
        <p:spPr>
          <a:xfrm>
            <a:off x="457200" y="271721"/>
            <a:ext cx="8229600" cy="574031"/>
          </a:xfrm>
        </p:spPr>
        <p:txBody>
          <a:bodyPr>
            <a:normAutofit/>
          </a:bodyPr>
          <a:lstStyle/>
          <a:p>
            <a:r>
              <a:rPr lang="en-GB"/>
              <a:t>Reasons for intervention</a:t>
            </a:r>
          </a:p>
        </p:txBody>
      </p:sp>
      <p:sp>
        <p:nvSpPr>
          <p:cNvPr id="4" name="Slide Number Placeholder 3">
            <a:extLst>
              <a:ext uri="{FF2B5EF4-FFF2-40B4-BE49-F238E27FC236}">
                <a16:creationId xmlns:a16="http://schemas.microsoft.com/office/drawing/2014/main" id="{B3458041-0308-4585-8625-B7ADEB5A2246}"/>
              </a:ext>
            </a:extLst>
          </p:cNvPr>
          <p:cNvSpPr>
            <a:spLocks noGrp="1"/>
          </p:cNvSpPr>
          <p:nvPr>
            <p:ph type="sldNum" sz="quarter" idx="12"/>
          </p:nvPr>
        </p:nvSpPr>
        <p:spPr/>
        <p:txBody>
          <a:bodyPr/>
          <a:lstStyle/>
          <a:p>
            <a:fld id="{B85282A8-A6D7-5B4D-8257-F9C7177A3D72}" type="slidenum">
              <a:rPr lang="en-US" smtClean="0"/>
              <a:pPr/>
              <a:t>18</a:t>
            </a:fld>
            <a:endParaRPr lang="en-US"/>
          </a:p>
        </p:txBody>
      </p:sp>
      <p:sp>
        <p:nvSpPr>
          <p:cNvPr id="5" name="Content Placeholder 2">
            <a:extLst>
              <a:ext uri="{FF2B5EF4-FFF2-40B4-BE49-F238E27FC236}">
                <a16:creationId xmlns:a16="http://schemas.microsoft.com/office/drawing/2014/main" id="{F7408907-296B-4B10-A6E4-F9797E403FCB}"/>
              </a:ext>
            </a:extLst>
          </p:cNvPr>
          <p:cNvSpPr>
            <a:spLocks noGrp="1"/>
          </p:cNvSpPr>
          <p:nvPr>
            <p:ph idx="1"/>
          </p:nvPr>
        </p:nvSpPr>
        <p:spPr>
          <a:xfrm>
            <a:off x="457196" y="1124329"/>
            <a:ext cx="8229601" cy="1064722"/>
          </a:xfrm>
        </p:spPr>
        <p:txBody>
          <a:bodyPr>
            <a:normAutofit/>
          </a:bodyPr>
          <a:lstStyle/>
          <a:p>
            <a:pPr marL="0" indent="0">
              <a:buClr>
                <a:srgbClr val="E63312"/>
              </a:buClr>
              <a:buNone/>
            </a:pPr>
            <a:r>
              <a:rPr lang="en-GB" sz="1200"/>
              <a:t>According the HM Treasury’s Green Book, </a:t>
            </a:r>
            <a:r>
              <a:rPr lang="en-GB" sz="1200" i="1"/>
              <a:t>the rationale for intervention can be based on strategic objectives, improvements to existing policy, market failure or distributional objectives that the government wishes to meet. </a:t>
            </a:r>
          </a:p>
          <a:p>
            <a:pPr marL="0" indent="0">
              <a:buClr>
                <a:srgbClr val="E63312"/>
              </a:buClr>
              <a:buNone/>
            </a:pPr>
            <a:r>
              <a:rPr lang="en-GB" sz="1200"/>
              <a:t>Notwithstanding specific distributional objectives that the government may wish to meet, </a:t>
            </a:r>
            <a:r>
              <a:rPr lang="en-GB" sz="1200" b="1"/>
              <a:t>the case for Home England’s intervention housing market to account for an ageing population may lie in market failure</a:t>
            </a:r>
            <a:r>
              <a:rPr lang="en-GB" sz="1200"/>
              <a:t>. A market failure is where the market mechanism alone cannot achieve economic efficiency, examples that are relevant to older people housing are listed below.</a:t>
            </a:r>
          </a:p>
        </p:txBody>
      </p:sp>
      <p:graphicFrame>
        <p:nvGraphicFramePr>
          <p:cNvPr id="13" name="Table 12">
            <a:extLst>
              <a:ext uri="{FF2B5EF4-FFF2-40B4-BE49-F238E27FC236}">
                <a16:creationId xmlns:a16="http://schemas.microsoft.com/office/drawing/2014/main" id="{E2BA757E-634B-4F68-A57F-355AF5B966F4}"/>
              </a:ext>
            </a:extLst>
          </p:cNvPr>
          <p:cNvGraphicFramePr>
            <a:graphicFrameLocks noGrp="1"/>
          </p:cNvGraphicFramePr>
          <p:nvPr>
            <p:extLst>
              <p:ext uri="{D42A27DB-BD31-4B8C-83A1-F6EECF244321}">
                <p14:modId xmlns:p14="http://schemas.microsoft.com/office/powerpoint/2010/main" val="1013029116"/>
              </p:ext>
            </p:extLst>
          </p:nvPr>
        </p:nvGraphicFramePr>
        <p:xfrm>
          <a:off x="457196" y="2196298"/>
          <a:ext cx="8229600" cy="2265203"/>
        </p:xfrm>
        <a:graphic>
          <a:graphicData uri="http://schemas.openxmlformats.org/drawingml/2006/table">
            <a:tbl>
              <a:tblPr firstRow="1" bandRow="1">
                <a:tableStyleId>{2D5ABB26-0587-4C30-8999-92F81FD0307C}</a:tableStyleId>
              </a:tblPr>
              <a:tblGrid>
                <a:gridCol w="2621119">
                  <a:extLst>
                    <a:ext uri="{9D8B030D-6E8A-4147-A177-3AD203B41FA5}">
                      <a16:colId xmlns:a16="http://schemas.microsoft.com/office/drawing/2014/main" val="1847309467"/>
                    </a:ext>
                  </a:extLst>
                </a:gridCol>
                <a:gridCol w="5608481">
                  <a:extLst>
                    <a:ext uri="{9D8B030D-6E8A-4147-A177-3AD203B41FA5}">
                      <a16:colId xmlns:a16="http://schemas.microsoft.com/office/drawing/2014/main" val="3355560451"/>
                    </a:ext>
                  </a:extLst>
                </a:gridCol>
              </a:tblGrid>
              <a:tr h="240036">
                <a:tc>
                  <a:txBody>
                    <a:bodyPr/>
                    <a:lstStyle/>
                    <a:p>
                      <a:r>
                        <a:rPr lang="en-GB" sz="1000" b="1">
                          <a:solidFill>
                            <a:schemeClr val="bg1"/>
                          </a:solidFill>
                        </a:rPr>
                        <a:t>Examples of market failures</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3312"/>
                    </a:solidFill>
                  </a:tcPr>
                </a:tc>
                <a:tc>
                  <a:txBody>
                    <a:bodyPr/>
                    <a:lstStyle/>
                    <a:p>
                      <a:r>
                        <a:rPr lang="en-GB" sz="1000" b="1">
                          <a:solidFill>
                            <a:schemeClr val="bg1"/>
                          </a:solidFill>
                        </a:rPr>
                        <a:t>Relevance to housing an ageing population</a:t>
                      </a:r>
                    </a:p>
                  </a:txBody>
                  <a:tcPr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3312"/>
                    </a:solidFill>
                  </a:tcPr>
                </a:tc>
                <a:extLst>
                  <a:ext uri="{0D108BD9-81ED-4DB2-BD59-A6C34878D82A}">
                    <a16:rowId xmlns:a16="http://schemas.microsoft.com/office/drawing/2014/main" val="2599710899"/>
                  </a:ext>
                </a:extLst>
              </a:tr>
              <a:tr h="671783">
                <a:tc>
                  <a:txBody>
                    <a:bodyPr/>
                    <a:lstStyle/>
                    <a:p>
                      <a:pPr marL="0" indent="0">
                        <a:buClr>
                          <a:srgbClr val="E63312"/>
                        </a:buClr>
                        <a:buNone/>
                      </a:pPr>
                      <a:r>
                        <a:rPr lang="en-GB" sz="1000" b="1">
                          <a:solidFill>
                            <a:schemeClr val="tx1"/>
                          </a:solidFill>
                        </a:rPr>
                        <a:t>Market Power </a:t>
                      </a:r>
                      <a:r>
                        <a:rPr lang="en-GB" sz="1000">
                          <a:solidFill>
                            <a:schemeClr val="tx1"/>
                          </a:solidFill>
                        </a:rPr>
                        <a:t>results from insufficient actual or potential competition to ensure that a market operates efficiently.</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000">
                          <a:solidFill>
                            <a:schemeClr val="tx1"/>
                          </a:solidFill>
                        </a:rPr>
                        <a:t>Due to the planning designation of older people housing being a mix of Use Classes C2 and C3 and with the two carrying different planning obligations, the incentive for the market to provide an adequate provision of accessible mainstream housing and retirement housing solutions is not always sufficient to ensure viability.</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17537216"/>
                  </a:ext>
                </a:extLst>
              </a:tr>
              <a:tr h="862363">
                <a:tc>
                  <a:txBody>
                    <a:bodyPr/>
                    <a:lstStyle/>
                    <a:p>
                      <a:pPr marL="0" indent="0">
                        <a:buClr>
                          <a:srgbClr val="E63312"/>
                        </a:buClr>
                        <a:buNone/>
                      </a:pPr>
                      <a:r>
                        <a:rPr lang="en-GB" sz="1000" b="1">
                          <a:solidFill>
                            <a:schemeClr val="tx1"/>
                          </a:solidFill>
                        </a:rPr>
                        <a:t>Imperfect information </a:t>
                      </a:r>
                      <a:r>
                        <a:rPr lang="en-GB" sz="1000">
                          <a:solidFill>
                            <a:schemeClr val="tx1"/>
                          </a:solidFill>
                        </a:rPr>
                        <a:t>or ‘asymmetry of information’ could lead to moral hazard or adverse selection, since information is needed for markets to operate efficiently. </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000">
                          <a:solidFill>
                            <a:schemeClr val="tx1"/>
                          </a:solidFill>
                        </a:rPr>
                        <a:t>With over 90% of the housing stock lacking in at least one measure of </a:t>
                      </a:r>
                      <a:r>
                        <a:rPr lang="en-GB" sz="1000" err="1">
                          <a:solidFill>
                            <a:schemeClr val="tx1"/>
                          </a:solidFill>
                        </a:rPr>
                        <a:t>visitability</a:t>
                      </a:r>
                      <a:r>
                        <a:rPr lang="en-GB" sz="1000">
                          <a:solidFill>
                            <a:schemeClr val="tx1"/>
                          </a:solidFill>
                        </a:rPr>
                        <a:t>, it is apparent that the importance of these metrics is poorly understood by either housing sector actors (not providing the necessary improvements to the stock) or the public (not demanding them).</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89276010"/>
                  </a:ext>
                </a:extLst>
              </a:tr>
              <a:tr h="481204">
                <a:tc>
                  <a:txBody>
                    <a:bodyPr/>
                    <a:lstStyle/>
                    <a:p>
                      <a:pPr marL="0" indent="0">
                        <a:buClr>
                          <a:srgbClr val="E63312"/>
                        </a:buClr>
                        <a:buNone/>
                      </a:pPr>
                      <a:r>
                        <a:rPr lang="en-GB" sz="1000" b="1">
                          <a:solidFill>
                            <a:schemeClr val="tx1"/>
                          </a:solidFill>
                        </a:rPr>
                        <a:t>Externalities </a:t>
                      </a:r>
                      <a:r>
                        <a:rPr lang="en-GB" sz="1000">
                          <a:solidFill>
                            <a:schemeClr val="tx1"/>
                          </a:solidFill>
                        </a:rPr>
                        <a:t>occur when an activity produces benefits or costs for others.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GB" sz="1000">
                          <a:solidFill>
                            <a:schemeClr val="tx1"/>
                          </a:solidFill>
                        </a:rPr>
                        <a:t>Several studies have shown that the provision of adequate housing to older people reduces the costs for the public.</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35470524"/>
                  </a:ext>
                </a:extLst>
              </a:tr>
            </a:tbl>
          </a:graphicData>
        </a:graphic>
      </p:graphicFrame>
      <p:sp>
        <p:nvSpPr>
          <p:cNvPr id="14" name="TextBox 13">
            <a:extLst>
              <a:ext uri="{FF2B5EF4-FFF2-40B4-BE49-F238E27FC236}">
                <a16:creationId xmlns:a16="http://schemas.microsoft.com/office/drawing/2014/main" id="{7D024AC7-06CB-4396-9180-D49546D355D2}"/>
              </a:ext>
            </a:extLst>
          </p:cNvPr>
          <p:cNvSpPr txBox="1"/>
          <p:nvPr/>
        </p:nvSpPr>
        <p:spPr>
          <a:xfrm>
            <a:off x="5556987" y="4461501"/>
            <a:ext cx="3185466" cy="230832"/>
          </a:xfrm>
          <a:prstGeom prst="rect">
            <a:avLst/>
          </a:prstGeom>
          <a:noFill/>
        </p:spPr>
        <p:txBody>
          <a:bodyPr wrap="square" rtlCol="0">
            <a:spAutoFit/>
          </a:bodyPr>
          <a:lstStyle/>
          <a:p>
            <a:pPr algn="r"/>
            <a:r>
              <a:rPr lang="en-GB" sz="900">
                <a:solidFill>
                  <a:schemeClr val="tx2"/>
                </a:solidFill>
              </a:rPr>
              <a:t>Source: Homes England analysis</a:t>
            </a:r>
          </a:p>
        </p:txBody>
      </p:sp>
      <p:sp>
        <p:nvSpPr>
          <p:cNvPr id="8" name="Title 1">
            <a:extLst>
              <a:ext uri="{FF2B5EF4-FFF2-40B4-BE49-F238E27FC236}">
                <a16:creationId xmlns:a16="http://schemas.microsoft.com/office/drawing/2014/main" id="{FFFCF92A-4195-4166-91DA-320533B3AAE2}"/>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Different types of market failure could support the case for intervention</a:t>
            </a:r>
          </a:p>
        </p:txBody>
      </p:sp>
    </p:spTree>
    <p:extLst>
      <p:ext uri="{BB962C8B-B14F-4D97-AF65-F5344CB8AC3E}">
        <p14:creationId xmlns:p14="http://schemas.microsoft.com/office/powerpoint/2010/main" val="3626862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7B295E-90EC-4906-BE11-CE7EA70CA315}"/>
              </a:ext>
            </a:extLst>
          </p:cNvPr>
          <p:cNvSpPr/>
          <p:nvPr/>
        </p:nvSpPr>
        <p:spPr>
          <a:xfrm>
            <a:off x="463202" y="3874314"/>
            <a:ext cx="8686800" cy="648000"/>
          </a:xfrm>
          <a:prstGeom prst="rect">
            <a:avLst/>
          </a:prstGeom>
          <a:solidFill>
            <a:srgbClr val="F9B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1721"/>
            <a:ext cx="8229600" cy="574099"/>
          </a:xfrm>
        </p:spPr>
        <p:txBody>
          <a:bodyPr/>
          <a:lstStyle/>
          <a:p>
            <a:r>
              <a:rPr lang="en-US">
                <a:solidFill>
                  <a:srgbClr val="F9B000"/>
                </a:solidFill>
              </a:rPr>
              <a:t>Conclusion</a:t>
            </a:r>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19</a:t>
            </a:fld>
            <a:endParaRPr lang="en-US"/>
          </a:p>
        </p:txBody>
      </p:sp>
      <p:pic>
        <p:nvPicPr>
          <p:cNvPr id="5" name="Picture 4" descr="Homes England Icons HELP ME PLEASE-02.png">
            <a:extLst>
              <a:ext uri="{FF2B5EF4-FFF2-40B4-BE49-F238E27FC236}">
                <a16:creationId xmlns:a16="http://schemas.microsoft.com/office/drawing/2014/main" id="{43B4CF3C-DF24-4561-8C7F-B3B6D6592914}"/>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18516" y="1425355"/>
            <a:ext cx="648000" cy="648000"/>
          </a:xfrm>
          <a:prstGeom prst="rect">
            <a:avLst/>
          </a:prstGeom>
        </p:spPr>
      </p:pic>
      <p:pic>
        <p:nvPicPr>
          <p:cNvPr id="7" name="Picture 6" descr="\\hca.local\wa\SPPR\Communications\Communications 2017-18\2. Marketing &amp; Engagement\1. Brand\2. Assets and guidelines\Icons\Orange\HomesEngland_Icons_Orange-18.png">
            <a:extLst>
              <a:ext uri="{FF2B5EF4-FFF2-40B4-BE49-F238E27FC236}">
                <a16:creationId xmlns:a16="http://schemas.microsoft.com/office/drawing/2014/main" id="{DEB6626C-D129-4ECE-B480-AD08468A77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92" y="3859859"/>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ca.local\wa\SPPR\Communications\Communications 2017-18\2. Marketing &amp; Engagement\1. Brand\2. Assets and guidelines\Icons\Orange\HomesEngland_Icons_Orange-02.png">
            <a:extLst>
              <a:ext uri="{FF2B5EF4-FFF2-40B4-BE49-F238E27FC236}">
                <a16:creationId xmlns:a16="http://schemas.microsoft.com/office/drawing/2014/main" id="{ACFE0A4B-A0E3-4932-A85B-CBCD34E0AB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516" y="2590061"/>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64DAD0E6-D3E3-4565-878A-3CCE374C2081}"/>
              </a:ext>
            </a:extLst>
          </p:cNvPr>
          <p:cNvSpPr txBox="1">
            <a:spLocks/>
          </p:cNvSpPr>
          <p:nvPr/>
        </p:nvSpPr>
        <p:spPr>
          <a:xfrm>
            <a:off x="1171129" y="1403528"/>
            <a:ext cx="2835876" cy="688557"/>
          </a:xfrm>
          <a:prstGeom prst="rect">
            <a:avLst/>
          </a:prstGeom>
          <a:noFill/>
        </p:spPr>
        <p:txBody>
          <a:bodyPr vert="horz" lIns="108000" tIns="0" rIns="0" bIns="0" rtlCol="0" anchor="ctr">
            <a:no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None/>
            </a:pPr>
            <a:r>
              <a:rPr lang="en-US" sz="1200" b="1"/>
              <a:t>The UK population is ageing</a:t>
            </a:r>
            <a:r>
              <a:rPr lang="en-US" sz="1200"/>
              <a:t>, in some areas more than in others, </a:t>
            </a:r>
            <a:r>
              <a:rPr lang="en-US" sz="1200" b="1"/>
              <a:t>and the current UK housing stock is ill-suited for an ageing population</a:t>
            </a:r>
            <a:r>
              <a:rPr lang="en-US" sz="1200"/>
              <a:t>.</a:t>
            </a:r>
          </a:p>
        </p:txBody>
      </p:sp>
      <p:sp>
        <p:nvSpPr>
          <p:cNvPr id="11" name="Content Placeholder 2">
            <a:extLst>
              <a:ext uri="{FF2B5EF4-FFF2-40B4-BE49-F238E27FC236}">
                <a16:creationId xmlns:a16="http://schemas.microsoft.com/office/drawing/2014/main" id="{E294E0DC-9142-42E3-BDA3-73D5C0784759}"/>
              </a:ext>
            </a:extLst>
          </p:cNvPr>
          <p:cNvSpPr txBox="1">
            <a:spLocks/>
          </p:cNvSpPr>
          <p:nvPr/>
        </p:nvSpPr>
        <p:spPr>
          <a:xfrm>
            <a:off x="1171129" y="2638704"/>
            <a:ext cx="2835876" cy="599358"/>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a:t>These trends have significant implications for the housing market as well as for public finances more widely.</a:t>
            </a:r>
          </a:p>
        </p:txBody>
      </p:sp>
      <p:sp>
        <p:nvSpPr>
          <p:cNvPr id="12" name="Content Placeholder 2">
            <a:extLst>
              <a:ext uri="{FF2B5EF4-FFF2-40B4-BE49-F238E27FC236}">
                <a16:creationId xmlns:a16="http://schemas.microsoft.com/office/drawing/2014/main" id="{512B8422-18C0-4CF5-9469-EC6724C5EF56}"/>
              </a:ext>
            </a:extLst>
          </p:cNvPr>
          <p:cNvSpPr txBox="1">
            <a:spLocks/>
          </p:cNvSpPr>
          <p:nvPr/>
        </p:nvSpPr>
        <p:spPr>
          <a:xfrm>
            <a:off x="1166516" y="3859860"/>
            <a:ext cx="7280172" cy="648000"/>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b="1"/>
              <a:t>A wide body of research shows that the adequate provision of housing, both in terms of volumes and options, can simultaneously tackle the issues of housing supply, older people’s wellness, and social care spending.</a:t>
            </a:r>
          </a:p>
        </p:txBody>
      </p:sp>
      <p:pic>
        <p:nvPicPr>
          <p:cNvPr id="16" name="Picture 18" descr="\\hca.local\wa\SPPR\Communications\Communications 2017-18\2. Marketing &amp; Engagement\1. Brand\2. Assets and guidelines\Icons\Pink\HomesEngland_Icons_Pink-18.png">
            <a:extLst>
              <a:ext uri="{FF2B5EF4-FFF2-40B4-BE49-F238E27FC236}">
                <a16:creationId xmlns:a16="http://schemas.microsoft.com/office/drawing/2014/main" id="{8EA62CCF-E42F-41A8-A2E2-7CA94A244AA5}"/>
              </a:ext>
            </a:extLst>
          </p:cNvPr>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509292" y="3859858"/>
            <a:ext cx="648000" cy="6480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A4067B9-8513-484F-82BF-B469EC947A80}"/>
              </a:ext>
            </a:extLst>
          </p:cNvPr>
          <p:cNvCxnSpPr>
            <a:cxnSpLocks/>
            <a:stCxn id="9" idx="3"/>
            <a:endCxn id="17" idx="1"/>
          </p:cNvCxnSpPr>
          <p:nvPr/>
        </p:nvCxnSpPr>
        <p:spPr>
          <a:xfrm flipV="1">
            <a:off x="4007005" y="1428624"/>
            <a:ext cx="556233" cy="319183"/>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sp>
        <p:nvSpPr>
          <p:cNvPr id="17" name="Content Placeholder 2">
            <a:extLst>
              <a:ext uri="{FF2B5EF4-FFF2-40B4-BE49-F238E27FC236}">
                <a16:creationId xmlns:a16="http://schemas.microsoft.com/office/drawing/2014/main" id="{3E6607D6-DC15-4005-B50F-7D486504D87F}"/>
              </a:ext>
            </a:extLst>
          </p:cNvPr>
          <p:cNvSpPr txBox="1">
            <a:spLocks/>
          </p:cNvSpPr>
          <p:nvPr/>
        </p:nvSpPr>
        <p:spPr>
          <a:xfrm>
            <a:off x="4563238" y="1310482"/>
            <a:ext cx="4366600" cy="236284"/>
          </a:xfrm>
          <a:prstGeom prst="rect">
            <a:avLst/>
          </a:prstGeom>
          <a:noFill/>
        </p:spPr>
        <p:txBody>
          <a:bodyPr vert="horz" lIns="72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000"/>
              <a:t>18% of the population is 65 or over – that’s over 12 million people. </a:t>
            </a:r>
          </a:p>
        </p:txBody>
      </p:sp>
      <p:cxnSp>
        <p:nvCxnSpPr>
          <p:cNvPr id="18" name="Straight Connector 17">
            <a:extLst>
              <a:ext uri="{FF2B5EF4-FFF2-40B4-BE49-F238E27FC236}">
                <a16:creationId xmlns:a16="http://schemas.microsoft.com/office/drawing/2014/main" id="{3669E8C8-137B-4460-BA63-FF90EE79A258}"/>
              </a:ext>
            </a:extLst>
          </p:cNvPr>
          <p:cNvCxnSpPr>
            <a:cxnSpLocks/>
            <a:stCxn id="9" idx="3"/>
            <a:endCxn id="21" idx="1"/>
          </p:cNvCxnSpPr>
          <p:nvPr/>
        </p:nvCxnSpPr>
        <p:spPr>
          <a:xfrm flipV="1">
            <a:off x="4007005" y="1744838"/>
            <a:ext cx="560845" cy="2969"/>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sp>
        <p:nvSpPr>
          <p:cNvPr id="21" name="Content Placeholder 2">
            <a:extLst>
              <a:ext uri="{FF2B5EF4-FFF2-40B4-BE49-F238E27FC236}">
                <a16:creationId xmlns:a16="http://schemas.microsoft.com/office/drawing/2014/main" id="{7346A13E-5B7A-4FE9-814B-F38A8186739F}"/>
              </a:ext>
            </a:extLst>
          </p:cNvPr>
          <p:cNvSpPr txBox="1">
            <a:spLocks/>
          </p:cNvSpPr>
          <p:nvPr/>
        </p:nvSpPr>
        <p:spPr>
          <a:xfrm>
            <a:off x="4567850" y="1626696"/>
            <a:ext cx="4366600" cy="236284"/>
          </a:xfrm>
          <a:prstGeom prst="rect">
            <a:avLst/>
          </a:prstGeom>
          <a:noFill/>
        </p:spPr>
        <p:txBody>
          <a:bodyPr vert="horz" lIns="72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000"/>
              <a:t>93% of current housing stock fails accessibility standards.</a:t>
            </a:r>
          </a:p>
        </p:txBody>
      </p:sp>
      <p:cxnSp>
        <p:nvCxnSpPr>
          <p:cNvPr id="23" name="Straight Connector 22">
            <a:extLst>
              <a:ext uri="{FF2B5EF4-FFF2-40B4-BE49-F238E27FC236}">
                <a16:creationId xmlns:a16="http://schemas.microsoft.com/office/drawing/2014/main" id="{A68A028F-30E0-494C-ADE9-4A84DB2D0990}"/>
              </a:ext>
            </a:extLst>
          </p:cNvPr>
          <p:cNvCxnSpPr>
            <a:cxnSpLocks/>
            <a:stCxn id="9" idx="3"/>
            <a:endCxn id="26" idx="1"/>
          </p:cNvCxnSpPr>
          <p:nvPr/>
        </p:nvCxnSpPr>
        <p:spPr>
          <a:xfrm>
            <a:off x="4007005" y="1747807"/>
            <a:ext cx="560845" cy="374221"/>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sp>
        <p:nvSpPr>
          <p:cNvPr id="26" name="Content Placeholder 2">
            <a:extLst>
              <a:ext uri="{FF2B5EF4-FFF2-40B4-BE49-F238E27FC236}">
                <a16:creationId xmlns:a16="http://schemas.microsoft.com/office/drawing/2014/main" id="{C673668D-4FFB-4D39-BD0E-B138D4C562BE}"/>
              </a:ext>
            </a:extLst>
          </p:cNvPr>
          <p:cNvSpPr txBox="1">
            <a:spLocks/>
          </p:cNvSpPr>
          <p:nvPr/>
        </p:nvSpPr>
        <p:spPr>
          <a:xfrm>
            <a:off x="4567850" y="1940927"/>
            <a:ext cx="4366600" cy="362201"/>
          </a:xfrm>
          <a:prstGeom prst="rect">
            <a:avLst/>
          </a:prstGeom>
          <a:noFill/>
        </p:spPr>
        <p:txBody>
          <a:bodyPr vert="horz" lIns="72000" tIns="0" rIns="0" bIns="0" rtlCol="0" anchor="ctr">
            <a:no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000"/>
              <a:t>At present, there is no legal requirement for new homes being built to meet accessibility standards and ensure they remain accessible over time.</a:t>
            </a:r>
          </a:p>
        </p:txBody>
      </p:sp>
      <p:sp>
        <p:nvSpPr>
          <p:cNvPr id="29" name="Content Placeholder 2">
            <a:extLst>
              <a:ext uri="{FF2B5EF4-FFF2-40B4-BE49-F238E27FC236}">
                <a16:creationId xmlns:a16="http://schemas.microsoft.com/office/drawing/2014/main" id="{6ABFD5BB-50CD-49CE-B8BE-FB3A4CBAEDF3}"/>
              </a:ext>
            </a:extLst>
          </p:cNvPr>
          <p:cNvSpPr txBox="1">
            <a:spLocks/>
          </p:cNvSpPr>
          <p:nvPr/>
        </p:nvSpPr>
        <p:spPr>
          <a:xfrm>
            <a:off x="4563239" y="2446619"/>
            <a:ext cx="4366600" cy="236284"/>
          </a:xfrm>
          <a:prstGeom prst="rect">
            <a:avLst/>
          </a:prstGeom>
          <a:noFill/>
        </p:spPr>
        <p:txBody>
          <a:bodyPr vert="horz" lIns="72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000"/>
              <a:t>Older people tend to be homeowners and are less likely to move.</a:t>
            </a:r>
          </a:p>
        </p:txBody>
      </p:sp>
      <p:sp>
        <p:nvSpPr>
          <p:cNvPr id="30" name="Content Placeholder 2">
            <a:extLst>
              <a:ext uri="{FF2B5EF4-FFF2-40B4-BE49-F238E27FC236}">
                <a16:creationId xmlns:a16="http://schemas.microsoft.com/office/drawing/2014/main" id="{5B8FF764-2922-4564-A56E-ABB8E7A30CC5}"/>
              </a:ext>
            </a:extLst>
          </p:cNvPr>
          <p:cNvSpPr txBox="1">
            <a:spLocks/>
          </p:cNvSpPr>
          <p:nvPr/>
        </p:nvSpPr>
        <p:spPr>
          <a:xfrm>
            <a:off x="4567850" y="2771939"/>
            <a:ext cx="4366600" cy="324000"/>
          </a:xfrm>
          <a:prstGeom prst="rect">
            <a:avLst/>
          </a:prstGeom>
          <a:noFill/>
        </p:spPr>
        <p:txBody>
          <a:bodyPr vert="horz" lIns="72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None/>
            </a:pPr>
            <a:r>
              <a:rPr lang="en-US" sz="1000"/>
              <a:t>People over 55 would be willing to move if options were available. However, house prices need to be affordable as older people seek to release equity.</a:t>
            </a:r>
          </a:p>
        </p:txBody>
      </p:sp>
      <p:sp>
        <p:nvSpPr>
          <p:cNvPr id="31" name="Content Placeholder 2">
            <a:extLst>
              <a:ext uri="{FF2B5EF4-FFF2-40B4-BE49-F238E27FC236}">
                <a16:creationId xmlns:a16="http://schemas.microsoft.com/office/drawing/2014/main" id="{D02D32A3-152F-4A25-B33C-010432F96425}"/>
              </a:ext>
            </a:extLst>
          </p:cNvPr>
          <p:cNvSpPr txBox="1">
            <a:spLocks/>
          </p:cNvSpPr>
          <p:nvPr/>
        </p:nvSpPr>
        <p:spPr>
          <a:xfrm>
            <a:off x="4572000" y="3133212"/>
            <a:ext cx="4357838" cy="635584"/>
          </a:xfrm>
          <a:prstGeom prst="rect">
            <a:avLst/>
          </a:prstGeom>
          <a:noFill/>
        </p:spPr>
        <p:txBody>
          <a:bodyPr vert="horz" wrap="square" lIns="72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000"/>
              <a:t>By 2043, there will be 360 older people for every 1000 of working age, up from 295 in 2018, for a total of over 17 million people aged 65 or over. This puts increasing pressure on local authorities’ finances.</a:t>
            </a:r>
          </a:p>
        </p:txBody>
      </p:sp>
      <p:cxnSp>
        <p:nvCxnSpPr>
          <p:cNvPr id="32" name="Straight Connector 31">
            <a:extLst>
              <a:ext uri="{FF2B5EF4-FFF2-40B4-BE49-F238E27FC236}">
                <a16:creationId xmlns:a16="http://schemas.microsoft.com/office/drawing/2014/main" id="{AE1E220E-0A06-4F69-B0AA-E607EE644586}"/>
              </a:ext>
            </a:extLst>
          </p:cNvPr>
          <p:cNvCxnSpPr>
            <a:cxnSpLocks/>
            <a:stCxn id="11" idx="3"/>
            <a:endCxn id="29" idx="1"/>
          </p:cNvCxnSpPr>
          <p:nvPr/>
        </p:nvCxnSpPr>
        <p:spPr>
          <a:xfrm flipV="1">
            <a:off x="4007005" y="2564761"/>
            <a:ext cx="556234" cy="373622"/>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9D30B633-8E69-487E-B58D-933D0418270A}"/>
              </a:ext>
            </a:extLst>
          </p:cNvPr>
          <p:cNvCxnSpPr>
            <a:cxnSpLocks/>
            <a:stCxn id="11" idx="3"/>
            <a:endCxn id="30" idx="1"/>
          </p:cNvCxnSpPr>
          <p:nvPr/>
        </p:nvCxnSpPr>
        <p:spPr>
          <a:xfrm flipV="1">
            <a:off x="4007005" y="2933939"/>
            <a:ext cx="560845" cy="4444"/>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3FE912C-F8A1-4568-8C32-A5A1771AD08C}"/>
              </a:ext>
            </a:extLst>
          </p:cNvPr>
          <p:cNvCxnSpPr>
            <a:cxnSpLocks/>
            <a:stCxn id="11" idx="3"/>
            <a:endCxn id="31" idx="1"/>
          </p:cNvCxnSpPr>
          <p:nvPr/>
        </p:nvCxnSpPr>
        <p:spPr>
          <a:xfrm>
            <a:off x="4007005" y="2938383"/>
            <a:ext cx="564995" cy="512621"/>
          </a:xfrm>
          <a:prstGeom prst="line">
            <a:avLst/>
          </a:prstGeom>
          <a:ln>
            <a:solidFill>
              <a:srgbClr val="EC660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25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C7B295E-90EC-4906-BE11-CE7EA70CA315}"/>
              </a:ext>
            </a:extLst>
          </p:cNvPr>
          <p:cNvSpPr/>
          <p:nvPr/>
        </p:nvSpPr>
        <p:spPr>
          <a:xfrm>
            <a:off x="463202" y="3361360"/>
            <a:ext cx="8686800" cy="648000"/>
          </a:xfrm>
          <a:prstGeom prst="rect">
            <a:avLst/>
          </a:prstGeom>
          <a:solidFill>
            <a:srgbClr val="F9B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71721"/>
            <a:ext cx="8229600" cy="574099"/>
          </a:xfrm>
        </p:spPr>
        <p:txBody>
          <a:bodyPr/>
          <a:lstStyle/>
          <a:p>
            <a:r>
              <a:rPr lang="en-US">
                <a:solidFill>
                  <a:srgbClr val="F9B000"/>
                </a:solidFill>
              </a:rPr>
              <a:t>Context</a:t>
            </a:r>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2</a:t>
            </a:fld>
            <a:endParaRPr lang="en-US"/>
          </a:p>
        </p:txBody>
      </p:sp>
      <p:pic>
        <p:nvPicPr>
          <p:cNvPr id="5" name="Picture 4" descr="Homes England Icons HELP ME PLEASE-02.png">
            <a:extLst>
              <a:ext uri="{FF2B5EF4-FFF2-40B4-BE49-F238E27FC236}">
                <a16:creationId xmlns:a16="http://schemas.microsoft.com/office/drawing/2014/main" id="{43B4CF3C-DF24-4561-8C7F-B3B6D6592914}"/>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509292" y="1451547"/>
            <a:ext cx="648000" cy="648000"/>
          </a:xfrm>
          <a:prstGeom prst="rect">
            <a:avLst/>
          </a:prstGeom>
        </p:spPr>
      </p:pic>
      <p:pic>
        <p:nvPicPr>
          <p:cNvPr id="6" name="Picture 4" descr="\\hca.local\wa\SPPR\Communications\Communications 2017-18\2. Marketing &amp; Engagement\1. Brand\2. Assets and guidelines\Icons\Orange\HomesEngland_Icons_Orange-03.png">
            <a:extLst>
              <a:ext uri="{FF2B5EF4-FFF2-40B4-BE49-F238E27FC236}">
                <a16:creationId xmlns:a16="http://schemas.microsoft.com/office/drawing/2014/main" id="{F65A9CD3-A025-4A74-BC84-D17550FAB7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92" y="2099547"/>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ca.local\wa\SPPR\Communications\Communications 2017-18\2. Marketing &amp; Engagement\1. Brand\2. Assets and guidelines\Icons\Orange\HomesEngland_Icons_Orange-18.png">
            <a:extLst>
              <a:ext uri="{FF2B5EF4-FFF2-40B4-BE49-F238E27FC236}">
                <a16:creationId xmlns:a16="http://schemas.microsoft.com/office/drawing/2014/main" id="{DEB6626C-D129-4ECE-B480-AD08468A7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292" y="3346905"/>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ca.local\wa\SPPR\Communications\Communications 2017-18\2. Marketing &amp; Engagement\1. Brand\2. Assets and guidelines\Icons\Orange\HomesEngland_Icons_Orange-02.png">
            <a:extLst>
              <a:ext uri="{FF2B5EF4-FFF2-40B4-BE49-F238E27FC236}">
                <a16:creationId xmlns:a16="http://schemas.microsoft.com/office/drawing/2014/main" id="{ACFE0A4B-A0E3-4932-A85B-CBCD34E0AB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04" y="2698905"/>
            <a:ext cx="648000"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64DAD0E6-D3E3-4565-878A-3CCE374C2081}"/>
              </a:ext>
            </a:extLst>
          </p:cNvPr>
          <p:cNvSpPr txBox="1">
            <a:spLocks/>
          </p:cNvSpPr>
          <p:nvPr/>
        </p:nvSpPr>
        <p:spPr>
          <a:xfrm>
            <a:off x="1157292" y="1459633"/>
            <a:ext cx="6711655" cy="639914"/>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a:t>The UK population is ageing.</a:t>
            </a:r>
          </a:p>
        </p:txBody>
      </p:sp>
      <p:sp>
        <p:nvSpPr>
          <p:cNvPr id="10" name="Content Placeholder 2">
            <a:extLst>
              <a:ext uri="{FF2B5EF4-FFF2-40B4-BE49-F238E27FC236}">
                <a16:creationId xmlns:a16="http://schemas.microsoft.com/office/drawing/2014/main" id="{BCFC1DF8-035F-41ED-B8CE-CC0C20914879}"/>
              </a:ext>
            </a:extLst>
          </p:cNvPr>
          <p:cNvSpPr txBox="1">
            <a:spLocks/>
          </p:cNvSpPr>
          <p:nvPr/>
        </p:nvSpPr>
        <p:spPr>
          <a:xfrm>
            <a:off x="1166516" y="2107633"/>
            <a:ext cx="6711655" cy="591272"/>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a:t>The current UK housing stock is ill-suited for an ageing population.</a:t>
            </a:r>
          </a:p>
        </p:txBody>
      </p:sp>
      <p:sp>
        <p:nvSpPr>
          <p:cNvPr id="11" name="Content Placeholder 2">
            <a:extLst>
              <a:ext uri="{FF2B5EF4-FFF2-40B4-BE49-F238E27FC236}">
                <a16:creationId xmlns:a16="http://schemas.microsoft.com/office/drawing/2014/main" id="{E294E0DC-9142-42E3-BDA3-73D5C0784759}"/>
              </a:ext>
            </a:extLst>
          </p:cNvPr>
          <p:cNvSpPr txBox="1">
            <a:spLocks/>
          </p:cNvSpPr>
          <p:nvPr/>
        </p:nvSpPr>
        <p:spPr>
          <a:xfrm>
            <a:off x="1166516" y="2747548"/>
            <a:ext cx="6877351" cy="599358"/>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a:t>These trends have significant implications for the housing market as well as for public finances more widely.</a:t>
            </a:r>
          </a:p>
        </p:txBody>
      </p:sp>
      <p:sp>
        <p:nvSpPr>
          <p:cNvPr id="12" name="Content Placeholder 2">
            <a:extLst>
              <a:ext uri="{FF2B5EF4-FFF2-40B4-BE49-F238E27FC236}">
                <a16:creationId xmlns:a16="http://schemas.microsoft.com/office/drawing/2014/main" id="{512B8422-18C0-4CF5-9469-EC6724C5EF56}"/>
              </a:ext>
            </a:extLst>
          </p:cNvPr>
          <p:cNvSpPr txBox="1">
            <a:spLocks/>
          </p:cNvSpPr>
          <p:nvPr/>
        </p:nvSpPr>
        <p:spPr>
          <a:xfrm>
            <a:off x="1166516" y="3346906"/>
            <a:ext cx="7280172" cy="648000"/>
          </a:xfrm>
          <a:prstGeom prst="rect">
            <a:avLst/>
          </a:prstGeom>
          <a:noFill/>
        </p:spPr>
        <p:txBody>
          <a:bodyPr vert="horz" lIns="10800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EC6608"/>
              </a:buClr>
              <a:buFont typeface="Arial"/>
              <a:buNone/>
            </a:pPr>
            <a:r>
              <a:rPr lang="en-US" sz="1200" b="1"/>
              <a:t>A wide body of research shows that the adequate provision of housing, both in terms of volumes and options, can simultaneously tackle the issues of housing supply, older people’s wellness, and social care spending.</a:t>
            </a:r>
          </a:p>
        </p:txBody>
      </p:sp>
      <p:pic>
        <p:nvPicPr>
          <p:cNvPr id="16" name="Picture 18" descr="\\hca.local\wa\SPPR\Communications\Communications 2017-18\2. Marketing &amp; Engagement\1. Brand\2. Assets and guidelines\Icons\Pink\HomesEngland_Icons_Pink-18.png">
            <a:extLst>
              <a:ext uri="{FF2B5EF4-FFF2-40B4-BE49-F238E27FC236}">
                <a16:creationId xmlns:a16="http://schemas.microsoft.com/office/drawing/2014/main" id="{8EA62CCF-E42F-41A8-A2E2-7CA94A244AA5}"/>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09292" y="3346904"/>
            <a:ext cx="648000"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4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2577" y="1441433"/>
            <a:ext cx="7772400" cy="2558265"/>
          </a:xfrm>
        </p:spPr>
        <p:txBody>
          <a:bodyPr/>
          <a:lstStyle/>
          <a:p>
            <a:r>
              <a:rPr lang="en-US" sz="2400">
                <a:solidFill>
                  <a:srgbClr val="F9B000"/>
                </a:solidFill>
              </a:rPr>
              <a:t>Contact Information</a:t>
            </a:r>
            <a:br>
              <a:rPr lang="en-US" sz="1600"/>
            </a:br>
            <a:r>
              <a:rPr lang="en-US" sz="1200" b="1"/>
              <a:t>Andrew McWilliam</a:t>
            </a:r>
            <a:br>
              <a:rPr lang="en-US" sz="1200"/>
            </a:br>
            <a:r>
              <a:rPr lang="en-US" sz="1200"/>
              <a:t>Andrew.McWilliam@homesengland.gov.uk</a:t>
            </a:r>
            <a:br>
              <a:rPr lang="en-US" sz="1400"/>
            </a:br>
            <a:br>
              <a:rPr lang="en-US" sz="1400"/>
            </a:br>
            <a:br>
              <a:rPr lang="en-US" sz="1400"/>
            </a:br>
            <a:endParaRPr lang="en-US" sz="1400"/>
          </a:p>
        </p:txBody>
      </p:sp>
    </p:spTree>
    <p:extLst>
      <p:ext uri="{BB962C8B-B14F-4D97-AF65-F5344CB8AC3E}">
        <p14:creationId xmlns:p14="http://schemas.microsoft.com/office/powerpoint/2010/main" val="3757020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65D2-0205-446A-BAAE-32CCB55E9EA9}"/>
              </a:ext>
            </a:extLst>
          </p:cNvPr>
          <p:cNvSpPr>
            <a:spLocks noGrp="1"/>
          </p:cNvSpPr>
          <p:nvPr>
            <p:ph type="ctrTitle"/>
          </p:nvPr>
        </p:nvSpPr>
        <p:spPr/>
        <p:txBody>
          <a:bodyPr/>
          <a:lstStyle/>
          <a:p>
            <a:r>
              <a:rPr lang="en-GB"/>
              <a:t>Demographic and spatial overview</a:t>
            </a:r>
          </a:p>
        </p:txBody>
      </p:sp>
      <p:sp>
        <p:nvSpPr>
          <p:cNvPr id="3" name="Slide Number Placeholder 2">
            <a:extLst>
              <a:ext uri="{FF2B5EF4-FFF2-40B4-BE49-F238E27FC236}">
                <a16:creationId xmlns:a16="http://schemas.microsoft.com/office/drawing/2014/main" id="{34512396-28BC-4418-B3CD-5F53F848F488}"/>
              </a:ext>
            </a:extLst>
          </p:cNvPr>
          <p:cNvSpPr>
            <a:spLocks noGrp="1"/>
          </p:cNvSpPr>
          <p:nvPr>
            <p:ph type="sldNum" sz="quarter" idx="12"/>
          </p:nvPr>
        </p:nvSpPr>
        <p:spPr/>
        <p:txBody>
          <a:bodyPr/>
          <a:lstStyle/>
          <a:p>
            <a:fld id="{B85282A8-A6D7-5B4D-8257-F9C7177A3D72}" type="slidenum">
              <a:rPr lang="en-US" smtClean="0"/>
              <a:pPr/>
              <a:t>3</a:t>
            </a:fld>
            <a:endParaRPr lang="en-US"/>
          </a:p>
        </p:txBody>
      </p:sp>
    </p:spTree>
    <p:extLst>
      <p:ext uri="{BB962C8B-B14F-4D97-AF65-F5344CB8AC3E}">
        <p14:creationId xmlns:p14="http://schemas.microsoft.com/office/powerpoint/2010/main" val="271918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551" y="1155429"/>
            <a:ext cx="4342191" cy="979543"/>
          </a:xfrm>
        </p:spPr>
        <p:txBody>
          <a:bodyPr>
            <a:normAutofit/>
          </a:bodyPr>
          <a:lstStyle/>
          <a:p>
            <a:pPr indent="-165100">
              <a:buClr>
                <a:srgbClr val="F9B000"/>
              </a:buClr>
            </a:pPr>
            <a:r>
              <a:rPr lang="en-GB" sz="1200" b="1"/>
              <a:t>In the coming years, there are projected to be many more people at older ages, while the number of people aged 64 and under is expected to remain stable. </a:t>
            </a:r>
            <a:r>
              <a:rPr lang="en-GB" sz="1200"/>
              <a:t>This partly reflects the </a:t>
            </a:r>
            <a:r>
              <a:rPr lang="en-GB" sz="1200" i="1"/>
              <a:t>1960s baby boomers </a:t>
            </a:r>
            <a:r>
              <a:rPr lang="en-GB" sz="1200"/>
              <a:t>being aged around 80 years, but also general increases in life expectancy.</a:t>
            </a:r>
          </a:p>
          <a:p>
            <a:endParaRPr lang="en-US" sz="1200"/>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4</a:t>
            </a:fld>
            <a:endParaRPr lang="en-US"/>
          </a:p>
        </p:txBody>
      </p:sp>
      <p:sp>
        <p:nvSpPr>
          <p:cNvPr id="2" name="Title 1"/>
          <p:cNvSpPr>
            <a:spLocks noGrp="1"/>
          </p:cNvSpPr>
          <p:nvPr>
            <p:ph type="title"/>
          </p:nvPr>
        </p:nvSpPr>
        <p:spPr>
          <a:xfrm>
            <a:off x="457200" y="271721"/>
            <a:ext cx="8229600" cy="1130576"/>
          </a:xfrm>
        </p:spPr>
        <p:txBody>
          <a:bodyPr/>
          <a:lstStyle/>
          <a:p>
            <a:r>
              <a:rPr lang="en-US"/>
              <a:t>D</a:t>
            </a:r>
            <a:r>
              <a:rPr lang="en-US">
                <a:solidFill>
                  <a:srgbClr val="F9B000"/>
                </a:solidFill>
              </a:rPr>
              <a:t>emographic overview</a:t>
            </a:r>
            <a:br>
              <a:rPr lang="en-US">
                <a:solidFill>
                  <a:srgbClr val="F9B000"/>
                </a:solidFill>
              </a:rPr>
            </a:br>
            <a:endParaRPr lang="en-US">
              <a:solidFill>
                <a:srgbClr val="F9B000"/>
              </a:solidFill>
            </a:endParaRPr>
          </a:p>
        </p:txBody>
      </p:sp>
      <p:graphicFrame>
        <p:nvGraphicFramePr>
          <p:cNvPr id="8" name="Chart 7">
            <a:extLst>
              <a:ext uri="{FF2B5EF4-FFF2-40B4-BE49-F238E27FC236}">
                <a16:creationId xmlns:a16="http://schemas.microsoft.com/office/drawing/2014/main" id="{DC8C0209-9EC1-4975-8F84-C3F13EAEBFC6}"/>
              </a:ext>
            </a:extLst>
          </p:cNvPr>
          <p:cNvGraphicFramePr>
            <a:graphicFrameLocks/>
          </p:cNvGraphicFramePr>
          <p:nvPr>
            <p:extLst>
              <p:ext uri="{D42A27DB-BD31-4B8C-83A1-F6EECF244321}">
                <p14:modId xmlns:p14="http://schemas.microsoft.com/office/powerpoint/2010/main" val="1850590160"/>
              </p:ext>
            </p:extLst>
          </p:nvPr>
        </p:nvGraphicFramePr>
        <p:xfrm>
          <a:off x="4929951" y="949912"/>
          <a:ext cx="3933825" cy="3836988"/>
        </p:xfrm>
        <a:graphic>
          <a:graphicData uri="http://schemas.openxmlformats.org/drawingml/2006/chart">
            <c:chart xmlns:c="http://schemas.openxmlformats.org/drawingml/2006/chart" xmlns:r="http://schemas.openxmlformats.org/officeDocument/2006/relationships" r:id="rId3"/>
          </a:graphicData>
        </a:graphic>
      </p:graphicFrame>
      <p:sp>
        <p:nvSpPr>
          <p:cNvPr id="9" name="Oval 8">
            <a:extLst>
              <a:ext uri="{FF2B5EF4-FFF2-40B4-BE49-F238E27FC236}">
                <a16:creationId xmlns:a16="http://schemas.microsoft.com/office/drawing/2014/main" id="{C6CEB3D0-FCA8-4350-BBFE-2ADCD69145A3}"/>
              </a:ext>
            </a:extLst>
          </p:cNvPr>
          <p:cNvSpPr/>
          <p:nvPr/>
        </p:nvSpPr>
        <p:spPr>
          <a:xfrm rot="20678542">
            <a:off x="6027448" y="2082293"/>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cxnSp>
        <p:nvCxnSpPr>
          <p:cNvPr id="10" name="Straight Connector 9">
            <a:extLst>
              <a:ext uri="{FF2B5EF4-FFF2-40B4-BE49-F238E27FC236}">
                <a16:creationId xmlns:a16="http://schemas.microsoft.com/office/drawing/2014/main" id="{9A3255CB-F2EA-4F2A-B7B5-2FB6C8F3ACFE}"/>
              </a:ext>
            </a:extLst>
          </p:cNvPr>
          <p:cNvCxnSpPr>
            <a:cxnSpLocks/>
            <a:stCxn id="12" idx="2"/>
            <a:endCxn id="9" idx="0"/>
          </p:cNvCxnSpPr>
          <p:nvPr/>
        </p:nvCxnSpPr>
        <p:spPr>
          <a:xfrm>
            <a:off x="6077887" y="1645201"/>
            <a:ext cx="28967" cy="440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AF6BF60-7E3D-4CFA-803E-F97CDDF01EAE}"/>
              </a:ext>
            </a:extLst>
          </p:cNvPr>
          <p:cNvSpPr txBox="1"/>
          <p:nvPr/>
        </p:nvSpPr>
        <p:spPr>
          <a:xfrm>
            <a:off x="5414761" y="1491313"/>
            <a:ext cx="1326251" cy="153888"/>
          </a:xfrm>
          <a:prstGeom prst="rect">
            <a:avLst/>
          </a:prstGeom>
          <a:noFill/>
        </p:spPr>
        <p:txBody>
          <a:bodyPr wrap="non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sz="1000">
                <a:solidFill>
                  <a:schemeClr val="tx1"/>
                </a:solidFill>
              </a:rPr>
              <a:t>Post WW2 “Baby Boom”</a:t>
            </a:r>
          </a:p>
        </p:txBody>
      </p:sp>
      <p:sp>
        <p:nvSpPr>
          <p:cNvPr id="17" name="Oval 16">
            <a:extLst>
              <a:ext uri="{FF2B5EF4-FFF2-40B4-BE49-F238E27FC236}">
                <a16:creationId xmlns:a16="http://schemas.microsoft.com/office/drawing/2014/main" id="{D4230479-AC9A-4F96-8519-EAF096B56A4D}"/>
              </a:ext>
            </a:extLst>
          </p:cNvPr>
          <p:cNvSpPr/>
          <p:nvPr/>
        </p:nvSpPr>
        <p:spPr>
          <a:xfrm rot="451140">
            <a:off x="7950367" y="2601485"/>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cxnSp>
        <p:nvCxnSpPr>
          <p:cNvPr id="18" name="Straight Connector 17">
            <a:extLst>
              <a:ext uri="{FF2B5EF4-FFF2-40B4-BE49-F238E27FC236}">
                <a16:creationId xmlns:a16="http://schemas.microsoft.com/office/drawing/2014/main" id="{A7398E69-095F-41CE-85CF-4D3F871A664C}"/>
              </a:ext>
            </a:extLst>
          </p:cNvPr>
          <p:cNvCxnSpPr>
            <a:cxnSpLocks/>
            <a:stCxn id="19" idx="3"/>
            <a:endCxn id="17" idx="1"/>
          </p:cNvCxnSpPr>
          <p:nvPr/>
        </p:nvCxnSpPr>
        <p:spPr>
          <a:xfrm>
            <a:off x="7639661" y="2548835"/>
            <a:ext cx="352993" cy="749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9BA9C3-6EA4-406F-8F98-D3B883088D00}"/>
              </a:ext>
            </a:extLst>
          </p:cNvPr>
          <p:cNvSpPr txBox="1"/>
          <p:nvPr/>
        </p:nvSpPr>
        <p:spPr>
          <a:xfrm>
            <a:off x="6975983" y="2271836"/>
            <a:ext cx="663678" cy="553998"/>
          </a:xfrm>
          <a:prstGeom prst="rect">
            <a:avLst/>
          </a:prstGeom>
          <a:noFill/>
        </p:spPr>
        <p:txBody>
          <a:bodyPr wrap="squar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a:solidFill>
                  <a:schemeClr val="tx1"/>
                </a:solidFill>
              </a:rPr>
              <a:t>1960s “Baby Boom” shifting over time</a:t>
            </a:r>
          </a:p>
        </p:txBody>
      </p:sp>
      <p:cxnSp>
        <p:nvCxnSpPr>
          <p:cNvPr id="22" name="Straight Connector 21">
            <a:extLst>
              <a:ext uri="{FF2B5EF4-FFF2-40B4-BE49-F238E27FC236}">
                <a16:creationId xmlns:a16="http://schemas.microsoft.com/office/drawing/2014/main" id="{F500FB82-F582-4CB4-BF20-098E8A2D309E}"/>
              </a:ext>
            </a:extLst>
          </p:cNvPr>
          <p:cNvCxnSpPr>
            <a:cxnSpLocks/>
            <a:stCxn id="19" idx="3"/>
            <a:endCxn id="30" idx="3"/>
          </p:cNvCxnSpPr>
          <p:nvPr/>
        </p:nvCxnSpPr>
        <p:spPr>
          <a:xfrm flipV="1">
            <a:off x="7639661" y="2182378"/>
            <a:ext cx="367033" cy="3664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F563B2F-B253-4895-BFD4-3F2A4212028E}"/>
              </a:ext>
            </a:extLst>
          </p:cNvPr>
          <p:cNvSpPr/>
          <p:nvPr/>
        </p:nvSpPr>
        <p:spPr>
          <a:xfrm rot="24983">
            <a:off x="7975611" y="1998547"/>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b="1">
              <a:solidFill>
                <a:schemeClr val="tx1"/>
              </a:solidFill>
            </a:endParaRPr>
          </a:p>
        </p:txBody>
      </p:sp>
      <p:sp>
        <p:nvSpPr>
          <p:cNvPr id="45" name="TextBox 44">
            <a:extLst>
              <a:ext uri="{FF2B5EF4-FFF2-40B4-BE49-F238E27FC236}">
                <a16:creationId xmlns:a16="http://schemas.microsoft.com/office/drawing/2014/main" id="{FF16DE9A-7CAA-44D3-80A5-63754CFB79F4}"/>
              </a:ext>
            </a:extLst>
          </p:cNvPr>
          <p:cNvSpPr txBox="1"/>
          <p:nvPr/>
        </p:nvSpPr>
        <p:spPr>
          <a:xfrm>
            <a:off x="7018969" y="4740094"/>
            <a:ext cx="2062001" cy="230832"/>
          </a:xfrm>
          <a:prstGeom prst="rect">
            <a:avLst/>
          </a:prstGeom>
          <a:noFill/>
        </p:spPr>
        <p:txBody>
          <a:bodyPr wrap="square" rtlCol="0">
            <a:spAutoFit/>
          </a:bodyPr>
          <a:lstStyle/>
          <a:p>
            <a:pPr algn="r"/>
            <a:r>
              <a:rPr lang="en-GB" sz="900">
                <a:solidFill>
                  <a:schemeClr val="tx2"/>
                </a:solidFill>
              </a:rPr>
              <a:t>Source: ONS, Homes England analysis</a:t>
            </a:r>
          </a:p>
        </p:txBody>
      </p:sp>
      <p:sp>
        <p:nvSpPr>
          <p:cNvPr id="16" name="Title 1">
            <a:extLst>
              <a:ext uri="{FF2B5EF4-FFF2-40B4-BE49-F238E27FC236}">
                <a16:creationId xmlns:a16="http://schemas.microsoft.com/office/drawing/2014/main" id="{22587B2B-150D-4800-B500-46CE8A18D0E5}"/>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‘Waves’ of population booms shift the country’s demographic profile as each cohort ages</a:t>
            </a:r>
          </a:p>
        </p:txBody>
      </p:sp>
      <p:graphicFrame>
        <p:nvGraphicFramePr>
          <p:cNvPr id="21" name="Chart 20">
            <a:extLst>
              <a:ext uri="{FF2B5EF4-FFF2-40B4-BE49-F238E27FC236}">
                <a16:creationId xmlns:a16="http://schemas.microsoft.com/office/drawing/2014/main" id="{F6551B30-63AC-48EF-8146-10100F4DEA56}"/>
              </a:ext>
            </a:extLst>
          </p:cNvPr>
          <p:cNvGraphicFramePr>
            <a:graphicFrameLocks/>
          </p:cNvGraphicFramePr>
          <p:nvPr>
            <p:extLst>
              <p:ext uri="{D42A27DB-BD31-4B8C-83A1-F6EECF244321}">
                <p14:modId xmlns:p14="http://schemas.microsoft.com/office/powerpoint/2010/main" val="3408338656"/>
              </p:ext>
            </p:extLst>
          </p:nvPr>
        </p:nvGraphicFramePr>
        <p:xfrm>
          <a:off x="421256" y="2323067"/>
          <a:ext cx="4571849" cy="24638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18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4953650" y="376144"/>
            <a:ext cx="3910857" cy="4708525"/>
            <a:chOff x="4953650" y="376144"/>
            <a:chExt cx="3910857" cy="4708525"/>
          </a:xfrm>
        </p:grpSpPr>
        <p:pic>
          <p:nvPicPr>
            <p:cNvPr id="1027" name="Picture 3" descr="\\hca.local\wa\SPPR\Corporate Strategy\Research\XXXX - COMPLETED PROJECTS\0017 - Ageing Population - Population Projections\5 - Research outputs and reports\Ageing popn - pp increase in over 65s as pc of total popn 201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532" y="376144"/>
              <a:ext cx="3863975" cy="4708525"/>
            </a:xfrm>
            <a:prstGeom prst="rect">
              <a:avLst/>
            </a:prstGeom>
            <a:noFill/>
            <a:extLst>
              <a:ext uri="{909E8E84-426E-40DD-AFC4-6F175D3DCCD1}">
                <a14:hiddenFill xmlns:a14="http://schemas.microsoft.com/office/drawing/2010/main">
                  <a:solidFill>
                    <a:srgbClr val="FFFFFF"/>
                  </a:solidFill>
                </a14:hiddenFill>
              </a:ext>
            </a:extLst>
          </p:spPr>
        </p:pic>
        <p:sp>
          <p:nvSpPr>
            <p:cNvPr id="32" name="Snip and Round Single Corner Rectangle 31"/>
            <p:cNvSpPr/>
            <p:nvPr/>
          </p:nvSpPr>
          <p:spPr>
            <a:xfrm>
              <a:off x="4953650" y="1242962"/>
              <a:ext cx="1337970" cy="2615327"/>
            </a:xfrm>
            <a:prstGeom prst="snipRoundRect">
              <a:avLst>
                <a:gd name="adj1" fmla="val 16667"/>
                <a:gd name="adj2" fmla="val 32245"/>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19" name="TextBox 18"/>
            <p:cNvSpPr txBox="1"/>
            <p:nvPr/>
          </p:nvSpPr>
          <p:spPr>
            <a:xfrm>
              <a:off x="5796257" y="2607711"/>
              <a:ext cx="540780" cy="153888"/>
            </a:xfrm>
            <a:prstGeom prst="rect">
              <a:avLst/>
            </a:prstGeom>
            <a:noFill/>
          </p:spPr>
          <p:txBody>
            <a:bodyPr wrap="none" lIns="36000" tIns="0" rIns="36000" bIns="0" rtlCol="0">
              <a:spAutoFit/>
            </a:bodyPr>
            <a:lstStyle/>
            <a:p>
              <a:r>
                <a:rPr lang="en-GB" sz="1000" i="1">
                  <a:latin typeface="Corbel" panose="020B0503020204020204" pitchFamily="34" charset="0"/>
                </a:rPr>
                <a:t>Liverpool</a:t>
              </a:r>
            </a:p>
          </p:txBody>
        </p:sp>
        <p:sp>
          <p:nvSpPr>
            <p:cNvPr id="18" name="TextBox 17"/>
            <p:cNvSpPr txBox="1"/>
            <p:nvPr/>
          </p:nvSpPr>
          <p:spPr>
            <a:xfrm>
              <a:off x="5758919" y="1981572"/>
              <a:ext cx="675432" cy="153888"/>
            </a:xfrm>
            <a:prstGeom prst="rect">
              <a:avLst/>
            </a:prstGeom>
            <a:noFill/>
          </p:spPr>
          <p:txBody>
            <a:bodyPr wrap="non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sz="1000">
                  <a:solidFill>
                    <a:schemeClr val="tx1"/>
                  </a:solidFill>
                </a:rPr>
                <a:t>Manchester</a:t>
              </a:r>
            </a:p>
          </p:txBody>
        </p:sp>
      </p:grpSp>
      <p:sp>
        <p:nvSpPr>
          <p:cNvPr id="3" name="Content Placeholder 2"/>
          <p:cNvSpPr>
            <a:spLocks noGrp="1"/>
          </p:cNvSpPr>
          <p:nvPr>
            <p:ph idx="1"/>
          </p:nvPr>
        </p:nvSpPr>
        <p:spPr>
          <a:xfrm>
            <a:off x="457199" y="1402297"/>
            <a:ext cx="3884969" cy="3157200"/>
          </a:xfrm>
        </p:spPr>
        <p:txBody>
          <a:bodyPr>
            <a:normAutofit/>
          </a:bodyPr>
          <a:lstStyle/>
          <a:p>
            <a:pPr indent="-165100">
              <a:buClr>
                <a:srgbClr val="F9B000"/>
              </a:buClr>
            </a:pPr>
            <a:r>
              <a:rPr lang="en-US" sz="1200" b="1"/>
              <a:t>Population is projected to be aging at the fastest rate in rural and coastal areas</a:t>
            </a:r>
            <a:r>
              <a:rPr lang="en-US" sz="1200"/>
              <a:t>, which already have a high proportion of people aged over 65.</a:t>
            </a:r>
          </a:p>
          <a:p>
            <a:pPr indent="-165100">
              <a:buClr>
                <a:srgbClr val="F9B000"/>
              </a:buClr>
            </a:pPr>
            <a:r>
              <a:rPr lang="en-US" sz="1200"/>
              <a:t>A higher number of older residents (in absolute terms) will live in cities, but their growth will be outnumbered by that of people in working age. Thus, in relative terms, the increase in over 65s will be slowest in urban areas.</a:t>
            </a:r>
          </a:p>
          <a:p>
            <a:pPr indent="-165100">
              <a:buClr>
                <a:srgbClr val="F9B000"/>
              </a:buClr>
            </a:pPr>
            <a:r>
              <a:rPr lang="en-US" sz="1200" b="1"/>
              <a:t>These trends are particularly relevant for local authorities’ finances</a:t>
            </a:r>
            <a:r>
              <a:rPr lang="en-US" sz="1200"/>
              <a:t>, whose reliance on an ‘active’ population will increase as the Revenue Support Grant (historically, local authorities’ primary source of funding from central government in relation to non-school revenue expenditure) is phased out.</a:t>
            </a:r>
          </a:p>
          <a:p>
            <a:endParaRPr lang="en-US" sz="1400"/>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5</a:t>
            </a:fld>
            <a:endParaRPr lang="en-US"/>
          </a:p>
        </p:txBody>
      </p:sp>
      <p:sp>
        <p:nvSpPr>
          <p:cNvPr id="7" name="Oval 6"/>
          <p:cNvSpPr/>
          <p:nvPr/>
        </p:nvSpPr>
        <p:spPr>
          <a:xfrm rot="19586018">
            <a:off x="6758917" y="2185180"/>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8" name="Oval 7"/>
          <p:cNvSpPr/>
          <p:nvPr/>
        </p:nvSpPr>
        <p:spPr>
          <a:xfrm>
            <a:off x="6458582" y="2239775"/>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9" name="Oval 8"/>
          <p:cNvSpPr/>
          <p:nvPr/>
        </p:nvSpPr>
        <p:spPr>
          <a:xfrm>
            <a:off x="7148543" y="1904047"/>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0" name="Oval 9"/>
          <p:cNvSpPr/>
          <p:nvPr/>
        </p:nvSpPr>
        <p:spPr>
          <a:xfrm>
            <a:off x="7148543" y="2292334"/>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1" name="Oval 10"/>
          <p:cNvSpPr/>
          <p:nvPr/>
        </p:nvSpPr>
        <p:spPr>
          <a:xfrm>
            <a:off x="7040531" y="963171"/>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2" name="Oval 11"/>
          <p:cNvSpPr/>
          <p:nvPr/>
        </p:nvSpPr>
        <p:spPr>
          <a:xfrm>
            <a:off x="6932519" y="2937311"/>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3" name="Oval 12"/>
          <p:cNvSpPr/>
          <p:nvPr/>
        </p:nvSpPr>
        <p:spPr>
          <a:xfrm>
            <a:off x="6602516" y="3749631"/>
            <a:ext cx="216024" cy="216024"/>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4" name="Oval 13"/>
          <p:cNvSpPr/>
          <p:nvPr/>
        </p:nvSpPr>
        <p:spPr>
          <a:xfrm>
            <a:off x="7743629" y="3685187"/>
            <a:ext cx="432048" cy="432048"/>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solidFill>
                <a:schemeClr val="tx1"/>
              </a:solidFill>
            </a:endParaRPr>
          </a:p>
        </p:txBody>
      </p:sp>
      <p:sp>
        <p:nvSpPr>
          <p:cNvPr id="15" name="TextBox 14"/>
          <p:cNvSpPr txBox="1"/>
          <p:nvPr/>
        </p:nvSpPr>
        <p:spPr>
          <a:xfrm>
            <a:off x="7565967" y="994239"/>
            <a:ext cx="609710" cy="153888"/>
          </a:xfrm>
          <a:prstGeom prst="rect">
            <a:avLst/>
          </a:prstGeom>
          <a:noFill/>
        </p:spPr>
        <p:txBody>
          <a:bodyPr wrap="non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sz="1000">
                <a:solidFill>
                  <a:schemeClr val="tx1"/>
                </a:solidFill>
              </a:rPr>
              <a:t>Newcastle</a:t>
            </a:r>
          </a:p>
        </p:txBody>
      </p:sp>
      <p:sp>
        <p:nvSpPr>
          <p:cNvPr id="16" name="TextBox 15"/>
          <p:cNvSpPr txBox="1"/>
          <p:nvPr/>
        </p:nvSpPr>
        <p:spPr>
          <a:xfrm>
            <a:off x="8441265" y="1801200"/>
            <a:ext cx="369259" cy="153888"/>
          </a:xfrm>
          <a:prstGeom prst="rect">
            <a:avLst/>
          </a:prstGeom>
          <a:noFill/>
        </p:spPr>
        <p:txBody>
          <a:bodyPr wrap="none" lIns="36000" tIns="0" rIns="36000" bIns="0" rtlCol="0">
            <a:spAutoFit/>
          </a:bodyPr>
          <a:lstStyle/>
          <a:p>
            <a:r>
              <a:rPr lang="en-GB" sz="1000" i="1">
                <a:latin typeface="Corbel" panose="020B0503020204020204" pitchFamily="34" charset="0"/>
              </a:rPr>
              <a:t>Leeds</a:t>
            </a:r>
          </a:p>
        </p:txBody>
      </p:sp>
      <p:sp>
        <p:nvSpPr>
          <p:cNvPr id="17" name="TextBox 16"/>
          <p:cNvSpPr txBox="1"/>
          <p:nvPr/>
        </p:nvSpPr>
        <p:spPr>
          <a:xfrm>
            <a:off x="8280965" y="2193899"/>
            <a:ext cx="529559" cy="153888"/>
          </a:xfrm>
          <a:prstGeom prst="rect">
            <a:avLst/>
          </a:prstGeom>
          <a:noFill/>
        </p:spPr>
        <p:txBody>
          <a:bodyPr wrap="none" lIns="36000" tIns="0" rIns="36000" bIns="0" rtlCol="0">
            <a:spAutoFit/>
          </a:bodyPr>
          <a:lstStyle/>
          <a:p>
            <a:r>
              <a:rPr lang="en-GB" sz="1000" i="1">
                <a:latin typeface="Corbel" panose="020B0503020204020204" pitchFamily="34" charset="0"/>
              </a:rPr>
              <a:t>Sheffield</a:t>
            </a:r>
          </a:p>
        </p:txBody>
      </p:sp>
      <p:sp>
        <p:nvSpPr>
          <p:cNvPr id="20" name="TextBox 19"/>
          <p:cNvSpPr txBox="1"/>
          <p:nvPr/>
        </p:nvSpPr>
        <p:spPr>
          <a:xfrm>
            <a:off x="5765353" y="3153335"/>
            <a:ext cx="707492" cy="153888"/>
          </a:xfrm>
          <a:prstGeom prst="rect">
            <a:avLst/>
          </a:prstGeom>
          <a:noFill/>
        </p:spPr>
        <p:txBody>
          <a:bodyPr wrap="non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sz="1000">
                <a:solidFill>
                  <a:schemeClr val="tx1"/>
                </a:solidFill>
              </a:rPr>
              <a:t>Birmingham</a:t>
            </a:r>
          </a:p>
        </p:txBody>
      </p:sp>
      <p:sp>
        <p:nvSpPr>
          <p:cNvPr id="21" name="TextBox 20"/>
          <p:cNvSpPr txBox="1"/>
          <p:nvPr/>
        </p:nvSpPr>
        <p:spPr>
          <a:xfrm>
            <a:off x="5933970" y="3780699"/>
            <a:ext cx="402922" cy="153888"/>
          </a:xfrm>
          <a:prstGeom prst="rect">
            <a:avLst/>
          </a:prstGeom>
          <a:noFill/>
        </p:spPr>
        <p:txBody>
          <a:bodyPr wrap="none" lIns="36000" tIns="0" rIns="36000" bIns="0" rtlCol="0">
            <a:spAutoFit/>
          </a:bodyPr>
          <a:lstStyle>
            <a:defPPr>
              <a:defRPr lang="en-US"/>
            </a:defPPr>
            <a:lvl1pPr>
              <a:defRPr sz="800" i="1">
                <a:solidFill>
                  <a:srgbClr val="0070C0"/>
                </a:solidFill>
                <a:latin typeface="Corbel" panose="020B0503020204020204" pitchFamily="34" charset="0"/>
              </a:defRPr>
            </a:lvl1pPr>
          </a:lstStyle>
          <a:p>
            <a:r>
              <a:rPr lang="en-GB" sz="1000">
                <a:solidFill>
                  <a:schemeClr val="tx1"/>
                </a:solidFill>
              </a:rPr>
              <a:t>Bristol</a:t>
            </a:r>
          </a:p>
        </p:txBody>
      </p:sp>
      <p:sp>
        <p:nvSpPr>
          <p:cNvPr id="22" name="TextBox 21"/>
          <p:cNvSpPr txBox="1"/>
          <p:nvPr/>
        </p:nvSpPr>
        <p:spPr>
          <a:xfrm>
            <a:off x="8621943" y="3719790"/>
            <a:ext cx="459027" cy="153888"/>
          </a:xfrm>
          <a:prstGeom prst="rect">
            <a:avLst/>
          </a:prstGeom>
          <a:noFill/>
        </p:spPr>
        <p:txBody>
          <a:bodyPr wrap="none" lIns="36000" tIns="0" rIns="36000" bIns="0" rtlCol="0">
            <a:spAutoFit/>
          </a:bodyPr>
          <a:lstStyle/>
          <a:p>
            <a:r>
              <a:rPr lang="en-GB" sz="1000" i="1">
                <a:latin typeface="Corbel" panose="020B0503020204020204" pitchFamily="34" charset="0"/>
              </a:rPr>
              <a:t>London</a:t>
            </a:r>
          </a:p>
        </p:txBody>
      </p:sp>
      <p:cxnSp>
        <p:nvCxnSpPr>
          <p:cNvPr id="23" name="Straight Connector 22"/>
          <p:cNvCxnSpPr>
            <a:stCxn id="18" idx="3"/>
            <a:endCxn id="7" idx="0"/>
          </p:cNvCxnSpPr>
          <p:nvPr/>
        </p:nvCxnSpPr>
        <p:spPr>
          <a:xfrm>
            <a:off x="6434351" y="2058516"/>
            <a:ext cx="372858" cy="1446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9" idx="0"/>
            <a:endCxn id="8" idx="3"/>
          </p:cNvCxnSpPr>
          <p:nvPr/>
        </p:nvCxnSpPr>
        <p:spPr>
          <a:xfrm flipV="1">
            <a:off x="6066647" y="2424163"/>
            <a:ext cx="423571" cy="1835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1"/>
            <a:endCxn id="11" idx="6"/>
          </p:cNvCxnSpPr>
          <p:nvPr/>
        </p:nvCxnSpPr>
        <p:spPr>
          <a:xfrm flipH="1">
            <a:off x="7256555" y="1071183"/>
            <a:ext cx="3094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9" idx="7"/>
            <a:endCxn id="16" idx="1"/>
          </p:cNvCxnSpPr>
          <p:nvPr/>
        </p:nvCxnSpPr>
        <p:spPr>
          <a:xfrm flipV="1">
            <a:off x="7332931" y="1878144"/>
            <a:ext cx="1108334" cy="575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7"/>
            <a:endCxn id="17" idx="1"/>
          </p:cNvCxnSpPr>
          <p:nvPr/>
        </p:nvCxnSpPr>
        <p:spPr>
          <a:xfrm flipV="1">
            <a:off x="7332931" y="2270843"/>
            <a:ext cx="948034" cy="5312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4" idx="6"/>
            <a:endCxn id="22" idx="1"/>
          </p:cNvCxnSpPr>
          <p:nvPr/>
        </p:nvCxnSpPr>
        <p:spPr>
          <a:xfrm flipV="1">
            <a:off x="8175677" y="3796734"/>
            <a:ext cx="446266" cy="1044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3"/>
            <a:endCxn id="12" idx="3"/>
          </p:cNvCxnSpPr>
          <p:nvPr/>
        </p:nvCxnSpPr>
        <p:spPr>
          <a:xfrm flipV="1">
            <a:off x="6472845" y="3121699"/>
            <a:ext cx="491310" cy="1085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3"/>
            <a:endCxn id="13" idx="2"/>
          </p:cNvCxnSpPr>
          <p:nvPr/>
        </p:nvCxnSpPr>
        <p:spPr>
          <a:xfrm>
            <a:off x="6336892" y="3857643"/>
            <a:ext cx="265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Spatial</a:t>
            </a:r>
            <a:r>
              <a:rPr lang="en-US">
                <a:solidFill>
                  <a:srgbClr val="F9B000"/>
                </a:solidFill>
              </a:rPr>
              <a:t> overview</a:t>
            </a:r>
            <a:br>
              <a:rPr lang="en-US">
                <a:solidFill>
                  <a:srgbClr val="F9B000"/>
                </a:solidFill>
              </a:rPr>
            </a:br>
            <a:endParaRPr lang="en-US">
              <a:solidFill>
                <a:srgbClr val="F9B000"/>
              </a:solidFill>
            </a:endParaRPr>
          </a:p>
        </p:txBody>
      </p:sp>
      <p:grpSp>
        <p:nvGrpSpPr>
          <p:cNvPr id="40" name="Group 39"/>
          <p:cNvGrpSpPr/>
          <p:nvPr/>
        </p:nvGrpSpPr>
        <p:grpSpPr>
          <a:xfrm>
            <a:off x="4519876" y="1316271"/>
            <a:ext cx="1264139" cy="2542397"/>
            <a:chOff x="4476032" y="1336513"/>
            <a:chExt cx="1264139" cy="2542397"/>
          </a:xfrm>
        </p:grpSpPr>
        <p:pic>
          <p:nvPicPr>
            <p:cNvPr id="87" name="Picture 3" descr="\\hca.local\wa\SPPR\Corporate Strategy\Research\XXXX - COMPLETED PROJECTS\0017 - Ageing Population - Population Projections\5 - Research outputs and reports\Ageing popn - pp increase in over 65s as pc of total popn 2016-41.jpg"/>
            <p:cNvPicPr>
              <a:picLocks noChangeAspect="1" noChangeArrowheads="1"/>
            </p:cNvPicPr>
            <p:nvPr/>
          </p:nvPicPr>
          <p:blipFill rotWithShape="1">
            <a:blip r:embed="rId3">
              <a:extLst>
                <a:ext uri="{28A0092B-C50C-407E-A947-70E740481C1C}">
                  <a14:useLocalDpi xmlns:a14="http://schemas.microsoft.com/office/drawing/2010/main" val="0"/>
                </a:ext>
              </a:extLst>
            </a:blip>
            <a:srcRect t="20066" r="67340" b="25938"/>
            <a:stretch/>
          </p:blipFill>
          <p:spPr bwMode="auto">
            <a:xfrm>
              <a:off x="4476032" y="1336513"/>
              <a:ext cx="1261969" cy="2542397"/>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5694452" y="1402297"/>
              <a:ext cx="45719" cy="144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5" name="TextBox 4"/>
          <p:cNvSpPr txBox="1"/>
          <p:nvPr/>
        </p:nvSpPr>
        <p:spPr>
          <a:xfrm>
            <a:off x="7018969" y="4740094"/>
            <a:ext cx="2062001" cy="230832"/>
          </a:xfrm>
          <a:prstGeom prst="rect">
            <a:avLst/>
          </a:prstGeom>
          <a:noFill/>
        </p:spPr>
        <p:txBody>
          <a:bodyPr wrap="square" rtlCol="0">
            <a:spAutoFit/>
          </a:bodyPr>
          <a:lstStyle/>
          <a:p>
            <a:pPr algn="r"/>
            <a:r>
              <a:rPr lang="en-GB" sz="900">
                <a:solidFill>
                  <a:schemeClr val="tx2"/>
                </a:solidFill>
              </a:rPr>
              <a:t>Source: ONS, Homes England analysis</a:t>
            </a:r>
          </a:p>
        </p:txBody>
      </p:sp>
      <p:sp>
        <p:nvSpPr>
          <p:cNvPr id="37" name="Title 1">
            <a:extLst>
              <a:ext uri="{FF2B5EF4-FFF2-40B4-BE49-F238E27FC236}">
                <a16:creationId xmlns:a16="http://schemas.microsoft.com/office/drawing/2014/main" id="{FD58CCDB-7DDC-46A9-A053-300815D88D2C}"/>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Rural and coastal areas area ageing at the fastest rate</a:t>
            </a:r>
          </a:p>
        </p:txBody>
      </p:sp>
    </p:spTree>
    <p:extLst>
      <p:ext uri="{BB962C8B-B14F-4D97-AF65-F5344CB8AC3E}">
        <p14:creationId xmlns:p14="http://schemas.microsoft.com/office/powerpoint/2010/main" val="13251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Owner occupation trends</a:t>
            </a:r>
            <a:endParaRPr lang="en-US">
              <a:solidFill>
                <a:srgbClr val="F9B000"/>
              </a:solidFill>
            </a:endParaRPr>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6</a:t>
            </a:fld>
            <a:endParaRPr lang="en-US"/>
          </a:p>
        </p:txBody>
      </p:sp>
      <p:graphicFrame>
        <p:nvGraphicFramePr>
          <p:cNvPr id="6" name="Chart 5">
            <a:extLst>
              <a:ext uri="{FF2B5EF4-FFF2-40B4-BE49-F238E27FC236}">
                <a16:creationId xmlns:a16="http://schemas.microsoft.com/office/drawing/2014/main" id="{4BF7E8FF-62DD-4C48-B66B-9DA9D88203E9}"/>
              </a:ext>
            </a:extLst>
          </p:cNvPr>
          <p:cNvGraphicFramePr>
            <a:graphicFrameLocks/>
          </p:cNvGraphicFramePr>
          <p:nvPr>
            <p:extLst>
              <p:ext uri="{D42A27DB-BD31-4B8C-83A1-F6EECF244321}">
                <p14:modId xmlns:p14="http://schemas.microsoft.com/office/powerpoint/2010/main" val="1168068801"/>
              </p:ext>
            </p:extLst>
          </p:nvPr>
        </p:nvGraphicFramePr>
        <p:xfrm>
          <a:off x="4571999" y="1012730"/>
          <a:ext cx="4441209" cy="3713162"/>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2">
            <a:extLst>
              <a:ext uri="{FF2B5EF4-FFF2-40B4-BE49-F238E27FC236}">
                <a16:creationId xmlns:a16="http://schemas.microsoft.com/office/drawing/2014/main" id="{8CB6B319-F44A-4542-A160-D8037E545879}"/>
              </a:ext>
            </a:extLst>
          </p:cNvPr>
          <p:cNvSpPr>
            <a:spLocks noGrp="1"/>
          </p:cNvSpPr>
          <p:nvPr>
            <p:ph idx="1"/>
          </p:nvPr>
        </p:nvSpPr>
        <p:spPr>
          <a:xfrm>
            <a:off x="457199" y="1402297"/>
            <a:ext cx="4114800" cy="3157200"/>
          </a:xfrm>
        </p:spPr>
        <p:txBody>
          <a:bodyPr>
            <a:normAutofit/>
          </a:bodyPr>
          <a:lstStyle/>
          <a:p>
            <a:pPr indent="-165100">
              <a:buClr>
                <a:srgbClr val="F9B000"/>
              </a:buClr>
            </a:pPr>
            <a:r>
              <a:rPr lang="en-US" sz="1200" b="1"/>
              <a:t>Homeownership is most prevalent among older people. </a:t>
            </a:r>
            <a:r>
              <a:rPr lang="en-US" sz="1200"/>
              <a:t>While this may seem intuitive now, it has not been the case in historic terms.</a:t>
            </a:r>
          </a:p>
          <a:p>
            <a:pPr indent="-165100">
              <a:buClr>
                <a:srgbClr val="F9B000"/>
              </a:buClr>
            </a:pPr>
            <a:r>
              <a:rPr lang="en-US" sz="1200"/>
              <a:t>Two main trends are visible in the chart that have implications for the housing market:</a:t>
            </a:r>
          </a:p>
          <a:p>
            <a:pPr lvl="1">
              <a:buClr>
                <a:srgbClr val="E63312"/>
              </a:buClr>
            </a:pPr>
            <a:r>
              <a:rPr lang="en-US" sz="1200" b="1"/>
              <a:t>Almost 80% of the 1960s “Baby Boom” cohort are homeowners. </a:t>
            </a:r>
            <a:r>
              <a:rPr lang="en-US" sz="1200"/>
              <a:t>Analysis should focus on whether their homes are adequate for older people and whether there is a dormant demand for downsizing that is currently not met by the market.</a:t>
            </a:r>
          </a:p>
          <a:p>
            <a:pPr lvl="1">
              <a:buClr>
                <a:srgbClr val="E63312"/>
              </a:buClr>
            </a:pPr>
            <a:r>
              <a:rPr lang="en-US" sz="1200" b="1"/>
              <a:t>A lower proportion of working age generations in 2017/18 are homeowners</a:t>
            </a:r>
            <a:r>
              <a:rPr lang="en-US" sz="1200"/>
              <a:t>, highlighting the decrease in affordability in the past 15 years, but also the opportunity for more people to get on the housing ladder in adequate homes (e.g. ‘lifetime homes’).</a:t>
            </a:r>
          </a:p>
          <a:p>
            <a:endParaRPr lang="en-US" sz="1400"/>
          </a:p>
        </p:txBody>
      </p:sp>
      <p:sp>
        <p:nvSpPr>
          <p:cNvPr id="11" name="TextBox 10">
            <a:extLst>
              <a:ext uri="{FF2B5EF4-FFF2-40B4-BE49-F238E27FC236}">
                <a16:creationId xmlns:a16="http://schemas.microsoft.com/office/drawing/2014/main" id="{8BFC6264-B0F5-4A89-8306-6FE376FA6429}"/>
              </a:ext>
            </a:extLst>
          </p:cNvPr>
          <p:cNvSpPr txBox="1"/>
          <p:nvPr/>
        </p:nvSpPr>
        <p:spPr>
          <a:xfrm>
            <a:off x="6016139" y="4740094"/>
            <a:ext cx="3064831" cy="230832"/>
          </a:xfrm>
          <a:prstGeom prst="rect">
            <a:avLst/>
          </a:prstGeom>
          <a:noFill/>
        </p:spPr>
        <p:txBody>
          <a:bodyPr wrap="square" rtlCol="0">
            <a:spAutoFit/>
          </a:bodyPr>
          <a:lstStyle/>
          <a:p>
            <a:pPr algn="r"/>
            <a:r>
              <a:rPr lang="en-GB" sz="900">
                <a:solidFill>
                  <a:schemeClr val="tx2"/>
                </a:solidFill>
              </a:rPr>
              <a:t>Source: English Housing Survey, Homes England analysis</a:t>
            </a:r>
          </a:p>
        </p:txBody>
      </p:sp>
      <p:cxnSp>
        <p:nvCxnSpPr>
          <p:cNvPr id="25" name="Straight Connector 24">
            <a:extLst>
              <a:ext uri="{FF2B5EF4-FFF2-40B4-BE49-F238E27FC236}">
                <a16:creationId xmlns:a16="http://schemas.microsoft.com/office/drawing/2014/main" id="{D0A2D583-4F72-4821-B7CE-FEB6FBA50687}"/>
              </a:ext>
            </a:extLst>
          </p:cNvPr>
          <p:cNvCxnSpPr>
            <a:cxnSpLocks/>
            <a:stCxn id="26" idx="2"/>
          </p:cNvCxnSpPr>
          <p:nvPr/>
        </p:nvCxnSpPr>
        <p:spPr>
          <a:xfrm>
            <a:off x="7273957" y="979840"/>
            <a:ext cx="172811" cy="645031"/>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62F60D2-A9EA-4743-AD07-9761F8594C57}"/>
              </a:ext>
            </a:extLst>
          </p:cNvPr>
          <p:cNvSpPr txBox="1"/>
          <p:nvPr/>
        </p:nvSpPr>
        <p:spPr>
          <a:xfrm>
            <a:off x="6683602" y="672063"/>
            <a:ext cx="1180709" cy="307777"/>
          </a:xfrm>
          <a:prstGeom prst="rect">
            <a:avLst/>
          </a:prstGeom>
          <a:noFill/>
        </p:spPr>
        <p:txBody>
          <a:bodyPr wrap="square" lIns="36000" tIns="0" rIns="36000" bIns="0" rtlCol="0">
            <a:spAutoFit/>
          </a:bodyPr>
          <a:lstStyle>
            <a:defPPr>
              <a:defRPr lang="en-US"/>
            </a:defPPr>
            <a:lvl1pPr>
              <a:defRPr sz="900" i="1">
                <a:solidFill>
                  <a:srgbClr val="0070C0"/>
                </a:solidFill>
                <a:latin typeface="Corbel" panose="020B0503020204020204" pitchFamily="34" charset="0"/>
              </a:defRPr>
            </a:lvl1pPr>
          </a:lstStyle>
          <a:p>
            <a:r>
              <a:rPr lang="en-GB" sz="1000">
                <a:solidFill>
                  <a:schemeClr val="tx1"/>
                </a:solidFill>
              </a:rPr>
              <a:t>1960s “Baby Boom” cohort over time</a:t>
            </a:r>
          </a:p>
        </p:txBody>
      </p:sp>
      <p:cxnSp>
        <p:nvCxnSpPr>
          <p:cNvPr id="27" name="Straight Connector 26">
            <a:extLst>
              <a:ext uri="{FF2B5EF4-FFF2-40B4-BE49-F238E27FC236}">
                <a16:creationId xmlns:a16="http://schemas.microsoft.com/office/drawing/2014/main" id="{DA4EB87B-6639-4C70-8A97-C81175B20065}"/>
              </a:ext>
            </a:extLst>
          </p:cNvPr>
          <p:cNvCxnSpPr>
            <a:cxnSpLocks/>
            <a:endCxn id="26" idx="2"/>
          </p:cNvCxnSpPr>
          <p:nvPr/>
        </p:nvCxnSpPr>
        <p:spPr>
          <a:xfrm flipV="1">
            <a:off x="6016139" y="979840"/>
            <a:ext cx="1257818" cy="9542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5A090F-E6B4-4376-951D-9AFAB5959CE0}"/>
              </a:ext>
            </a:extLst>
          </p:cNvPr>
          <p:cNvCxnSpPr>
            <a:cxnSpLocks/>
            <a:stCxn id="26" idx="2"/>
          </p:cNvCxnSpPr>
          <p:nvPr/>
        </p:nvCxnSpPr>
        <p:spPr>
          <a:xfrm>
            <a:off x="7273957" y="979840"/>
            <a:ext cx="876702" cy="533196"/>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DD72F187-8CE8-4100-A6C1-4544A5CEDB44}"/>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Older people tend to be homeowners</a:t>
            </a:r>
          </a:p>
        </p:txBody>
      </p:sp>
    </p:spTree>
    <p:extLst>
      <p:ext uri="{BB962C8B-B14F-4D97-AF65-F5344CB8AC3E}">
        <p14:creationId xmlns:p14="http://schemas.microsoft.com/office/powerpoint/2010/main" val="152040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6720-53BA-400C-8DE3-9FEFEF23F205}"/>
              </a:ext>
            </a:extLst>
          </p:cNvPr>
          <p:cNvSpPr>
            <a:spLocks noGrp="1"/>
          </p:cNvSpPr>
          <p:nvPr>
            <p:ph type="ctrTitle"/>
          </p:nvPr>
        </p:nvSpPr>
        <p:spPr/>
        <p:txBody>
          <a:bodyPr/>
          <a:lstStyle/>
          <a:p>
            <a:r>
              <a:rPr lang="en-GB"/>
              <a:t>Older people housing</a:t>
            </a:r>
          </a:p>
        </p:txBody>
      </p:sp>
      <p:sp>
        <p:nvSpPr>
          <p:cNvPr id="3" name="Slide Number Placeholder 2">
            <a:extLst>
              <a:ext uri="{FF2B5EF4-FFF2-40B4-BE49-F238E27FC236}">
                <a16:creationId xmlns:a16="http://schemas.microsoft.com/office/drawing/2014/main" id="{03D9291A-52AF-43F9-97CE-F214641D3DAE}"/>
              </a:ext>
            </a:extLst>
          </p:cNvPr>
          <p:cNvSpPr>
            <a:spLocks noGrp="1"/>
          </p:cNvSpPr>
          <p:nvPr>
            <p:ph type="sldNum" sz="quarter" idx="12"/>
          </p:nvPr>
        </p:nvSpPr>
        <p:spPr/>
        <p:txBody>
          <a:bodyPr/>
          <a:lstStyle/>
          <a:p>
            <a:fld id="{B85282A8-A6D7-5B4D-8257-F9C7177A3D72}" type="slidenum">
              <a:rPr lang="en-US" smtClean="0"/>
              <a:pPr/>
              <a:t>7</a:t>
            </a:fld>
            <a:endParaRPr lang="en-US"/>
          </a:p>
        </p:txBody>
      </p:sp>
    </p:spTree>
    <p:extLst>
      <p:ext uri="{BB962C8B-B14F-4D97-AF65-F5344CB8AC3E}">
        <p14:creationId xmlns:p14="http://schemas.microsoft.com/office/powerpoint/2010/main" val="2883914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4">
            <a:extLst>
              <a:ext uri="{FF2B5EF4-FFF2-40B4-BE49-F238E27FC236}">
                <a16:creationId xmlns:a16="http://schemas.microsoft.com/office/drawing/2014/main" id="{A3CAA997-6235-4940-B387-02CC7DEFB321}"/>
              </a:ext>
            </a:extLst>
          </p:cNvPr>
          <p:cNvSpPr/>
          <p:nvPr/>
        </p:nvSpPr>
        <p:spPr>
          <a:xfrm>
            <a:off x="1416005" y="1011271"/>
            <a:ext cx="1773243" cy="288000"/>
          </a:xfrm>
          <a:prstGeom prst="leftArrow">
            <a:avLst>
              <a:gd name="adj1" fmla="val 100000"/>
              <a:gd name="adj2" fmla="val 50000"/>
            </a:avLst>
          </a:prstGeom>
          <a:solidFill>
            <a:srgbClr val="F9B00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a:t>Dwelling houses</a:t>
            </a:r>
          </a:p>
        </p:txBody>
      </p:sp>
      <p:sp>
        <p:nvSpPr>
          <p:cNvPr id="12" name="Rectangle 11">
            <a:extLst>
              <a:ext uri="{FF2B5EF4-FFF2-40B4-BE49-F238E27FC236}">
                <a16:creationId xmlns:a16="http://schemas.microsoft.com/office/drawing/2014/main" id="{B06A533F-C25B-468A-8751-1D845E3B4218}"/>
              </a:ext>
            </a:extLst>
          </p:cNvPr>
          <p:cNvSpPr/>
          <p:nvPr/>
        </p:nvSpPr>
        <p:spPr>
          <a:xfrm>
            <a:off x="282872" y="1454374"/>
            <a:ext cx="2736622" cy="2059044"/>
          </a:xfrm>
          <a:prstGeom prst="rect">
            <a:avLst/>
          </a:prstGeom>
          <a:noFill/>
          <a:ln w="19050">
            <a:solidFill>
              <a:srgbClr val="F9B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a:solidFill>
                  <a:srgbClr val="F9B000"/>
                </a:solidFill>
              </a:rPr>
              <a:t>Planning </a:t>
            </a:r>
            <a:r>
              <a:rPr lang="en-US"/>
              <a:t>Use Classes for </a:t>
            </a:r>
            <a:r>
              <a:rPr lang="en-US">
                <a:solidFill>
                  <a:srgbClr val="F9B000"/>
                </a:solidFill>
              </a:rPr>
              <a:t>older people housing</a:t>
            </a:r>
          </a:p>
        </p:txBody>
      </p:sp>
      <p:sp>
        <p:nvSpPr>
          <p:cNvPr id="4" name="Slide Number Placeholder 3"/>
          <p:cNvSpPr>
            <a:spLocks noGrp="1"/>
          </p:cNvSpPr>
          <p:nvPr>
            <p:ph type="sldNum" sz="quarter" idx="12"/>
          </p:nvPr>
        </p:nvSpPr>
        <p:spPr>
          <a:xfrm>
            <a:off x="4229369" y="4837444"/>
            <a:ext cx="690052" cy="133482"/>
          </a:xfrm>
        </p:spPr>
        <p:txBody>
          <a:bodyPr/>
          <a:lstStyle/>
          <a:p>
            <a:fld id="{B85282A8-A6D7-5B4D-8257-F9C7177A3D72}" type="slidenum">
              <a:rPr lang="en-US" smtClean="0"/>
              <a:pPr/>
              <a:t>8</a:t>
            </a:fld>
            <a:endParaRPr lang="en-US"/>
          </a:p>
        </p:txBody>
      </p:sp>
      <p:sp>
        <p:nvSpPr>
          <p:cNvPr id="7" name="Content Placeholder 2">
            <a:extLst>
              <a:ext uri="{FF2B5EF4-FFF2-40B4-BE49-F238E27FC236}">
                <a16:creationId xmlns:a16="http://schemas.microsoft.com/office/drawing/2014/main" id="{E0CE4031-BB90-42D6-9093-48FBC109D322}"/>
              </a:ext>
            </a:extLst>
          </p:cNvPr>
          <p:cNvSpPr txBox="1">
            <a:spLocks/>
          </p:cNvSpPr>
          <p:nvPr/>
        </p:nvSpPr>
        <p:spPr>
          <a:xfrm>
            <a:off x="457200" y="1600193"/>
            <a:ext cx="2410990" cy="3157200"/>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b="1">
                <a:solidFill>
                  <a:srgbClr val="F9B000"/>
                </a:solidFill>
              </a:rPr>
              <a:t>Mainstream/General Housing</a:t>
            </a:r>
            <a:endParaRPr lang="en-GB" sz="1100"/>
          </a:p>
          <a:p>
            <a:pPr marL="0" indent="0">
              <a:buClr>
                <a:srgbClr val="F9B000"/>
              </a:buClr>
              <a:buNone/>
            </a:pPr>
            <a:r>
              <a:rPr lang="en-GB" sz="1100"/>
              <a:t>The standard housing stock suitable for any member of the public to buy or rent.</a:t>
            </a:r>
          </a:p>
          <a:p>
            <a:pPr marL="0" indent="0">
              <a:buClr>
                <a:srgbClr val="F9B000"/>
              </a:buClr>
              <a:buNone/>
            </a:pPr>
            <a:endParaRPr lang="en-GB" sz="1100"/>
          </a:p>
          <a:p>
            <a:pPr>
              <a:buClr>
                <a:srgbClr val="F9B000"/>
              </a:buClr>
              <a:buNone/>
            </a:pPr>
            <a:r>
              <a:rPr lang="en-GB" sz="1100" b="1">
                <a:solidFill>
                  <a:srgbClr val="F9B000"/>
                </a:solidFill>
              </a:rPr>
              <a:t>Accessible/Lifetime Homes</a:t>
            </a:r>
          </a:p>
          <a:p>
            <a:pPr marL="0" indent="0">
              <a:buClr>
                <a:srgbClr val="F9B000"/>
              </a:buClr>
              <a:buNone/>
            </a:pPr>
            <a:r>
              <a:rPr lang="en-US" sz="1100"/>
              <a:t>Housing that is not age-specific, but it follows design criteria that ensure accessibility and inclusivity to promote better living across all ages.</a:t>
            </a:r>
          </a:p>
          <a:p>
            <a:pPr marL="0" indent="0">
              <a:buClr>
                <a:srgbClr val="F9B000"/>
              </a:buClr>
              <a:buNone/>
            </a:pPr>
            <a:endParaRPr lang="en-US" sz="1100"/>
          </a:p>
          <a:p>
            <a:pPr>
              <a:buNone/>
            </a:pPr>
            <a:r>
              <a:rPr lang="en-GB" sz="1100" b="1">
                <a:solidFill>
                  <a:srgbClr val="EC6608"/>
                </a:solidFill>
              </a:rPr>
              <a:t>Specialist Housing</a:t>
            </a:r>
          </a:p>
          <a:p>
            <a:pPr marL="0" indent="0">
              <a:buNone/>
            </a:pPr>
            <a:r>
              <a:rPr lang="en-GB" sz="1100"/>
              <a:t>A catch all term used in this briefing for any non-general needs housing for older people aside from care homes.</a:t>
            </a:r>
          </a:p>
          <a:p>
            <a:pPr marL="0" indent="0">
              <a:buClr>
                <a:srgbClr val="F9B000"/>
              </a:buClr>
              <a:buNone/>
            </a:pPr>
            <a:endParaRPr lang="en-US" sz="1100"/>
          </a:p>
        </p:txBody>
      </p:sp>
      <p:sp>
        <p:nvSpPr>
          <p:cNvPr id="10" name="Content Placeholder 2">
            <a:extLst>
              <a:ext uri="{FF2B5EF4-FFF2-40B4-BE49-F238E27FC236}">
                <a16:creationId xmlns:a16="http://schemas.microsoft.com/office/drawing/2014/main" id="{41CC46AF-58E2-40FD-9565-A9F6F75B1725}"/>
              </a:ext>
            </a:extLst>
          </p:cNvPr>
          <p:cNvSpPr txBox="1">
            <a:spLocks/>
          </p:cNvSpPr>
          <p:nvPr/>
        </p:nvSpPr>
        <p:spPr>
          <a:xfrm>
            <a:off x="3365495" y="1600193"/>
            <a:ext cx="2412000" cy="3157200"/>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b="1">
                <a:solidFill>
                  <a:srgbClr val="EC6608"/>
                </a:solidFill>
              </a:rPr>
              <a:t>Retirement Housing</a:t>
            </a:r>
          </a:p>
          <a:p>
            <a:pPr marL="0" indent="0">
              <a:buNone/>
            </a:pPr>
            <a:r>
              <a:rPr lang="en-GB" sz="1100"/>
              <a:t>A group of flats or bungalows to rent or buy where all residents are older people. </a:t>
            </a:r>
          </a:p>
          <a:p>
            <a:pPr marL="0" indent="0">
              <a:buNone/>
            </a:pPr>
            <a:endParaRPr lang="en-GB" sz="1100"/>
          </a:p>
          <a:p>
            <a:pPr>
              <a:buNone/>
            </a:pPr>
            <a:r>
              <a:rPr lang="en-GB" sz="1100" b="1">
                <a:solidFill>
                  <a:srgbClr val="EC6608"/>
                </a:solidFill>
              </a:rPr>
              <a:t>(Enhanced) Sheltered Housing</a:t>
            </a:r>
          </a:p>
          <a:p>
            <a:pPr marL="0" indent="0">
              <a:buNone/>
            </a:pPr>
            <a:r>
              <a:rPr lang="en-GB" sz="1100"/>
              <a:t>Another term for retirement housing, offering a range of shared facilities and management.</a:t>
            </a:r>
          </a:p>
          <a:p>
            <a:pPr marL="0" indent="0">
              <a:buNone/>
            </a:pPr>
            <a:r>
              <a:rPr lang="en-GB" sz="1100"/>
              <a:t> </a:t>
            </a:r>
          </a:p>
          <a:p>
            <a:pPr marL="0" indent="0">
              <a:buNone/>
            </a:pPr>
            <a:r>
              <a:rPr lang="en-GB" sz="1100" b="1">
                <a:solidFill>
                  <a:srgbClr val="EC6608"/>
                </a:solidFill>
              </a:rPr>
              <a:t>Extra-Care Homes</a:t>
            </a:r>
          </a:p>
          <a:p>
            <a:pPr marL="0" indent="0">
              <a:buNone/>
            </a:pPr>
            <a:r>
              <a:rPr lang="en-GB" sz="1100"/>
              <a:t>Retirement housing that also provides care in a style that can flexibly respond to increasing need without jeopardising one’s role as a community member.</a:t>
            </a:r>
          </a:p>
          <a:p>
            <a:pPr marL="0" indent="0">
              <a:buNone/>
            </a:pPr>
            <a:endParaRPr lang="en-US" sz="1100"/>
          </a:p>
        </p:txBody>
      </p:sp>
      <p:sp>
        <p:nvSpPr>
          <p:cNvPr id="11" name="Content Placeholder 2">
            <a:extLst>
              <a:ext uri="{FF2B5EF4-FFF2-40B4-BE49-F238E27FC236}">
                <a16:creationId xmlns:a16="http://schemas.microsoft.com/office/drawing/2014/main" id="{DBAB056C-4D34-44E8-B84E-A95D1221FDB6}"/>
              </a:ext>
            </a:extLst>
          </p:cNvPr>
          <p:cNvSpPr txBox="1">
            <a:spLocks/>
          </p:cNvSpPr>
          <p:nvPr/>
        </p:nvSpPr>
        <p:spPr>
          <a:xfrm>
            <a:off x="6274800" y="1602990"/>
            <a:ext cx="2412000" cy="831568"/>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b="1">
                <a:solidFill>
                  <a:srgbClr val="E63312"/>
                </a:solidFill>
              </a:rPr>
              <a:t>Nursing/Care Homes</a:t>
            </a:r>
          </a:p>
          <a:p>
            <a:pPr marL="0" indent="0">
              <a:buNone/>
            </a:pPr>
            <a:r>
              <a:rPr lang="en-GB" sz="1100"/>
              <a:t>A residential setting where a number of people, usually living in single rooms, have access to on-site care. </a:t>
            </a:r>
            <a:endParaRPr lang="en-US" sz="1200"/>
          </a:p>
        </p:txBody>
      </p:sp>
      <p:sp>
        <p:nvSpPr>
          <p:cNvPr id="13" name="L-Shape 12">
            <a:extLst>
              <a:ext uri="{FF2B5EF4-FFF2-40B4-BE49-F238E27FC236}">
                <a16:creationId xmlns:a16="http://schemas.microsoft.com/office/drawing/2014/main" id="{F6216180-4AF8-4423-A781-6D91EAB735B2}"/>
              </a:ext>
            </a:extLst>
          </p:cNvPr>
          <p:cNvSpPr/>
          <p:nvPr/>
        </p:nvSpPr>
        <p:spPr>
          <a:xfrm flipH="1">
            <a:off x="282871" y="1454374"/>
            <a:ext cx="5598233" cy="3157201"/>
          </a:xfrm>
          <a:prstGeom prst="corner">
            <a:avLst>
              <a:gd name="adj1" fmla="val 29496"/>
              <a:gd name="adj2" fmla="val 84886"/>
            </a:avLst>
          </a:prstGeom>
          <a:noFill/>
          <a:ln w="19050">
            <a:solidFill>
              <a:srgbClr val="EC6608"/>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 name="Rectangle 13">
            <a:extLst>
              <a:ext uri="{FF2B5EF4-FFF2-40B4-BE49-F238E27FC236}">
                <a16:creationId xmlns:a16="http://schemas.microsoft.com/office/drawing/2014/main" id="{6B9D2753-CCB0-4E1D-8D7F-0CAB8A802E45}"/>
              </a:ext>
            </a:extLst>
          </p:cNvPr>
          <p:cNvSpPr/>
          <p:nvPr/>
        </p:nvSpPr>
        <p:spPr>
          <a:xfrm>
            <a:off x="6055432" y="1454374"/>
            <a:ext cx="2736622" cy="1132279"/>
          </a:xfrm>
          <a:prstGeom prst="rect">
            <a:avLst/>
          </a:prstGeom>
          <a:noFill/>
          <a:ln w="19050">
            <a:solidFill>
              <a:srgbClr val="E633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545FD9B5-CBF7-4A7E-997D-8A0D5EE2376E}"/>
              </a:ext>
            </a:extLst>
          </p:cNvPr>
          <p:cNvSpPr txBox="1"/>
          <p:nvPr/>
        </p:nvSpPr>
        <p:spPr>
          <a:xfrm>
            <a:off x="6058738" y="4273021"/>
            <a:ext cx="2736622" cy="338554"/>
          </a:xfrm>
          <a:prstGeom prst="rect">
            <a:avLst/>
          </a:prstGeom>
          <a:noFill/>
        </p:spPr>
        <p:txBody>
          <a:bodyPr wrap="square" rtlCol="0">
            <a:spAutoFit/>
          </a:bodyPr>
          <a:lstStyle/>
          <a:p>
            <a:r>
              <a:rPr lang="en-GB" sz="800">
                <a:solidFill>
                  <a:schemeClr val="tx2"/>
                </a:solidFill>
              </a:rPr>
              <a:t>Sources: HAPPI reports 1 to 5, Lifetime Homes’ website, </a:t>
            </a:r>
            <a:r>
              <a:rPr lang="en-GB" sz="800" err="1">
                <a:solidFill>
                  <a:schemeClr val="tx2"/>
                </a:solidFill>
              </a:rPr>
              <a:t>Lichfields</a:t>
            </a:r>
            <a:r>
              <a:rPr lang="en-GB" sz="800">
                <a:solidFill>
                  <a:schemeClr val="tx2"/>
                </a:solidFill>
              </a:rPr>
              <a:t>’ </a:t>
            </a:r>
            <a:r>
              <a:rPr lang="en-GB" sz="800" i="1">
                <a:solidFill>
                  <a:schemeClr val="tx2"/>
                </a:solidFill>
              </a:rPr>
              <a:t>Guide to Use Class Order in England</a:t>
            </a:r>
            <a:r>
              <a:rPr lang="en-GB" sz="800">
                <a:solidFill>
                  <a:schemeClr val="tx2"/>
                </a:solidFill>
              </a:rPr>
              <a:t>.</a:t>
            </a:r>
          </a:p>
        </p:txBody>
      </p:sp>
      <p:sp>
        <p:nvSpPr>
          <p:cNvPr id="16" name="Content Placeholder 2">
            <a:extLst>
              <a:ext uri="{FF2B5EF4-FFF2-40B4-BE49-F238E27FC236}">
                <a16:creationId xmlns:a16="http://schemas.microsoft.com/office/drawing/2014/main" id="{835071C0-E7F0-41DD-8761-30EB0D8E5189}"/>
              </a:ext>
            </a:extLst>
          </p:cNvPr>
          <p:cNvSpPr txBox="1">
            <a:spLocks/>
          </p:cNvSpPr>
          <p:nvPr/>
        </p:nvSpPr>
        <p:spPr>
          <a:xfrm>
            <a:off x="6055432" y="2840766"/>
            <a:ext cx="2631368" cy="252000"/>
          </a:xfrm>
          <a:prstGeom prst="rect">
            <a:avLst/>
          </a:prstGeom>
        </p:spPr>
        <p:txBody>
          <a:bodyPr vert="horz" lIns="0" tIns="0" rIns="0" bIns="0" rtlCol="0">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b="1"/>
              <a:t>Applicable planning use classes</a:t>
            </a:r>
          </a:p>
        </p:txBody>
      </p:sp>
      <p:sp>
        <p:nvSpPr>
          <p:cNvPr id="17" name="Rectangle 16">
            <a:extLst>
              <a:ext uri="{FF2B5EF4-FFF2-40B4-BE49-F238E27FC236}">
                <a16:creationId xmlns:a16="http://schemas.microsoft.com/office/drawing/2014/main" id="{A8C8BF2C-D438-4E37-BCEE-0A48E4647CAC}"/>
              </a:ext>
            </a:extLst>
          </p:cNvPr>
          <p:cNvSpPr/>
          <p:nvPr/>
        </p:nvSpPr>
        <p:spPr>
          <a:xfrm>
            <a:off x="6423808" y="3138455"/>
            <a:ext cx="252000" cy="252000"/>
          </a:xfrm>
          <a:prstGeom prst="rect">
            <a:avLst/>
          </a:prstGeom>
          <a:solidFill>
            <a:srgbClr val="F9B000"/>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C3</a:t>
            </a:r>
          </a:p>
        </p:txBody>
      </p:sp>
      <p:sp>
        <p:nvSpPr>
          <p:cNvPr id="18" name="Rectangle 17">
            <a:extLst>
              <a:ext uri="{FF2B5EF4-FFF2-40B4-BE49-F238E27FC236}">
                <a16:creationId xmlns:a16="http://schemas.microsoft.com/office/drawing/2014/main" id="{3CD12748-80D4-4F3C-81A4-763BEE13DC21}"/>
              </a:ext>
            </a:extLst>
          </p:cNvPr>
          <p:cNvSpPr/>
          <p:nvPr/>
        </p:nvSpPr>
        <p:spPr>
          <a:xfrm>
            <a:off x="6123496" y="3439877"/>
            <a:ext cx="252000" cy="252000"/>
          </a:xfrm>
          <a:prstGeom prst="rect">
            <a:avLst/>
          </a:prstGeom>
          <a:solidFill>
            <a:srgbClr val="EC6608"/>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C2</a:t>
            </a:r>
          </a:p>
        </p:txBody>
      </p:sp>
      <p:sp>
        <p:nvSpPr>
          <p:cNvPr id="19" name="Rectangle 18">
            <a:extLst>
              <a:ext uri="{FF2B5EF4-FFF2-40B4-BE49-F238E27FC236}">
                <a16:creationId xmlns:a16="http://schemas.microsoft.com/office/drawing/2014/main" id="{7305B87D-B182-4051-9669-3CB7FFFC4050}"/>
              </a:ext>
            </a:extLst>
          </p:cNvPr>
          <p:cNvSpPr/>
          <p:nvPr/>
        </p:nvSpPr>
        <p:spPr>
          <a:xfrm>
            <a:off x="6423808" y="3439877"/>
            <a:ext cx="252000" cy="252000"/>
          </a:xfrm>
          <a:prstGeom prst="rect">
            <a:avLst/>
          </a:prstGeom>
          <a:solidFill>
            <a:srgbClr val="EC6608"/>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C3</a:t>
            </a:r>
          </a:p>
        </p:txBody>
      </p:sp>
      <p:sp>
        <p:nvSpPr>
          <p:cNvPr id="20" name="Rectangle 19">
            <a:extLst>
              <a:ext uri="{FF2B5EF4-FFF2-40B4-BE49-F238E27FC236}">
                <a16:creationId xmlns:a16="http://schemas.microsoft.com/office/drawing/2014/main" id="{7D6809A5-AA7C-4F56-B958-44D76A0B1041}"/>
              </a:ext>
            </a:extLst>
          </p:cNvPr>
          <p:cNvSpPr/>
          <p:nvPr/>
        </p:nvSpPr>
        <p:spPr>
          <a:xfrm>
            <a:off x="6123496" y="3737566"/>
            <a:ext cx="252000" cy="252000"/>
          </a:xfrm>
          <a:prstGeom prst="rect">
            <a:avLst/>
          </a:prstGeom>
          <a:solidFill>
            <a:srgbClr val="E63312"/>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C2</a:t>
            </a:r>
          </a:p>
        </p:txBody>
      </p:sp>
      <p:sp>
        <p:nvSpPr>
          <p:cNvPr id="21" name="Content Placeholder 2">
            <a:extLst>
              <a:ext uri="{FF2B5EF4-FFF2-40B4-BE49-F238E27FC236}">
                <a16:creationId xmlns:a16="http://schemas.microsoft.com/office/drawing/2014/main" id="{77427B59-1C67-4A43-B115-07C04440A90E}"/>
              </a:ext>
            </a:extLst>
          </p:cNvPr>
          <p:cNvSpPr txBox="1">
            <a:spLocks/>
          </p:cNvSpPr>
          <p:nvPr/>
        </p:nvSpPr>
        <p:spPr>
          <a:xfrm>
            <a:off x="6732000" y="3737566"/>
            <a:ext cx="2412000" cy="249303"/>
          </a:xfrm>
          <a:prstGeom prst="rect">
            <a:avLst/>
          </a:prstGeom>
        </p:spPr>
        <p:txBody>
          <a:bodyPr vert="horz" lIns="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a:t>Residential Institutions</a:t>
            </a:r>
          </a:p>
        </p:txBody>
      </p:sp>
      <p:sp>
        <p:nvSpPr>
          <p:cNvPr id="22" name="Content Placeholder 2">
            <a:extLst>
              <a:ext uri="{FF2B5EF4-FFF2-40B4-BE49-F238E27FC236}">
                <a16:creationId xmlns:a16="http://schemas.microsoft.com/office/drawing/2014/main" id="{5F3DEA65-DA4A-463A-94A6-2758DA3AB21D}"/>
              </a:ext>
            </a:extLst>
          </p:cNvPr>
          <p:cNvSpPr txBox="1">
            <a:spLocks/>
          </p:cNvSpPr>
          <p:nvPr/>
        </p:nvSpPr>
        <p:spPr>
          <a:xfrm>
            <a:off x="6732000" y="3439876"/>
            <a:ext cx="2412000" cy="249303"/>
          </a:xfrm>
          <a:prstGeom prst="rect">
            <a:avLst/>
          </a:prstGeom>
        </p:spPr>
        <p:txBody>
          <a:bodyPr vert="horz" lIns="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a:t>Dwelling houses / Residential Institutions</a:t>
            </a:r>
          </a:p>
        </p:txBody>
      </p:sp>
      <p:sp>
        <p:nvSpPr>
          <p:cNvPr id="23" name="Content Placeholder 2">
            <a:extLst>
              <a:ext uri="{FF2B5EF4-FFF2-40B4-BE49-F238E27FC236}">
                <a16:creationId xmlns:a16="http://schemas.microsoft.com/office/drawing/2014/main" id="{4258AD0B-AD0F-4450-9B09-C1BA0DBD3A38}"/>
              </a:ext>
            </a:extLst>
          </p:cNvPr>
          <p:cNvSpPr txBox="1">
            <a:spLocks/>
          </p:cNvSpPr>
          <p:nvPr/>
        </p:nvSpPr>
        <p:spPr>
          <a:xfrm>
            <a:off x="6732000" y="3136794"/>
            <a:ext cx="2412000" cy="252000"/>
          </a:xfrm>
          <a:prstGeom prst="rect">
            <a:avLst/>
          </a:prstGeom>
        </p:spPr>
        <p:txBody>
          <a:bodyPr vert="horz" lIns="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a:t>Dwelling houses</a:t>
            </a:r>
          </a:p>
        </p:txBody>
      </p:sp>
      <p:sp>
        <p:nvSpPr>
          <p:cNvPr id="25" name="Rectangle 24">
            <a:extLst>
              <a:ext uri="{FF2B5EF4-FFF2-40B4-BE49-F238E27FC236}">
                <a16:creationId xmlns:a16="http://schemas.microsoft.com/office/drawing/2014/main" id="{7C7DA6F5-3231-4EC9-AA9C-0CD65E7E343F}"/>
              </a:ext>
            </a:extLst>
          </p:cNvPr>
          <p:cNvSpPr/>
          <p:nvPr/>
        </p:nvSpPr>
        <p:spPr>
          <a:xfrm>
            <a:off x="2767495" y="1454603"/>
            <a:ext cx="252000" cy="252000"/>
          </a:xfrm>
          <a:prstGeom prst="rect">
            <a:avLst/>
          </a:prstGeom>
          <a:solidFill>
            <a:srgbClr val="F9B000"/>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C3</a:t>
            </a:r>
          </a:p>
        </p:txBody>
      </p:sp>
      <p:sp>
        <p:nvSpPr>
          <p:cNvPr id="26" name="Rectangle 25">
            <a:extLst>
              <a:ext uri="{FF2B5EF4-FFF2-40B4-BE49-F238E27FC236}">
                <a16:creationId xmlns:a16="http://schemas.microsoft.com/office/drawing/2014/main" id="{B3A668D9-07AE-4FCD-980B-91CF0AFBE88C}"/>
              </a:ext>
            </a:extLst>
          </p:cNvPr>
          <p:cNvSpPr/>
          <p:nvPr/>
        </p:nvSpPr>
        <p:spPr>
          <a:xfrm>
            <a:off x="5333148" y="1450842"/>
            <a:ext cx="252000" cy="252000"/>
          </a:xfrm>
          <a:prstGeom prst="rect">
            <a:avLst/>
          </a:prstGeom>
          <a:solidFill>
            <a:srgbClr val="EC6608"/>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C2</a:t>
            </a:r>
          </a:p>
        </p:txBody>
      </p:sp>
      <p:sp>
        <p:nvSpPr>
          <p:cNvPr id="27" name="Rectangle 26">
            <a:extLst>
              <a:ext uri="{FF2B5EF4-FFF2-40B4-BE49-F238E27FC236}">
                <a16:creationId xmlns:a16="http://schemas.microsoft.com/office/drawing/2014/main" id="{68F7489B-D3A0-4A7F-8C25-4232FA07F4B1}"/>
              </a:ext>
            </a:extLst>
          </p:cNvPr>
          <p:cNvSpPr/>
          <p:nvPr/>
        </p:nvSpPr>
        <p:spPr>
          <a:xfrm>
            <a:off x="8543360" y="1450842"/>
            <a:ext cx="252000" cy="252000"/>
          </a:xfrm>
          <a:prstGeom prst="rect">
            <a:avLst/>
          </a:prstGeom>
          <a:solidFill>
            <a:srgbClr val="E63312"/>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C2</a:t>
            </a:r>
          </a:p>
        </p:txBody>
      </p:sp>
      <p:sp>
        <p:nvSpPr>
          <p:cNvPr id="28" name="Rectangle 27">
            <a:extLst>
              <a:ext uri="{FF2B5EF4-FFF2-40B4-BE49-F238E27FC236}">
                <a16:creationId xmlns:a16="http://schemas.microsoft.com/office/drawing/2014/main" id="{4C52EAF5-36CB-4BED-A1A5-63EA18FB293C}"/>
              </a:ext>
            </a:extLst>
          </p:cNvPr>
          <p:cNvSpPr/>
          <p:nvPr/>
        </p:nvSpPr>
        <p:spPr>
          <a:xfrm>
            <a:off x="5629104" y="1450842"/>
            <a:ext cx="252000" cy="252000"/>
          </a:xfrm>
          <a:prstGeom prst="rect">
            <a:avLst/>
          </a:prstGeom>
          <a:solidFill>
            <a:srgbClr val="EC6608"/>
          </a:solidFill>
          <a:ln w="19050">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200">
                <a:solidFill>
                  <a:schemeClr val="bg1"/>
                </a:solidFill>
              </a:rPr>
              <a:t>C3</a:t>
            </a:r>
          </a:p>
        </p:txBody>
      </p:sp>
      <p:sp>
        <p:nvSpPr>
          <p:cNvPr id="31" name="Arrow: Right 30">
            <a:extLst>
              <a:ext uri="{FF2B5EF4-FFF2-40B4-BE49-F238E27FC236}">
                <a16:creationId xmlns:a16="http://schemas.microsoft.com/office/drawing/2014/main" id="{66EE1A5D-BD1C-43D1-B87A-127B0342AD5F}"/>
              </a:ext>
            </a:extLst>
          </p:cNvPr>
          <p:cNvSpPr/>
          <p:nvPr/>
        </p:nvSpPr>
        <p:spPr>
          <a:xfrm>
            <a:off x="5881101" y="1021426"/>
            <a:ext cx="2052000" cy="288000"/>
          </a:xfrm>
          <a:prstGeom prst="rightArrow">
            <a:avLst>
              <a:gd name="adj1" fmla="val 100000"/>
              <a:gd name="adj2" fmla="val 50000"/>
            </a:avLst>
          </a:prstGeom>
          <a:solidFill>
            <a:srgbClr val="E63312"/>
          </a:solidFill>
          <a:ln w="2222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GB" sz="1200"/>
              <a:t>Residential Institutions</a:t>
            </a:r>
          </a:p>
        </p:txBody>
      </p:sp>
      <p:sp>
        <p:nvSpPr>
          <p:cNvPr id="29" name="Arrow: Left-Right 28">
            <a:extLst>
              <a:ext uri="{FF2B5EF4-FFF2-40B4-BE49-F238E27FC236}">
                <a16:creationId xmlns:a16="http://schemas.microsoft.com/office/drawing/2014/main" id="{C3E37304-FEA2-483C-AF9C-63087FEECE95}"/>
              </a:ext>
            </a:extLst>
          </p:cNvPr>
          <p:cNvSpPr/>
          <p:nvPr/>
        </p:nvSpPr>
        <p:spPr>
          <a:xfrm>
            <a:off x="3014092" y="1018683"/>
            <a:ext cx="3041339" cy="288000"/>
          </a:xfrm>
          <a:prstGeom prst="leftRightArrow">
            <a:avLst>
              <a:gd name="adj1" fmla="val 100000"/>
              <a:gd name="adj2" fmla="val 50000"/>
            </a:avLst>
          </a:prstGeom>
          <a:solidFill>
            <a:srgbClr val="EC6608"/>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a:t>Dwelling houses / residential institutions</a:t>
            </a:r>
          </a:p>
        </p:txBody>
      </p:sp>
      <p:sp>
        <p:nvSpPr>
          <p:cNvPr id="32" name="Content Placeholder 2">
            <a:extLst>
              <a:ext uri="{FF2B5EF4-FFF2-40B4-BE49-F238E27FC236}">
                <a16:creationId xmlns:a16="http://schemas.microsoft.com/office/drawing/2014/main" id="{9A65D1BE-C713-4D8C-A494-36B203E3BDE4}"/>
              </a:ext>
            </a:extLst>
          </p:cNvPr>
          <p:cNvSpPr txBox="1">
            <a:spLocks/>
          </p:cNvSpPr>
          <p:nvPr/>
        </p:nvSpPr>
        <p:spPr>
          <a:xfrm>
            <a:off x="7969404" y="1022764"/>
            <a:ext cx="825955" cy="288000"/>
          </a:xfrm>
          <a:prstGeom prst="rect">
            <a:avLst/>
          </a:prstGeom>
        </p:spPr>
        <p:txBody>
          <a:bodyPr vert="horz" lIns="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None/>
            </a:pPr>
            <a:r>
              <a:rPr lang="en-GB" sz="1100" b="1">
                <a:solidFill>
                  <a:srgbClr val="E63312"/>
                </a:solidFill>
              </a:rPr>
              <a:t>Care Homes</a:t>
            </a:r>
          </a:p>
        </p:txBody>
      </p:sp>
      <p:sp>
        <p:nvSpPr>
          <p:cNvPr id="33" name="Content Placeholder 2">
            <a:extLst>
              <a:ext uri="{FF2B5EF4-FFF2-40B4-BE49-F238E27FC236}">
                <a16:creationId xmlns:a16="http://schemas.microsoft.com/office/drawing/2014/main" id="{0EB858DC-4AF8-4C6D-894A-F160C3E03F3D}"/>
              </a:ext>
            </a:extLst>
          </p:cNvPr>
          <p:cNvSpPr txBox="1">
            <a:spLocks/>
          </p:cNvSpPr>
          <p:nvPr/>
        </p:nvSpPr>
        <p:spPr>
          <a:xfrm>
            <a:off x="282871" y="1009075"/>
            <a:ext cx="1133133" cy="288000"/>
          </a:xfrm>
          <a:prstGeom prst="rect">
            <a:avLst/>
          </a:prstGeom>
        </p:spPr>
        <p:txBody>
          <a:bodyPr vert="horz" lIns="0" tIns="0" rIns="0" bIns="0" rtlCol="0" anchor="ctr">
            <a:normAutofit/>
          </a:bodyPr>
          <a:lstStyle>
            <a:lvl1pPr marL="342900" indent="-342900" algn="l" defTabSz="457200" rtl="0" eaLnBrk="1" latinLnBrk="0" hangingPunct="1">
              <a:spcBef>
                <a:spcPts val="600"/>
              </a:spcBef>
              <a:buFont typeface="Arial"/>
              <a:buChar char="•"/>
              <a:defRPr sz="2000" kern="1200">
                <a:solidFill>
                  <a:schemeClr val="tx1"/>
                </a:solidFill>
                <a:latin typeface="Corbel"/>
                <a:ea typeface="+mn-ea"/>
                <a:cs typeface="Corbel"/>
              </a:defRPr>
            </a:lvl1pPr>
            <a:lvl2pPr marL="742950" indent="-285750" algn="l" defTabSz="457200" rtl="0" eaLnBrk="1" latinLnBrk="0" hangingPunct="1">
              <a:spcBef>
                <a:spcPts val="600"/>
              </a:spcBef>
              <a:buFont typeface="Arial"/>
              <a:buChar char="–"/>
              <a:defRPr sz="2000" kern="1200">
                <a:solidFill>
                  <a:schemeClr val="tx1"/>
                </a:solidFill>
                <a:latin typeface="Corbel"/>
                <a:ea typeface="+mn-ea"/>
                <a:cs typeface="Corbel"/>
              </a:defRPr>
            </a:lvl2pPr>
            <a:lvl3pPr marL="1143000" indent="-228600" algn="l" defTabSz="457200" rtl="0" eaLnBrk="1" latinLnBrk="0" hangingPunct="1">
              <a:spcBef>
                <a:spcPts val="600"/>
              </a:spcBef>
              <a:buFont typeface="Arial"/>
              <a:buChar char="•"/>
              <a:defRPr sz="2000" kern="1200">
                <a:solidFill>
                  <a:schemeClr val="tx1"/>
                </a:solidFill>
                <a:latin typeface="Corbel"/>
                <a:ea typeface="+mn-ea"/>
                <a:cs typeface="Corbel"/>
              </a:defRPr>
            </a:lvl3pPr>
            <a:lvl4pPr marL="1600200" indent="-228600" algn="l" defTabSz="457200" rtl="0" eaLnBrk="1" latinLnBrk="0" hangingPunct="1">
              <a:spcBef>
                <a:spcPts val="6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None/>
            </a:pPr>
            <a:r>
              <a:rPr lang="en-GB" sz="1100" b="1">
                <a:solidFill>
                  <a:srgbClr val="F9B000"/>
                </a:solidFill>
              </a:rPr>
              <a:t>General Housing</a:t>
            </a:r>
            <a:endParaRPr lang="en-US" sz="1200">
              <a:solidFill>
                <a:srgbClr val="F9B000"/>
              </a:solidFill>
            </a:endParaRPr>
          </a:p>
        </p:txBody>
      </p:sp>
    </p:spTree>
    <p:extLst>
      <p:ext uri="{BB962C8B-B14F-4D97-AF65-F5344CB8AC3E}">
        <p14:creationId xmlns:p14="http://schemas.microsoft.com/office/powerpoint/2010/main" val="321869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Willingness to downsize</a:t>
            </a:r>
          </a:p>
        </p:txBody>
      </p:sp>
      <p:sp>
        <p:nvSpPr>
          <p:cNvPr id="4" name="Slide Number Placeholder 3"/>
          <p:cNvSpPr>
            <a:spLocks noGrp="1"/>
          </p:cNvSpPr>
          <p:nvPr>
            <p:ph type="sldNum" sz="quarter" idx="12"/>
          </p:nvPr>
        </p:nvSpPr>
        <p:spPr/>
        <p:txBody>
          <a:bodyPr/>
          <a:lstStyle/>
          <a:p>
            <a:fld id="{B85282A8-A6D7-5B4D-8257-F9C7177A3D72}" type="slidenum">
              <a:rPr lang="en-US" smtClean="0"/>
              <a:pPr/>
              <a:t>9</a:t>
            </a:fld>
            <a:endParaRPr lang="en-US"/>
          </a:p>
        </p:txBody>
      </p:sp>
      <p:sp>
        <p:nvSpPr>
          <p:cNvPr id="12" name="TextBox 11">
            <a:extLst>
              <a:ext uri="{FF2B5EF4-FFF2-40B4-BE49-F238E27FC236}">
                <a16:creationId xmlns:a16="http://schemas.microsoft.com/office/drawing/2014/main" id="{32C4C93F-ED98-4E71-8CA8-10BD61CBFCB7}"/>
              </a:ext>
            </a:extLst>
          </p:cNvPr>
          <p:cNvSpPr txBox="1"/>
          <p:nvPr/>
        </p:nvSpPr>
        <p:spPr>
          <a:xfrm>
            <a:off x="5893595" y="4740094"/>
            <a:ext cx="3187376" cy="230832"/>
          </a:xfrm>
          <a:prstGeom prst="rect">
            <a:avLst/>
          </a:prstGeom>
          <a:noFill/>
        </p:spPr>
        <p:txBody>
          <a:bodyPr wrap="square" rtlCol="0">
            <a:spAutoFit/>
          </a:bodyPr>
          <a:lstStyle/>
          <a:p>
            <a:pPr algn="r"/>
            <a:r>
              <a:rPr lang="en-GB" sz="900">
                <a:solidFill>
                  <a:schemeClr val="tx2"/>
                </a:solidFill>
              </a:rPr>
              <a:t>Source: International Longevity Centre, McCarthy &amp; Stone</a:t>
            </a:r>
          </a:p>
        </p:txBody>
      </p:sp>
      <p:sp>
        <p:nvSpPr>
          <p:cNvPr id="16" name="Content Placeholder 2">
            <a:extLst>
              <a:ext uri="{FF2B5EF4-FFF2-40B4-BE49-F238E27FC236}">
                <a16:creationId xmlns:a16="http://schemas.microsoft.com/office/drawing/2014/main" id="{9CC2CF11-2466-4EC4-BD6E-6ED6F54DBF0E}"/>
              </a:ext>
            </a:extLst>
          </p:cNvPr>
          <p:cNvSpPr>
            <a:spLocks noGrp="1"/>
          </p:cNvSpPr>
          <p:nvPr>
            <p:ph idx="1"/>
          </p:nvPr>
        </p:nvSpPr>
        <p:spPr>
          <a:xfrm>
            <a:off x="457199" y="1402297"/>
            <a:ext cx="4114800" cy="3157200"/>
          </a:xfrm>
        </p:spPr>
        <p:txBody>
          <a:bodyPr>
            <a:normAutofit/>
          </a:bodyPr>
          <a:lstStyle/>
          <a:p>
            <a:pPr indent="-165100">
              <a:buClr>
                <a:srgbClr val="E63312"/>
              </a:buClr>
            </a:pPr>
            <a:r>
              <a:rPr lang="en-GB" sz="1200" b="1"/>
              <a:t>Around four in ten people aged 55 to 74 do not expect to downsize, rising to over five in ten among those aged 75 and over.</a:t>
            </a:r>
            <a:endParaRPr lang="en-US" sz="1400"/>
          </a:p>
          <a:p>
            <a:pPr indent="-165100">
              <a:buClr>
                <a:srgbClr val="E63312"/>
              </a:buClr>
            </a:pPr>
            <a:r>
              <a:rPr lang="en-GB" sz="1200"/>
              <a:t>Around half of people aged over 55 is considering, or expects to consider, downsizing in order to improve their standard of living.</a:t>
            </a:r>
          </a:p>
          <a:p>
            <a:pPr indent="-165100">
              <a:buClr>
                <a:srgbClr val="E63312"/>
              </a:buClr>
            </a:pPr>
            <a:r>
              <a:rPr lang="en-GB" sz="1200"/>
              <a:t>While responses suggest that those who have downsized have already done so by the time they are over 65, around one in five respondents aged over 65 states that they will consider downsizing in the future.</a:t>
            </a:r>
          </a:p>
          <a:p>
            <a:pPr indent="-165100">
              <a:buClr>
                <a:srgbClr val="E63312"/>
              </a:buClr>
            </a:pPr>
            <a:r>
              <a:rPr lang="en-GB" sz="1200"/>
              <a:t>Importantly, these results account for willingness to downsize, which may be affected by the perception of availability of suitable housing solutions. As such, there could be ‘dormant demand’ from respondents that would consider downsizing should the option become available.</a:t>
            </a:r>
          </a:p>
          <a:p>
            <a:pPr indent="-165100">
              <a:buClr>
                <a:srgbClr val="E63312"/>
              </a:buClr>
            </a:pPr>
            <a:endParaRPr lang="en-GB" sz="1200"/>
          </a:p>
        </p:txBody>
      </p:sp>
      <p:graphicFrame>
        <p:nvGraphicFramePr>
          <p:cNvPr id="19" name="Chart 18">
            <a:extLst>
              <a:ext uri="{FF2B5EF4-FFF2-40B4-BE49-F238E27FC236}">
                <a16:creationId xmlns:a16="http://schemas.microsoft.com/office/drawing/2014/main" id="{26E1B8BF-C3EC-47E9-94BD-BEBF384904F9}"/>
              </a:ext>
            </a:extLst>
          </p:cNvPr>
          <p:cNvGraphicFramePr>
            <a:graphicFrameLocks/>
          </p:cNvGraphicFramePr>
          <p:nvPr>
            <p:extLst>
              <p:ext uri="{D42A27DB-BD31-4B8C-83A1-F6EECF244321}">
                <p14:modId xmlns:p14="http://schemas.microsoft.com/office/powerpoint/2010/main" val="2501514211"/>
              </p:ext>
            </p:extLst>
          </p:nvPr>
        </p:nvGraphicFramePr>
        <p:xfrm>
          <a:off x="4571999" y="1688400"/>
          <a:ext cx="4508972" cy="3051694"/>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76478951-6784-438F-8B4C-E256BCEEB0C1}"/>
              </a:ext>
            </a:extLst>
          </p:cNvPr>
          <p:cNvSpPr/>
          <p:nvPr/>
        </p:nvSpPr>
        <p:spPr>
          <a:xfrm>
            <a:off x="4679628" y="1172647"/>
            <a:ext cx="4156145" cy="553998"/>
          </a:xfrm>
          <a:prstGeom prst="rect">
            <a:avLst/>
          </a:prstGeom>
        </p:spPr>
        <p:txBody>
          <a:bodyPr wrap="square">
            <a:spAutoFit/>
          </a:bodyPr>
          <a:lstStyle/>
          <a:p>
            <a:r>
              <a:rPr lang="en-US">
                <a:solidFill>
                  <a:srgbClr val="E63312"/>
                </a:solidFill>
              </a:rPr>
              <a:t>Are you planning to downsize?</a:t>
            </a:r>
          </a:p>
          <a:p>
            <a:r>
              <a:rPr lang="en-US" sz="1200">
                <a:solidFill>
                  <a:srgbClr val="E63312"/>
                </a:solidFill>
              </a:rPr>
              <a:t>(Respondents aged 55+) </a:t>
            </a:r>
            <a:endParaRPr lang="en-GB" sz="1200">
              <a:solidFill>
                <a:srgbClr val="E63312"/>
              </a:solidFill>
            </a:endParaRPr>
          </a:p>
        </p:txBody>
      </p:sp>
      <p:sp>
        <p:nvSpPr>
          <p:cNvPr id="21" name="Subtitle 2">
            <a:extLst>
              <a:ext uri="{FF2B5EF4-FFF2-40B4-BE49-F238E27FC236}">
                <a16:creationId xmlns:a16="http://schemas.microsoft.com/office/drawing/2014/main" id="{37F7BA0D-3C49-416D-B069-4D5EA7E6C2C8}"/>
              </a:ext>
            </a:extLst>
          </p:cNvPr>
          <p:cNvSpPr txBox="1">
            <a:spLocks/>
          </p:cNvSpPr>
          <p:nvPr/>
        </p:nvSpPr>
        <p:spPr>
          <a:xfrm>
            <a:off x="6932709" y="53602"/>
            <a:ext cx="2135090" cy="304044"/>
          </a:xfrm>
          <a:prstGeom prst="rect">
            <a:avLst/>
          </a:prstGeom>
        </p:spPr>
        <p:txBody>
          <a:bodyPr vert="horz" wrap="none" lIns="0" tIns="0" rIns="0" bIns="0" rtlCol="0" anchor="t">
            <a:noAutofit/>
          </a:bodyPr>
          <a:lstStyle>
            <a:lvl1pPr marL="0" indent="0" algn="l" defTabSz="457148" rtl="0" eaLnBrk="1" latinLnBrk="0" hangingPunct="1">
              <a:spcBef>
                <a:spcPct val="20000"/>
              </a:spcBef>
              <a:buFont typeface="Arial"/>
              <a:buNone/>
              <a:defRPr sz="2200" kern="1200">
                <a:solidFill>
                  <a:srgbClr val="118CDC"/>
                </a:solidFill>
                <a:latin typeface="Corbel"/>
                <a:ea typeface="+mn-ea"/>
                <a:cs typeface="Corbel"/>
              </a:defRPr>
            </a:lvl1pPr>
            <a:lvl2pPr marL="457148" indent="0" algn="ctr" defTabSz="457148"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296" indent="0" algn="ctr" defTabSz="457148"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44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592"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5740"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2888"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036"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184" indent="0" algn="ctr" defTabSz="457148"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b="1">
                <a:solidFill>
                  <a:srgbClr val="FF0000"/>
                </a:solidFill>
              </a:rPr>
              <a:t>INTERNAL ONLY</a:t>
            </a:r>
          </a:p>
        </p:txBody>
      </p:sp>
      <p:sp>
        <p:nvSpPr>
          <p:cNvPr id="9" name="Title 1">
            <a:extLst>
              <a:ext uri="{FF2B5EF4-FFF2-40B4-BE49-F238E27FC236}">
                <a16:creationId xmlns:a16="http://schemas.microsoft.com/office/drawing/2014/main" id="{82C27371-68D9-4DE7-A4CF-0B32160DA392}"/>
              </a:ext>
            </a:extLst>
          </p:cNvPr>
          <p:cNvSpPr txBox="1">
            <a:spLocks/>
          </p:cNvSpPr>
          <p:nvPr/>
        </p:nvSpPr>
        <p:spPr>
          <a:xfrm>
            <a:off x="457200" y="649513"/>
            <a:ext cx="8229600" cy="35531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spcAft>
                <a:spcPts val="600"/>
              </a:spcAft>
              <a:buNone/>
              <a:defRPr sz="3200" kern="1200">
                <a:solidFill>
                  <a:srgbClr val="F9B000"/>
                </a:solidFill>
                <a:latin typeface="Corbel"/>
                <a:ea typeface="+mj-ea"/>
                <a:cs typeface="Corbel"/>
              </a:defRPr>
            </a:lvl1pPr>
          </a:lstStyle>
          <a:p>
            <a:r>
              <a:rPr lang="en-US" sz="1600">
                <a:solidFill>
                  <a:schemeClr val="tx1"/>
                </a:solidFill>
              </a:rPr>
              <a:t>Attitude towards downsizing is most positive among people aged 55-64</a:t>
            </a:r>
          </a:p>
        </p:txBody>
      </p:sp>
    </p:spTree>
    <p:extLst>
      <p:ext uri="{BB962C8B-B14F-4D97-AF65-F5344CB8AC3E}">
        <p14:creationId xmlns:p14="http://schemas.microsoft.com/office/powerpoint/2010/main" val="4023809346"/>
      </p:ext>
    </p:extLst>
  </p:cSld>
  <p:clrMapOvr>
    <a:masterClrMapping/>
  </p:clrMapOvr>
</p:sld>
</file>

<file path=ppt/theme/theme1.xml><?xml version="1.0" encoding="utf-8"?>
<a:theme xmlns:a="http://schemas.openxmlformats.org/drawingml/2006/main" name="Example-slide-templat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678CFF1D-D364-490A-9798-4F3FE9AA0A97}"/>
    </a:ext>
  </a:extLst>
</a:theme>
</file>

<file path=ppt/theme/theme2.xml><?xml version="1.0" encoding="utf-8"?>
<a:theme xmlns:a="http://schemas.openxmlformats.org/drawingml/2006/main" name="Homes England - PowerPoint Slides - Orang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FC1C14E1-C461-41C0-A541-D21570B937E1}"/>
    </a:ext>
  </a:extLst>
</a:theme>
</file>

<file path=ppt/theme/theme3.xml><?xml version="1.0" encoding="utf-8"?>
<a:theme xmlns:a="http://schemas.openxmlformats.org/drawingml/2006/main" name="Homes England - PowerPoint Guidelines - Purpl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4B143399-5664-4D33-93D0-905F1253C96B}" vid="{CF419A29-93B2-415A-8AB1-FFA2EC5695C4}"/>
    </a:ext>
  </a:extLst>
</a:theme>
</file>

<file path=ppt/theme/theme4.xml><?xml version="1.0" encoding="utf-8"?>
<a:theme xmlns:a="http://schemas.openxmlformats.org/drawingml/2006/main" name="Homes England - PowerPoint Guidelines - Blue">
  <a:themeElements>
    <a:clrScheme name="HE - All Colours">
      <a:dk1>
        <a:sysClr val="windowText" lastClr="000000"/>
      </a:dk1>
      <a:lt1>
        <a:srgbClr val="FFFFFF"/>
      </a:lt1>
      <a:dk2>
        <a:srgbClr val="808080"/>
      </a:dk2>
      <a:lt2>
        <a:srgbClr val="FFFFFF"/>
      </a:lt2>
      <a:accent1>
        <a:srgbClr val="008C3C"/>
      </a:accent1>
      <a:accent2>
        <a:srgbClr val="95C11F"/>
      </a:accent2>
      <a:accent3>
        <a:srgbClr val="26348B"/>
      </a:accent3>
      <a:accent4>
        <a:srgbClr val="009FE3"/>
      </a:accent4>
      <a:accent5>
        <a:srgbClr val="F39200"/>
      </a:accent5>
      <a:accent6>
        <a:srgbClr val="E6007E"/>
      </a:accent6>
      <a:hlink>
        <a:srgbClr val="0563C1"/>
      </a:hlink>
      <a:folHlink>
        <a:srgbClr val="954F72"/>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Presentation6" id="{4B143399-5664-4D33-93D0-905F1253C96B}" vid="{FD09DD45-263F-4375-AEDC-10EB22F439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2" ma:contentTypeDescription="Create a new document." ma:contentTypeScope="" ma:versionID="cffd7d23923c0ab33b47ea1a9c7827ee">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4a26ef90ce96631ae4b59fa38c55fbc5"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291E6D-4077-4D1D-81AC-66297A7A5E46}"/>
</file>

<file path=customXml/itemProps2.xml><?xml version="1.0" encoding="utf-8"?>
<ds:datastoreItem xmlns:ds="http://schemas.openxmlformats.org/officeDocument/2006/customXml" ds:itemID="{EE823EDF-1E65-41E6-9F07-F9CAE99B0889}"/>
</file>

<file path=customXml/itemProps3.xml><?xml version="1.0" encoding="utf-8"?>
<ds:datastoreItem xmlns:ds="http://schemas.openxmlformats.org/officeDocument/2006/customXml" ds:itemID="{07D938CC-4F4C-46F4-9D27-873C5CDC4792}"/>
</file>

<file path=docProps/app.xml><?xml version="1.0" encoding="utf-8"?>
<Properties xmlns="http://schemas.openxmlformats.org/officeDocument/2006/extended-properties" xmlns:vt="http://schemas.openxmlformats.org/officeDocument/2006/docPropsVTypes">
  <Template>Example-slide-template</Template>
  <Application>Microsoft Office PowerPoint</Application>
  <PresentationFormat>On-screen Show (16:9)</PresentationFormat>
  <Slides>20</Slides>
  <Notes>2</Notes>
  <HiddenSlides>0</HiddenSlide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Example-slide-template</vt:lpstr>
      <vt:lpstr>Homes England - PowerPoint Slides - Orange</vt:lpstr>
      <vt:lpstr>Homes England - PowerPoint Guidelines - Purple</vt:lpstr>
      <vt:lpstr>Homes England - PowerPoint Guidelines - Blue</vt:lpstr>
      <vt:lpstr>Housing an Ageing Population  </vt:lpstr>
      <vt:lpstr>Context</vt:lpstr>
      <vt:lpstr>Demographic and spatial overview</vt:lpstr>
      <vt:lpstr>Demographic overview </vt:lpstr>
      <vt:lpstr>Spatial overview </vt:lpstr>
      <vt:lpstr>Owner occupation trends</vt:lpstr>
      <vt:lpstr>Older people housing</vt:lpstr>
      <vt:lpstr>Planning Use Classes for older people housing</vt:lpstr>
      <vt:lpstr>Willingness to downsize</vt:lpstr>
      <vt:lpstr>Older people’s housing demand</vt:lpstr>
      <vt:lpstr>Older people’s housing equity</vt:lpstr>
      <vt:lpstr>Supply of older people specialist housing </vt:lpstr>
      <vt:lpstr>Rental homes need for people aged over 55</vt:lpstr>
      <vt:lpstr>Wider benefits of older people housing provision</vt:lpstr>
      <vt:lpstr>Wider health benefits of adequate housing</vt:lpstr>
      <vt:lpstr>Wider financial benefits of adequate housing</vt:lpstr>
      <vt:lpstr>Reasons for intervention and conclusion</vt:lpstr>
      <vt:lpstr>Reasons for intervention</vt:lpstr>
      <vt:lpstr>Conclusion</vt:lpstr>
      <vt:lpstr>Contact Information Andrew McWilliam Andrew.McWilliam@homesengland.gov.uk   </vt:lpstr>
    </vt:vector>
  </TitlesOfParts>
  <Company>HCA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example presentation title</dc:title>
  <dc:creator>Francesco Mellino</dc:creator>
  <cp:revision>1</cp:revision>
  <dcterms:created xsi:type="dcterms:W3CDTF">2019-09-25T10:13:32Z</dcterms:created>
  <dcterms:modified xsi:type="dcterms:W3CDTF">2020-10-30T10:59:10Z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b35dfb95-3e77-4135-80af-44fa54359208</vt:lpwstr>
  </property>
  <property fmtid="{D5CDD505-2E9C-101B-9397-08002B2CF9AE}" pid="3" name="MSIP_Label_727fb50e-81d5-40a5-b712-4eff31972ce4_Enabled">
    <vt:lpwstr>True</vt:lpwstr>
  </property>
  <property fmtid="{D5CDD505-2E9C-101B-9397-08002B2CF9AE}" pid="4" name="MSIP_Label_727fb50e-81d5-40a5-b712-4eff31972ce4_SiteId">
    <vt:lpwstr>faa8e269-0811-4538-82e7-4d29009219bf</vt:lpwstr>
  </property>
  <property fmtid="{D5CDD505-2E9C-101B-9397-08002B2CF9AE}" pid="5" name="MSIP_Label_727fb50e-81d5-40a5-b712-4eff31972ce4_Owner">
    <vt:lpwstr>Grace.Conlon@homesengland.gov.uk</vt:lpwstr>
  </property>
  <property fmtid="{D5CDD505-2E9C-101B-9397-08002B2CF9AE}" pid="6" name="MSIP_Label_727fb50e-81d5-40a5-b712-4eff31972ce4_SetDate">
    <vt:lpwstr>2019-08-16T16:00:44.5889815Z</vt:lpwstr>
  </property>
  <property fmtid="{D5CDD505-2E9C-101B-9397-08002B2CF9AE}" pid="7" name="MSIP_Label_727fb50e-81d5-40a5-b712-4eff31972ce4_Name">
    <vt:lpwstr>Official</vt:lpwstr>
  </property>
  <property fmtid="{D5CDD505-2E9C-101B-9397-08002B2CF9AE}" pid="8" name="MSIP_Label_727fb50e-81d5-40a5-b712-4eff31972ce4_Application">
    <vt:lpwstr>Microsoft Azure Information Protection</vt:lpwstr>
  </property>
  <property fmtid="{D5CDD505-2E9C-101B-9397-08002B2CF9AE}" pid="9" name="MSIP_Label_727fb50e-81d5-40a5-b712-4eff31972ce4_ActionId">
    <vt:lpwstr>9bdea580-7600-4451-b9b1-aac51ec0f8e1</vt:lpwstr>
  </property>
  <property fmtid="{D5CDD505-2E9C-101B-9397-08002B2CF9AE}" pid="10" name="MSIP_Label_727fb50e-81d5-40a5-b712-4eff31972ce4_Extended_MSFT_Method">
    <vt:lpwstr>Automatic</vt:lpwstr>
  </property>
  <property fmtid="{D5CDD505-2E9C-101B-9397-08002B2CF9AE}" pid="11" name="Sensitivity">
    <vt:lpwstr>Official</vt:lpwstr>
  </property>
  <property fmtid="{D5CDD505-2E9C-101B-9397-08002B2CF9AE}" pid="12" name="HCAGPMS">
    <vt:lpwstr>OFFICIAL</vt:lpwstr>
  </property>
  <property fmtid="{D5CDD505-2E9C-101B-9397-08002B2CF9AE}" pid="13" name="ContentTypeId">
    <vt:lpwstr>0x01010037D2CA70CA811A4C9F18DA57CEC52A38</vt:lpwstr>
  </property>
</Properties>
</file>