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679" r:id="rId5"/>
    <p:sldId id="682" r:id="rId6"/>
    <p:sldId id="681" r:id="rId7"/>
    <p:sldId id="683" r:id="rId8"/>
    <p:sldId id="68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ome Billeter" userId="5aa2f44e-696c-4d06-b470-1e8907899cfc" providerId="ADAL" clId="{E482D7AD-D2EA-44A8-9BB4-CFB2A05660BA}"/>
    <pc:docChg chg="undo redo custSel modSld">
      <pc:chgData name="Jerome Billeter" userId="5aa2f44e-696c-4d06-b470-1e8907899cfc" providerId="ADAL" clId="{E482D7AD-D2EA-44A8-9BB4-CFB2A05660BA}" dt="2020-10-26T10:29:35.509" v="153" actId="20577"/>
      <pc:docMkLst>
        <pc:docMk/>
      </pc:docMkLst>
      <pc:sldChg chg="modSp mod">
        <pc:chgData name="Jerome Billeter" userId="5aa2f44e-696c-4d06-b470-1e8907899cfc" providerId="ADAL" clId="{E482D7AD-D2EA-44A8-9BB4-CFB2A05660BA}" dt="2020-10-22T13:13:32.941" v="87" actId="20577"/>
        <pc:sldMkLst>
          <pc:docMk/>
          <pc:sldMk cId="1183353298" sldId="681"/>
        </pc:sldMkLst>
        <pc:spChg chg="mod">
          <ac:chgData name="Jerome Billeter" userId="5aa2f44e-696c-4d06-b470-1e8907899cfc" providerId="ADAL" clId="{E482D7AD-D2EA-44A8-9BB4-CFB2A05660BA}" dt="2020-10-22T13:13:32.941" v="87" actId="20577"/>
          <ac:spMkLst>
            <pc:docMk/>
            <pc:sldMk cId="1183353298" sldId="681"/>
            <ac:spMk id="16" creationId="{F6F9B553-D37B-430A-9526-118E70C4063B}"/>
          </ac:spMkLst>
        </pc:spChg>
      </pc:sldChg>
      <pc:sldChg chg="modSp mod">
        <pc:chgData name="Jerome Billeter" userId="5aa2f44e-696c-4d06-b470-1e8907899cfc" providerId="ADAL" clId="{E482D7AD-D2EA-44A8-9BB4-CFB2A05660BA}" dt="2020-10-26T10:29:35.509" v="153" actId="20577"/>
        <pc:sldMkLst>
          <pc:docMk/>
          <pc:sldMk cId="1941794442" sldId="682"/>
        </pc:sldMkLst>
        <pc:spChg chg="mod">
          <ac:chgData name="Jerome Billeter" userId="5aa2f44e-696c-4d06-b470-1e8907899cfc" providerId="ADAL" clId="{E482D7AD-D2EA-44A8-9BB4-CFB2A05660BA}" dt="2020-10-26T10:29:35.509" v="153" actId="20577"/>
          <ac:spMkLst>
            <pc:docMk/>
            <pc:sldMk cId="1941794442" sldId="682"/>
            <ac:spMk id="4" creationId="{EE84D9C6-3FA8-48C1-9BAE-78AB1D19B429}"/>
          </ac:spMkLst>
        </pc:spChg>
      </pc:sldChg>
      <pc:sldChg chg="modSp mod">
        <pc:chgData name="Jerome Billeter" userId="5aa2f44e-696c-4d06-b470-1e8907899cfc" providerId="ADAL" clId="{E482D7AD-D2EA-44A8-9BB4-CFB2A05660BA}" dt="2020-10-26T10:28:09.865" v="92"/>
        <pc:sldMkLst>
          <pc:docMk/>
          <pc:sldMk cId="682021061" sldId="684"/>
        </pc:sldMkLst>
        <pc:spChg chg="mod">
          <ac:chgData name="Jerome Billeter" userId="5aa2f44e-696c-4d06-b470-1e8907899cfc" providerId="ADAL" clId="{E482D7AD-D2EA-44A8-9BB4-CFB2A05660BA}" dt="2020-10-26T10:28:09.865" v="92"/>
          <ac:spMkLst>
            <pc:docMk/>
            <pc:sldMk cId="682021061" sldId="684"/>
            <ac:spMk id="12" creationId="{2B0A9E06-8D28-48CB-A8B1-92512D5B836A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3436" y="1898428"/>
            <a:ext cx="10363200" cy="418673"/>
          </a:xfrm>
        </p:spPr>
        <p:txBody>
          <a:bodyPr wrap="none" lIns="0" tIns="0" rIns="0" bIns="0" anchor="t">
            <a:noAutofit/>
          </a:bodyPr>
          <a:lstStyle>
            <a:lvl1pPr algn="l">
              <a:defRPr sz="2933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3436" y="2317100"/>
            <a:ext cx="10363200" cy="405392"/>
          </a:xfrm>
        </p:spPr>
        <p:txBody>
          <a:bodyPr wrap="none" lIns="0" tIns="0" rIns="0" bIns="0" anchor="t">
            <a:noAutofit/>
          </a:bodyPr>
          <a:lstStyle>
            <a:lvl1pPr marL="0" indent="0" algn="l">
              <a:buNone/>
              <a:defRPr sz="2933">
                <a:solidFill>
                  <a:srgbClr val="F7A109"/>
                </a:solidFill>
                <a:latin typeface="Corbel"/>
                <a:cs typeface="Corbe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 descr="HE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97" y="352478"/>
            <a:ext cx="1107007" cy="1076709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7249595" y="1067721"/>
            <a:ext cx="4574155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67">
                <a:latin typeface="Corbel"/>
                <a:cs typeface="Corbel"/>
              </a:rPr>
              <a:t>Making homes happen</a:t>
            </a:r>
          </a:p>
        </p:txBody>
      </p:sp>
      <p:pic>
        <p:nvPicPr>
          <p:cNvPr id="7" name="Picture 6" descr="yellow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85864"/>
            <a:ext cx="12192000" cy="377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852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 - 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99" y="352480"/>
            <a:ext cx="1107007" cy="107670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249595" y="1067724"/>
            <a:ext cx="4574155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09585"/>
            <a:r>
              <a:rPr lang="en-US" sz="1867">
                <a:solidFill>
                  <a:prstClr val="black"/>
                </a:solidFill>
                <a:cs typeface="Corbel"/>
              </a:rPr>
              <a:t>Making homes happen</a:t>
            </a:r>
          </a:p>
        </p:txBody>
      </p:sp>
      <p:pic>
        <p:nvPicPr>
          <p:cNvPr id="7" name="Picture 6" descr="yellow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85864"/>
            <a:ext cx="12192000" cy="3772136"/>
          </a:xfrm>
          <a:prstGeom prst="rect">
            <a:avLst/>
          </a:prstGeom>
        </p:spPr>
      </p:pic>
      <p:sp>
        <p:nvSpPr>
          <p:cNvPr id="8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84800" y="1900800"/>
            <a:ext cx="10363200" cy="472083"/>
          </a:xfrm>
        </p:spPr>
        <p:txBody>
          <a:bodyPr tIns="46800">
            <a:no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9B000"/>
                </a:solidFill>
                <a:effectLst/>
                <a:uLnTx/>
                <a:uFillTx/>
                <a:latin typeface="Corbel" panose="020B0503020204020204" pitchFamily="34" charset="0"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>
                <a:solidFill>
                  <a:srgbClr val="F9B000"/>
                </a:solidFill>
              </a:rPr>
              <a:t>Contact Information</a:t>
            </a:r>
            <a:endParaRPr kumimoji="0" lang="en-US" sz="1867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rbel"/>
              <a:ea typeface="+mj-ea"/>
            </a:endParaRP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84800" y="2372884"/>
            <a:ext cx="10363200" cy="960105"/>
          </a:xfrm>
        </p:spPr>
        <p:txBody>
          <a:bodyPr tIns="0">
            <a:noAutofit/>
          </a:bodyPr>
          <a:lstStyle>
            <a:lvl1pPr marL="0" indent="0">
              <a:buNone/>
              <a:defRPr kumimoji="0" lang="en-US" sz="1867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</a:defRPr>
            </a:lvl1pPr>
          </a:lstStyle>
          <a:p>
            <a:pPr lvl="0"/>
            <a:r>
              <a: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j-ea"/>
              </a:rPr>
              <a:t>enquiries@homesengland.gov.uk</a:t>
            </a:r>
            <a:br>
              <a: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j-ea"/>
              </a:rPr>
            </a:br>
            <a:r>
              <a:rPr kumimoji="0" lang="en-GB" sz="1867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j-ea"/>
              </a:rPr>
              <a:t>0300 1234 500</a:t>
            </a:r>
            <a:br>
              <a: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j-ea"/>
              </a:rPr>
            </a:br>
            <a:r>
              <a: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j-ea"/>
              </a:rPr>
              <a:t>gov.uk/homes-</a:t>
            </a:r>
            <a:r>
              <a:rPr kumimoji="0" lang="en-US" sz="1867" b="0" i="0" u="none" strike="noStrike" kern="120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j-ea"/>
              </a:rPr>
              <a:t>england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530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 - 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99" y="352480"/>
            <a:ext cx="1107007" cy="107670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249595" y="1067724"/>
            <a:ext cx="4574155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09585"/>
            <a:r>
              <a:rPr lang="en-US" sz="1867">
                <a:solidFill>
                  <a:prstClr val="black"/>
                </a:solidFill>
                <a:cs typeface="Corbel"/>
              </a:rPr>
              <a:t>Making homes happen</a:t>
            </a:r>
          </a:p>
        </p:txBody>
      </p:sp>
      <p:pic>
        <p:nvPicPr>
          <p:cNvPr id="7" name="Picture 6" descr="yellow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85864"/>
            <a:ext cx="12192000" cy="3772136"/>
          </a:xfrm>
          <a:prstGeom prst="rect">
            <a:avLst/>
          </a:prstGeom>
        </p:spPr>
      </p:pic>
      <p:sp>
        <p:nvSpPr>
          <p:cNvPr id="8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84800" y="2076881"/>
            <a:ext cx="10363200" cy="960105"/>
          </a:xfrm>
        </p:spPr>
        <p:txBody>
          <a:bodyPr tIns="0">
            <a:noAutofit/>
          </a:bodyPr>
          <a:lstStyle>
            <a:lvl1pPr marL="0" indent="0" algn="ctr">
              <a:buNone/>
              <a:defRPr kumimoji="0" lang="en-US" sz="1867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</a:defRPr>
            </a:lvl1pPr>
          </a:lstStyle>
          <a:p>
            <a:pPr lvl="0"/>
            <a:r>
              <a: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j-ea"/>
              </a:rPr>
              <a:t>enquiries@homesengland.gov.uk</a:t>
            </a:r>
            <a:br>
              <a: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j-ea"/>
              </a:rPr>
            </a:br>
            <a:r>
              <a:rPr kumimoji="0" lang="en-GB" sz="1867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j-ea"/>
              </a:rPr>
              <a:t>0300 1234 500</a:t>
            </a:r>
            <a:br>
              <a: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j-ea"/>
              </a:rPr>
            </a:br>
            <a:r>
              <a: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j-ea"/>
              </a:rPr>
              <a:t>gov.uk/homes-</a:t>
            </a:r>
            <a:r>
              <a:rPr kumimoji="0" lang="en-US" sz="1867" b="0" i="0" u="none" strike="noStrike" kern="120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j-ea"/>
              </a:rPr>
              <a:t>england</a:t>
            </a:r>
            <a:endParaRPr lang="en-GB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484800" y="1604797"/>
            <a:ext cx="10363200" cy="470400"/>
          </a:xfrm>
        </p:spPr>
        <p:txBody>
          <a:bodyPr tIns="46800">
            <a:noAutofit/>
          </a:bodyPr>
          <a:lstStyle>
            <a:lvl1pPr marL="0" indent="0" algn="ctr">
              <a:buNone/>
              <a:def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9B000"/>
                </a:solidFill>
                <a:effectLst/>
                <a:uLnTx/>
                <a:uFillTx/>
                <a:latin typeface="Corbel" panose="020B0503020204020204" pitchFamily="34" charset="0"/>
              </a:defRPr>
            </a:lvl1pPr>
          </a:lstStyle>
          <a:p>
            <a:pPr lvl="0"/>
            <a:r>
              <a:rPr lang="en-US" sz="3200">
                <a:solidFill>
                  <a:srgbClr val="F9B000"/>
                </a:solidFill>
              </a:rPr>
              <a:t>Contact Information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234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 - End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yellow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85864"/>
            <a:ext cx="12192000" cy="3772136"/>
          </a:xfrm>
          <a:prstGeom prst="rect">
            <a:avLst/>
          </a:prstGeom>
        </p:spPr>
      </p:pic>
      <p:sp>
        <p:nvSpPr>
          <p:cNvPr id="8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912000" y="1790401"/>
            <a:ext cx="10363200" cy="960105"/>
          </a:xfrm>
        </p:spPr>
        <p:txBody>
          <a:bodyPr tIns="0">
            <a:noAutofit/>
          </a:bodyPr>
          <a:lstStyle>
            <a:lvl1pPr marL="0" indent="0" algn="ctr">
              <a:buNone/>
              <a:defRPr kumimoji="0" lang="en-US" sz="1867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</a:defRPr>
            </a:lvl1pPr>
          </a:lstStyle>
          <a:p>
            <a:pPr lvl="0"/>
            <a:r>
              <a: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j-ea"/>
              </a:rPr>
              <a:t>enquiries@homesengland.gov.uk</a:t>
            </a:r>
            <a:br>
              <a: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j-ea"/>
              </a:rPr>
            </a:br>
            <a:r>
              <a:rPr kumimoji="0" lang="en-GB" sz="1867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j-ea"/>
              </a:rPr>
              <a:t>0300 1234 500</a:t>
            </a:r>
            <a:br>
              <a: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j-ea"/>
              </a:rPr>
            </a:br>
            <a:r>
              <a: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j-ea"/>
              </a:rPr>
              <a:t>gov.uk/homes-</a:t>
            </a:r>
            <a:r>
              <a:rPr kumimoji="0" lang="en-US" sz="1867" b="0" i="0" u="none" strike="noStrike" kern="120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j-ea"/>
              </a:rPr>
              <a:t>england</a:t>
            </a:r>
            <a:endParaRPr lang="en-GB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912000" y="1315200"/>
            <a:ext cx="10363200" cy="470400"/>
          </a:xfrm>
        </p:spPr>
        <p:txBody>
          <a:bodyPr tIns="46800">
            <a:noAutofit/>
          </a:bodyPr>
          <a:lstStyle>
            <a:lvl1pPr marL="0" indent="0" algn="ctr">
              <a:buNone/>
              <a:def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9B000"/>
                </a:solidFill>
                <a:effectLst/>
                <a:uLnTx/>
                <a:uFillTx/>
                <a:latin typeface="Corbel" panose="020B0503020204020204" pitchFamily="34" charset="0"/>
              </a:defRPr>
            </a:lvl1pPr>
          </a:lstStyle>
          <a:p>
            <a:pPr lvl="0"/>
            <a:r>
              <a:rPr lang="en-US" sz="3200">
                <a:solidFill>
                  <a:srgbClr val="F9B000"/>
                </a:solidFill>
              </a:rPr>
              <a:t>Contact Information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085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2295"/>
            <a:ext cx="10972800" cy="1507435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90000"/>
              </a:lnSpc>
              <a:spcAft>
                <a:spcPts val="800"/>
              </a:spcAft>
              <a:defRPr sz="4267">
                <a:solidFill>
                  <a:srgbClr val="F9B000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69729"/>
            <a:ext cx="9117221" cy="4209600"/>
          </a:xfrm>
        </p:spPr>
        <p:txBody>
          <a:bodyPr lIns="0" tIns="0" rIns="0" bIns="0">
            <a:normAutofit/>
          </a:bodyPr>
          <a:lstStyle>
            <a:lvl1pPr>
              <a:spcBef>
                <a:spcPts val="800"/>
              </a:spcBef>
              <a:defRPr sz="2667">
                <a:latin typeface="Corbel"/>
                <a:cs typeface="Corbel"/>
              </a:defRPr>
            </a:lvl1pPr>
            <a:lvl2pPr>
              <a:spcBef>
                <a:spcPts val="800"/>
              </a:spcBef>
              <a:defRPr sz="2667">
                <a:latin typeface="Corbel"/>
                <a:cs typeface="Corbel"/>
              </a:defRPr>
            </a:lvl2pPr>
            <a:lvl3pPr>
              <a:spcBef>
                <a:spcPts val="800"/>
              </a:spcBef>
              <a:defRPr sz="2667">
                <a:latin typeface="Corbel"/>
                <a:cs typeface="Corbel"/>
              </a:defRPr>
            </a:lvl3pPr>
            <a:lvl4pPr>
              <a:spcBef>
                <a:spcPts val="800"/>
              </a:spcBef>
              <a:defRPr sz="2667">
                <a:latin typeface="Corbel"/>
                <a:cs typeface="Corbel"/>
              </a:defRPr>
            </a:lvl4pPr>
            <a:lvl5pPr>
              <a:defRPr sz="2667">
                <a:latin typeface="Corbel"/>
                <a:cs typeface="Corbe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5639159" y="6460800"/>
            <a:ext cx="920069" cy="187200"/>
          </a:xfrm>
          <a:prstGeom prst="rect">
            <a:avLst/>
          </a:prstGeom>
        </p:spPr>
        <p:txBody>
          <a:bodyPr anchor="ctr"/>
          <a:lstStyle/>
          <a:p>
            <a:fld id="{B85282A8-A6D7-5B4D-8257-F9C7177A3D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609600" y="6460184"/>
            <a:ext cx="3860800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200">
                <a:latin typeface="Corbel"/>
                <a:cs typeface="Corbel"/>
              </a:rPr>
              <a:t>#</a:t>
            </a:r>
            <a:r>
              <a:rPr lang="en-US" sz="1200" err="1">
                <a:latin typeface="Corbel"/>
                <a:cs typeface="Corbel"/>
              </a:rPr>
              <a:t>MakingHomesHappen</a:t>
            </a:r>
            <a:endParaRPr lang="en-US" sz="120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653729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F9B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85864"/>
            <a:ext cx="12192000" cy="37721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599" y="480001"/>
            <a:ext cx="10881439" cy="2553812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90000"/>
              </a:lnSpc>
              <a:defRPr sz="5333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5639159" y="6460800"/>
            <a:ext cx="920069" cy="187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5282A8-A6D7-5B4D-8257-F9C7177A3D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09600" y="6460184"/>
            <a:ext cx="3860800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Corbel"/>
                <a:cs typeface="Corbel"/>
              </a:rPr>
              <a:t>#</a:t>
            </a:r>
            <a:r>
              <a:rPr lang="en-US" sz="1200" err="1">
                <a:solidFill>
                  <a:schemeClr val="bg1"/>
                </a:solidFill>
                <a:latin typeface="Corbel"/>
                <a:cs typeface="Corbel"/>
              </a:rPr>
              <a:t>MakingHomesHappen</a:t>
            </a:r>
            <a:endParaRPr lang="en-US" sz="1200">
              <a:solidFill>
                <a:schemeClr val="bg1"/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813277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2296"/>
            <a:ext cx="10972800" cy="1509705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ct val="90000"/>
              </a:lnSpc>
              <a:defRPr sz="4267">
                <a:solidFill>
                  <a:srgbClr val="F9B000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72000"/>
            <a:ext cx="10972800" cy="4210384"/>
          </a:xfrm>
        </p:spPr>
        <p:txBody>
          <a:bodyPr lIns="0" tIns="0" rIns="0" bIns="0" numCol="2" spcCol="288000">
            <a:normAutofit/>
          </a:bodyPr>
          <a:lstStyle>
            <a:lvl1pPr>
              <a:spcBef>
                <a:spcPts val="800"/>
              </a:spcBef>
              <a:defRPr sz="2667">
                <a:latin typeface="Corbel"/>
                <a:cs typeface="Corbel"/>
              </a:defRPr>
            </a:lvl1pPr>
            <a:lvl2pPr>
              <a:spcBef>
                <a:spcPts val="800"/>
              </a:spcBef>
              <a:defRPr sz="2667">
                <a:latin typeface="Corbel"/>
                <a:cs typeface="Corbel"/>
              </a:defRPr>
            </a:lvl2pPr>
            <a:lvl3pPr>
              <a:spcBef>
                <a:spcPts val="800"/>
              </a:spcBef>
              <a:defRPr sz="2667">
                <a:latin typeface="Corbel"/>
                <a:cs typeface="Corbel"/>
              </a:defRPr>
            </a:lvl3pPr>
            <a:lvl4pPr>
              <a:spcBef>
                <a:spcPts val="800"/>
              </a:spcBef>
              <a:defRPr sz="2667">
                <a:latin typeface="Corbel"/>
                <a:cs typeface="Corbel"/>
              </a:defRPr>
            </a:lvl4pPr>
            <a:lvl5pPr>
              <a:defRPr sz="2667">
                <a:latin typeface="Corbel"/>
                <a:cs typeface="Corbe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5639159" y="6460800"/>
            <a:ext cx="920069" cy="187200"/>
          </a:xfrm>
          <a:prstGeom prst="rect">
            <a:avLst/>
          </a:prstGeom>
        </p:spPr>
        <p:txBody>
          <a:bodyPr anchor="ctr"/>
          <a:lstStyle/>
          <a:p>
            <a:fld id="{B85282A8-A6D7-5B4D-8257-F9C7177A3D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609600" y="6460184"/>
            <a:ext cx="3860800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200">
                <a:latin typeface="Corbel"/>
                <a:cs typeface="Corbel"/>
              </a:rPr>
              <a:t>#</a:t>
            </a:r>
            <a:r>
              <a:rPr lang="en-US" sz="1200" err="1">
                <a:latin typeface="Corbel"/>
                <a:cs typeface="Corbel"/>
              </a:rPr>
              <a:t>MakingHomesHappen</a:t>
            </a:r>
            <a:endParaRPr lang="en-US" sz="120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923879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094818"/>
            <a:ext cx="5386917" cy="641349"/>
          </a:xfr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667" b="0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40467"/>
            <a:ext cx="5386917" cy="2865967"/>
          </a:xfrm>
        </p:spPr>
        <p:txBody>
          <a:bodyPr lIns="0" tIns="0" rIns="0" bIns="0"/>
          <a:lstStyle>
            <a:lvl1pPr>
              <a:defRPr sz="2667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5093334"/>
            <a:ext cx="5389033" cy="641349"/>
          </a:xfrm>
          <a:ln>
            <a:noFill/>
            <a:round/>
          </a:ln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2667" b="0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040467"/>
            <a:ext cx="5389033" cy="2865967"/>
          </a:xfrm>
        </p:spPr>
        <p:txBody>
          <a:bodyPr lIns="0" tIns="0" rIns="0" bIns="0"/>
          <a:lstStyle>
            <a:lvl1pPr>
              <a:defRPr sz="2667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09600" y="362295"/>
            <a:ext cx="10972800" cy="1507435"/>
          </a:xfrm>
        </p:spPr>
        <p:txBody>
          <a:bodyPr lIns="0" tIns="0" rIns="0" bIns="0" anchor="t">
            <a:normAutofit/>
          </a:bodyPr>
          <a:lstStyle>
            <a:lvl1pPr indent="0">
              <a:lnSpc>
                <a:spcPct val="90000"/>
              </a:lnSpc>
              <a:spcBef>
                <a:spcPts val="0"/>
              </a:spcBef>
              <a:defRPr sz="4267">
                <a:solidFill>
                  <a:srgbClr val="F9B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>
              <a:solidFill>
                <a:srgbClr val="F9B000"/>
              </a:solidFill>
            </a:endParaRPr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5639159" y="6460800"/>
            <a:ext cx="920069" cy="187200"/>
          </a:xfrm>
          <a:prstGeom prst="rect">
            <a:avLst/>
          </a:prstGeom>
        </p:spPr>
        <p:txBody>
          <a:bodyPr anchor="ctr"/>
          <a:lstStyle/>
          <a:p>
            <a:fld id="{B85282A8-A6D7-5B4D-8257-F9C7177A3D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609600" y="6460184"/>
            <a:ext cx="3860800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200">
                <a:latin typeface="Corbel"/>
                <a:cs typeface="Corbel"/>
              </a:rPr>
              <a:t>#</a:t>
            </a:r>
            <a:r>
              <a:rPr lang="en-US" sz="1200" err="1">
                <a:latin typeface="Corbel"/>
                <a:cs typeface="Corbel"/>
              </a:rPr>
              <a:t>MakingHomesHappen</a:t>
            </a:r>
            <a:endParaRPr lang="en-US" sz="120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327260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609600" y="362295"/>
            <a:ext cx="10972800" cy="1507435"/>
          </a:xfrm>
        </p:spPr>
        <p:txBody>
          <a:bodyPr lIns="0" tIns="0" rIns="0" bIns="0" anchor="t">
            <a:normAutofit/>
          </a:bodyPr>
          <a:lstStyle>
            <a:lvl1pPr indent="0">
              <a:lnSpc>
                <a:spcPct val="90000"/>
              </a:lnSpc>
              <a:spcBef>
                <a:spcPts val="0"/>
              </a:spcBef>
              <a:defRPr sz="4267">
                <a:solidFill>
                  <a:srgbClr val="F9B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>
              <a:solidFill>
                <a:srgbClr val="F9B000"/>
              </a:solidFill>
            </a:endParaRPr>
          </a:p>
        </p:txBody>
      </p:sp>
      <p:sp>
        <p:nvSpPr>
          <p:cNvPr id="5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5639159" y="6460800"/>
            <a:ext cx="920069" cy="187200"/>
          </a:xfrm>
          <a:prstGeom prst="rect">
            <a:avLst/>
          </a:prstGeom>
        </p:spPr>
        <p:txBody>
          <a:bodyPr anchor="ctr"/>
          <a:lstStyle/>
          <a:p>
            <a:fld id="{B85282A8-A6D7-5B4D-8257-F9C7177A3D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609600" y="6460184"/>
            <a:ext cx="3860800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200">
                <a:latin typeface="Corbel"/>
                <a:cs typeface="Corbel"/>
              </a:rPr>
              <a:t>#</a:t>
            </a:r>
            <a:r>
              <a:rPr lang="en-US" sz="1200" err="1">
                <a:latin typeface="Corbel"/>
                <a:cs typeface="Corbel"/>
              </a:rPr>
              <a:t>MakingHomesHappen</a:t>
            </a:r>
            <a:endParaRPr lang="en-US" sz="120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689947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5639159" y="6460800"/>
            <a:ext cx="920069" cy="187200"/>
          </a:xfrm>
          <a:prstGeom prst="rect">
            <a:avLst/>
          </a:prstGeom>
        </p:spPr>
        <p:txBody>
          <a:bodyPr anchor="ctr"/>
          <a:lstStyle/>
          <a:p>
            <a:fld id="{B85282A8-A6D7-5B4D-8257-F9C7177A3D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609600" y="6460184"/>
            <a:ext cx="3860800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200">
                <a:latin typeface="Corbel"/>
                <a:cs typeface="Corbel"/>
              </a:rPr>
              <a:t>#</a:t>
            </a:r>
            <a:r>
              <a:rPr lang="en-US" sz="1200" err="1">
                <a:latin typeface="Corbel"/>
                <a:cs typeface="Corbel"/>
              </a:rPr>
              <a:t>MakingHomesHappen</a:t>
            </a:r>
            <a:endParaRPr lang="en-US" sz="120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727015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362295"/>
            <a:ext cx="10972800" cy="1507435"/>
          </a:xfrm>
        </p:spPr>
        <p:txBody>
          <a:bodyPr lIns="0" tIns="0" rIns="0" bIns="0" anchor="t">
            <a:normAutofit/>
          </a:bodyPr>
          <a:lstStyle>
            <a:lvl1pPr indent="0">
              <a:lnSpc>
                <a:spcPct val="90000"/>
              </a:lnSpc>
              <a:spcBef>
                <a:spcPts val="0"/>
              </a:spcBef>
              <a:defRPr sz="4267">
                <a:solidFill>
                  <a:srgbClr val="F9B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>
              <a:solidFill>
                <a:srgbClr val="F9B000"/>
              </a:solidFill>
            </a:endParaRPr>
          </a:p>
        </p:txBody>
      </p:sp>
      <p:sp>
        <p:nvSpPr>
          <p:cNvPr id="9" name="Text Placeholder 41"/>
          <p:cNvSpPr>
            <a:spLocks noGrp="1"/>
          </p:cNvSpPr>
          <p:nvPr>
            <p:ph type="body" sz="quarter" idx="14"/>
          </p:nvPr>
        </p:nvSpPr>
        <p:spPr>
          <a:xfrm>
            <a:off x="609600" y="1872000"/>
            <a:ext cx="3748800" cy="3696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47"/>
          <p:cNvSpPr>
            <a:spLocks noGrp="1"/>
          </p:cNvSpPr>
          <p:nvPr>
            <p:ph sz="quarter" idx="16"/>
          </p:nvPr>
        </p:nvSpPr>
        <p:spPr>
          <a:xfrm>
            <a:off x="3163200" y="1046400"/>
            <a:ext cx="9115200" cy="5212800"/>
          </a:xfrm>
          <a:prstGeom prst="ellipse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5639159" y="6460800"/>
            <a:ext cx="920069" cy="187200"/>
          </a:xfrm>
          <a:prstGeom prst="rect">
            <a:avLst/>
          </a:prstGeom>
        </p:spPr>
        <p:txBody>
          <a:bodyPr anchor="ctr"/>
          <a:lstStyle/>
          <a:p>
            <a:fld id="{B85282A8-A6D7-5B4D-8257-F9C7177A3D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609600" y="6460184"/>
            <a:ext cx="3860800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200">
                <a:latin typeface="Corbel"/>
                <a:cs typeface="Corbel"/>
              </a:rPr>
              <a:t>#</a:t>
            </a:r>
            <a:r>
              <a:rPr lang="en-US" sz="1200" err="1">
                <a:latin typeface="Corbel"/>
                <a:cs typeface="Corbel"/>
              </a:rPr>
              <a:t>MakingHomesHappen</a:t>
            </a:r>
            <a:endParaRPr lang="en-US" sz="120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471665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000" y="1439999"/>
            <a:ext cx="8164800" cy="4584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6023998"/>
            <a:ext cx="7315200" cy="425927"/>
          </a:xfrm>
        </p:spPr>
        <p:txBody>
          <a:bodyPr/>
          <a:lstStyle>
            <a:lvl1pPr marL="0" indent="0" algn="ctr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09600" y="362295"/>
            <a:ext cx="10972800" cy="1507435"/>
          </a:xfrm>
        </p:spPr>
        <p:txBody>
          <a:bodyPr lIns="0" tIns="0" rIns="0" bIns="0" anchor="t">
            <a:normAutofit/>
          </a:bodyPr>
          <a:lstStyle>
            <a:lvl1pPr indent="0">
              <a:lnSpc>
                <a:spcPct val="90000"/>
              </a:lnSpc>
              <a:spcBef>
                <a:spcPts val="0"/>
              </a:spcBef>
              <a:defRPr sz="4267">
                <a:solidFill>
                  <a:srgbClr val="F9B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>
              <a:solidFill>
                <a:srgbClr val="F9B000"/>
              </a:solidFill>
            </a:endParaRPr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5639159" y="6460800"/>
            <a:ext cx="920069" cy="187200"/>
          </a:xfrm>
          <a:prstGeom prst="rect">
            <a:avLst/>
          </a:prstGeom>
        </p:spPr>
        <p:txBody>
          <a:bodyPr anchor="ctr"/>
          <a:lstStyle/>
          <a:p>
            <a:fld id="{B85282A8-A6D7-5B4D-8257-F9C7177A3D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609600" y="6460184"/>
            <a:ext cx="3860800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200">
                <a:latin typeface="Corbel"/>
                <a:cs typeface="Corbel"/>
              </a:rPr>
              <a:t>#</a:t>
            </a:r>
            <a:r>
              <a:rPr lang="en-US" sz="1200" err="1">
                <a:latin typeface="Corbel"/>
                <a:cs typeface="Corbel"/>
              </a:rPr>
              <a:t>MakingHomesHappen</a:t>
            </a:r>
            <a:endParaRPr lang="en-US" sz="120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035834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64800"/>
            <a:ext cx="10972800" cy="1507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72000"/>
            <a:ext cx="10972800" cy="42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7600" y="6451200"/>
            <a:ext cx="2844800" cy="18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60800"/>
            <a:ext cx="3859200" cy="18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39159" y="6460800"/>
            <a:ext cx="920069" cy="187200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fld id="{B85282A8-A6D7-5B4D-8257-F9C7177A3D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MSIPCMContentMarking" descr="{&quot;HashCode&quot;:-1345168894,&quot;Placement&quot;:&quot;Footer&quot;}">
            <a:extLst>
              <a:ext uri="{FF2B5EF4-FFF2-40B4-BE49-F238E27FC236}">
                <a16:creationId xmlns:a16="http://schemas.microsoft.com/office/drawing/2014/main" id="{25B88DE8-AE88-48D7-9451-6D4D5643DE12}"/>
              </a:ext>
            </a:extLst>
          </p:cNvPr>
          <p:cNvSpPr txBox="1"/>
          <p:nvPr userDrawn="1"/>
        </p:nvSpPr>
        <p:spPr>
          <a:xfrm>
            <a:off x="5948680" y="6561475"/>
            <a:ext cx="294640" cy="2965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200">
                <a:solidFill>
                  <a:srgbClr val="0078D7"/>
                </a:solidFill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9231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609585" rtl="0" eaLnBrk="1" latinLnBrk="0" hangingPunct="1">
        <a:spcBef>
          <a:spcPct val="0"/>
        </a:spcBef>
        <a:buNone/>
        <a:defRPr sz="4267" kern="1200">
          <a:solidFill>
            <a:srgbClr val="F9B000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3436" y="1559123"/>
            <a:ext cx="10363200" cy="1195580"/>
          </a:xfrm>
        </p:spPr>
        <p:txBody>
          <a:bodyPr/>
          <a:lstStyle/>
          <a:p>
            <a:pPr algn="ctr"/>
            <a:r>
              <a:rPr lang="en-US" sz="3200" dirty="0"/>
              <a:t>CIH and Housing Professionals Continuous Professional </a:t>
            </a:r>
            <a:br>
              <a:rPr lang="en-US" sz="3200" dirty="0"/>
            </a:br>
            <a:r>
              <a:rPr lang="en-US" sz="3200" dirty="0"/>
              <a:t>Development Event</a:t>
            </a:r>
            <a:br>
              <a:rPr lang="en-US" sz="3200" dirty="0"/>
            </a:br>
            <a:r>
              <a:rPr lang="en-US" sz="3200" dirty="0"/>
              <a:t>'Transforming our homes and communities'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2704" y="5298877"/>
            <a:ext cx="10363200" cy="40539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650" dirty="0">
                <a:solidFill>
                  <a:schemeClr val="tx1"/>
                </a:solidFill>
              </a:rPr>
              <a:t>4 November 2020</a:t>
            </a:r>
          </a:p>
        </p:txBody>
      </p:sp>
    </p:spTree>
    <p:extLst>
      <p:ext uri="{BB962C8B-B14F-4D97-AF65-F5344CB8AC3E}">
        <p14:creationId xmlns:p14="http://schemas.microsoft.com/office/powerpoint/2010/main" val="2710888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C9682-489F-4AFE-84D9-D64400F40F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" y="178163"/>
            <a:ext cx="10881439" cy="55868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4000" b="1" dirty="0"/>
              <a:t>HOUSE RULES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35B088-7E21-436D-8CCD-8571C77A2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282A8-A6D7-5B4D-8257-F9C7177A3D7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E84D9C6-3FA8-48C1-9BAE-78AB1D19B429}"/>
              </a:ext>
            </a:extLst>
          </p:cNvPr>
          <p:cNvSpPr txBox="1">
            <a:spLocks/>
          </p:cNvSpPr>
          <p:nvPr/>
        </p:nvSpPr>
        <p:spPr>
          <a:xfrm>
            <a:off x="609598" y="807867"/>
            <a:ext cx="10881439" cy="5566300"/>
          </a:xfrm>
          <a:prstGeom prst="rect">
            <a:avLst/>
          </a:prstGeom>
        </p:spPr>
        <p:txBody>
          <a:bodyPr/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dirty="0"/>
              <a:t>We encourage you to keep your webcam on, especially during the workshop sessions</a:t>
            </a:r>
          </a:p>
          <a:p>
            <a:pPr marL="0" indent="0">
              <a:spcBef>
                <a:spcPts val="0"/>
              </a:spcBef>
              <a:buNone/>
            </a:pPr>
            <a:endParaRPr lang="en-US" sz="1000" dirty="0"/>
          </a:p>
          <a:p>
            <a:pPr>
              <a:spcBef>
                <a:spcPts val="0"/>
              </a:spcBef>
            </a:pPr>
            <a:r>
              <a:rPr lang="en-US" sz="2000" dirty="0"/>
              <a:t>To help the event run as smoothly as possible, please turn off your microphone</a:t>
            </a:r>
          </a:p>
          <a:p>
            <a:pPr marL="0" indent="0">
              <a:spcBef>
                <a:spcPts val="0"/>
              </a:spcBef>
              <a:buNone/>
            </a:pPr>
            <a:endParaRPr lang="en-US" sz="1000" dirty="0"/>
          </a:p>
          <a:p>
            <a:pPr>
              <a:spcBef>
                <a:spcPts val="0"/>
              </a:spcBef>
            </a:pPr>
            <a:r>
              <a:rPr lang="en-US" sz="2000" dirty="0"/>
              <a:t>We encourage you to ask questions in Chat – and a selection will be picked up with our speakers (we are not using the Hands Up facility)</a:t>
            </a:r>
            <a:endParaRPr lang="en-US" sz="20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0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dirty="0"/>
              <a:t>Please type any questions in the chat box and put a ‘Q’ before your question so we can differentiate it from a comment. We will either read your question or ask you to unmute yourself to ask your question</a:t>
            </a:r>
          </a:p>
          <a:p>
            <a:pPr marL="0" indent="0">
              <a:spcBef>
                <a:spcPts val="0"/>
              </a:spcBef>
              <a:buNone/>
            </a:pPr>
            <a:endParaRPr lang="en-US" sz="1000" dirty="0"/>
          </a:p>
          <a:p>
            <a:pPr>
              <a:spcBef>
                <a:spcPts val="0"/>
              </a:spcBef>
            </a:pPr>
            <a:r>
              <a:rPr lang="en-US" sz="2000" dirty="0"/>
              <a:t>You can also use the chat box to talk to each other or make comments </a:t>
            </a:r>
          </a:p>
          <a:p>
            <a:pPr marL="0" indent="0">
              <a:spcBef>
                <a:spcPts val="0"/>
              </a:spcBef>
              <a:buNone/>
            </a:pPr>
            <a:endParaRPr lang="en-US" sz="10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dirty="0"/>
              <a:t>This is an internal event and in the lead-in to SR we have been asked </a:t>
            </a:r>
            <a:r>
              <a:rPr lang="en-US" sz="2000" u="sng" dirty="0"/>
              <a:t>not</a:t>
            </a:r>
            <a:r>
              <a:rPr lang="en-US" sz="2000" dirty="0"/>
              <a:t> to Tweet or use other social media</a:t>
            </a:r>
          </a:p>
          <a:p>
            <a:pPr marL="0" indent="0">
              <a:spcBef>
                <a:spcPts val="0"/>
              </a:spcBef>
              <a:buNone/>
            </a:pPr>
            <a:endParaRPr lang="en-US" sz="1000" dirty="0"/>
          </a:p>
          <a:p>
            <a:pPr>
              <a:spcBef>
                <a:spcPts val="0"/>
              </a:spcBef>
            </a:pPr>
            <a:r>
              <a:rPr lang="en-US" sz="2000" dirty="0"/>
              <a:t>If you have any technical problems, please use the chat box to send the Host a direct message</a:t>
            </a:r>
          </a:p>
          <a:p>
            <a:pPr marL="0" indent="0">
              <a:spcBef>
                <a:spcPts val="0"/>
              </a:spcBef>
              <a:buNone/>
            </a:pPr>
            <a:endParaRPr lang="en-US" sz="1000" dirty="0"/>
          </a:p>
          <a:p>
            <a:pPr>
              <a:spcBef>
                <a:spcPts val="0"/>
              </a:spcBef>
            </a:pPr>
            <a:r>
              <a:rPr lang="en-US" sz="2000" dirty="0"/>
              <a:t>This event is being recorded</a:t>
            </a:r>
          </a:p>
          <a:p>
            <a:pPr marL="0" indent="0">
              <a:spcBef>
                <a:spcPts val="0"/>
              </a:spcBef>
              <a:buNone/>
            </a:pPr>
            <a:endParaRPr lang="en-US" sz="1000" dirty="0"/>
          </a:p>
          <a:p>
            <a:pPr>
              <a:spcBef>
                <a:spcPts val="0"/>
              </a:spcBef>
            </a:pPr>
            <a:r>
              <a:rPr lang="en-US" sz="2000" dirty="0"/>
              <a:t>We don’t have any specific networking sessions so why not think about contacting at least one person you haven’t spoken to before this event, afterwards – build your network </a:t>
            </a:r>
            <a:r>
              <a:rPr lang="en-US" sz="2000" dirty="0">
                <a:sym typeface="Wingdings" panose="05000000000000000000" pitchFamily="2" charset="2"/>
              </a:rPr>
              <a:t></a:t>
            </a:r>
            <a:r>
              <a:rPr lang="en-US" sz="2000" dirty="0"/>
              <a:t> 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41794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35B088-7E21-436D-8CCD-8571C77A2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282A8-A6D7-5B4D-8257-F9C7177A3D72}" type="slidenum">
              <a:rPr lang="en-US" smtClean="0">
                <a:latin typeface="+mj-lt"/>
              </a:rPr>
              <a:pPr/>
              <a:t>3</a:t>
            </a:fld>
            <a:endParaRPr lang="en-US">
              <a:latin typeface="+mj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15B368C-F81F-454B-B595-F79C299A90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76"/>
          <a:stretch/>
        </p:blipFill>
        <p:spPr>
          <a:xfrm>
            <a:off x="393958" y="4420800"/>
            <a:ext cx="11404084" cy="593288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F3FC24F-ABEC-4E45-9759-518CAC5C71C7}"/>
              </a:ext>
            </a:extLst>
          </p:cNvPr>
          <p:cNvCxnSpPr>
            <a:cxnSpLocks/>
          </p:cNvCxnSpPr>
          <p:nvPr/>
        </p:nvCxnSpPr>
        <p:spPr>
          <a:xfrm>
            <a:off x="6915543" y="3556030"/>
            <a:ext cx="0" cy="757989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FFA9603-2AA3-4558-8D56-2899B64258DA}"/>
              </a:ext>
            </a:extLst>
          </p:cNvPr>
          <p:cNvSpPr/>
          <p:nvPr/>
        </p:nvSpPr>
        <p:spPr>
          <a:xfrm>
            <a:off x="6315075" y="3081909"/>
            <a:ext cx="218573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500" dirty="0">
                <a:latin typeface="+mj-lt"/>
                <a:cs typeface="Segoe UI" panose="020B0502040204020203" pitchFamily="34" charset="0"/>
              </a:rPr>
              <a:t>Chat Function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6F9B553-D37B-430A-9526-118E70C4063B}"/>
              </a:ext>
            </a:extLst>
          </p:cNvPr>
          <p:cNvSpPr/>
          <p:nvPr/>
        </p:nvSpPr>
        <p:spPr>
          <a:xfrm>
            <a:off x="393958" y="313664"/>
            <a:ext cx="114040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HOW TO ASK A QUESTION</a:t>
            </a:r>
          </a:p>
          <a:p>
            <a:endParaRPr lang="en-GB" sz="2400" dirty="0">
              <a:latin typeface="+mj-lt"/>
              <a:cs typeface="Segoe UI" panose="020B0502040204020203" pitchFamily="34" charset="0"/>
            </a:endParaRPr>
          </a:p>
          <a:p>
            <a:r>
              <a:rPr lang="en-GB" sz="2400" dirty="0">
                <a:latin typeface="+mj-lt"/>
                <a:cs typeface="Segoe UI" panose="020B0502040204020203" pitchFamily="34" charset="0"/>
              </a:rPr>
              <a:t>Please add the letter ‘Q’ before your question</a:t>
            </a:r>
            <a:endParaRPr lang="en-GB" sz="2400" dirty="0">
              <a:solidFill>
                <a:schemeClr val="bg1"/>
              </a:solidFill>
              <a:latin typeface="+mj-lt"/>
              <a:cs typeface="Segoe UI" panose="020B0502040204020203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4BD3B5F-576D-4F6C-8F6B-0094EB8AE6FE}"/>
              </a:ext>
            </a:extLst>
          </p:cNvPr>
          <p:cNvCxnSpPr>
            <a:cxnSpLocks/>
          </p:cNvCxnSpPr>
          <p:nvPr/>
        </p:nvCxnSpPr>
        <p:spPr>
          <a:xfrm>
            <a:off x="619518" y="3556030"/>
            <a:ext cx="0" cy="757989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666FF99F-6FF1-4458-BB8B-E9E7D1AA8B2C}"/>
              </a:ext>
            </a:extLst>
          </p:cNvPr>
          <p:cNvSpPr/>
          <p:nvPr/>
        </p:nvSpPr>
        <p:spPr>
          <a:xfrm>
            <a:off x="133350" y="3081909"/>
            <a:ext cx="218573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500" dirty="0">
                <a:latin typeface="+mj-lt"/>
                <a:cs typeface="Segoe UI" panose="020B0502040204020203" pitchFamily="34" charset="0"/>
              </a:rPr>
              <a:t>Mute/Unmute</a:t>
            </a:r>
          </a:p>
        </p:txBody>
      </p:sp>
    </p:spTree>
    <p:extLst>
      <p:ext uri="{BB962C8B-B14F-4D97-AF65-F5344CB8AC3E}">
        <p14:creationId xmlns:p14="http://schemas.microsoft.com/office/powerpoint/2010/main" val="1183353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>
            <a:extLst>
              <a:ext uri="{FF2B5EF4-FFF2-40B4-BE49-F238E27FC236}">
                <a16:creationId xmlns:a16="http://schemas.microsoft.com/office/drawing/2014/main" id="{3F607569-DDB4-42FF-8CF2-D192D484B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2913191"/>
            <a:ext cx="4246050" cy="292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DD6D5F2-BADB-489F-A456-43FB727825A6}"/>
              </a:ext>
            </a:extLst>
          </p:cNvPr>
          <p:cNvSpPr txBox="1"/>
          <p:nvPr/>
        </p:nvSpPr>
        <p:spPr>
          <a:xfrm>
            <a:off x="733425" y="1865117"/>
            <a:ext cx="25335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en-GB" dirty="0">
                <a:solidFill>
                  <a:srgbClr val="000000"/>
                </a:solidFill>
                <a:latin typeface="+mj-lt"/>
              </a:rPr>
              <a:t>Activate Speaker View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7B95AFC-6BB8-4B78-B32A-CBA029B40BCD}"/>
              </a:ext>
            </a:extLst>
          </p:cNvPr>
          <p:cNvCxnSpPr>
            <a:cxnSpLocks/>
          </p:cNvCxnSpPr>
          <p:nvPr/>
        </p:nvCxnSpPr>
        <p:spPr>
          <a:xfrm>
            <a:off x="1375108" y="2281561"/>
            <a:ext cx="0" cy="471172"/>
          </a:xfrm>
          <a:prstGeom prst="straightConnector1">
            <a:avLst/>
          </a:prstGeom>
          <a:noFill/>
          <a:ln w="38100" cap="flat" cmpd="sng" algn="ctr">
            <a:solidFill>
              <a:srgbClr val="00B0F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C50A045-E80C-4766-99B9-158B626106B4}"/>
              </a:ext>
            </a:extLst>
          </p:cNvPr>
          <p:cNvSpPr txBox="1"/>
          <p:nvPr/>
        </p:nvSpPr>
        <p:spPr>
          <a:xfrm>
            <a:off x="485773" y="216857"/>
            <a:ext cx="109728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en-GB" sz="4000" b="1" dirty="0">
                <a:solidFill>
                  <a:schemeClr val="bg1"/>
                </a:solidFill>
                <a:latin typeface="+mj-lt"/>
              </a:rPr>
              <a:t>HOW TO VIEW THE SPEAKERS DURING THEIR PRESENTATIONS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8CE28E8-F305-41D9-8590-DFF30ADB4EEF}"/>
              </a:ext>
            </a:extLst>
          </p:cNvPr>
          <p:cNvSpPr txBox="1"/>
          <p:nvPr/>
        </p:nvSpPr>
        <p:spPr>
          <a:xfrm>
            <a:off x="6543674" y="3121967"/>
            <a:ext cx="40767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en-GB" sz="2400" dirty="0">
                <a:solidFill>
                  <a:srgbClr val="000000"/>
                </a:solidFill>
                <a:latin typeface="+mj-lt"/>
              </a:rPr>
              <a:t>Or click ‘Activate Speaker View’ in the top right of your screen</a:t>
            </a:r>
          </a:p>
        </p:txBody>
      </p:sp>
    </p:spTree>
    <p:extLst>
      <p:ext uri="{BB962C8B-B14F-4D97-AF65-F5344CB8AC3E}">
        <p14:creationId xmlns:p14="http://schemas.microsoft.com/office/powerpoint/2010/main" val="1997775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B0A9E06-8D28-48CB-A8B1-92512D5B836A}"/>
              </a:ext>
            </a:extLst>
          </p:cNvPr>
          <p:cNvSpPr txBox="1"/>
          <p:nvPr/>
        </p:nvSpPr>
        <p:spPr>
          <a:xfrm>
            <a:off x="630315" y="46878"/>
            <a:ext cx="10999433" cy="6663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AGENDA</a:t>
            </a:r>
          </a:p>
          <a:p>
            <a:endParaRPr lang="en-US" sz="1000" b="1" dirty="0"/>
          </a:p>
          <a:p>
            <a:r>
              <a:rPr lang="en-US" sz="2000" b="1" dirty="0"/>
              <a:t>10.00 Chair and introduction</a:t>
            </a:r>
            <a:r>
              <a:rPr lang="en-US" sz="2000" dirty="0"/>
              <a:t> - Karen Anderson, Homes England</a:t>
            </a:r>
          </a:p>
          <a:p>
            <a:endParaRPr lang="en-US" sz="1000" dirty="0"/>
          </a:p>
          <a:p>
            <a:r>
              <a:rPr lang="en-US" sz="2000" b="1" dirty="0"/>
              <a:t>10.05 Transforming our homes and communities </a:t>
            </a:r>
            <a:r>
              <a:rPr lang="en-US" sz="2000" dirty="0"/>
              <a:t>- Jeremy </a:t>
            </a:r>
            <a:r>
              <a:rPr lang="en-US" sz="2000" dirty="0" err="1"/>
              <a:t>Porteus</a:t>
            </a:r>
            <a:r>
              <a:rPr lang="en-US" sz="2000" dirty="0"/>
              <a:t>, Housing LIN</a:t>
            </a:r>
          </a:p>
          <a:p>
            <a:endParaRPr lang="en-US" sz="1000" dirty="0"/>
          </a:p>
          <a:p>
            <a:r>
              <a:rPr lang="en-US" sz="2000" b="1" dirty="0"/>
              <a:t>10.30 Q&amp;A</a:t>
            </a:r>
          </a:p>
          <a:p>
            <a:endParaRPr lang="en-US" sz="1000" b="1" dirty="0"/>
          </a:p>
          <a:p>
            <a:r>
              <a:rPr lang="en-US" sz="2000" b="1" dirty="0"/>
              <a:t>10.45 Break out in workshops </a:t>
            </a:r>
            <a:r>
              <a:rPr lang="en-US" sz="2000" dirty="0"/>
              <a:t>- Explanation by Suzanna Wood, Homes England 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/>
              <a:t>Multi-generational/inter-generational living: lessons from local practice </a:t>
            </a:r>
            <a:r>
              <a:rPr lang="en-US" sz="2000" dirty="0"/>
              <a:t>- Ian </a:t>
            </a:r>
            <a:r>
              <a:rPr lang="en-US" sz="2000" dirty="0" err="1"/>
              <a:t>Copeman</a:t>
            </a:r>
            <a:r>
              <a:rPr lang="en-US" sz="2000" dirty="0"/>
              <a:t>, Housing LIN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/>
              <a:t>HAPPI and TAPPI – Crossing the housing, health and care digital divide</a:t>
            </a:r>
            <a:r>
              <a:rPr lang="en-US" sz="2000" dirty="0"/>
              <a:t> - Jeremy </a:t>
            </a:r>
            <a:r>
              <a:rPr lang="en-US" sz="2000" dirty="0" err="1"/>
              <a:t>Porteus</a:t>
            </a:r>
            <a:r>
              <a:rPr lang="en-US" sz="2000" dirty="0"/>
              <a:t>, Housing LIN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/>
              <a:t>Post COVID design/Building for a Healthy Life (BHL) </a:t>
            </a:r>
            <a:r>
              <a:rPr lang="en-US" sz="2000" dirty="0"/>
              <a:t>- Clare Cameron, PRP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/>
              <a:t>Housing the UK’s ageing population </a:t>
            </a:r>
            <a:r>
              <a:rPr lang="en-US" sz="2000" dirty="0"/>
              <a:t>- Andrew McWilliam, Homes England</a:t>
            </a:r>
          </a:p>
          <a:p>
            <a:pPr lvl="1"/>
            <a:endParaRPr lang="en-US" sz="1000" dirty="0"/>
          </a:p>
          <a:p>
            <a:r>
              <a:rPr lang="en-US" sz="2000" b="1" dirty="0"/>
              <a:t>11.30 Feedback from each group </a:t>
            </a:r>
            <a:r>
              <a:rPr lang="en-US" sz="2000" dirty="0"/>
              <a:t>(5mins each)</a:t>
            </a:r>
          </a:p>
          <a:p>
            <a:endParaRPr lang="en-US" sz="1000" dirty="0"/>
          </a:p>
          <a:p>
            <a:r>
              <a:rPr lang="en-US" sz="2000" b="1" dirty="0"/>
              <a:t>11.50 Summary and Close </a:t>
            </a:r>
            <a:r>
              <a:rPr lang="en-US" sz="2000" dirty="0"/>
              <a:t>- Karen Anderson, Homes England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0210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Homes England - PowerPoint Slides - Orange">
  <a:themeElements>
    <a:clrScheme name="HE - Oranges">
      <a:dk1>
        <a:srgbClr val="000000"/>
      </a:dk1>
      <a:lt1>
        <a:srgbClr val="FFFFFF"/>
      </a:lt1>
      <a:dk2>
        <a:srgbClr val="FFDA00"/>
      </a:dk2>
      <a:lt2>
        <a:srgbClr val="F2F2F2"/>
      </a:lt2>
      <a:accent1>
        <a:srgbClr val="FFDA00"/>
      </a:accent1>
      <a:accent2>
        <a:srgbClr val="FDC300"/>
      </a:accent2>
      <a:accent3>
        <a:srgbClr val="F9B000"/>
      </a:accent3>
      <a:accent4>
        <a:srgbClr val="F39200"/>
      </a:accent4>
      <a:accent5>
        <a:srgbClr val="EC6608"/>
      </a:accent5>
      <a:accent6>
        <a:srgbClr val="E63312"/>
      </a:accent6>
      <a:hlink>
        <a:srgbClr val="E63312"/>
      </a:hlink>
      <a:folHlink>
        <a:srgbClr val="F9B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D2CA70CA811A4C9F18DA57CEC52A38" ma:contentTypeVersion="12" ma:contentTypeDescription="Create a new document." ma:contentTypeScope="" ma:versionID="cffd7d23923c0ab33b47ea1a9c7827ee">
  <xsd:schema xmlns:xsd="http://www.w3.org/2001/XMLSchema" xmlns:xs="http://www.w3.org/2001/XMLSchema" xmlns:p="http://schemas.microsoft.com/office/2006/metadata/properties" xmlns:ns2="3e6cab67-71e1-43fe-bf44-962cf23444a2" xmlns:ns3="22d97ed3-d2a5-4c55-aaa9-0f8d366c11e6" targetNamespace="http://schemas.microsoft.com/office/2006/metadata/properties" ma:root="true" ma:fieldsID="4a26ef90ce96631ae4b59fa38c55fbc5" ns2:_="" ns3:_="">
    <xsd:import namespace="3e6cab67-71e1-43fe-bf44-962cf23444a2"/>
    <xsd:import namespace="22d97ed3-d2a5-4c55-aaa9-0f8d366c11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6cab67-71e1-43fe-bf44-962cf23444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d97ed3-d2a5-4c55-aaa9-0f8d366c11e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69089B-6E67-46A4-89A1-29113826C39E}">
  <ds:schemaRefs>
    <ds:schemaRef ds:uri="http://purl.org/dc/terms/"/>
    <ds:schemaRef ds:uri="http://schemas.openxmlformats.org/package/2006/metadata/core-properties"/>
    <ds:schemaRef ds:uri="http://purl.org/dc/elements/1.1/"/>
    <ds:schemaRef ds:uri="http://purl.org/dc/dcmitype/"/>
    <ds:schemaRef ds:uri="22d97ed3-d2a5-4c55-aaa9-0f8d366c11e6"/>
    <ds:schemaRef ds:uri="http://schemas.microsoft.com/office/2006/metadata/properties"/>
    <ds:schemaRef ds:uri="3e6cab67-71e1-43fe-bf44-962cf23444a2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872FB70-55DA-41DD-A6B2-86173DB848D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CF7463-35E2-4B5F-B9D9-92F90781A4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6cab67-71e1-43fe-bf44-962cf23444a2"/>
    <ds:schemaRef ds:uri="22d97ed3-d2a5-4c55-aaa9-0f8d366c11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382</Words>
  <Application>Microsoft Office PowerPoint</Application>
  <PresentationFormat>Widescreen</PresentationFormat>
  <Paragraphs>48</Paragraphs>
  <Slides>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Corbel</vt:lpstr>
      <vt:lpstr>Homes England - PowerPoint Slides - Orange</vt:lpstr>
      <vt:lpstr>think-cell Slide</vt:lpstr>
      <vt:lpstr>CIH and Housing Professionals Continuous Professional  Development Event 'Transforming our homes and communities'</vt:lpstr>
      <vt:lpstr>HOUSE RULES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CIH and Housing Professionals Continuous Professional  Development Event</dc:title>
  <dc:creator>Karen Anderson</dc:creator>
  <cp:lastModifiedBy>Jerome Billeter</cp:lastModifiedBy>
  <cp:revision>4</cp:revision>
  <dcterms:created xsi:type="dcterms:W3CDTF">2020-10-14T10:49:02Z</dcterms:created>
  <dcterms:modified xsi:type="dcterms:W3CDTF">2020-10-26T10:29:52Z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27fb50e-81d5-40a5-b712-4eff31972ce4_Enabled">
    <vt:lpwstr>True</vt:lpwstr>
  </property>
  <property fmtid="{D5CDD505-2E9C-101B-9397-08002B2CF9AE}" pid="3" name="MSIP_Label_727fb50e-81d5-40a5-b712-4eff31972ce4_SiteId">
    <vt:lpwstr>faa8e269-0811-4538-82e7-4d29009219bf</vt:lpwstr>
  </property>
  <property fmtid="{D5CDD505-2E9C-101B-9397-08002B2CF9AE}" pid="4" name="MSIP_Label_727fb50e-81d5-40a5-b712-4eff31972ce4_Owner">
    <vt:lpwstr>Karen.Anderson@homesengland.gov.uk</vt:lpwstr>
  </property>
  <property fmtid="{D5CDD505-2E9C-101B-9397-08002B2CF9AE}" pid="5" name="MSIP_Label_727fb50e-81d5-40a5-b712-4eff31972ce4_SetDate">
    <vt:lpwstr>2020-10-14T10:59:57.8708877Z</vt:lpwstr>
  </property>
  <property fmtid="{D5CDD505-2E9C-101B-9397-08002B2CF9AE}" pid="6" name="MSIP_Label_727fb50e-81d5-40a5-b712-4eff31972ce4_Name">
    <vt:lpwstr>Official</vt:lpwstr>
  </property>
  <property fmtid="{D5CDD505-2E9C-101B-9397-08002B2CF9AE}" pid="7" name="MSIP_Label_727fb50e-81d5-40a5-b712-4eff31972ce4_Application">
    <vt:lpwstr>Microsoft Azure Information Protection</vt:lpwstr>
  </property>
  <property fmtid="{D5CDD505-2E9C-101B-9397-08002B2CF9AE}" pid="8" name="MSIP_Label_727fb50e-81d5-40a5-b712-4eff31972ce4_ActionId">
    <vt:lpwstr>f28ba174-6e7c-4c20-a57e-7dc9a9639e5c</vt:lpwstr>
  </property>
  <property fmtid="{D5CDD505-2E9C-101B-9397-08002B2CF9AE}" pid="9" name="MSIP_Label_727fb50e-81d5-40a5-b712-4eff31972ce4_Extended_MSFT_Method">
    <vt:lpwstr>Automatic</vt:lpwstr>
  </property>
  <property fmtid="{D5CDD505-2E9C-101B-9397-08002B2CF9AE}" pid="10" name="Sensitivity">
    <vt:lpwstr>Official</vt:lpwstr>
  </property>
  <property fmtid="{D5CDD505-2E9C-101B-9397-08002B2CF9AE}" pid="11" name="ContentTypeId">
    <vt:lpwstr>0x01010037D2CA70CA811A4C9F18DA57CEC52A38</vt:lpwstr>
  </property>
</Properties>
</file>