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5" r:id="rId5"/>
    <p:sldMasterId id="2147483718" r:id="rId6"/>
    <p:sldMasterId id="2147483749" r:id="rId7"/>
    <p:sldMasterId id="2147483833" r:id="rId8"/>
    <p:sldMasterId id="2147483836" r:id="rId9"/>
  </p:sldMasterIdLst>
  <p:notesMasterIdLst>
    <p:notesMasterId r:id="rId31"/>
  </p:notesMasterIdLst>
  <p:sldIdLst>
    <p:sldId id="256" r:id="rId10"/>
    <p:sldId id="257" r:id="rId11"/>
    <p:sldId id="258" r:id="rId12"/>
    <p:sldId id="259" r:id="rId13"/>
    <p:sldId id="260" r:id="rId14"/>
    <p:sldId id="3000" r:id="rId15"/>
    <p:sldId id="266" r:id="rId16"/>
    <p:sldId id="503" r:id="rId17"/>
    <p:sldId id="497" r:id="rId18"/>
    <p:sldId id="3008" r:id="rId19"/>
    <p:sldId id="3009" r:id="rId20"/>
    <p:sldId id="3010" r:id="rId21"/>
    <p:sldId id="3013" r:id="rId22"/>
    <p:sldId id="3007" r:id="rId23"/>
    <p:sldId id="3012" r:id="rId24"/>
    <p:sldId id="3011" r:id="rId25"/>
    <p:sldId id="3006" r:id="rId26"/>
    <p:sldId id="3005" r:id="rId27"/>
    <p:sldId id="262" r:id="rId28"/>
    <p:sldId id="264" r:id="rId29"/>
    <p:sldId id="261" r:id="rId3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7C"/>
    <a:srgbClr val="EF2B2D"/>
    <a:srgbClr val="FF4C41"/>
    <a:srgbClr val="007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/>
    <p:restoredTop sz="94737"/>
  </p:normalViewPr>
  <p:slideViewPr>
    <p:cSldViewPr snapToGrid="0">
      <p:cViewPr varScale="1">
        <p:scale>
          <a:sx n="105" d="100"/>
          <a:sy n="105" d="100"/>
        </p:scale>
        <p:origin x="9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ian\Dropbox\ILC-UK\Bristol%20-%20Social%20identities\DICE%20Results%20v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'Eng v Wal'!$C$20</c:f>
              <c:strCache>
                <c:ptCount val="1"/>
                <c:pt idx="0">
                  <c:v>England</c:v>
                </c:pt>
              </c:strCache>
            </c:strRef>
          </c:tx>
          <c:spPr>
            <a:solidFill>
              <a:srgbClr val="EF2B2D"/>
            </a:solidFill>
            <a:ln>
              <a:noFill/>
            </a:ln>
            <a:effectLst/>
          </c:spPr>
          <c:invertIfNegative val="0"/>
          <c:cat>
            <c:strRef>
              <c:f>'Eng v Wal'!$D$19:$G$19</c:f>
              <c:strCache>
                <c:ptCount val="4"/>
                <c:pt idx="0">
                  <c:v>My housing setting offers many positive opportunities to socialise with other residents.</c:v>
                </c:pt>
                <c:pt idx="1">
                  <c:v>My housing setting organises social activities that are appropriate to my needs.</c:v>
                </c:pt>
                <c:pt idx="2">
                  <c:v>I find it challenging to participate in social activities with others in my housing setting.</c:v>
                </c:pt>
                <c:pt idx="3">
                  <c:v>I find it uncomfortable to attend social activities in my housing setting.</c:v>
                </c:pt>
              </c:strCache>
            </c:strRef>
          </c:cat>
          <c:val>
            <c:numRef>
              <c:f>'Eng v Wal'!$D$20:$G$20</c:f>
              <c:numCache>
                <c:formatCode>General</c:formatCode>
                <c:ptCount val="4"/>
                <c:pt idx="0">
                  <c:v>64.33</c:v>
                </c:pt>
                <c:pt idx="1">
                  <c:v>32.64</c:v>
                </c:pt>
                <c:pt idx="2">
                  <c:v>27.21</c:v>
                </c:pt>
                <c:pt idx="3">
                  <c:v>50.86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9-4CAA-998F-B64EDF1E275E}"/>
            </c:ext>
          </c:extLst>
        </c:ser>
        <c:ser>
          <c:idx val="1"/>
          <c:order val="1"/>
          <c:tx>
            <c:strRef>
              <c:f>'Eng v Wal'!$C$21</c:f>
              <c:strCache>
                <c:ptCount val="1"/>
                <c:pt idx="0">
                  <c:v>Wales</c:v>
                </c:pt>
              </c:strCache>
            </c:strRef>
          </c:tx>
          <c:spPr>
            <a:solidFill>
              <a:srgbClr val="00997C"/>
            </a:solidFill>
            <a:ln>
              <a:noFill/>
            </a:ln>
            <a:effectLst/>
          </c:spPr>
          <c:invertIfNegative val="0"/>
          <c:cat>
            <c:strRef>
              <c:f>'Eng v Wal'!$D$19:$G$19</c:f>
              <c:strCache>
                <c:ptCount val="4"/>
                <c:pt idx="0">
                  <c:v>My housing setting offers many positive opportunities to socialise with other residents.</c:v>
                </c:pt>
                <c:pt idx="1">
                  <c:v>My housing setting organises social activities that are appropriate to my needs.</c:v>
                </c:pt>
                <c:pt idx="2">
                  <c:v>I find it challenging to participate in social activities with others in my housing setting.</c:v>
                </c:pt>
                <c:pt idx="3">
                  <c:v>I find it uncomfortable to attend social activities in my housing setting.</c:v>
                </c:pt>
              </c:strCache>
            </c:strRef>
          </c:cat>
          <c:val>
            <c:numRef>
              <c:f>'Eng v Wal'!$D$21:$G$21</c:f>
              <c:numCache>
                <c:formatCode>General</c:formatCode>
                <c:ptCount val="4"/>
                <c:pt idx="0">
                  <c:v>53.38</c:v>
                </c:pt>
                <c:pt idx="1">
                  <c:v>34.239999999999995</c:v>
                </c:pt>
                <c:pt idx="2">
                  <c:v>34.03</c:v>
                </c:pt>
                <c:pt idx="3">
                  <c:v>36.69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E9-4CAA-998F-B64EDF1E2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7918864"/>
        <c:axId val="467911648"/>
      </c:barChart>
      <c:catAx>
        <c:axId val="467918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pPr>
            <a:endParaRPr lang="en-US"/>
          </a:p>
        </c:txPr>
        <c:crossAx val="467911648"/>
        <c:crosses val="autoZero"/>
        <c:auto val="1"/>
        <c:lblAlgn val="ctr"/>
        <c:lblOffset val="100"/>
        <c:noMultiLvlLbl val="0"/>
      </c:catAx>
      <c:valAx>
        <c:axId val="4679116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pPr>
            <a:endParaRPr lang="en-US"/>
          </a:p>
        </c:txPr>
        <c:crossAx val="46791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Raleway SemiBold" panose="020B07030301010600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Raleway SemiBold" panose="020B07030301010600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60" b="0" i="0" u="none" strike="noStrike" kern="1200" spc="0" baseline="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pPr>
            <a:r>
              <a:rPr lang="en-GB"/>
              <a:t>Ever experience...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60" b="0" i="0" u="none" strike="noStrike" kern="1200" spc="0" baseline="0">
              <a:solidFill>
                <a:schemeClr val="tx1"/>
              </a:solidFill>
              <a:latin typeface="Raleway SemiBold" panose="020B070303010106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'Eng v Wal'!$A$26</c:f>
              <c:strCache>
                <c:ptCount val="1"/>
                <c:pt idx="0">
                  <c:v>England</c:v>
                </c:pt>
              </c:strCache>
            </c:strRef>
          </c:tx>
          <c:spPr>
            <a:solidFill>
              <a:srgbClr val="EF2B2D"/>
            </a:solidFill>
            <a:ln>
              <a:noFill/>
            </a:ln>
            <a:effectLst/>
          </c:spPr>
          <c:invertIfNegative val="0"/>
          <c:cat>
            <c:strRef>
              <c:f>'Eng v Wal'!$B$25:$F$25</c:f>
              <c:strCache>
                <c:ptCount val="5"/>
                <c:pt idx="0">
                  <c:v>less courtesy or respect</c:v>
                </c:pt>
                <c:pt idx="1">
                  <c:v>poorer service at restaurants/stores</c:v>
                </c:pt>
                <c:pt idx="2">
                  <c:v>think you are not clever</c:v>
                </c:pt>
                <c:pt idx="3">
                  <c:v>threatened/harassed</c:v>
                </c:pt>
                <c:pt idx="4">
                  <c:v>poorer service from doctors/hospital</c:v>
                </c:pt>
              </c:strCache>
            </c:strRef>
          </c:cat>
          <c:val>
            <c:numRef>
              <c:f>'Eng v Wal'!$B$26:$F$26</c:f>
              <c:numCache>
                <c:formatCode>General</c:formatCode>
                <c:ptCount val="5"/>
                <c:pt idx="0">
                  <c:v>32.520000000000003</c:v>
                </c:pt>
                <c:pt idx="1">
                  <c:v>20.83</c:v>
                </c:pt>
                <c:pt idx="2">
                  <c:v>30.55</c:v>
                </c:pt>
                <c:pt idx="3">
                  <c:v>12.59</c:v>
                </c:pt>
                <c:pt idx="4">
                  <c:v>12.59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1-4415-BF98-1F341CE46B15}"/>
            </c:ext>
          </c:extLst>
        </c:ser>
        <c:ser>
          <c:idx val="1"/>
          <c:order val="1"/>
          <c:tx>
            <c:strRef>
              <c:f>'Eng v Wal'!$A$27</c:f>
              <c:strCache>
                <c:ptCount val="1"/>
                <c:pt idx="0">
                  <c:v>Wales</c:v>
                </c:pt>
              </c:strCache>
            </c:strRef>
          </c:tx>
          <c:spPr>
            <a:solidFill>
              <a:srgbClr val="00997C"/>
            </a:solidFill>
            <a:ln>
              <a:noFill/>
            </a:ln>
            <a:effectLst/>
          </c:spPr>
          <c:invertIfNegative val="0"/>
          <c:cat>
            <c:strRef>
              <c:f>'Eng v Wal'!$B$25:$F$25</c:f>
              <c:strCache>
                <c:ptCount val="5"/>
                <c:pt idx="0">
                  <c:v>less courtesy or respect</c:v>
                </c:pt>
                <c:pt idx="1">
                  <c:v>poorer service at restaurants/stores</c:v>
                </c:pt>
                <c:pt idx="2">
                  <c:v>think you are not clever</c:v>
                </c:pt>
                <c:pt idx="3">
                  <c:v>threatened/harassed</c:v>
                </c:pt>
                <c:pt idx="4">
                  <c:v>poorer service from doctors/hospital</c:v>
                </c:pt>
              </c:strCache>
            </c:strRef>
          </c:cat>
          <c:val>
            <c:numRef>
              <c:f>'Eng v Wal'!$B$27:$F$27</c:f>
              <c:numCache>
                <c:formatCode>General</c:formatCode>
                <c:ptCount val="5"/>
                <c:pt idx="0">
                  <c:v>36.24</c:v>
                </c:pt>
                <c:pt idx="1">
                  <c:v>20.83</c:v>
                </c:pt>
                <c:pt idx="2">
                  <c:v>29.37</c:v>
                </c:pt>
                <c:pt idx="3">
                  <c:v>19.18</c:v>
                </c:pt>
                <c:pt idx="4">
                  <c:v>17.010000000000002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41-4415-BF98-1F341CE46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7183616"/>
        <c:axId val="827187552"/>
      </c:barChart>
      <c:catAx>
        <c:axId val="82718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pPr>
            <a:endParaRPr lang="en-US"/>
          </a:p>
        </c:txPr>
        <c:crossAx val="827187552"/>
        <c:crosses val="autoZero"/>
        <c:auto val="1"/>
        <c:lblAlgn val="ctr"/>
        <c:lblOffset val="100"/>
        <c:noMultiLvlLbl val="0"/>
      </c:catAx>
      <c:valAx>
        <c:axId val="82718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pPr>
            <a:endParaRPr lang="en-US"/>
          </a:p>
        </c:txPr>
        <c:crossAx val="82718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/>
              </a:solidFill>
              <a:latin typeface="Raleway SemiBold" panose="020B07030301010600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800" b="0" i="0" u="none" strike="noStrike" kern="1200" baseline="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0" i="0" u="none" strike="noStrike" kern="1200" spc="0" baseline="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pPr>
            <a:r>
              <a:rPr lang="en-GB"/>
              <a:t>Have you seen discrimination...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spc="0" baseline="0">
              <a:solidFill>
                <a:schemeClr val="tx1"/>
              </a:solidFill>
              <a:latin typeface="Raleway SemiBold" panose="020B070303010106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'Eng v Wal'!$A$31</c:f>
              <c:strCache>
                <c:ptCount val="1"/>
                <c:pt idx="0">
                  <c:v>England</c:v>
                </c:pt>
              </c:strCache>
            </c:strRef>
          </c:tx>
          <c:spPr>
            <a:solidFill>
              <a:srgbClr val="EF2B2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>
                    <a:solidFill>
                      <a:schemeClr val="tx1"/>
                    </a:solidFill>
                    <a:latin typeface="Raleway SemiBold" panose="020B07030301010600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 v Wal'!$B$30:$C$30</c:f>
              <c:strCache>
                <c:ptCount val="2"/>
                <c:pt idx="0">
                  <c:v>from staff?</c:v>
                </c:pt>
                <c:pt idx="1">
                  <c:v>from residents?</c:v>
                </c:pt>
              </c:strCache>
            </c:strRef>
          </c:cat>
          <c:val>
            <c:numRef>
              <c:f>'Eng v Wal'!$B$31:$C$31</c:f>
              <c:numCache>
                <c:formatCode>0.0%</c:formatCode>
                <c:ptCount val="2"/>
                <c:pt idx="0">
                  <c:v>4.24E-2</c:v>
                </c:pt>
                <c:pt idx="1">
                  <c:v>0.1338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7-4E85-BA46-8844A745F651}"/>
            </c:ext>
          </c:extLst>
        </c:ser>
        <c:ser>
          <c:idx val="1"/>
          <c:order val="1"/>
          <c:tx>
            <c:strRef>
              <c:f>'Eng v Wal'!$A$32</c:f>
              <c:strCache>
                <c:ptCount val="1"/>
                <c:pt idx="0">
                  <c:v>Wales</c:v>
                </c:pt>
              </c:strCache>
            </c:strRef>
          </c:tx>
          <c:spPr>
            <a:solidFill>
              <a:srgbClr val="0099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>
                    <a:solidFill>
                      <a:schemeClr val="tx1"/>
                    </a:solidFill>
                    <a:latin typeface="Raleway SemiBold" panose="020B07030301010600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 v Wal'!$B$30:$C$30</c:f>
              <c:strCache>
                <c:ptCount val="2"/>
                <c:pt idx="0">
                  <c:v>from staff?</c:v>
                </c:pt>
                <c:pt idx="1">
                  <c:v>from residents?</c:v>
                </c:pt>
              </c:strCache>
            </c:strRef>
          </c:cat>
          <c:val>
            <c:numRef>
              <c:f>'Eng v Wal'!$B$32:$C$32</c:f>
              <c:numCache>
                <c:formatCode>0.0%</c:formatCode>
                <c:ptCount val="2"/>
                <c:pt idx="0">
                  <c:v>6.7599999999999993E-2</c:v>
                </c:pt>
                <c:pt idx="1">
                  <c:v>9.5899999999999999E-2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97-4E85-BA46-8844A745F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7222976"/>
        <c:axId val="827219040"/>
      </c:barChart>
      <c:catAx>
        <c:axId val="8272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pPr>
            <a:endParaRPr lang="en-US"/>
          </a:p>
        </c:txPr>
        <c:crossAx val="827219040"/>
        <c:crosses val="autoZero"/>
        <c:auto val="1"/>
        <c:lblAlgn val="ctr"/>
        <c:lblOffset val="100"/>
        <c:noMultiLvlLbl val="0"/>
      </c:catAx>
      <c:valAx>
        <c:axId val="82721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pPr>
            <a:endParaRPr lang="en-US"/>
          </a:p>
        </c:txPr>
        <c:crossAx val="8272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>
              <a:solidFill>
                <a:schemeClr val="tx1"/>
              </a:solidFill>
              <a:latin typeface="Raleway SemiBold" panose="020B07030301010600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2000" b="0" i="0" u="none" strike="noStrike" kern="1200" baseline="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3+ times a week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Sheet1!$C$14:$N$15</c:f>
              <c:multiLvlStrCache>
                <c:ptCount val="12"/>
                <c:lvl>
                  <c:pt idx="0">
                    <c:v>Children</c:v>
                  </c:pt>
                  <c:pt idx="1">
                    <c:v>Family</c:v>
                  </c:pt>
                  <c:pt idx="2">
                    <c:v>Friends</c:v>
                  </c:pt>
                  <c:pt idx="3">
                    <c:v>Children</c:v>
                  </c:pt>
                  <c:pt idx="4">
                    <c:v>Family</c:v>
                  </c:pt>
                  <c:pt idx="5">
                    <c:v>Friends</c:v>
                  </c:pt>
                  <c:pt idx="6">
                    <c:v>Children</c:v>
                  </c:pt>
                  <c:pt idx="7">
                    <c:v>Family</c:v>
                  </c:pt>
                  <c:pt idx="8">
                    <c:v>Friends</c:v>
                  </c:pt>
                  <c:pt idx="9">
                    <c:v>Children</c:v>
                  </c:pt>
                  <c:pt idx="10">
                    <c:v>Family</c:v>
                  </c:pt>
                  <c:pt idx="11">
                    <c:v>Friends</c:v>
                  </c:pt>
                </c:lvl>
                <c:lvl>
                  <c:pt idx="0">
                    <c:v>How often meets up</c:v>
                  </c:pt>
                  <c:pt idx="3">
                    <c:v>How often speaks on phone</c:v>
                  </c:pt>
                  <c:pt idx="6">
                    <c:v>How often writes/emails</c:v>
                  </c:pt>
                  <c:pt idx="9">
                    <c:v>How often texts</c:v>
                  </c:pt>
                </c:lvl>
              </c:multiLvlStrCache>
            </c:multiLvlStrRef>
          </c:cat>
          <c:val>
            <c:numRef>
              <c:f>Sheet1!$C$16:$N$16</c:f>
              <c:numCache>
                <c:formatCode>General</c:formatCode>
                <c:ptCount val="12"/>
                <c:pt idx="0">
                  <c:v>20.04</c:v>
                </c:pt>
                <c:pt idx="1">
                  <c:v>10.83</c:v>
                </c:pt>
                <c:pt idx="2">
                  <c:v>26.34</c:v>
                </c:pt>
                <c:pt idx="3">
                  <c:v>42.88</c:v>
                </c:pt>
                <c:pt idx="4">
                  <c:v>21.15</c:v>
                </c:pt>
                <c:pt idx="5">
                  <c:v>19.53</c:v>
                </c:pt>
                <c:pt idx="6">
                  <c:v>11.24</c:v>
                </c:pt>
                <c:pt idx="7">
                  <c:v>6.25</c:v>
                </c:pt>
                <c:pt idx="8">
                  <c:v>7.28</c:v>
                </c:pt>
                <c:pt idx="9">
                  <c:v>35.17</c:v>
                </c:pt>
                <c:pt idx="10">
                  <c:v>20.74</c:v>
                </c:pt>
                <c:pt idx="11">
                  <c:v>20.62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8-4E4F-B3E6-88C174DFB433}"/>
            </c:ext>
          </c:extLst>
        </c:ser>
        <c:ser>
          <c:idx val="1"/>
          <c:order val="1"/>
          <c:tx>
            <c:strRef>
              <c:f>Sheet1!$B$17</c:f>
              <c:strCache>
                <c:ptCount val="1"/>
                <c:pt idx="0">
                  <c:v>Once or twice a week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Sheet1!$C$14:$N$15</c:f>
              <c:multiLvlStrCache>
                <c:ptCount val="12"/>
                <c:lvl>
                  <c:pt idx="0">
                    <c:v>Children</c:v>
                  </c:pt>
                  <c:pt idx="1">
                    <c:v>Family</c:v>
                  </c:pt>
                  <c:pt idx="2">
                    <c:v>Friends</c:v>
                  </c:pt>
                  <c:pt idx="3">
                    <c:v>Children</c:v>
                  </c:pt>
                  <c:pt idx="4">
                    <c:v>Family</c:v>
                  </c:pt>
                  <c:pt idx="5">
                    <c:v>Friends</c:v>
                  </c:pt>
                  <c:pt idx="6">
                    <c:v>Children</c:v>
                  </c:pt>
                  <c:pt idx="7">
                    <c:v>Family</c:v>
                  </c:pt>
                  <c:pt idx="8">
                    <c:v>Friends</c:v>
                  </c:pt>
                  <c:pt idx="9">
                    <c:v>Children</c:v>
                  </c:pt>
                  <c:pt idx="10">
                    <c:v>Family</c:v>
                  </c:pt>
                  <c:pt idx="11">
                    <c:v>Friends</c:v>
                  </c:pt>
                </c:lvl>
                <c:lvl>
                  <c:pt idx="0">
                    <c:v>How often meets up</c:v>
                  </c:pt>
                  <c:pt idx="3">
                    <c:v>How often speaks on phone</c:v>
                  </c:pt>
                  <c:pt idx="6">
                    <c:v>How often writes/emails</c:v>
                  </c:pt>
                  <c:pt idx="9">
                    <c:v>How often texts</c:v>
                  </c:pt>
                </c:lvl>
              </c:multiLvlStrCache>
            </c:multiLvlStrRef>
          </c:cat>
          <c:val>
            <c:numRef>
              <c:f>Sheet1!$C$17:$N$17</c:f>
              <c:numCache>
                <c:formatCode>General</c:formatCode>
                <c:ptCount val="12"/>
                <c:pt idx="0">
                  <c:v>40.61</c:v>
                </c:pt>
                <c:pt idx="1">
                  <c:v>25.5</c:v>
                </c:pt>
                <c:pt idx="2">
                  <c:v>33.97</c:v>
                </c:pt>
                <c:pt idx="3">
                  <c:v>35.94</c:v>
                </c:pt>
                <c:pt idx="4">
                  <c:v>30.47</c:v>
                </c:pt>
                <c:pt idx="5">
                  <c:v>34.049999999999997</c:v>
                </c:pt>
                <c:pt idx="6">
                  <c:v>13.58</c:v>
                </c:pt>
                <c:pt idx="7">
                  <c:v>9.3800000000000008</c:v>
                </c:pt>
                <c:pt idx="8">
                  <c:v>11.97</c:v>
                </c:pt>
                <c:pt idx="9">
                  <c:v>17.489999999999998</c:v>
                </c:pt>
                <c:pt idx="10">
                  <c:v>16.84</c:v>
                </c:pt>
                <c:pt idx="11">
                  <c:v>20.62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B8-4E4F-B3E6-88C174DFB433}"/>
            </c:ext>
          </c:extLst>
        </c:ser>
        <c:ser>
          <c:idx val="2"/>
          <c:order val="2"/>
          <c:tx>
            <c:strRef>
              <c:f>Sheet1!$B$18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Sheet1!$C$14:$N$15</c:f>
              <c:multiLvlStrCache>
                <c:ptCount val="12"/>
                <c:lvl>
                  <c:pt idx="0">
                    <c:v>Children</c:v>
                  </c:pt>
                  <c:pt idx="1">
                    <c:v>Family</c:v>
                  </c:pt>
                  <c:pt idx="2">
                    <c:v>Friends</c:v>
                  </c:pt>
                  <c:pt idx="3">
                    <c:v>Children</c:v>
                  </c:pt>
                  <c:pt idx="4">
                    <c:v>Family</c:v>
                  </c:pt>
                  <c:pt idx="5">
                    <c:v>Friends</c:v>
                  </c:pt>
                  <c:pt idx="6">
                    <c:v>Children</c:v>
                  </c:pt>
                  <c:pt idx="7">
                    <c:v>Family</c:v>
                  </c:pt>
                  <c:pt idx="8">
                    <c:v>Friends</c:v>
                  </c:pt>
                  <c:pt idx="9">
                    <c:v>Children</c:v>
                  </c:pt>
                  <c:pt idx="10">
                    <c:v>Family</c:v>
                  </c:pt>
                  <c:pt idx="11">
                    <c:v>Friends</c:v>
                  </c:pt>
                </c:lvl>
                <c:lvl>
                  <c:pt idx="0">
                    <c:v>How often meets up</c:v>
                  </c:pt>
                  <c:pt idx="3">
                    <c:v>How often speaks on phone</c:v>
                  </c:pt>
                  <c:pt idx="6">
                    <c:v>How often writes/emails</c:v>
                  </c:pt>
                  <c:pt idx="9">
                    <c:v>How often texts</c:v>
                  </c:pt>
                </c:lvl>
              </c:multiLvlStrCache>
            </c:multiLvlStrRef>
          </c:cat>
          <c:val>
            <c:numRef>
              <c:f>Sheet1!$C$18:$N$18</c:f>
              <c:numCache>
                <c:formatCode>General</c:formatCode>
                <c:ptCount val="12"/>
                <c:pt idx="0">
                  <c:v>18.05</c:v>
                </c:pt>
                <c:pt idx="1">
                  <c:v>22.02</c:v>
                </c:pt>
                <c:pt idx="2">
                  <c:v>22.01</c:v>
                </c:pt>
                <c:pt idx="3">
                  <c:v>11.92</c:v>
                </c:pt>
                <c:pt idx="4">
                  <c:v>22.22</c:v>
                </c:pt>
                <c:pt idx="5">
                  <c:v>24.19</c:v>
                </c:pt>
                <c:pt idx="6">
                  <c:v>10.3</c:v>
                </c:pt>
                <c:pt idx="7">
                  <c:v>11.78</c:v>
                </c:pt>
                <c:pt idx="8">
                  <c:v>13.62</c:v>
                </c:pt>
                <c:pt idx="9">
                  <c:v>11.2</c:v>
                </c:pt>
                <c:pt idx="10">
                  <c:v>14.99</c:v>
                </c:pt>
                <c:pt idx="11">
                  <c:v>14.02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B8-4E4F-B3E6-88C174DFB433}"/>
            </c:ext>
          </c:extLst>
        </c:ser>
        <c:ser>
          <c:idx val="3"/>
          <c:order val="3"/>
          <c:tx>
            <c:strRef>
              <c:f>Sheet1!$B$19</c:f>
              <c:strCache>
                <c:ptCount val="1"/>
                <c:pt idx="0">
                  <c:v>Every few months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Sheet1!$C$14:$N$15</c:f>
              <c:multiLvlStrCache>
                <c:ptCount val="12"/>
                <c:lvl>
                  <c:pt idx="0">
                    <c:v>Children</c:v>
                  </c:pt>
                  <c:pt idx="1">
                    <c:v>Family</c:v>
                  </c:pt>
                  <c:pt idx="2">
                    <c:v>Friends</c:v>
                  </c:pt>
                  <c:pt idx="3">
                    <c:v>Children</c:v>
                  </c:pt>
                  <c:pt idx="4">
                    <c:v>Family</c:v>
                  </c:pt>
                  <c:pt idx="5">
                    <c:v>Friends</c:v>
                  </c:pt>
                  <c:pt idx="6">
                    <c:v>Children</c:v>
                  </c:pt>
                  <c:pt idx="7">
                    <c:v>Family</c:v>
                  </c:pt>
                  <c:pt idx="8">
                    <c:v>Friends</c:v>
                  </c:pt>
                  <c:pt idx="9">
                    <c:v>Children</c:v>
                  </c:pt>
                  <c:pt idx="10">
                    <c:v>Family</c:v>
                  </c:pt>
                  <c:pt idx="11">
                    <c:v>Friends</c:v>
                  </c:pt>
                </c:lvl>
                <c:lvl>
                  <c:pt idx="0">
                    <c:v>How often meets up</c:v>
                  </c:pt>
                  <c:pt idx="3">
                    <c:v>How often speaks on phone</c:v>
                  </c:pt>
                  <c:pt idx="6">
                    <c:v>How often writes/emails</c:v>
                  </c:pt>
                  <c:pt idx="9">
                    <c:v>How often texts</c:v>
                  </c:pt>
                </c:lvl>
              </c:multiLvlStrCache>
            </c:multiLvlStrRef>
          </c:cat>
          <c:val>
            <c:numRef>
              <c:f>Sheet1!$C$19:$N$19</c:f>
              <c:numCache>
                <c:formatCode>General</c:formatCode>
                <c:ptCount val="12"/>
                <c:pt idx="0">
                  <c:v>11.01</c:v>
                </c:pt>
                <c:pt idx="1">
                  <c:v>16.7</c:v>
                </c:pt>
                <c:pt idx="2">
                  <c:v>9.5299999999999994</c:v>
                </c:pt>
                <c:pt idx="3">
                  <c:v>2.85</c:v>
                </c:pt>
                <c:pt idx="4">
                  <c:v>10.57</c:v>
                </c:pt>
                <c:pt idx="5">
                  <c:v>9.86</c:v>
                </c:pt>
                <c:pt idx="6">
                  <c:v>5.62</c:v>
                </c:pt>
                <c:pt idx="7">
                  <c:v>8.89</c:v>
                </c:pt>
                <c:pt idx="8">
                  <c:v>9.39</c:v>
                </c:pt>
                <c:pt idx="9">
                  <c:v>3.54</c:v>
                </c:pt>
                <c:pt idx="10">
                  <c:v>5.95</c:v>
                </c:pt>
                <c:pt idx="11">
                  <c:v>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B8-4E4F-B3E6-88C174DFB433}"/>
            </c:ext>
          </c:extLst>
        </c:ser>
        <c:ser>
          <c:idx val="4"/>
          <c:order val="4"/>
          <c:tx>
            <c:strRef>
              <c:f>Sheet1!$B$20</c:f>
              <c:strCache>
                <c:ptCount val="1"/>
                <c:pt idx="0">
                  <c:v>Once or twice a year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Sheet1!$C$14:$N$15</c:f>
              <c:multiLvlStrCache>
                <c:ptCount val="12"/>
                <c:lvl>
                  <c:pt idx="0">
                    <c:v>Children</c:v>
                  </c:pt>
                  <c:pt idx="1">
                    <c:v>Family</c:v>
                  </c:pt>
                  <c:pt idx="2">
                    <c:v>Friends</c:v>
                  </c:pt>
                  <c:pt idx="3">
                    <c:v>Children</c:v>
                  </c:pt>
                  <c:pt idx="4">
                    <c:v>Family</c:v>
                  </c:pt>
                  <c:pt idx="5">
                    <c:v>Friends</c:v>
                  </c:pt>
                  <c:pt idx="6">
                    <c:v>Children</c:v>
                  </c:pt>
                  <c:pt idx="7">
                    <c:v>Family</c:v>
                  </c:pt>
                  <c:pt idx="8">
                    <c:v>Friends</c:v>
                  </c:pt>
                  <c:pt idx="9">
                    <c:v>Children</c:v>
                  </c:pt>
                  <c:pt idx="10">
                    <c:v>Family</c:v>
                  </c:pt>
                  <c:pt idx="11">
                    <c:v>Friends</c:v>
                  </c:pt>
                </c:lvl>
                <c:lvl>
                  <c:pt idx="0">
                    <c:v>How often meets up</c:v>
                  </c:pt>
                  <c:pt idx="3">
                    <c:v>How often speaks on phone</c:v>
                  </c:pt>
                  <c:pt idx="6">
                    <c:v>How often writes/emails</c:v>
                  </c:pt>
                  <c:pt idx="9">
                    <c:v>How often texts</c:v>
                  </c:pt>
                </c:lvl>
              </c:multiLvlStrCache>
            </c:multiLvlStrRef>
          </c:cat>
          <c:val>
            <c:numRef>
              <c:f>Sheet1!$C$20:$N$20</c:f>
              <c:numCache>
                <c:formatCode>General</c:formatCode>
                <c:ptCount val="12"/>
                <c:pt idx="0">
                  <c:v>4.6900000000000004</c:v>
                </c:pt>
                <c:pt idx="1">
                  <c:v>13.21</c:v>
                </c:pt>
                <c:pt idx="2">
                  <c:v>4.16</c:v>
                </c:pt>
                <c:pt idx="3">
                  <c:v>1.42</c:v>
                </c:pt>
                <c:pt idx="4">
                  <c:v>6.27</c:v>
                </c:pt>
                <c:pt idx="5">
                  <c:v>2.87</c:v>
                </c:pt>
                <c:pt idx="6">
                  <c:v>7.26</c:v>
                </c:pt>
                <c:pt idx="7">
                  <c:v>7.45</c:v>
                </c:pt>
                <c:pt idx="8">
                  <c:v>7.51</c:v>
                </c:pt>
                <c:pt idx="9">
                  <c:v>2.75</c:v>
                </c:pt>
                <c:pt idx="10">
                  <c:v>4.72</c:v>
                </c:pt>
                <c:pt idx="11">
                  <c:v>2.4700000000000002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B8-4E4F-B3E6-88C174DFB433}"/>
            </c:ext>
          </c:extLst>
        </c:ser>
        <c:ser>
          <c:idx val="5"/>
          <c:order val="5"/>
          <c:tx>
            <c:strRef>
              <c:f>Sheet1!$B$21</c:f>
              <c:strCache>
                <c:ptCount val="1"/>
                <c:pt idx="0">
                  <c:v>Less than once a year or never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Sheet1!$C$14:$N$15</c:f>
              <c:multiLvlStrCache>
                <c:ptCount val="12"/>
                <c:lvl>
                  <c:pt idx="0">
                    <c:v>Children</c:v>
                  </c:pt>
                  <c:pt idx="1">
                    <c:v>Family</c:v>
                  </c:pt>
                  <c:pt idx="2">
                    <c:v>Friends</c:v>
                  </c:pt>
                  <c:pt idx="3">
                    <c:v>Children</c:v>
                  </c:pt>
                  <c:pt idx="4">
                    <c:v>Family</c:v>
                  </c:pt>
                  <c:pt idx="5">
                    <c:v>Friends</c:v>
                  </c:pt>
                  <c:pt idx="6">
                    <c:v>Children</c:v>
                  </c:pt>
                  <c:pt idx="7">
                    <c:v>Family</c:v>
                  </c:pt>
                  <c:pt idx="8">
                    <c:v>Friends</c:v>
                  </c:pt>
                  <c:pt idx="9">
                    <c:v>Children</c:v>
                  </c:pt>
                  <c:pt idx="10">
                    <c:v>Family</c:v>
                  </c:pt>
                  <c:pt idx="11">
                    <c:v>Friends</c:v>
                  </c:pt>
                </c:lvl>
                <c:lvl>
                  <c:pt idx="0">
                    <c:v>How often meets up</c:v>
                  </c:pt>
                  <c:pt idx="3">
                    <c:v>How often speaks on phone</c:v>
                  </c:pt>
                  <c:pt idx="6">
                    <c:v>How often writes/emails</c:v>
                  </c:pt>
                  <c:pt idx="9">
                    <c:v>How often texts</c:v>
                  </c:pt>
                </c:lvl>
              </c:multiLvlStrCache>
            </c:multiLvlStrRef>
          </c:cat>
          <c:val>
            <c:numRef>
              <c:f>Sheet1!$C$21:$N$21</c:f>
              <c:numCache>
                <c:formatCode>General</c:formatCode>
                <c:ptCount val="12"/>
                <c:pt idx="0">
                  <c:v>5.6</c:v>
                </c:pt>
                <c:pt idx="1">
                  <c:v>11.74</c:v>
                </c:pt>
                <c:pt idx="2">
                  <c:v>3.99</c:v>
                </c:pt>
                <c:pt idx="3">
                  <c:v>4.9800000000000004</c:v>
                </c:pt>
                <c:pt idx="4">
                  <c:v>9.32</c:v>
                </c:pt>
                <c:pt idx="5">
                  <c:v>9.5</c:v>
                </c:pt>
                <c:pt idx="6">
                  <c:v>51.99</c:v>
                </c:pt>
                <c:pt idx="7">
                  <c:v>56.25</c:v>
                </c:pt>
                <c:pt idx="8">
                  <c:v>50.23</c:v>
                </c:pt>
                <c:pt idx="9">
                  <c:v>29.86</c:v>
                </c:pt>
                <c:pt idx="10">
                  <c:v>36.76</c:v>
                </c:pt>
                <c:pt idx="11">
                  <c:v>36.08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B8-4E4F-B3E6-88C174DFB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287960"/>
        <c:axId val="439425056"/>
      </c:barChart>
      <c:catAx>
        <c:axId val="441287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pPr>
            <a:endParaRPr lang="en-US"/>
          </a:p>
        </c:txPr>
        <c:crossAx val="439425056"/>
        <c:crosses val="autoZero"/>
        <c:auto val="1"/>
        <c:lblAlgn val="ctr"/>
        <c:lblOffset val="100"/>
        <c:noMultiLvlLbl val="0"/>
      </c:catAx>
      <c:valAx>
        <c:axId val="43942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pPr>
            <a:endParaRPr lang="en-US"/>
          </a:p>
        </c:txPr>
        <c:crossAx val="44128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aleway SemiBold" panose="020B07030301010600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Raleway SemiBold" panose="020B0703030101060003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'Eng v Wal'!$L$36</c:f>
              <c:strCache>
                <c:ptCount val="1"/>
                <c:pt idx="0">
                  <c:v>England</c:v>
                </c:pt>
              </c:strCache>
            </c:strRef>
          </c:tx>
          <c:spPr>
            <a:solidFill>
              <a:srgbClr val="EF2B2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Raleway SemiBold" panose="020B07030301010600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 v Wal'!$K$37:$K$42</c:f>
              <c:strCache>
                <c:ptCount val="6"/>
                <c:pt idx="0">
                  <c:v>Uses the internet</c:v>
                </c:pt>
                <c:pt idx="1">
                  <c:v>on…</c:v>
                </c:pt>
                <c:pt idx="2">
                  <c:v>Desktop</c:v>
                </c:pt>
                <c:pt idx="3">
                  <c:v>Laptop</c:v>
                </c:pt>
                <c:pt idx="4">
                  <c:v>Tablet</c:v>
                </c:pt>
                <c:pt idx="5">
                  <c:v>Smartphone</c:v>
                </c:pt>
              </c:strCache>
            </c:strRef>
          </c:cat>
          <c:val>
            <c:numRef>
              <c:f>'Eng v Wal'!$L$37:$L$42</c:f>
              <c:numCache>
                <c:formatCode>General</c:formatCode>
                <c:ptCount val="6"/>
                <c:pt idx="0" formatCode="0.0%">
                  <c:v>0.61580000000000001</c:v>
                </c:pt>
                <c:pt idx="2" formatCode="0.0%">
                  <c:v>9.0300000000000005E-2</c:v>
                </c:pt>
                <c:pt idx="3" formatCode="0.0%">
                  <c:v>0.25690000000000002</c:v>
                </c:pt>
                <c:pt idx="4" formatCode="0.0%">
                  <c:v>0.3125</c:v>
                </c:pt>
                <c:pt idx="5" formatCode="0.0%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D-42A4-8D2A-A386F3159829}"/>
            </c:ext>
          </c:extLst>
        </c:ser>
        <c:ser>
          <c:idx val="1"/>
          <c:order val="1"/>
          <c:tx>
            <c:strRef>
              <c:f>'Eng v Wal'!$M$36</c:f>
              <c:strCache>
                <c:ptCount val="1"/>
                <c:pt idx="0">
                  <c:v>Wales</c:v>
                </c:pt>
              </c:strCache>
            </c:strRef>
          </c:tx>
          <c:spPr>
            <a:solidFill>
              <a:srgbClr val="0099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Raleway SemiBold" panose="020B07030301010600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 v Wal'!$K$37:$K$42</c:f>
              <c:strCache>
                <c:ptCount val="6"/>
                <c:pt idx="0">
                  <c:v>Uses the internet</c:v>
                </c:pt>
                <c:pt idx="1">
                  <c:v>on…</c:v>
                </c:pt>
                <c:pt idx="2">
                  <c:v>Desktop</c:v>
                </c:pt>
                <c:pt idx="3">
                  <c:v>Laptop</c:v>
                </c:pt>
                <c:pt idx="4">
                  <c:v>Tablet</c:v>
                </c:pt>
                <c:pt idx="5">
                  <c:v>Smartphone</c:v>
                </c:pt>
              </c:strCache>
            </c:strRef>
          </c:cat>
          <c:val>
            <c:numRef>
              <c:f>'Eng v Wal'!$M$37:$M$42</c:f>
              <c:numCache>
                <c:formatCode>General</c:formatCode>
                <c:ptCount val="6"/>
                <c:pt idx="0" formatCode="0.0%">
                  <c:v>0.70069999999999999</c:v>
                </c:pt>
                <c:pt idx="2" formatCode="0.0%">
                  <c:v>8.8099999999999998E-2</c:v>
                </c:pt>
                <c:pt idx="3" formatCode="0.0%">
                  <c:v>0.20630000000000001</c:v>
                </c:pt>
                <c:pt idx="4" formatCode="0.0%">
                  <c:v>0.29380000000000001</c:v>
                </c:pt>
                <c:pt idx="5" formatCode="0.0%">
                  <c:v>0.36249999999999999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D-42A4-8D2A-A386F3159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923784"/>
        <c:axId val="467924112"/>
      </c:barChart>
      <c:catAx>
        <c:axId val="46792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pPr>
            <a:endParaRPr lang="en-US"/>
          </a:p>
        </c:txPr>
        <c:crossAx val="467924112"/>
        <c:crosses val="autoZero"/>
        <c:auto val="1"/>
        <c:lblAlgn val="ctr"/>
        <c:lblOffset val="100"/>
        <c:noMultiLvlLbl val="0"/>
      </c:catAx>
      <c:valAx>
        <c:axId val="46792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pPr>
            <a:endParaRPr lang="en-US"/>
          </a:p>
        </c:txPr>
        <c:crossAx val="467923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>
              <a:solidFill>
                <a:schemeClr val="tx1"/>
              </a:solidFill>
              <a:latin typeface="Raleway SemiBold" panose="020B07030301010600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2000" b="0" i="0" u="none" strike="noStrike" kern="1200" baseline="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D8264-6125-2246-BC4A-04686F36F8D7}" type="doc">
      <dgm:prSet loTypeId="urn:microsoft.com/office/officeart/2005/8/layout/matrix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E7CE955-40B5-7847-B512-C6368E26F608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SOCIAL INCLUSION</a:t>
          </a:r>
        </a:p>
      </dgm:t>
    </dgm:pt>
    <dgm:pt modelId="{0CF212A1-4899-FA4D-9B50-288D7C160379}" type="parTrans" cxnId="{E405A6EF-0367-8746-B74E-470D3998DD93}">
      <dgm:prSet/>
      <dgm:spPr/>
      <dgm:t>
        <a:bodyPr/>
        <a:lstStyle/>
        <a:p>
          <a:endParaRPr lang="en-GB"/>
        </a:p>
      </dgm:t>
    </dgm:pt>
    <dgm:pt modelId="{EA5E4F86-14F5-964F-80A5-4841EF4501BA}" type="sibTrans" cxnId="{E405A6EF-0367-8746-B74E-470D3998DD93}">
      <dgm:prSet/>
      <dgm:spPr/>
      <dgm:t>
        <a:bodyPr/>
        <a:lstStyle/>
        <a:p>
          <a:endParaRPr lang="en-GB"/>
        </a:p>
      </dgm:t>
    </dgm:pt>
    <dgm:pt modelId="{985D88FF-4826-B649-B84F-0EB63F85F149}">
      <dgm:prSet phldrT="[Text]"/>
      <dgm:spPr/>
      <dgm:t>
        <a:bodyPr/>
        <a:lstStyle/>
        <a:p>
          <a:r>
            <a:rPr lang="en-GB" b="1" dirty="0"/>
            <a:t>Individual identities, characteristics and attributes</a:t>
          </a:r>
        </a:p>
      </dgm:t>
    </dgm:pt>
    <dgm:pt modelId="{32A788BC-1986-6842-B838-1EE2BA3685E7}" type="parTrans" cxnId="{0921B487-428A-7E4C-A586-6B59A40727CA}">
      <dgm:prSet/>
      <dgm:spPr/>
      <dgm:t>
        <a:bodyPr/>
        <a:lstStyle/>
        <a:p>
          <a:endParaRPr lang="en-GB"/>
        </a:p>
      </dgm:t>
    </dgm:pt>
    <dgm:pt modelId="{D63FA001-F255-F14B-9255-F184319B7CFC}" type="sibTrans" cxnId="{0921B487-428A-7E4C-A586-6B59A40727CA}">
      <dgm:prSet/>
      <dgm:spPr/>
      <dgm:t>
        <a:bodyPr/>
        <a:lstStyle/>
        <a:p>
          <a:endParaRPr lang="en-GB"/>
        </a:p>
      </dgm:t>
    </dgm:pt>
    <dgm:pt modelId="{78D5A964-3FEE-CC41-A3A9-1EDC2A849133}">
      <dgm:prSet phldrT="[Text]"/>
      <dgm:spPr/>
      <dgm:t>
        <a:bodyPr/>
        <a:lstStyle/>
        <a:p>
          <a:r>
            <a:rPr lang="en-GB" b="1" dirty="0"/>
            <a:t>Built environment and neighbourhood location</a:t>
          </a:r>
        </a:p>
      </dgm:t>
    </dgm:pt>
    <dgm:pt modelId="{5CD8ECB7-3E03-1C4B-9795-4434EB150CE3}" type="parTrans" cxnId="{08B94C0E-3488-C34C-9A98-CC965A2F51B3}">
      <dgm:prSet/>
      <dgm:spPr/>
      <dgm:t>
        <a:bodyPr/>
        <a:lstStyle/>
        <a:p>
          <a:endParaRPr lang="en-GB"/>
        </a:p>
      </dgm:t>
    </dgm:pt>
    <dgm:pt modelId="{D59F8261-2827-5543-ABFB-11939208A271}" type="sibTrans" cxnId="{08B94C0E-3488-C34C-9A98-CC965A2F51B3}">
      <dgm:prSet/>
      <dgm:spPr/>
      <dgm:t>
        <a:bodyPr/>
        <a:lstStyle/>
        <a:p>
          <a:endParaRPr lang="en-GB"/>
        </a:p>
      </dgm:t>
    </dgm:pt>
    <dgm:pt modelId="{4E4E494E-509B-9A44-8C64-F3FA48F5D4A2}">
      <dgm:prSet phldrT="[Text]"/>
      <dgm:spPr/>
      <dgm:t>
        <a:bodyPr/>
        <a:lstStyle/>
        <a:p>
          <a:r>
            <a:rPr lang="en-GB" b="1" dirty="0"/>
            <a:t>Social environment and dynamics within schemes</a:t>
          </a:r>
        </a:p>
      </dgm:t>
    </dgm:pt>
    <dgm:pt modelId="{0F80390E-4D20-DD43-9A75-41AADAA3BF77}" type="parTrans" cxnId="{D1429C91-5E01-AD48-8704-1A0B76862A46}">
      <dgm:prSet/>
      <dgm:spPr/>
      <dgm:t>
        <a:bodyPr/>
        <a:lstStyle/>
        <a:p>
          <a:endParaRPr lang="en-GB"/>
        </a:p>
      </dgm:t>
    </dgm:pt>
    <dgm:pt modelId="{1C36655F-2C5D-D241-A3DB-B61C973E791B}" type="sibTrans" cxnId="{D1429C91-5E01-AD48-8704-1A0B76862A46}">
      <dgm:prSet/>
      <dgm:spPr/>
      <dgm:t>
        <a:bodyPr/>
        <a:lstStyle/>
        <a:p>
          <a:endParaRPr lang="en-GB"/>
        </a:p>
      </dgm:t>
    </dgm:pt>
    <dgm:pt modelId="{51F3572E-38C0-0744-B9F7-45565935577C}">
      <dgm:prSet phldrT="[Text]"/>
      <dgm:spPr/>
      <dgm:t>
        <a:bodyPr/>
        <a:lstStyle/>
        <a:p>
          <a:r>
            <a:rPr lang="en-GB" b="1" dirty="0"/>
            <a:t>Wider structural and political factors</a:t>
          </a:r>
        </a:p>
      </dgm:t>
    </dgm:pt>
    <dgm:pt modelId="{9FCBB071-B12D-104A-B623-BEE2334CBB20}" type="parTrans" cxnId="{B84E0517-2629-F740-A8D4-E7377879CA3B}">
      <dgm:prSet/>
      <dgm:spPr/>
      <dgm:t>
        <a:bodyPr/>
        <a:lstStyle/>
        <a:p>
          <a:endParaRPr lang="en-GB"/>
        </a:p>
      </dgm:t>
    </dgm:pt>
    <dgm:pt modelId="{A804735C-531D-E54C-9F42-09A1925F5B8D}" type="sibTrans" cxnId="{B84E0517-2629-F740-A8D4-E7377879CA3B}">
      <dgm:prSet/>
      <dgm:spPr/>
      <dgm:t>
        <a:bodyPr/>
        <a:lstStyle/>
        <a:p>
          <a:endParaRPr lang="en-GB"/>
        </a:p>
      </dgm:t>
    </dgm:pt>
    <dgm:pt modelId="{43E05813-E006-8544-9D2E-5E00E5FADBDA}" type="pres">
      <dgm:prSet presAssocID="{0D8D8264-6125-2246-BC4A-04686F36F8D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E984A6-4BA1-EA46-AC75-AEE7379CC264}" type="pres">
      <dgm:prSet presAssocID="{0D8D8264-6125-2246-BC4A-04686F36F8D7}" presName="matrix" presStyleCnt="0"/>
      <dgm:spPr/>
    </dgm:pt>
    <dgm:pt modelId="{ABEDD879-A495-5843-A236-DF7059BAA9B1}" type="pres">
      <dgm:prSet presAssocID="{0D8D8264-6125-2246-BC4A-04686F36F8D7}" presName="tile1" presStyleLbl="node1" presStyleIdx="0" presStyleCnt="4"/>
      <dgm:spPr/>
    </dgm:pt>
    <dgm:pt modelId="{0742595E-B863-B84F-AFBF-6F29B96D5BC8}" type="pres">
      <dgm:prSet presAssocID="{0D8D8264-6125-2246-BC4A-04686F36F8D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6BDC6D9-E590-7340-A255-3342136C57AD}" type="pres">
      <dgm:prSet presAssocID="{0D8D8264-6125-2246-BC4A-04686F36F8D7}" presName="tile2" presStyleLbl="node1" presStyleIdx="1" presStyleCnt="4"/>
      <dgm:spPr/>
    </dgm:pt>
    <dgm:pt modelId="{8F624FB1-D4FC-BD42-9E1D-55C59B5C0D58}" type="pres">
      <dgm:prSet presAssocID="{0D8D8264-6125-2246-BC4A-04686F36F8D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A8EAAA2-42A0-BC41-AAB1-59D7CCE32632}" type="pres">
      <dgm:prSet presAssocID="{0D8D8264-6125-2246-BC4A-04686F36F8D7}" presName="tile3" presStyleLbl="node1" presStyleIdx="2" presStyleCnt="4"/>
      <dgm:spPr/>
    </dgm:pt>
    <dgm:pt modelId="{9B08B529-2951-B04E-8898-E67C23EE931D}" type="pres">
      <dgm:prSet presAssocID="{0D8D8264-6125-2246-BC4A-04686F36F8D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BC492AC-A07D-554D-8162-4810782FEF1A}" type="pres">
      <dgm:prSet presAssocID="{0D8D8264-6125-2246-BC4A-04686F36F8D7}" presName="tile4" presStyleLbl="node1" presStyleIdx="3" presStyleCnt="4"/>
      <dgm:spPr/>
    </dgm:pt>
    <dgm:pt modelId="{B6E834EF-2B06-A245-B839-783A0514CE6C}" type="pres">
      <dgm:prSet presAssocID="{0D8D8264-6125-2246-BC4A-04686F36F8D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6A171A3-4D61-6F43-AF8A-1EF180185482}" type="pres">
      <dgm:prSet presAssocID="{0D8D8264-6125-2246-BC4A-04686F36F8D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8B94C0E-3488-C34C-9A98-CC965A2F51B3}" srcId="{BE7CE955-40B5-7847-B512-C6368E26F608}" destId="{78D5A964-3FEE-CC41-A3A9-1EDC2A849133}" srcOrd="1" destOrd="0" parTransId="{5CD8ECB7-3E03-1C4B-9795-4434EB150CE3}" sibTransId="{D59F8261-2827-5543-ABFB-11939208A271}"/>
    <dgm:cxn modelId="{5C01C810-A314-2244-8F84-4ADC0B586DA7}" type="presOf" srcId="{4E4E494E-509B-9A44-8C64-F3FA48F5D4A2}" destId="{CA8EAAA2-42A0-BC41-AAB1-59D7CCE32632}" srcOrd="0" destOrd="0" presId="urn:microsoft.com/office/officeart/2005/8/layout/matrix1"/>
    <dgm:cxn modelId="{B84E0517-2629-F740-A8D4-E7377879CA3B}" srcId="{BE7CE955-40B5-7847-B512-C6368E26F608}" destId="{51F3572E-38C0-0744-B9F7-45565935577C}" srcOrd="3" destOrd="0" parTransId="{9FCBB071-B12D-104A-B623-BEE2334CBB20}" sibTransId="{A804735C-531D-E54C-9F42-09A1925F5B8D}"/>
    <dgm:cxn modelId="{145FE62C-C9A7-A14B-8ED1-204EA9814F58}" type="presOf" srcId="{BE7CE955-40B5-7847-B512-C6368E26F608}" destId="{16A171A3-4D61-6F43-AF8A-1EF180185482}" srcOrd="0" destOrd="0" presId="urn:microsoft.com/office/officeart/2005/8/layout/matrix1"/>
    <dgm:cxn modelId="{92DF8F36-5AEA-C74B-84DA-0F8D560EDB93}" type="presOf" srcId="{4E4E494E-509B-9A44-8C64-F3FA48F5D4A2}" destId="{9B08B529-2951-B04E-8898-E67C23EE931D}" srcOrd="1" destOrd="0" presId="urn:microsoft.com/office/officeart/2005/8/layout/matrix1"/>
    <dgm:cxn modelId="{36E9C583-BDB4-154B-A0E6-76D6BA87DCDB}" type="presOf" srcId="{985D88FF-4826-B649-B84F-0EB63F85F149}" destId="{0742595E-B863-B84F-AFBF-6F29B96D5BC8}" srcOrd="1" destOrd="0" presId="urn:microsoft.com/office/officeart/2005/8/layout/matrix1"/>
    <dgm:cxn modelId="{0921B487-428A-7E4C-A586-6B59A40727CA}" srcId="{BE7CE955-40B5-7847-B512-C6368E26F608}" destId="{985D88FF-4826-B649-B84F-0EB63F85F149}" srcOrd="0" destOrd="0" parTransId="{32A788BC-1986-6842-B838-1EE2BA3685E7}" sibTransId="{D63FA001-F255-F14B-9255-F184319B7CFC}"/>
    <dgm:cxn modelId="{AAE25E8A-6453-1744-B88B-95FC803F6D1A}" type="presOf" srcId="{0D8D8264-6125-2246-BC4A-04686F36F8D7}" destId="{43E05813-E006-8544-9D2E-5E00E5FADBDA}" srcOrd="0" destOrd="0" presId="urn:microsoft.com/office/officeart/2005/8/layout/matrix1"/>
    <dgm:cxn modelId="{B088CA8C-8DE2-B540-A899-77EBCA503CA7}" type="presOf" srcId="{78D5A964-3FEE-CC41-A3A9-1EDC2A849133}" destId="{B6BDC6D9-E590-7340-A255-3342136C57AD}" srcOrd="0" destOrd="0" presId="urn:microsoft.com/office/officeart/2005/8/layout/matrix1"/>
    <dgm:cxn modelId="{D1429C91-5E01-AD48-8704-1A0B76862A46}" srcId="{BE7CE955-40B5-7847-B512-C6368E26F608}" destId="{4E4E494E-509B-9A44-8C64-F3FA48F5D4A2}" srcOrd="2" destOrd="0" parTransId="{0F80390E-4D20-DD43-9A75-41AADAA3BF77}" sibTransId="{1C36655F-2C5D-D241-A3DB-B61C973E791B}"/>
    <dgm:cxn modelId="{2A6DABAB-19BB-C64B-909C-EC248015F017}" type="presOf" srcId="{985D88FF-4826-B649-B84F-0EB63F85F149}" destId="{ABEDD879-A495-5843-A236-DF7059BAA9B1}" srcOrd="0" destOrd="0" presId="urn:microsoft.com/office/officeart/2005/8/layout/matrix1"/>
    <dgm:cxn modelId="{794AAAB6-772C-0249-9FBA-26948E1248AD}" type="presOf" srcId="{51F3572E-38C0-0744-B9F7-45565935577C}" destId="{FBC492AC-A07D-554D-8162-4810782FEF1A}" srcOrd="0" destOrd="0" presId="urn:microsoft.com/office/officeart/2005/8/layout/matrix1"/>
    <dgm:cxn modelId="{9B786CBE-361A-754E-ABDD-DAA31B877202}" type="presOf" srcId="{51F3572E-38C0-0744-B9F7-45565935577C}" destId="{B6E834EF-2B06-A245-B839-783A0514CE6C}" srcOrd="1" destOrd="0" presId="urn:microsoft.com/office/officeart/2005/8/layout/matrix1"/>
    <dgm:cxn modelId="{467040D9-5792-1B49-A6FD-D1865FF89468}" type="presOf" srcId="{78D5A964-3FEE-CC41-A3A9-1EDC2A849133}" destId="{8F624FB1-D4FC-BD42-9E1D-55C59B5C0D58}" srcOrd="1" destOrd="0" presId="urn:microsoft.com/office/officeart/2005/8/layout/matrix1"/>
    <dgm:cxn modelId="{E405A6EF-0367-8746-B74E-470D3998DD93}" srcId="{0D8D8264-6125-2246-BC4A-04686F36F8D7}" destId="{BE7CE955-40B5-7847-B512-C6368E26F608}" srcOrd="0" destOrd="0" parTransId="{0CF212A1-4899-FA4D-9B50-288D7C160379}" sibTransId="{EA5E4F86-14F5-964F-80A5-4841EF4501BA}"/>
    <dgm:cxn modelId="{E201DA1D-FA95-7C4C-A376-9E9E8EB0BC67}" type="presParOf" srcId="{43E05813-E006-8544-9D2E-5E00E5FADBDA}" destId="{D7E984A6-4BA1-EA46-AC75-AEE7379CC264}" srcOrd="0" destOrd="0" presId="urn:microsoft.com/office/officeart/2005/8/layout/matrix1"/>
    <dgm:cxn modelId="{D8C7FFA9-6448-9C44-A678-1E205B7CB204}" type="presParOf" srcId="{D7E984A6-4BA1-EA46-AC75-AEE7379CC264}" destId="{ABEDD879-A495-5843-A236-DF7059BAA9B1}" srcOrd="0" destOrd="0" presId="urn:microsoft.com/office/officeart/2005/8/layout/matrix1"/>
    <dgm:cxn modelId="{C9D554B0-EEB0-0547-A083-C5164C9CF63C}" type="presParOf" srcId="{D7E984A6-4BA1-EA46-AC75-AEE7379CC264}" destId="{0742595E-B863-B84F-AFBF-6F29B96D5BC8}" srcOrd="1" destOrd="0" presId="urn:microsoft.com/office/officeart/2005/8/layout/matrix1"/>
    <dgm:cxn modelId="{E243A14F-91DB-A84C-98C7-55F5A3125861}" type="presParOf" srcId="{D7E984A6-4BA1-EA46-AC75-AEE7379CC264}" destId="{B6BDC6D9-E590-7340-A255-3342136C57AD}" srcOrd="2" destOrd="0" presId="urn:microsoft.com/office/officeart/2005/8/layout/matrix1"/>
    <dgm:cxn modelId="{99310515-1C7F-D244-B0DD-69605EDA6B24}" type="presParOf" srcId="{D7E984A6-4BA1-EA46-AC75-AEE7379CC264}" destId="{8F624FB1-D4FC-BD42-9E1D-55C59B5C0D58}" srcOrd="3" destOrd="0" presId="urn:microsoft.com/office/officeart/2005/8/layout/matrix1"/>
    <dgm:cxn modelId="{5D009999-0968-D947-BE14-05F57F1FECF9}" type="presParOf" srcId="{D7E984A6-4BA1-EA46-AC75-AEE7379CC264}" destId="{CA8EAAA2-42A0-BC41-AAB1-59D7CCE32632}" srcOrd="4" destOrd="0" presId="urn:microsoft.com/office/officeart/2005/8/layout/matrix1"/>
    <dgm:cxn modelId="{ED530E48-F616-BE4F-AC63-7D59080E0167}" type="presParOf" srcId="{D7E984A6-4BA1-EA46-AC75-AEE7379CC264}" destId="{9B08B529-2951-B04E-8898-E67C23EE931D}" srcOrd="5" destOrd="0" presId="urn:microsoft.com/office/officeart/2005/8/layout/matrix1"/>
    <dgm:cxn modelId="{9D259825-64B8-8144-813D-8A7B23DE2C95}" type="presParOf" srcId="{D7E984A6-4BA1-EA46-AC75-AEE7379CC264}" destId="{FBC492AC-A07D-554D-8162-4810782FEF1A}" srcOrd="6" destOrd="0" presId="urn:microsoft.com/office/officeart/2005/8/layout/matrix1"/>
    <dgm:cxn modelId="{7429988E-BB76-9B4D-AA13-A3970057D133}" type="presParOf" srcId="{D7E984A6-4BA1-EA46-AC75-AEE7379CC264}" destId="{B6E834EF-2B06-A245-B839-783A0514CE6C}" srcOrd="7" destOrd="0" presId="urn:microsoft.com/office/officeart/2005/8/layout/matrix1"/>
    <dgm:cxn modelId="{6954001F-DC99-FA48-8763-743498C251FA}" type="presParOf" srcId="{43E05813-E006-8544-9D2E-5E00E5FADBDA}" destId="{16A171A3-4D61-6F43-AF8A-1EF18018548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DD879-A495-5843-A236-DF7059BAA9B1}">
      <dsp:nvSpPr>
        <dsp:cNvPr id="0" name=""/>
        <dsp:cNvSpPr/>
      </dsp:nvSpPr>
      <dsp:spPr>
        <a:xfrm rot="16200000">
          <a:off x="1837796" y="-1837796"/>
          <a:ext cx="1925108" cy="56006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Individual identities, characteristics and attributes</a:t>
          </a:r>
        </a:p>
      </dsp:txBody>
      <dsp:txXfrm rot="5400000">
        <a:off x="0" y="0"/>
        <a:ext cx="5600699" cy="1443831"/>
      </dsp:txXfrm>
    </dsp:sp>
    <dsp:sp modelId="{B6BDC6D9-E590-7340-A255-3342136C57AD}">
      <dsp:nvSpPr>
        <dsp:cNvPr id="0" name=""/>
        <dsp:cNvSpPr/>
      </dsp:nvSpPr>
      <dsp:spPr>
        <a:xfrm>
          <a:off x="5600699" y="0"/>
          <a:ext cx="5600699" cy="192510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Built environment and neighbourhood location</a:t>
          </a:r>
        </a:p>
      </dsp:txBody>
      <dsp:txXfrm>
        <a:off x="5600699" y="0"/>
        <a:ext cx="5600699" cy="1443831"/>
      </dsp:txXfrm>
    </dsp:sp>
    <dsp:sp modelId="{CA8EAAA2-42A0-BC41-AAB1-59D7CCE32632}">
      <dsp:nvSpPr>
        <dsp:cNvPr id="0" name=""/>
        <dsp:cNvSpPr/>
      </dsp:nvSpPr>
      <dsp:spPr>
        <a:xfrm rot="10800000">
          <a:off x="0" y="1925108"/>
          <a:ext cx="5600699" cy="192510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Social environment and dynamics within schemes</a:t>
          </a:r>
        </a:p>
      </dsp:txBody>
      <dsp:txXfrm rot="10800000">
        <a:off x="0" y="2406384"/>
        <a:ext cx="5600699" cy="1443831"/>
      </dsp:txXfrm>
    </dsp:sp>
    <dsp:sp modelId="{FBC492AC-A07D-554D-8162-4810782FEF1A}">
      <dsp:nvSpPr>
        <dsp:cNvPr id="0" name=""/>
        <dsp:cNvSpPr/>
      </dsp:nvSpPr>
      <dsp:spPr>
        <a:xfrm rot="5400000">
          <a:off x="7438496" y="87312"/>
          <a:ext cx="1925108" cy="56006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Wider structural and political factors</a:t>
          </a:r>
        </a:p>
      </dsp:txBody>
      <dsp:txXfrm rot="-5400000">
        <a:off x="5600700" y="2406384"/>
        <a:ext cx="5600699" cy="1443831"/>
      </dsp:txXfrm>
    </dsp:sp>
    <dsp:sp modelId="{16A171A3-4D61-6F43-AF8A-1EF180185482}">
      <dsp:nvSpPr>
        <dsp:cNvPr id="0" name=""/>
        <dsp:cNvSpPr/>
      </dsp:nvSpPr>
      <dsp:spPr>
        <a:xfrm>
          <a:off x="3920489" y="1443831"/>
          <a:ext cx="3360420" cy="962554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chemeClr val="tx1"/>
              </a:solidFill>
            </a:rPr>
            <a:t>SOCIAL INCLUSION</a:t>
          </a:r>
        </a:p>
      </dsp:txBody>
      <dsp:txXfrm>
        <a:off x="3967477" y="1490819"/>
        <a:ext cx="3266444" cy="868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4C52FDA-2312-4EB9-A916-03F65BE72E39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D2B739C-3968-418F-B3DB-DA9612911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3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A4009-4DA7-4925-9E7A-71134C46C3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37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7D917-A94A-407A-8F01-CD1CBE0D9D8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0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7D917-A94A-407A-8F01-CD1CBE0D9D8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251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7D917-A94A-407A-8F01-CD1CBE0D9D8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726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A4009-4DA7-4925-9E7A-71134C46C3E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6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7D917-A94A-407A-8F01-CD1CBE0D9D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5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7D917-A94A-407A-8F01-CD1CBE0D9D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014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7D917-A94A-407A-8F01-CD1CBE0D9D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44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7D917-A94A-407A-8F01-CD1CBE0D9D8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337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7D917-A94A-407A-8F01-CD1CBE0D9D8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38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7D917-A94A-407A-8F01-CD1CBE0D9D8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36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7D917-A94A-407A-8F01-CD1CBE0D9D8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40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7D917-A94A-407A-8F01-CD1CBE0D9D8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54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1320-B725-43E3-82A1-026E51B81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EF810-640E-45D4-A18B-1C1E9BB09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6CC84-45E5-4E4B-AB95-0317D78E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47C2-D0EC-4B81-86B0-6743C300CF8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FB0F6-78C7-4263-8E66-82A7D6E3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1662-EF16-4794-A0C5-F08DE436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7224-7551-4505-948D-12BD7B8E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58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8227-F903-4BD8-923B-AAEBE849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F4FD9-D127-4D9B-B25C-46C2E928C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E017D-BE6D-4599-9767-3C927F2F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47C2-D0EC-4B81-86B0-6743C300CF8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FCC6F-F3FF-4331-9703-5B69CCB2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4F8F8-4D7C-4AF3-8454-B88E95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7224-7551-4505-948D-12BD7B8E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27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B242E3-6FF6-46BF-B711-AF488B93B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7261D-03B6-44C0-8C1F-2F0C09BCE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F2E8F-9155-48EF-921B-022FC18F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47C2-D0EC-4B81-86B0-6743C300CF8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63D40-614E-4496-84B2-CD1D05ECF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CE38A-52BE-4B75-AA4E-3D2FB15B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7224-7551-4505-948D-12BD7B8E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30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24C7-F67F-41F1-934B-F3209B81F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54783"/>
            <a:ext cx="10515600" cy="6547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4C4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US"/>
              <a:t>Title for bullet point slide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74FAE-3BE8-406D-BBA2-BF331E6FE97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4400" y="1811217"/>
            <a:ext cx="10515600" cy="3569677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>
                <a:latin typeface="Raleway SemiBold" panose="020B0703030101060003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/>
              <a:t>Bullet point 1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Bullet point 2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Bullet point 3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F5876-0400-41F8-A088-F7899F1E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32" y="5219114"/>
            <a:ext cx="2647704" cy="187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031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60142-6103-4D25-964D-351BFC3847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35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CD925-52C4-4ABB-B093-1DFCEC00B9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0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682D-59DB-4F73-B58D-33DFA77A640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03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00439"/>
            <a:ext cx="5384800" cy="262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500439"/>
            <a:ext cx="5384800" cy="262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2E69-8C2E-4A57-A49F-0F6FA1B3F9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442E8-184C-4258-832B-E7B283354E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05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C7A18-49C3-4913-8292-2B9D98496F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19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530F0-1333-4CD2-BEA8-24BBB91FB7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6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B92DB-4554-4A91-B1DB-E2F72E8B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D1147-12A6-4ECE-9870-CE21461FD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33F7A-735E-47AA-9735-45CDB234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47C2-D0EC-4B81-86B0-6743C300CF8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8A6E5-C765-48D8-B747-6027C18F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1B7C5-BB9E-471C-9681-2CA9BF22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7224-7551-4505-948D-12BD7B8E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632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597C4-5C03-45FA-885D-B9C487DD90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47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08F6-E0C8-4DE9-9B7A-0921871C71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5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FA60A-639D-4416-A3A8-3E8E0AB08E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5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3717" y="1700213"/>
            <a:ext cx="2794000" cy="4425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00213"/>
            <a:ext cx="8180917" cy="4425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94D53-761D-4149-A8C1-9D3870A787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5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247" y="3820886"/>
            <a:ext cx="5700516" cy="659127"/>
          </a:xfrm>
        </p:spPr>
        <p:txBody>
          <a:bodyPr anchor="b"/>
          <a:lstStyle>
            <a:lvl1pPr algn="l">
              <a:defRPr sz="4000">
                <a:solidFill>
                  <a:srgbClr val="455560"/>
                </a:solidFill>
              </a:defRPr>
            </a:lvl1pPr>
          </a:lstStyle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C008D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247" y="4626970"/>
            <a:ext cx="5700516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555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6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499842"/>
            <a:ext cx="5953739" cy="892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1" y="4474341"/>
            <a:ext cx="5953739" cy="905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454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868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247" y="3820886"/>
            <a:ext cx="7801864" cy="659127"/>
          </a:xfrm>
        </p:spPr>
        <p:txBody>
          <a:bodyPr anchor="b"/>
          <a:lstStyle>
            <a:lvl1pPr algn="l">
              <a:defRPr sz="2800">
                <a:solidFill>
                  <a:srgbClr val="455560"/>
                </a:solidFill>
              </a:defRPr>
            </a:lvl1pPr>
          </a:lstStyle>
          <a:p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3C008D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247" y="4626970"/>
            <a:ext cx="5700516" cy="1655762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45556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92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499842"/>
            <a:ext cx="5953739" cy="892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1" y="4474341"/>
            <a:ext cx="5953739" cy="905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510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247" y="3820886"/>
            <a:ext cx="7801864" cy="659127"/>
          </a:xfrm>
        </p:spPr>
        <p:txBody>
          <a:bodyPr anchor="b"/>
          <a:lstStyle>
            <a:lvl1pPr algn="l">
              <a:defRPr sz="2800">
                <a:solidFill>
                  <a:srgbClr val="455560"/>
                </a:solidFill>
              </a:defRPr>
            </a:lvl1pPr>
          </a:lstStyle>
          <a:p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3C008D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247" y="4626970"/>
            <a:ext cx="5700516" cy="1655762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rgbClr val="45556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7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CA19-B5C5-43D1-B828-EBF47703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59E72-73EA-4E26-873C-59D2BD48A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C3CEC-3FEE-46DA-9A2C-E58DBEBF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47C2-D0EC-4B81-86B0-6743C300CF8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FA3AE-3ACE-49D9-B4B4-744E5FF0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E7549-A4AE-42D9-BFB9-AC1E944D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7224-7551-4505-948D-12BD7B8E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91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499842"/>
            <a:ext cx="5953739" cy="892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1" y="4474341"/>
            <a:ext cx="5953739" cy="905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64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0" y="2131200"/>
            <a:ext cx="7012800" cy="1468800"/>
          </a:xfrm>
        </p:spPr>
        <p:txBody>
          <a:bodyPr anchor="b"/>
          <a:lstStyle>
            <a:lvl1pPr algn="l">
              <a:defRPr sz="5867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3602037"/>
            <a:ext cx="7012800" cy="1752000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818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00" y="365125"/>
            <a:ext cx="112032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00" y="1825625"/>
            <a:ext cx="11203200" cy="38512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54400" y="5814790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89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7611533" y="-4233"/>
            <a:ext cx="4580467" cy="6862233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0" y="2131200"/>
            <a:ext cx="7012800" cy="1468800"/>
          </a:xfrm>
        </p:spPr>
        <p:txBody>
          <a:bodyPr anchor="b"/>
          <a:lstStyle>
            <a:lvl1pPr algn="l">
              <a:defRPr sz="5867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3602037"/>
            <a:ext cx="7012800" cy="1752000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652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0" y="2131200"/>
            <a:ext cx="7012800" cy="1468800"/>
          </a:xfrm>
        </p:spPr>
        <p:txBody>
          <a:bodyPr anchor="b"/>
          <a:lstStyle>
            <a:lvl1pPr algn="l">
              <a:defRPr sz="5867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3602037"/>
            <a:ext cx="7012800" cy="1752000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6472" y="0"/>
            <a:ext cx="4615528" cy="6858477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84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7611533" y="-4233"/>
            <a:ext cx="4580467" cy="6862233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0" y="2131200"/>
            <a:ext cx="7012800" cy="1468800"/>
          </a:xfrm>
        </p:spPr>
        <p:txBody>
          <a:bodyPr anchor="b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3602037"/>
            <a:ext cx="7012800" cy="1752000"/>
          </a:xfrm>
        </p:spPr>
        <p:txBody>
          <a:bodyPr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06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0" y="2131200"/>
            <a:ext cx="7012800" cy="1468800"/>
          </a:xfrm>
        </p:spPr>
        <p:txBody>
          <a:bodyPr anchor="b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3602037"/>
            <a:ext cx="7012800" cy="1752000"/>
          </a:xfrm>
        </p:spPr>
        <p:txBody>
          <a:bodyPr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02/11/2020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6472" y="0"/>
            <a:ext cx="4615528" cy="6858477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58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00" y="907200"/>
            <a:ext cx="7012800" cy="146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00" y="2433600"/>
            <a:ext cx="7012800" cy="3336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6472" y="0"/>
            <a:ext cx="4615528" cy="68580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50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400" y="1825625"/>
            <a:ext cx="5525400" cy="38512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25400" cy="38512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35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400" y="1825625"/>
            <a:ext cx="5525400" cy="38512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800" y="1825625"/>
            <a:ext cx="5524800" cy="38512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33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9D19-4D88-4DE5-9633-F3615E76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DD9C-2386-4A80-88C8-5AE5B6D3F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3AD90-C300-4ED9-BA2F-C32C13C8E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F879B-E3B4-42B3-AA40-5EC34E40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47C2-D0EC-4B81-86B0-6743C300CF8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8862F-B1BC-42D5-938A-4DD7B45D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6DC2B-E45E-4C79-B2E7-AC33386A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7224-7551-4505-948D-12BD7B8E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838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913EE-2727-4AD5-A4F4-2BB171BD1452}"/>
              </a:ext>
            </a:extLst>
          </p:cNvPr>
          <p:cNvSpPr/>
          <p:nvPr userDrawn="1"/>
        </p:nvSpPr>
        <p:spPr>
          <a:xfrm>
            <a:off x="0" y="0"/>
            <a:ext cx="12192000" cy="56324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400" y="447565"/>
            <a:ext cx="11203200" cy="47374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AB8804-944C-44FE-AC90-21977F1B7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099" y="5797497"/>
            <a:ext cx="4191000" cy="9203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670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02/11/2020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68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full bleed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2A7153-D257-4B24-9EEA-C9A3F1D1E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099" y="5797497"/>
            <a:ext cx="4191000" cy="9203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301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02/11/2020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095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69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29D0-521C-475E-9A0B-43DD7322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8D447-EFD7-499E-94E8-922356C1A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20641-FD61-46BB-9506-387660744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88D9B-6C9E-4858-A45C-D242EC5C4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CED044-6035-411D-8DB2-728B65D98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F6F6B-3CCA-48BE-AD0A-5056AA62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47C2-D0EC-4B81-86B0-6743C300CF8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3693B8-C9D3-43A1-BE1F-8E9FE409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95FFA-D095-441A-8962-34169F06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7224-7551-4505-948D-12BD7B8E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7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B8C0-1B7B-4D6A-8675-21734757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2E93F-58CE-4F7A-AB88-AC76B936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47C2-D0EC-4B81-86B0-6743C300CF8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BD99F-E67D-452A-B85D-BFE98A25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46CBE-37B2-411F-9B28-08FE3737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7224-7551-4505-948D-12BD7B8E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6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0AC63-A010-40FE-8730-A8A36CAC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47C2-D0EC-4B81-86B0-6743C300CF8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A631C-2B86-4F1F-9C5C-1F595D9A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D3D21-8E2F-4268-B7E3-7DD14586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7224-7551-4505-948D-12BD7B8E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5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1306-5050-4CEB-B50F-CD36A71A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7006-7CA8-4DF5-9A96-8BEA14519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D53A5-4FEF-4771-830E-DBD4D5FC3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BC1B6-A13A-476E-BF8B-676561B1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47C2-D0EC-4B81-86B0-6743C300CF8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7460A-E010-4AB0-89F7-0B9D86F9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FE334-7CAB-461D-81F1-5D254189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7224-7551-4505-948D-12BD7B8E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4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3AB8-F8C6-437C-8191-1A2952AD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2185E-2B6A-4FF2-BBCA-C0F062F8B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52C4A-F192-4E9C-8DA0-3E0FCA4EE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A42F8-8F14-4B37-B03C-9D1164D5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47C2-D0EC-4B81-86B0-6743C300CF8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4CECB-7E1E-4191-AC31-DB8D29F5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6941-ADCE-43A9-A6A1-A5B63B5C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7224-7551-4505-948D-12BD7B8E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69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665B5-8A7D-4F3F-B0B4-C71F2958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226E7-965F-43C8-AAE0-1A45E2C29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5E69B-F1B7-4491-9EC0-D18B8CD53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347C2-D0EC-4B81-86B0-6743C300CF8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32D38-3B8A-47EA-BAEF-EBCBEE06D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1D7D1-2F20-4E99-BF13-9883A8A05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D7224-7551-4505-948D-12BD7B8E9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8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917" y="17002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500439"/>
            <a:ext cx="109728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917B36E0-E041-43E1-9C13-347BEE23FA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431801" y="188913"/>
            <a:ext cx="729615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b="1">
                <a:solidFill>
                  <a:srgbClr val="FFFFFF"/>
                </a:solidFill>
              </a:rPr>
              <a:t>Department of Applied Health Research</a:t>
            </a:r>
          </a:p>
        </p:txBody>
      </p:sp>
      <p:pic>
        <p:nvPicPr>
          <p:cNvPr id="2056" name="Picture 15" descr="DarkPurple10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2"/>
          <p:cNvSpPr txBox="1">
            <a:spLocks noChangeArrowheads="1"/>
          </p:cNvSpPr>
          <p:nvPr userDrawn="1"/>
        </p:nvSpPr>
        <p:spPr bwMode="auto">
          <a:xfrm>
            <a:off x="334433" y="900113"/>
            <a:ext cx="729826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b="1">
                <a:solidFill>
                  <a:srgbClr val="FFFFFF"/>
                </a:solidFill>
              </a:rPr>
              <a:t>Department of Applied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293828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7"/>
          <a:stretch/>
        </p:blipFill>
        <p:spPr>
          <a:xfrm>
            <a:off x="0" y="-9144"/>
            <a:ext cx="12192000" cy="3291187"/>
          </a:xfrm>
          <a:prstGeom prst="rect">
            <a:avLst/>
          </a:prstGeom>
        </p:spPr>
      </p:pic>
      <p:sp>
        <p:nvSpPr>
          <p:cNvPr id="33" name="Title Placeholder 1"/>
          <p:cNvSpPr>
            <a:spLocks noGrp="1"/>
          </p:cNvSpPr>
          <p:nvPr>
            <p:ph type="title"/>
          </p:nvPr>
        </p:nvSpPr>
        <p:spPr>
          <a:xfrm>
            <a:off x="609601" y="3830950"/>
            <a:ext cx="52425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idx="1"/>
          </p:nvPr>
        </p:nvSpPr>
        <p:spPr>
          <a:xfrm>
            <a:off x="609601" y="5156513"/>
            <a:ext cx="5242559" cy="905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57"/>
          <p:cNvSpPr>
            <a:spLocks noChangeArrowheads="1"/>
          </p:cNvSpPr>
          <p:nvPr userDrawn="1"/>
        </p:nvSpPr>
        <p:spPr bwMode="gray">
          <a:xfrm>
            <a:off x="-507533" y="426385"/>
            <a:ext cx="449989" cy="431801"/>
          </a:xfrm>
          <a:prstGeom prst="rect">
            <a:avLst/>
          </a:prstGeom>
          <a:solidFill>
            <a:srgbClr val="3C008D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60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14" name="Rectangle 71"/>
          <p:cNvSpPr>
            <a:spLocks noChangeArrowheads="1"/>
          </p:cNvSpPr>
          <p:nvPr userDrawn="1"/>
        </p:nvSpPr>
        <p:spPr bwMode="gray">
          <a:xfrm>
            <a:off x="-507533" y="858185"/>
            <a:ext cx="449989" cy="431800"/>
          </a:xfrm>
          <a:prstGeom prst="rect">
            <a:avLst/>
          </a:prstGeom>
          <a:solidFill>
            <a:srgbClr val="6D40AA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109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64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170</a:t>
            </a:r>
          </a:p>
        </p:txBody>
      </p:sp>
      <p:sp>
        <p:nvSpPr>
          <p:cNvPr id="15" name="Rectangle 72"/>
          <p:cNvSpPr>
            <a:spLocks noChangeArrowheads="1"/>
          </p:cNvSpPr>
          <p:nvPr userDrawn="1"/>
        </p:nvSpPr>
        <p:spPr bwMode="gray">
          <a:xfrm>
            <a:off x="-507533" y="1289985"/>
            <a:ext cx="449989" cy="431800"/>
          </a:xfrm>
          <a:prstGeom prst="rect">
            <a:avLst/>
          </a:prstGeom>
          <a:solidFill>
            <a:srgbClr val="9D7FC6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157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127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198</a:t>
            </a:r>
          </a:p>
        </p:txBody>
      </p:sp>
      <p:sp>
        <p:nvSpPr>
          <p:cNvPr id="16" name="Rectangle 73"/>
          <p:cNvSpPr>
            <a:spLocks noChangeArrowheads="1"/>
          </p:cNvSpPr>
          <p:nvPr userDrawn="1"/>
        </p:nvSpPr>
        <p:spPr bwMode="gray">
          <a:xfrm>
            <a:off x="-507533" y="1721785"/>
            <a:ext cx="449989" cy="431800"/>
          </a:xfrm>
          <a:prstGeom prst="rect">
            <a:avLst/>
          </a:prstGeom>
          <a:solidFill>
            <a:srgbClr val="CEBFE2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206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191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226</a:t>
            </a:r>
          </a:p>
        </p:txBody>
      </p:sp>
      <p:sp>
        <p:nvSpPr>
          <p:cNvPr id="17" name="Rectangle 74"/>
          <p:cNvSpPr>
            <a:spLocks noChangeArrowheads="1"/>
          </p:cNvSpPr>
          <p:nvPr userDrawn="1"/>
        </p:nvSpPr>
        <p:spPr bwMode="gray">
          <a:xfrm>
            <a:off x="-507533" y="2153585"/>
            <a:ext cx="449989" cy="431800"/>
          </a:xfrm>
          <a:prstGeom prst="rect">
            <a:avLst/>
          </a:prstGeom>
          <a:solidFill>
            <a:srgbClr val="1783BD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23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131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189</a:t>
            </a:r>
          </a:p>
        </p:txBody>
      </p:sp>
      <p:sp>
        <p:nvSpPr>
          <p:cNvPr id="18" name="Rectangle 75"/>
          <p:cNvSpPr>
            <a:spLocks noChangeArrowheads="1"/>
          </p:cNvSpPr>
          <p:nvPr userDrawn="1"/>
        </p:nvSpPr>
        <p:spPr bwMode="gray">
          <a:xfrm>
            <a:off x="-507533" y="3006998"/>
            <a:ext cx="449989" cy="431800"/>
          </a:xfrm>
          <a:prstGeom prst="rect">
            <a:avLst/>
          </a:prstGeom>
          <a:solidFill>
            <a:srgbClr val="8BC1DE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139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193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222</a:t>
            </a:r>
          </a:p>
        </p:txBody>
      </p:sp>
      <p:sp>
        <p:nvSpPr>
          <p:cNvPr id="19" name="Rectangle 76"/>
          <p:cNvSpPr>
            <a:spLocks noChangeArrowheads="1"/>
          </p:cNvSpPr>
          <p:nvPr userDrawn="1"/>
        </p:nvSpPr>
        <p:spPr bwMode="gray">
          <a:xfrm>
            <a:off x="-507533" y="2581199"/>
            <a:ext cx="449989" cy="431800"/>
          </a:xfrm>
          <a:prstGeom prst="rect">
            <a:avLst/>
          </a:prstGeom>
          <a:solidFill>
            <a:srgbClr val="51A2CE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81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162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206</a:t>
            </a:r>
          </a:p>
        </p:txBody>
      </p:sp>
      <p:sp>
        <p:nvSpPr>
          <p:cNvPr id="20" name="Rectangle 77"/>
          <p:cNvSpPr>
            <a:spLocks noChangeArrowheads="1"/>
          </p:cNvSpPr>
          <p:nvPr userDrawn="1"/>
        </p:nvSpPr>
        <p:spPr bwMode="gray">
          <a:xfrm>
            <a:off x="-507533" y="3434908"/>
            <a:ext cx="449989" cy="431800"/>
          </a:xfrm>
          <a:prstGeom prst="rect">
            <a:avLst/>
          </a:prstGeom>
          <a:solidFill>
            <a:srgbClr val="C5E0EE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197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224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238</a:t>
            </a:r>
          </a:p>
        </p:txBody>
      </p:sp>
      <p:sp>
        <p:nvSpPr>
          <p:cNvPr id="21" name="Rectangle 78"/>
          <p:cNvSpPr>
            <a:spLocks noChangeArrowheads="1"/>
          </p:cNvSpPr>
          <p:nvPr userDrawn="1"/>
        </p:nvSpPr>
        <p:spPr bwMode="gray">
          <a:xfrm>
            <a:off x="-507533" y="3866708"/>
            <a:ext cx="449989" cy="431800"/>
          </a:xfrm>
          <a:prstGeom prst="rect">
            <a:avLst/>
          </a:prstGeom>
          <a:solidFill>
            <a:srgbClr val="6EC040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112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188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22" name="Rectangle 78"/>
          <p:cNvSpPr>
            <a:spLocks noChangeArrowheads="1"/>
          </p:cNvSpPr>
          <p:nvPr userDrawn="1"/>
        </p:nvSpPr>
        <p:spPr bwMode="gray">
          <a:xfrm>
            <a:off x="-507533" y="4286883"/>
            <a:ext cx="449989" cy="431800"/>
          </a:xfrm>
          <a:prstGeom prst="rect">
            <a:avLst/>
          </a:prstGeom>
          <a:solidFill>
            <a:srgbClr val="94CD57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148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205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87</a:t>
            </a:r>
          </a:p>
        </p:txBody>
      </p:sp>
      <p:sp>
        <p:nvSpPr>
          <p:cNvPr id="23" name="Rectangle 78"/>
          <p:cNvSpPr>
            <a:spLocks noChangeArrowheads="1"/>
          </p:cNvSpPr>
          <p:nvPr userDrawn="1"/>
        </p:nvSpPr>
        <p:spPr bwMode="gray">
          <a:xfrm>
            <a:off x="-507533" y="4711228"/>
            <a:ext cx="449989" cy="431800"/>
          </a:xfrm>
          <a:prstGeom prst="rect">
            <a:avLst/>
          </a:prstGeom>
          <a:solidFill>
            <a:srgbClr val="B7DD8F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183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221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143</a:t>
            </a:r>
          </a:p>
        </p:txBody>
      </p:sp>
      <p:sp>
        <p:nvSpPr>
          <p:cNvPr id="24" name="Rectangle 78"/>
          <p:cNvSpPr>
            <a:spLocks noChangeArrowheads="1"/>
          </p:cNvSpPr>
          <p:nvPr userDrawn="1"/>
        </p:nvSpPr>
        <p:spPr bwMode="gray">
          <a:xfrm>
            <a:off x="-507533" y="5144360"/>
            <a:ext cx="449989" cy="431800"/>
          </a:xfrm>
          <a:prstGeom prst="rect">
            <a:avLst/>
          </a:prstGeom>
          <a:solidFill>
            <a:srgbClr val="DBEEC7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219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238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199</a:t>
            </a:r>
          </a:p>
        </p:txBody>
      </p:sp>
      <p:sp>
        <p:nvSpPr>
          <p:cNvPr id="29" name="Rectangle 78"/>
          <p:cNvSpPr>
            <a:spLocks noChangeArrowheads="1"/>
          </p:cNvSpPr>
          <p:nvPr userDrawn="1"/>
        </p:nvSpPr>
        <p:spPr bwMode="gray">
          <a:xfrm>
            <a:off x="-510653" y="5994471"/>
            <a:ext cx="449989" cy="431800"/>
          </a:xfrm>
          <a:prstGeom prst="rect">
            <a:avLst/>
          </a:prstGeom>
          <a:solidFill>
            <a:srgbClr val="21212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33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33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0" name="Rectangle 78"/>
          <p:cNvSpPr>
            <a:spLocks noChangeArrowheads="1"/>
          </p:cNvSpPr>
          <p:nvPr userDrawn="1"/>
        </p:nvSpPr>
        <p:spPr bwMode="gray">
          <a:xfrm>
            <a:off x="-507533" y="6426200"/>
            <a:ext cx="449989" cy="431800"/>
          </a:xfrm>
          <a:prstGeom prst="rect">
            <a:avLst/>
          </a:prstGeom>
          <a:solidFill>
            <a:srgbClr val="45555F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69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85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95</a:t>
            </a:r>
          </a:p>
        </p:txBody>
      </p:sp>
      <p:sp>
        <p:nvSpPr>
          <p:cNvPr id="32" name="Rectangle 78"/>
          <p:cNvSpPr>
            <a:spLocks noChangeArrowheads="1"/>
          </p:cNvSpPr>
          <p:nvPr userDrawn="1"/>
        </p:nvSpPr>
        <p:spPr bwMode="gray">
          <a:xfrm>
            <a:off x="-507980" y="5570029"/>
            <a:ext cx="449989" cy="431800"/>
          </a:xfrm>
          <a:prstGeom prst="rect">
            <a:avLst/>
          </a:prstGeom>
          <a:solidFill>
            <a:srgbClr val="696765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105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103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207030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3C008D"/>
          </a:solidFill>
          <a:latin typeface="Times" panose="02020603050405020304" pitchFamily="18" charset="0"/>
          <a:ea typeface="+mj-ea"/>
          <a:cs typeface="Times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4555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5560"/>
        </a:buClr>
        <a:buFont typeface="Arial" panose="020B0604020202020204" pitchFamily="34" charset="0"/>
        <a:buChar char="‒"/>
        <a:defRPr sz="200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Placeholder 1"/>
          <p:cNvSpPr>
            <a:spLocks noGrp="1"/>
          </p:cNvSpPr>
          <p:nvPr>
            <p:ph type="title"/>
          </p:nvPr>
        </p:nvSpPr>
        <p:spPr>
          <a:xfrm>
            <a:off x="609602" y="3830950"/>
            <a:ext cx="80492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1"/>
          </p:nvPr>
        </p:nvSpPr>
        <p:spPr>
          <a:xfrm>
            <a:off x="609602" y="5156513"/>
            <a:ext cx="8049207" cy="905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Box 8"/>
          <p:cNvSpPr txBox="1">
            <a:spLocks noChangeArrowheads="1"/>
          </p:cNvSpPr>
          <p:nvPr userDrawn="1"/>
        </p:nvSpPr>
        <p:spPr bwMode="auto">
          <a:xfrm>
            <a:off x="609602" y="6308725"/>
            <a:ext cx="893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900">
                <a:solidFill>
                  <a:srgbClr val="455560"/>
                </a:solidFill>
                <a:latin typeface="Arial MT" pitchFamily="34" charset="0"/>
              </a:rPr>
              <a:t>Club Vita LLP is an appointed representative of Hymans Robertson LLP, which is authorised and regulated by the </a:t>
            </a:r>
            <a:br>
              <a:rPr lang="en-GB" sz="900">
                <a:solidFill>
                  <a:srgbClr val="455560"/>
                </a:solidFill>
                <a:latin typeface="Arial MT" pitchFamily="34" charset="0"/>
              </a:rPr>
            </a:br>
            <a:r>
              <a:rPr lang="en-GB" sz="900">
                <a:solidFill>
                  <a:srgbClr val="455560"/>
                </a:solidFill>
                <a:latin typeface="Arial MT" pitchFamily="34" charset="0"/>
              </a:rPr>
              <a:t>Financial Conduct Authority and licensed by the Institute and Faculty of Actuaries for a range of investment business activities.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3" y="344259"/>
            <a:ext cx="1517227" cy="405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9" r="43856" b="39009"/>
          <a:stretch/>
        </p:blipFill>
        <p:spPr>
          <a:xfrm>
            <a:off x="7063567" y="0"/>
            <a:ext cx="5115992" cy="3284376"/>
          </a:xfrm>
          <a:prstGeom prst="rect">
            <a:avLst/>
          </a:prstGeom>
        </p:spPr>
      </p:pic>
      <p:sp>
        <p:nvSpPr>
          <p:cNvPr id="27" name="Rectangle 57"/>
          <p:cNvSpPr>
            <a:spLocks noChangeArrowheads="1"/>
          </p:cNvSpPr>
          <p:nvPr userDrawn="1"/>
        </p:nvSpPr>
        <p:spPr bwMode="gray">
          <a:xfrm>
            <a:off x="-507533" y="426387"/>
            <a:ext cx="449989" cy="431801"/>
          </a:xfrm>
          <a:prstGeom prst="rect">
            <a:avLst/>
          </a:prstGeom>
          <a:solidFill>
            <a:srgbClr val="3C008D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60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141</a:t>
            </a:r>
          </a:p>
        </p:txBody>
      </p:sp>
      <p:sp>
        <p:nvSpPr>
          <p:cNvPr id="28" name="Rectangle 71"/>
          <p:cNvSpPr>
            <a:spLocks noChangeArrowheads="1"/>
          </p:cNvSpPr>
          <p:nvPr userDrawn="1"/>
        </p:nvSpPr>
        <p:spPr bwMode="gray">
          <a:xfrm>
            <a:off x="-507533" y="858185"/>
            <a:ext cx="449989" cy="431800"/>
          </a:xfrm>
          <a:prstGeom prst="rect">
            <a:avLst/>
          </a:prstGeom>
          <a:solidFill>
            <a:srgbClr val="6D40AA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109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64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170</a:t>
            </a:r>
          </a:p>
        </p:txBody>
      </p:sp>
      <p:sp>
        <p:nvSpPr>
          <p:cNvPr id="31" name="Rectangle 72"/>
          <p:cNvSpPr>
            <a:spLocks noChangeArrowheads="1"/>
          </p:cNvSpPr>
          <p:nvPr userDrawn="1"/>
        </p:nvSpPr>
        <p:spPr bwMode="gray">
          <a:xfrm>
            <a:off x="-507533" y="1289985"/>
            <a:ext cx="449989" cy="431800"/>
          </a:xfrm>
          <a:prstGeom prst="rect">
            <a:avLst/>
          </a:prstGeom>
          <a:solidFill>
            <a:srgbClr val="9D7FC6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157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127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198</a:t>
            </a:r>
          </a:p>
        </p:txBody>
      </p:sp>
      <p:sp>
        <p:nvSpPr>
          <p:cNvPr id="36" name="Rectangle 73"/>
          <p:cNvSpPr>
            <a:spLocks noChangeArrowheads="1"/>
          </p:cNvSpPr>
          <p:nvPr userDrawn="1"/>
        </p:nvSpPr>
        <p:spPr bwMode="gray">
          <a:xfrm>
            <a:off x="-507533" y="1721785"/>
            <a:ext cx="449989" cy="431800"/>
          </a:xfrm>
          <a:prstGeom prst="rect">
            <a:avLst/>
          </a:prstGeom>
          <a:solidFill>
            <a:srgbClr val="CEBFE2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206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191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226</a:t>
            </a:r>
          </a:p>
        </p:txBody>
      </p:sp>
      <p:sp>
        <p:nvSpPr>
          <p:cNvPr id="38" name="Rectangle 74"/>
          <p:cNvSpPr>
            <a:spLocks noChangeArrowheads="1"/>
          </p:cNvSpPr>
          <p:nvPr userDrawn="1"/>
        </p:nvSpPr>
        <p:spPr bwMode="gray">
          <a:xfrm>
            <a:off x="-507533" y="2153585"/>
            <a:ext cx="449989" cy="431800"/>
          </a:xfrm>
          <a:prstGeom prst="rect">
            <a:avLst/>
          </a:prstGeom>
          <a:solidFill>
            <a:srgbClr val="1783BD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23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131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189</a:t>
            </a:r>
          </a:p>
        </p:txBody>
      </p:sp>
      <p:sp>
        <p:nvSpPr>
          <p:cNvPr id="39" name="Rectangle 75"/>
          <p:cNvSpPr>
            <a:spLocks noChangeArrowheads="1"/>
          </p:cNvSpPr>
          <p:nvPr userDrawn="1"/>
        </p:nvSpPr>
        <p:spPr bwMode="gray">
          <a:xfrm>
            <a:off x="-507533" y="3006998"/>
            <a:ext cx="449989" cy="431800"/>
          </a:xfrm>
          <a:prstGeom prst="rect">
            <a:avLst/>
          </a:prstGeom>
          <a:solidFill>
            <a:srgbClr val="8BC1DE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139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193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222</a:t>
            </a:r>
          </a:p>
        </p:txBody>
      </p:sp>
      <p:sp>
        <p:nvSpPr>
          <p:cNvPr id="40" name="Rectangle 76"/>
          <p:cNvSpPr>
            <a:spLocks noChangeArrowheads="1"/>
          </p:cNvSpPr>
          <p:nvPr userDrawn="1"/>
        </p:nvSpPr>
        <p:spPr bwMode="gray">
          <a:xfrm>
            <a:off x="-507533" y="2581199"/>
            <a:ext cx="449989" cy="431800"/>
          </a:xfrm>
          <a:prstGeom prst="rect">
            <a:avLst/>
          </a:prstGeom>
          <a:solidFill>
            <a:srgbClr val="51A2CE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81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162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206</a:t>
            </a:r>
          </a:p>
        </p:txBody>
      </p:sp>
      <p:sp>
        <p:nvSpPr>
          <p:cNvPr id="41" name="Rectangle 77"/>
          <p:cNvSpPr>
            <a:spLocks noChangeArrowheads="1"/>
          </p:cNvSpPr>
          <p:nvPr userDrawn="1"/>
        </p:nvSpPr>
        <p:spPr bwMode="gray">
          <a:xfrm>
            <a:off x="-507533" y="3434908"/>
            <a:ext cx="449989" cy="431800"/>
          </a:xfrm>
          <a:prstGeom prst="rect">
            <a:avLst/>
          </a:prstGeom>
          <a:solidFill>
            <a:srgbClr val="C5E0EE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197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224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238</a:t>
            </a:r>
          </a:p>
        </p:txBody>
      </p:sp>
      <p:sp>
        <p:nvSpPr>
          <p:cNvPr id="42" name="Rectangle 78"/>
          <p:cNvSpPr>
            <a:spLocks noChangeArrowheads="1"/>
          </p:cNvSpPr>
          <p:nvPr userDrawn="1"/>
        </p:nvSpPr>
        <p:spPr bwMode="gray">
          <a:xfrm>
            <a:off x="-507533" y="3866708"/>
            <a:ext cx="449989" cy="431800"/>
          </a:xfrm>
          <a:prstGeom prst="rect">
            <a:avLst/>
          </a:prstGeom>
          <a:solidFill>
            <a:srgbClr val="70BC1F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112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188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31</a:t>
            </a:r>
          </a:p>
        </p:txBody>
      </p:sp>
      <p:sp>
        <p:nvSpPr>
          <p:cNvPr id="43" name="Rectangle 78"/>
          <p:cNvSpPr>
            <a:spLocks noChangeArrowheads="1"/>
          </p:cNvSpPr>
          <p:nvPr userDrawn="1"/>
        </p:nvSpPr>
        <p:spPr bwMode="gray">
          <a:xfrm>
            <a:off x="-507533" y="4286883"/>
            <a:ext cx="449989" cy="431800"/>
          </a:xfrm>
          <a:prstGeom prst="rect">
            <a:avLst/>
          </a:prstGeom>
          <a:solidFill>
            <a:srgbClr val="94CD57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148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205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87</a:t>
            </a:r>
          </a:p>
        </p:txBody>
      </p:sp>
      <p:sp>
        <p:nvSpPr>
          <p:cNvPr id="44" name="Rectangle 78"/>
          <p:cNvSpPr>
            <a:spLocks noChangeArrowheads="1"/>
          </p:cNvSpPr>
          <p:nvPr userDrawn="1"/>
        </p:nvSpPr>
        <p:spPr bwMode="gray">
          <a:xfrm>
            <a:off x="-507533" y="4711228"/>
            <a:ext cx="449989" cy="431800"/>
          </a:xfrm>
          <a:prstGeom prst="rect">
            <a:avLst/>
          </a:prstGeom>
          <a:solidFill>
            <a:srgbClr val="B7DD8F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183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221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143</a:t>
            </a:r>
          </a:p>
        </p:txBody>
      </p:sp>
      <p:sp>
        <p:nvSpPr>
          <p:cNvPr id="45" name="Rectangle 78"/>
          <p:cNvSpPr>
            <a:spLocks noChangeArrowheads="1"/>
          </p:cNvSpPr>
          <p:nvPr userDrawn="1"/>
        </p:nvSpPr>
        <p:spPr bwMode="gray">
          <a:xfrm>
            <a:off x="-507533" y="5144360"/>
            <a:ext cx="449989" cy="431800"/>
          </a:xfrm>
          <a:prstGeom prst="rect">
            <a:avLst/>
          </a:prstGeom>
          <a:solidFill>
            <a:srgbClr val="DBEEC7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219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238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199</a:t>
            </a:r>
          </a:p>
        </p:txBody>
      </p:sp>
      <p:sp>
        <p:nvSpPr>
          <p:cNvPr id="46" name="Rectangle 78"/>
          <p:cNvSpPr>
            <a:spLocks noChangeArrowheads="1"/>
          </p:cNvSpPr>
          <p:nvPr userDrawn="1"/>
        </p:nvSpPr>
        <p:spPr bwMode="gray">
          <a:xfrm>
            <a:off x="-510653" y="5994471"/>
            <a:ext cx="449989" cy="431800"/>
          </a:xfrm>
          <a:prstGeom prst="rect">
            <a:avLst/>
          </a:prstGeom>
          <a:solidFill>
            <a:srgbClr val="21212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33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33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33</a:t>
            </a:r>
          </a:p>
        </p:txBody>
      </p:sp>
      <p:sp>
        <p:nvSpPr>
          <p:cNvPr id="47" name="Rectangle 78"/>
          <p:cNvSpPr>
            <a:spLocks noChangeArrowheads="1"/>
          </p:cNvSpPr>
          <p:nvPr userDrawn="1"/>
        </p:nvSpPr>
        <p:spPr bwMode="gray">
          <a:xfrm>
            <a:off x="-507533" y="6426200"/>
            <a:ext cx="449989" cy="431800"/>
          </a:xfrm>
          <a:prstGeom prst="rect">
            <a:avLst/>
          </a:prstGeom>
          <a:solidFill>
            <a:srgbClr val="45555F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69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85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95</a:t>
            </a:r>
          </a:p>
        </p:txBody>
      </p:sp>
      <p:sp>
        <p:nvSpPr>
          <p:cNvPr id="48" name="Rectangle 78"/>
          <p:cNvSpPr>
            <a:spLocks noChangeArrowheads="1"/>
          </p:cNvSpPr>
          <p:nvPr userDrawn="1"/>
        </p:nvSpPr>
        <p:spPr bwMode="gray">
          <a:xfrm>
            <a:off x="-507980" y="5570029"/>
            <a:ext cx="449989" cy="431800"/>
          </a:xfrm>
          <a:prstGeom prst="rect">
            <a:avLst/>
          </a:prstGeom>
          <a:solidFill>
            <a:srgbClr val="696765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105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103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101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F2E72A8-34BE-4988-A584-A227BE38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7"/>
          <a:stretch/>
        </p:blipFill>
        <p:spPr>
          <a:xfrm>
            <a:off x="0" y="-9144"/>
            <a:ext cx="12192000" cy="32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6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3C008D"/>
          </a:solidFill>
          <a:latin typeface="Times" panose="02020603050405020304" pitchFamily="18" charset="0"/>
          <a:ea typeface="+mj-ea"/>
          <a:cs typeface="Times" panose="02020603050405020304" pitchFamily="18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b="1" kern="1200">
          <a:solidFill>
            <a:srgbClr val="4555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55560"/>
        </a:buClr>
        <a:buFont typeface="Arial" panose="020B0604020202020204" pitchFamily="34" charset="0"/>
        <a:buChar char="‒"/>
        <a:defRPr sz="150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Placeholder 1"/>
          <p:cNvSpPr>
            <a:spLocks noGrp="1"/>
          </p:cNvSpPr>
          <p:nvPr>
            <p:ph type="title"/>
          </p:nvPr>
        </p:nvSpPr>
        <p:spPr>
          <a:xfrm>
            <a:off x="609602" y="3830950"/>
            <a:ext cx="80492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1"/>
          </p:nvPr>
        </p:nvSpPr>
        <p:spPr>
          <a:xfrm>
            <a:off x="609602" y="5156513"/>
            <a:ext cx="8049207" cy="905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Box 8"/>
          <p:cNvSpPr txBox="1">
            <a:spLocks noChangeArrowheads="1"/>
          </p:cNvSpPr>
          <p:nvPr userDrawn="1"/>
        </p:nvSpPr>
        <p:spPr bwMode="auto">
          <a:xfrm>
            <a:off x="609602" y="6308725"/>
            <a:ext cx="893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900">
                <a:solidFill>
                  <a:srgbClr val="455560"/>
                </a:solidFill>
                <a:latin typeface="Arial MT" pitchFamily="34" charset="0"/>
              </a:rPr>
              <a:t>Club Vita LLP is an appointed representative of Hymans Robertson LLP, which is authorised and regulated by the </a:t>
            </a:r>
            <a:br>
              <a:rPr lang="en-GB" sz="900">
                <a:solidFill>
                  <a:srgbClr val="455560"/>
                </a:solidFill>
                <a:latin typeface="Arial MT" pitchFamily="34" charset="0"/>
              </a:rPr>
            </a:br>
            <a:r>
              <a:rPr lang="en-GB" sz="900">
                <a:solidFill>
                  <a:srgbClr val="455560"/>
                </a:solidFill>
                <a:latin typeface="Arial MT" pitchFamily="34" charset="0"/>
              </a:rPr>
              <a:t>Financial Conduct Authority and licensed by the Institute and Faculty of Actuaries for a range of investment business activities.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3" y="344259"/>
            <a:ext cx="1517227" cy="405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9" r="43856" b="39009"/>
          <a:stretch/>
        </p:blipFill>
        <p:spPr>
          <a:xfrm>
            <a:off x="7063567" y="0"/>
            <a:ext cx="5115992" cy="3284376"/>
          </a:xfrm>
          <a:prstGeom prst="rect">
            <a:avLst/>
          </a:prstGeom>
        </p:spPr>
      </p:pic>
      <p:sp>
        <p:nvSpPr>
          <p:cNvPr id="27" name="Rectangle 57"/>
          <p:cNvSpPr>
            <a:spLocks noChangeArrowheads="1"/>
          </p:cNvSpPr>
          <p:nvPr userDrawn="1"/>
        </p:nvSpPr>
        <p:spPr bwMode="gray">
          <a:xfrm>
            <a:off x="-507533" y="426387"/>
            <a:ext cx="449989" cy="431801"/>
          </a:xfrm>
          <a:prstGeom prst="rect">
            <a:avLst/>
          </a:prstGeom>
          <a:solidFill>
            <a:srgbClr val="3C008D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60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141</a:t>
            </a:r>
          </a:p>
        </p:txBody>
      </p:sp>
      <p:sp>
        <p:nvSpPr>
          <p:cNvPr id="28" name="Rectangle 71"/>
          <p:cNvSpPr>
            <a:spLocks noChangeArrowheads="1"/>
          </p:cNvSpPr>
          <p:nvPr userDrawn="1"/>
        </p:nvSpPr>
        <p:spPr bwMode="gray">
          <a:xfrm>
            <a:off x="-507533" y="858185"/>
            <a:ext cx="449989" cy="431800"/>
          </a:xfrm>
          <a:prstGeom prst="rect">
            <a:avLst/>
          </a:prstGeom>
          <a:solidFill>
            <a:srgbClr val="6D40AA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109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64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170</a:t>
            </a:r>
          </a:p>
        </p:txBody>
      </p:sp>
      <p:sp>
        <p:nvSpPr>
          <p:cNvPr id="31" name="Rectangle 72"/>
          <p:cNvSpPr>
            <a:spLocks noChangeArrowheads="1"/>
          </p:cNvSpPr>
          <p:nvPr userDrawn="1"/>
        </p:nvSpPr>
        <p:spPr bwMode="gray">
          <a:xfrm>
            <a:off x="-507533" y="1289985"/>
            <a:ext cx="449989" cy="431800"/>
          </a:xfrm>
          <a:prstGeom prst="rect">
            <a:avLst/>
          </a:prstGeom>
          <a:solidFill>
            <a:srgbClr val="9D7FC6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157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127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198</a:t>
            </a:r>
          </a:p>
        </p:txBody>
      </p:sp>
      <p:sp>
        <p:nvSpPr>
          <p:cNvPr id="36" name="Rectangle 73"/>
          <p:cNvSpPr>
            <a:spLocks noChangeArrowheads="1"/>
          </p:cNvSpPr>
          <p:nvPr userDrawn="1"/>
        </p:nvSpPr>
        <p:spPr bwMode="gray">
          <a:xfrm>
            <a:off x="-507533" y="1721785"/>
            <a:ext cx="449989" cy="431800"/>
          </a:xfrm>
          <a:prstGeom prst="rect">
            <a:avLst/>
          </a:prstGeom>
          <a:solidFill>
            <a:srgbClr val="CEBFE2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206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191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226</a:t>
            </a:r>
          </a:p>
        </p:txBody>
      </p:sp>
      <p:sp>
        <p:nvSpPr>
          <p:cNvPr id="38" name="Rectangle 74"/>
          <p:cNvSpPr>
            <a:spLocks noChangeArrowheads="1"/>
          </p:cNvSpPr>
          <p:nvPr userDrawn="1"/>
        </p:nvSpPr>
        <p:spPr bwMode="gray">
          <a:xfrm>
            <a:off x="-507533" y="2153585"/>
            <a:ext cx="449989" cy="431800"/>
          </a:xfrm>
          <a:prstGeom prst="rect">
            <a:avLst/>
          </a:prstGeom>
          <a:solidFill>
            <a:srgbClr val="1783BD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23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131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189</a:t>
            </a:r>
          </a:p>
        </p:txBody>
      </p:sp>
      <p:sp>
        <p:nvSpPr>
          <p:cNvPr id="39" name="Rectangle 75"/>
          <p:cNvSpPr>
            <a:spLocks noChangeArrowheads="1"/>
          </p:cNvSpPr>
          <p:nvPr userDrawn="1"/>
        </p:nvSpPr>
        <p:spPr bwMode="gray">
          <a:xfrm>
            <a:off x="-507533" y="3006998"/>
            <a:ext cx="449989" cy="431800"/>
          </a:xfrm>
          <a:prstGeom prst="rect">
            <a:avLst/>
          </a:prstGeom>
          <a:solidFill>
            <a:srgbClr val="8BC1DE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139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193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222</a:t>
            </a:r>
          </a:p>
        </p:txBody>
      </p:sp>
      <p:sp>
        <p:nvSpPr>
          <p:cNvPr id="40" name="Rectangle 76"/>
          <p:cNvSpPr>
            <a:spLocks noChangeArrowheads="1"/>
          </p:cNvSpPr>
          <p:nvPr userDrawn="1"/>
        </p:nvSpPr>
        <p:spPr bwMode="gray">
          <a:xfrm>
            <a:off x="-507533" y="2581199"/>
            <a:ext cx="449989" cy="431800"/>
          </a:xfrm>
          <a:prstGeom prst="rect">
            <a:avLst/>
          </a:prstGeom>
          <a:solidFill>
            <a:srgbClr val="51A2CE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81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162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206</a:t>
            </a:r>
          </a:p>
        </p:txBody>
      </p:sp>
      <p:sp>
        <p:nvSpPr>
          <p:cNvPr id="41" name="Rectangle 77"/>
          <p:cNvSpPr>
            <a:spLocks noChangeArrowheads="1"/>
          </p:cNvSpPr>
          <p:nvPr userDrawn="1"/>
        </p:nvSpPr>
        <p:spPr bwMode="gray">
          <a:xfrm>
            <a:off x="-507533" y="3434908"/>
            <a:ext cx="449989" cy="431800"/>
          </a:xfrm>
          <a:prstGeom prst="rect">
            <a:avLst/>
          </a:prstGeom>
          <a:solidFill>
            <a:srgbClr val="C5E0EE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197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224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238</a:t>
            </a:r>
          </a:p>
        </p:txBody>
      </p:sp>
      <p:sp>
        <p:nvSpPr>
          <p:cNvPr id="42" name="Rectangle 78"/>
          <p:cNvSpPr>
            <a:spLocks noChangeArrowheads="1"/>
          </p:cNvSpPr>
          <p:nvPr userDrawn="1"/>
        </p:nvSpPr>
        <p:spPr bwMode="gray">
          <a:xfrm>
            <a:off x="-507533" y="3866708"/>
            <a:ext cx="449989" cy="431800"/>
          </a:xfrm>
          <a:prstGeom prst="rect">
            <a:avLst/>
          </a:prstGeom>
          <a:solidFill>
            <a:srgbClr val="70BC1F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112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188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31</a:t>
            </a:r>
          </a:p>
        </p:txBody>
      </p:sp>
      <p:sp>
        <p:nvSpPr>
          <p:cNvPr id="43" name="Rectangle 78"/>
          <p:cNvSpPr>
            <a:spLocks noChangeArrowheads="1"/>
          </p:cNvSpPr>
          <p:nvPr userDrawn="1"/>
        </p:nvSpPr>
        <p:spPr bwMode="gray">
          <a:xfrm>
            <a:off x="-507533" y="4286883"/>
            <a:ext cx="449989" cy="431800"/>
          </a:xfrm>
          <a:prstGeom prst="rect">
            <a:avLst/>
          </a:prstGeom>
          <a:solidFill>
            <a:srgbClr val="94CD57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148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205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87</a:t>
            </a:r>
          </a:p>
        </p:txBody>
      </p:sp>
      <p:sp>
        <p:nvSpPr>
          <p:cNvPr id="44" name="Rectangle 78"/>
          <p:cNvSpPr>
            <a:spLocks noChangeArrowheads="1"/>
          </p:cNvSpPr>
          <p:nvPr userDrawn="1"/>
        </p:nvSpPr>
        <p:spPr bwMode="gray">
          <a:xfrm>
            <a:off x="-507533" y="4711228"/>
            <a:ext cx="449989" cy="431800"/>
          </a:xfrm>
          <a:prstGeom prst="rect">
            <a:avLst/>
          </a:prstGeom>
          <a:solidFill>
            <a:srgbClr val="B7DD8F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183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221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143</a:t>
            </a:r>
          </a:p>
        </p:txBody>
      </p:sp>
      <p:sp>
        <p:nvSpPr>
          <p:cNvPr id="45" name="Rectangle 78"/>
          <p:cNvSpPr>
            <a:spLocks noChangeArrowheads="1"/>
          </p:cNvSpPr>
          <p:nvPr userDrawn="1"/>
        </p:nvSpPr>
        <p:spPr bwMode="gray">
          <a:xfrm>
            <a:off x="-507533" y="5144360"/>
            <a:ext cx="449989" cy="431800"/>
          </a:xfrm>
          <a:prstGeom prst="rect">
            <a:avLst/>
          </a:prstGeom>
          <a:solidFill>
            <a:srgbClr val="DBEEC7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219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238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srgbClr val="4B4B4B"/>
                </a:solidFill>
              </a:rPr>
              <a:t>199</a:t>
            </a:r>
          </a:p>
        </p:txBody>
      </p:sp>
      <p:sp>
        <p:nvSpPr>
          <p:cNvPr id="46" name="Rectangle 78"/>
          <p:cNvSpPr>
            <a:spLocks noChangeArrowheads="1"/>
          </p:cNvSpPr>
          <p:nvPr userDrawn="1"/>
        </p:nvSpPr>
        <p:spPr bwMode="gray">
          <a:xfrm>
            <a:off x="-510653" y="5994471"/>
            <a:ext cx="449989" cy="431800"/>
          </a:xfrm>
          <a:prstGeom prst="rect">
            <a:avLst/>
          </a:prstGeom>
          <a:solidFill>
            <a:srgbClr val="21212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33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33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33</a:t>
            </a:r>
          </a:p>
        </p:txBody>
      </p:sp>
      <p:sp>
        <p:nvSpPr>
          <p:cNvPr id="47" name="Rectangle 78"/>
          <p:cNvSpPr>
            <a:spLocks noChangeArrowheads="1"/>
          </p:cNvSpPr>
          <p:nvPr userDrawn="1"/>
        </p:nvSpPr>
        <p:spPr bwMode="gray">
          <a:xfrm>
            <a:off x="-507533" y="6426200"/>
            <a:ext cx="449989" cy="431800"/>
          </a:xfrm>
          <a:prstGeom prst="rect">
            <a:avLst/>
          </a:prstGeom>
          <a:solidFill>
            <a:srgbClr val="45555F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69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85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95</a:t>
            </a:r>
          </a:p>
        </p:txBody>
      </p:sp>
      <p:sp>
        <p:nvSpPr>
          <p:cNvPr id="48" name="Rectangle 78"/>
          <p:cNvSpPr>
            <a:spLocks noChangeArrowheads="1"/>
          </p:cNvSpPr>
          <p:nvPr userDrawn="1"/>
        </p:nvSpPr>
        <p:spPr bwMode="gray">
          <a:xfrm>
            <a:off x="-507980" y="5570029"/>
            <a:ext cx="449989" cy="431800"/>
          </a:xfrm>
          <a:prstGeom prst="rect">
            <a:avLst/>
          </a:prstGeom>
          <a:solidFill>
            <a:srgbClr val="696765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27000" tIns="33338" rIns="27000" bIns="33338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105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103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>
                <a:solidFill>
                  <a:prstClr val="white"/>
                </a:solidFill>
              </a:rPr>
              <a:t>101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F2E72A8-34BE-4988-A584-A227BE38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7"/>
          <a:stretch/>
        </p:blipFill>
        <p:spPr>
          <a:xfrm>
            <a:off x="0" y="-9144"/>
            <a:ext cx="12192000" cy="32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8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3C008D"/>
          </a:solidFill>
          <a:latin typeface="Times" panose="02020603050405020304" pitchFamily="18" charset="0"/>
          <a:ea typeface="+mj-ea"/>
          <a:cs typeface="Times" panose="02020603050405020304" pitchFamily="18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b="1" kern="1200">
          <a:solidFill>
            <a:srgbClr val="4555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55560"/>
        </a:buClr>
        <a:buFont typeface="Arial" panose="020B0604020202020204" pitchFamily="34" charset="0"/>
        <a:buChar char="‒"/>
        <a:defRPr sz="150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4555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00" y="365125"/>
            <a:ext cx="1120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00" y="1825626"/>
            <a:ext cx="11203200" cy="385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400" y="5814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02/11/2020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54400" y="5814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2169" y="6362235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23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SzPct val="8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85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s://twitter.com/TheDICEProject1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DICEProject1" TargetMode="External"/><Relationship Id="rId2" Type="http://schemas.openxmlformats.org/officeDocument/2006/relationships/hyperlink" Target="https://www.bristol.ac.uk/sps/research/projects/promoting-social-inclusion-in-housing-schemes/" TargetMode="Externa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E278-8845-3B4C-90B8-21A5FC794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0" y="1590200"/>
            <a:ext cx="7012800" cy="1468800"/>
          </a:xfrm>
        </p:spPr>
        <p:txBody>
          <a:bodyPr anchor="b">
            <a:normAutofit/>
          </a:bodyPr>
          <a:lstStyle/>
          <a:p>
            <a:r>
              <a:rPr lang="en-US" dirty="0"/>
              <a:t>The DICE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789E3-A5E1-C740-883E-2A3C2FE5E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672" y="3059000"/>
            <a:ext cx="7012800" cy="1752000"/>
          </a:xfrm>
        </p:spPr>
        <p:txBody>
          <a:bodyPr>
            <a:normAutofit/>
          </a:bodyPr>
          <a:lstStyle/>
          <a:p>
            <a:r>
              <a:rPr lang="en-US" sz="1733" dirty="0"/>
              <a:t>Diversity in Care Environments in Wales and England</a:t>
            </a:r>
          </a:p>
          <a:p>
            <a:endParaRPr lang="en-US" sz="1733" dirty="0"/>
          </a:p>
          <a:p>
            <a:r>
              <a:rPr lang="en-US" sz="1733" dirty="0"/>
              <a:t>Funded by the Economic and Social Research Council, 2019-2021</a:t>
            </a:r>
          </a:p>
          <a:p>
            <a:r>
              <a:rPr lang="en-GB" sz="1733" dirty="0">
                <a:hlinkClick r:id="rId2"/>
              </a:rPr>
              <a:t>@TheDICEProject1</a:t>
            </a:r>
            <a:endParaRPr lang="en-US" sz="173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D5EB0-719D-9E4D-9858-2D251A26B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77" r="25771" b="2"/>
          <a:stretch/>
        </p:blipFill>
        <p:spPr>
          <a:xfrm>
            <a:off x="7576472" y="13"/>
            <a:ext cx="4615528" cy="6858464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A59CD-B868-3741-866E-2E8032C39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13137"/>
            <a:ext cx="12192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8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BCA-BDC1-4A7E-B6A8-D0646343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F2B2D"/>
                </a:solidFill>
              </a:rPr>
              <a:t>Discrimination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AD0ED8-B12F-4D85-94CF-70EBFDC63A14}"/>
              </a:ext>
            </a:extLst>
          </p:cNvPr>
          <p:cNvSpPr txBox="1">
            <a:spLocks/>
          </p:cNvSpPr>
          <p:nvPr/>
        </p:nvSpPr>
        <p:spPr>
          <a:xfrm>
            <a:off x="4863872" y="5658749"/>
            <a:ext cx="7007265" cy="1041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Join the conversation: @</a:t>
            </a:r>
            <a:r>
              <a:rPr lang="en-US" sz="2400" b="1" dirty="0" err="1">
                <a:latin typeface="Raleway SemiBold" panose="020B0503030101060003" pitchFamily="34" charset="77"/>
              </a:rPr>
              <a:t>ilcuk</a:t>
            </a:r>
            <a:endParaRPr lang="en-US" sz="2400" b="1" dirty="0">
              <a:latin typeface="Raleway SemiBold" panose="020B0503030101060003" pitchFamily="34" charset="77"/>
            </a:endParaRPr>
          </a:p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# </a:t>
            </a:r>
            <a:r>
              <a:rPr lang="en-US" sz="2400" b="1" dirty="0" err="1">
                <a:latin typeface="Raleway SemiBold" panose="020B0503030101060003" pitchFamily="34" charset="77"/>
              </a:rPr>
              <a:t>InItTogether</a:t>
            </a:r>
            <a:endParaRPr lang="en-US" sz="2400" b="1" dirty="0">
              <a:latin typeface="Raleway SemiBold" panose="020B0503030101060003" pitchFamily="34" charset="77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8FBAD8-0368-402A-82CB-6313A12038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096118"/>
              </p:ext>
            </p:extLst>
          </p:nvPr>
        </p:nvGraphicFramePr>
        <p:xfrm>
          <a:off x="914400" y="1309566"/>
          <a:ext cx="10363199" cy="472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904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BCA-BDC1-4A7E-B6A8-D0646343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F2B2D"/>
                </a:solidFill>
              </a:rPr>
              <a:t>Discrimination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AD0ED8-B12F-4D85-94CF-70EBFDC63A14}"/>
              </a:ext>
            </a:extLst>
          </p:cNvPr>
          <p:cNvSpPr txBox="1">
            <a:spLocks/>
          </p:cNvSpPr>
          <p:nvPr/>
        </p:nvSpPr>
        <p:spPr>
          <a:xfrm>
            <a:off x="4863872" y="5658749"/>
            <a:ext cx="7007265" cy="1041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Join the conversation: @</a:t>
            </a:r>
            <a:r>
              <a:rPr lang="en-US" sz="2400" b="1" dirty="0" err="1">
                <a:latin typeface="Raleway SemiBold" panose="020B0503030101060003" pitchFamily="34" charset="77"/>
              </a:rPr>
              <a:t>ilcuk</a:t>
            </a:r>
            <a:endParaRPr lang="en-US" sz="2400" b="1" dirty="0">
              <a:latin typeface="Raleway SemiBold" panose="020B0503030101060003" pitchFamily="34" charset="77"/>
            </a:endParaRPr>
          </a:p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# </a:t>
            </a:r>
            <a:r>
              <a:rPr lang="en-US" sz="2400" b="1" dirty="0" err="1">
                <a:latin typeface="Raleway SemiBold" panose="020B0503030101060003" pitchFamily="34" charset="77"/>
              </a:rPr>
              <a:t>InItTogether</a:t>
            </a:r>
            <a:endParaRPr lang="en-US" sz="2400" b="1" dirty="0">
              <a:latin typeface="Raleway SemiBold" panose="020B0503030101060003" pitchFamily="34" charset="77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12B376-5897-4960-80B6-E291A5409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993187"/>
              </p:ext>
            </p:extLst>
          </p:nvPr>
        </p:nvGraphicFramePr>
        <p:xfrm>
          <a:off x="1514168" y="1533832"/>
          <a:ext cx="8799871" cy="412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334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BCA-BDC1-4A7E-B6A8-D0646343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F2B2D"/>
                </a:solidFill>
              </a:rPr>
              <a:t>Social connections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AD0ED8-B12F-4D85-94CF-70EBFDC63A14}"/>
              </a:ext>
            </a:extLst>
          </p:cNvPr>
          <p:cNvSpPr txBox="1">
            <a:spLocks/>
          </p:cNvSpPr>
          <p:nvPr/>
        </p:nvSpPr>
        <p:spPr>
          <a:xfrm>
            <a:off x="4863872" y="5658749"/>
            <a:ext cx="7007265" cy="1041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Join the conversation: @</a:t>
            </a:r>
            <a:r>
              <a:rPr lang="en-US" sz="2400" b="1" dirty="0" err="1">
                <a:latin typeface="Raleway SemiBold" panose="020B0503030101060003" pitchFamily="34" charset="77"/>
              </a:rPr>
              <a:t>ilcuk</a:t>
            </a:r>
            <a:endParaRPr lang="en-US" sz="2400" b="1" dirty="0">
              <a:latin typeface="Raleway SemiBold" panose="020B0503030101060003" pitchFamily="34" charset="77"/>
            </a:endParaRPr>
          </a:p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# </a:t>
            </a:r>
            <a:r>
              <a:rPr lang="en-US" sz="2400" b="1" dirty="0" err="1">
                <a:latin typeface="Raleway SemiBold" panose="020B0503030101060003" pitchFamily="34" charset="77"/>
              </a:rPr>
              <a:t>InItTogether</a:t>
            </a:r>
            <a:endParaRPr lang="en-US" sz="2400" b="1" dirty="0">
              <a:latin typeface="Raleway SemiBold" panose="020B0503030101060003" pitchFamily="34" charset="77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70F6C66-514C-4517-98C3-99DB651B5F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001347"/>
              </p:ext>
            </p:extLst>
          </p:nvPr>
        </p:nvGraphicFramePr>
        <p:xfrm>
          <a:off x="397571" y="1520687"/>
          <a:ext cx="11473556" cy="403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824C36-8D32-4309-A142-A189AA557ABB}"/>
              </a:ext>
            </a:extLst>
          </p:cNvPr>
          <p:cNvCxnSpPr/>
          <p:nvPr/>
        </p:nvCxnSpPr>
        <p:spPr>
          <a:xfrm flipV="1">
            <a:off x="9004852" y="1309566"/>
            <a:ext cx="0" cy="352085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572DF6-BF73-4B65-A06C-A5AC8CC3C7A1}"/>
              </a:ext>
            </a:extLst>
          </p:cNvPr>
          <p:cNvCxnSpPr/>
          <p:nvPr/>
        </p:nvCxnSpPr>
        <p:spPr>
          <a:xfrm flipV="1">
            <a:off x="6294782" y="1309566"/>
            <a:ext cx="0" cy="352085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44AE6E-CEEE-479E-8C9E-B388B51E86FE}"/>
              </a:ext>
            </a:extLst>
          </p:cNvPr>
          <p:cNvCxnSpPr/>
          <p:nvPr/>
        </p:nvCxnSpPr>
        <p:spPr>
          <a:xfrm flipV="1">
            <a:off x="3581400" y="1309566"/>
            <a:ext cx="0" cy="352085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4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BCA-BDC1-4A7E-B6A8-D0646343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F2B2D"/>
                </a:solidFill>
              </a:rPr>
              <a:t>Internet use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AD0ED8-B12F-4D85-94CF-70EBFDC63A14}"/>
              </a:ext>
            </a:extLst>
          </p:cNvPr>
          <p:cNvSpPr txBox="1">
            <a:spLocks/>
          </p:cNvSpPr>
          <p:nvPr/>
        </p:nvSpPr>
        <p:spPr>
          <a:xfrm>
            <a:off x="4863872" y="5658749"/>
            <a:ext cx="7007265" cy="1041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Join the conversation: @</a:t>
            </a:r>
            <a:r>
              <a:rPr lang="en-US" sz="2400" b="1" dirty="0" err="1">
                <a:latin typeface="Raleway SemiBold" panose="020B0503030101060003" pitchFamily="34" charset="77"/>
              </a:rPr>
              <a:t>ilcuk</a:t>
            </a:r>
            <a:endParaRPr lang="en-US" sz="2400" b="1" dirty="0">
              <a:latin typeface="Raleway SemiBold" panose="020B0503030101060003" pitchFamily="34" charset="77"/>
            </a:endParaRPr>
          </a:p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# </a:t>
            </a:r>
            <a:r>
              <a:rPr lang="en-US" sz="2400" b="1" dirty="0" err="1">
                <a:latin typeface="Raleway SemiBold" panose="020B0503030101060003" pitchFamily="34" charset="77"/>
              </a:rPr>
              <a:t>InItTogether</a:t>
            </a:r>
            <a:endParaRPr lang="en-US" sz="2400" b="1" dirty="0">
              <a:latin typeface="Raleway SemiBold" panose="020B0503030101060003" pitchFamily="34" charset="77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7CB8627-7A5B-43B7-BB6B-820CB5F6C9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926941"/>
              </p:ext>
            </p:extLst>
          </p:nvPr>
        </p:nvGraphicFramePr>
        <p:xfrm>
          <a:off x="960120" y="1309566"/>
          <a:ext cx="10271760" cy="461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499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BCA-BDC1-4A7E-B6A8-D0646343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F2B2D"/>
                </a:solidFill>
              </a:rPr>
              <a:t>Social exclusion in social relations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AD0ED8-B12F-4D85-94CF-70EBFDC63A14}"/>
              </a:ext>
            </a:extLst>
          </p:cNvPr>
          <p:cNvSpPr txBox="1">
            <a:spLocks/>
          </p:cNvSpPr>
          <p:nvPr/>
        </p:nvSpPr>
        <p:spPr>
          <a:xfrm>
            <a:off x="4863872" y="5658749"/>
            <a:ext cx="7007265" cy="1041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Join the conversation: @</a:t>
            </a:r>
            <a:r>
              <a:rPr lang="en-US" sz="2400" b="1" dirty="0" err="1">
                <a:latin typeface="Raleway SemiBold" panose="020B0503030101060003" pitchFamily="34" charset="77"/>
              </a:rPr>
              <a:t>ilcuk</a:t>
            </a:r>
            <a:endParaRPr lang="en-US" sz="2400" b="1" dirty="0">
              <a:latin typeface="Raleway SemiBold" panose="020B0503030101060003" pitchFamily="34" charset="77"/>
            </a:endParaRPr>
          </a:p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# </a:t>
            </a:r>
            <a:r>
              <a:rPr lang="en-US" sz="2400" b="1" dirty="0" err="1">
                <a:latin typeface="Raleway SemiBold" panose="020B0503030101060003" pitchFamily="34" charset="77"/>
              </a:rPr>
              <a:t>InItTogether</a:t>
            </a:r>
            <a:endParaRPr lang="en-US" sz="2400" b="1" dirty="0">
              <a:latin typeface="Raleway SemiBold" panose="020B0503030101060003" pitchFamily="34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46F436-5DE8-468A-99D9-C605EEF73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550505"/>
            <a:ext cx="10515600" cy="410824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800" dirty="0"/>
              <a:t>Drawing on previous analysis of social exclusion using ELSA (Barnes et al. 2006) – focussed on social relations domain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Raleway SemiBold" panose="020B0703030101060003" pitchFamily="34" charset="0"/>
              </a:rPr>
              <a:t>Modified </a:t>
            </a:r>
            <a:r>
              <a:rPr lang="en-GB" sz="2800" dirty="0"/>
              <a:t>composite measure of social relations exclusion – suggests around 62% of DICE sample excluded compared to less than 47% for ELSA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Raleway SemiBold" panose="020B0703030101060003" pitchFamily="34" charset="0"/>
              </a:rPr>
              <a:t>Difference </a:t>
            </a:r>
            <a:r>
              <a:rPr lang="en-GB" sz="2800" dirty="0"/>
              <a:t>between the two samples disappears when applying a matching technique</a:t>
            </a:r>
            <a:endParaRPr lang="en-GB" dirty="0">
              <a:latin typeface="Raleway SemiBold" panose="020B0703030101060003" pitchFamily="34" charset="0"/>
            </a:endParaRPr>
          </a:p>
          <a:p>
            <a:pPr marL="628650" indent="-457200">
              <a:spcAft>
                <a:spcPts val="1200"/>
              </a:spcAft>
            </a:pPr>
            <a:endParaRPr lang="en-GB" dirty="0">
              <a:latin typeface="Raleway SemiBold" panose="020B07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BCA-BDC1-4A7E-B6A8-D0646343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F2B2D"/>
                </a:solidFill>
              </a:rPr>
              <a:t>Loneliness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AD0ED8-B12F-4D85-94CF-70EBFDC63A14}"/>
              </a:ext>
            </a:extLst>
          </p:cNvPr>
          <p:cNvSpPr txBox="1">
            <a:spLocks/>
          </p:cNvSpPr>
          <p:nvPr/>
        </p:nvSpPr>
        <p:spPr>
          <a:xfrm>
            <a:off x="4863872" y="5658749"/>
            <a:ext cx="7007265" cy="1041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Join the conversation: @</a:t>
            </a:r>
            <a:r>
              <a:rPr lang="en-US" sz="2400" b="1" dirty="0" err="1">
                <a:latin typeface="Raleway SemiBold" panose="020B0503030101060003" pitchFamily="34" charset="77"/>
              </a:rPr>
              <a:t>ilcuk</a:t>
            </a:r>
            <a:endParaRPr lang="en-US" sz="2400" b="1" dirty="0">
              <a:latin typeface="Raleway SemiBold" panose="020B0503030101060003" pitchFamily="34" charset="77"/>
            </a:endParaRPr>
          </a:p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# </a:t>
            </a:r>
            <a:r>
              <a:rPr lang="en-US" sz="2400" b="1" dirty="0" err="1">
                <a:latin typeface="Raleway SemiBold" panose="020B0503030101060003" pitchFamily="34" charset="77"/>
              </a:rPr>
              <a:t>InItTogether</a:t>
            </a:r>
            <a:endParaRPr lang="en-US" sz="2400" b="1" dirty="0">
              <a:latin typeface="Raleway SemiBold" panose="020B0503030101060003" pitchFamily="34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46F436-5DE8-468A-99D9-C605EEF73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550505"/>
            <a:ext cx="10515600" cy="410824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800" dirty="0"/>
              <a:t>A common measure of loneliness is the 3-item UCLA score, ranging from 3 (not lonely) to 9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In large surveys, loneliness usually appears in only a small proportion of respondents - about two-thirds of DICE and ELSA samples score 3 or 4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Raleway SemiBold" panose="020B0703030101060003" pitchFamily="34" charset="0"/>
              </a:rPr>
              <a:t>The average score is higher in the DICE sample, but when matched, the results suggest a significantly lower average score for the DICE respondents</a:t>
            </a:r>
            <a:endParaRPr lang="en-GB" dirty="0">
              <a:latin typeface="Raleway SemiBold" panose="020B0703030101060003" pitchFamily="34" charset="0"/>
            </a:endParaRPr>
          </a:p>
          <a:p>
            <a:pPr marL="628650" indent="-457200">
              <a:spcAft>
                <a:spcPts val="1200"/>
              </a:spcAft>
            </a:pPr>
            <a:endParaRPr lang="en-GB" dirty="0">
              <a:latin typeface="Raleway SemiBold" panose="020B07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7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BCA-BDC1-4A7E-B6A8-D0646343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F2B2D"/>
                </a:solidFill>
              </a:rPr>
              <a:t>Primary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2932-7F84-447B-9F68-BC0969C0F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550505"/>
            <a:ext cx="10515600" cy="410824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800" i="1" dirty="0"/>
              <a:t>Perceptions of housing</a:t>
            </a:r>
            <a:r>
              <a:rPr lang="en-GB" sz="2800" dirty="0"/>
              <a:t>: Agreement that schemes offer positive social opportunities, but some scope to improve to make it less challenging or uncomfortable to participate.</a:t>
            </a:r>
          </a:p>
          <a:p>
            <a:pPr>
              <a:spcAft>
                <a:spcPts val="1200"/>
              </a:spcAft>
            </a:pPr>
            <a:r>
              <a:rPr lang="en-GB" sz="2800" i="1" dirty="0"/>
              <a:t>Discrimination</a:t>
            </a:r>
            <a:r>
              <a:rPr lang="en-GB" sz="2800" dirty="0"/>
              <a:t>: Up to a third experiencing some exclusionary pressure, but discrimination from staff a third the level of that from other residents.</a:t>
            </a:r>
          </a:p>
          <a:p>
            <a:r>
              <a:rPr lang="en-GB" sz="2800" dirty="0"/>
              <a:t>Housing with care residents are not more </a:t>
            </a:r>
            <a:r>
              <a:rPr lang="en-GB" sz="2800" i="1" dirty="0"/>
              <a:t>socially excluded </a:t>
            </a:r>
            <a:r>
              <a:rPr lang="en-GB" sz="2800" dirty="0"/>
              <a:t>than similar people living in the community – no “ghetto-</a:t>
            </a:r>
            <a:r>
              <a:rPr lang="en-GB" sz="2800" dirty="0" err="1"/>
              <a:t>isation</a:t>
            </a:r>
            <a:r>
              <a:rPr lang="en-GB" sz="2800" dirty="0"/>
              <a:t>” – and appear to have lower average </a:t>
            </a:r>
            <a:r>
              <a:rPr lang="en-GB" sz="2800" i="1" dirty="0"/>
              <a:t>loneliness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AD0ED8-B12F-4D85-94CF-70EBFDC63A14}"/>
              </a:ext>
            </a:extLst>
          </p:cNvPr>
          <p:cNvSpPr txBox="1">
            <a:spLocks/>
          </p:cNvSpPr>
          <p:nvPr/>
        </p:nvSpPr>
        <p:spPr>
          <a:xfrm>
            <a:off x="4863872" y="5658749"/>
            <a:ext cx="7007265" cy="1041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Join the conversation: @</a:t>
            </a:r>
            <a:r>
              <a:rPr lang="en-US" sz="2400" b="1" dirty="0" err="1">
                <a:latin typeface="Raleway SemiBold" panose="020B0503030101060003" pitchFamily="34" charset="77"/>
              </a:rPr>
              <a:t>ilcuk</a:t>
            </a:r>
            <a:endParaRPr lang="en-US" sz="2400" b="1" dirty="0">
              <a:latin typeface="Raleway SemiBold" panose="020B0503030101060003" pitchFamily="34" charset="77"/>
            </a:endParaRPr>
          </a:p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# </a:t>
            </a:r>
            <a:r>
              <a:rPr lang="en-US" sz="2400" b="1" dirty="0" err="1">
                <a:latin typeface="Raleway SemiBold" panose="020B0503030101060003" pitchFamily="34" charset="77"/>
              </a:rPr>
              <a:t>InItTogether</a:t>
            </a:r>
            <a:endParaRPr lang="en-US" sz="2400" b="1" dirty="0">
              <a:latin typeface="Raleway SemiBold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7778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BCA-BDC1-4A7E-B6A8-D0646343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F2B2D"/>
                </a:solidFill>
              </a:rPr>
              <a:t>What happens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2932-7F84-447B-9F68-BC0969C0F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92593"/>
            <a:ext cx="10515600" cy="31883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800" dirty="0"/>
              <a:t>Finalising comparative analyses with ELSA sample and unpicking differences among diverse groups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Drafting an academic paper for journal publication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Producing user guides and processing for UK Data Archive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AD0ED8-B12F-4D85-94CF-70EBFDC63A14}"/>
              </a:ext>
            </a:extLst>
          </p:cNvPr>
          <p:cNvSpPr txBox="1">
            <a:spLocks/>
          </p:cNvSpPr>
          <p:nvPr/>
        </p:nvSpPr>
        <p:spPr>
          <a:xfrm>
            <a:off x="4863872" y="5658749"/>
            <a:ext cx="7007265" cy="1041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Join the conversation: @</a:t>
            </a:r>
            <a:r>
              <a:rPr lang="en-US" sz="2400" b="1" dirty="0" err="1">
                <a:latin typeface="Raleway SemiBold" panose="020B0503030101060003" pitchFamily="34" charset="77"/>
              </a:rPr>
              <a:t>ilcuk</a:t>
            </a:r>
            <a:endParaRPr lang="en-US" sz="2400" b="1" dirty="0">
              <a:latin typeface="Raleway SemiBold" panose="020B0503030101060003" pitchFamily="34" charset="77"/>
            </a:endParaRPr>
          </a:p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# </a:t>
            </a:r>
            <a:r>
              <a:rPr lang="en-US" sz="2400" b="1" dirty="0" err="1">
                <a:latin typeface="Raleway SemiBold" panose="020B0503030101060003" pitchFamily="34" charset="77"/>
              </a:rPr>
              <a:t>InItTogether</a:t>
            </a:r>
            <a:endParaRPr lang="en-US" sz="2400" b="1" dirty="0">
              <a:latin typeface="Raleway SemiBold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2532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04C6-D37A-D845-926A-FEC40F3F4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0521"/>
            <a:ext cx="9144000" cy="265219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EF2B2D"/>
                </a:solidFill>
                <a:latin typeface="Raleway SemiBold"/>
              </a:rPr>
              <a:t>Dr Alex Vickery</a:t>
            </a:r>
            <a:endParaRPr lang="en-US" b="1" dirty="0">
              <a:solidFill>
                <a:srgbClr val="EF2B2D"/>
              </a:solidFill>
              <a:latin typeface="Raleway SemiBold" panose="020B0503030101060003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18AF0-2C7A-E64F-BD9C-E36213019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2376" y="3951449"/>
            <a:ext cx="9947248" cy="1489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latin typeface="Raleway SemiBold"/>
              </a:rPr>
              <a:t>Research Associate, University of Bristol</a:t>
            </a:r>
            <a:endParaRPr lang="en-US" sz="3600" b="1" dirty="0">
              <a:latin typeface="Raleway SemiBold" panose="020B0503030101060003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05E1CB-BC3D-4259-AE5D-191FEA75D7A5}"/>
              </a:ext>
            </a:extLst>
          </p:cNvPr>
          <p:cNvSpPr txBox="1">
            <a:spLocks/>
          </p:cNvSpPr>
          <p:nvPr/>
        </p:nvSpPr>
        <p:spPr>
          <a:xfrm>
            <a:off x="4863872" y="5658749"/>
            <a:ext cx="7007265" cy="1041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b="1" dirty="0">
              <a:latin typeface="Raleway SemiBold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49405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E61C-B8BB-48B8-936C-42BB1D35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33" dirty="0"/>
              <a:t>How have Welsh residents stayed connected during lockdown …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BE8C4-C0DB-42AE-8458-87D7E4FB4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400" y="1817784"/>
            <a:ext cx="11203200" cy="42855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10 follow-up interviews about experiences of lockdown: data from two housing sites in South Wales (</a:t>
            </a:r>
            <a:r>
              <a:rPr lang="en-GB" dirty="0" err="1"/>
              <a:t>extracare</a:t>
            </a:r>
            <a:r>
              <a:rPr lang="en-GB" dirty="0"/>
              <a:t> and independent living schemes)</a:t>
            </a:r>
            <a:endParaRPr lang="en-GB" sz="2400" dirty="0"/>
          </a:p>
          <a:p>
            <a:r>
              <a:rPr lang="en-GB" dirty="0"/>
              <a:t>All residents had been staying connected to family and friends using the telephone – including calls, texts, </a:t>
            </a:r>
            <a:r>
              <a:rPr lang="en-GB" dirty="0" err="1"/>
              <a:t>Whatsapp</a:t>
            </a:r>
            <a:r>
              <a:rPr lang="en-GB" dirty="0"/>
              <a:t>. </a:t>
            </a:r>
          </a:p>
          <a:p>
            <a:r>
              <a:rPr lang="en-GB" dirty="0"/>
              <a:t>4 residents had been using Facetime, Zoom or other video calling.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sz="1800" b="1" i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Yes. I tried to do Zoom. I tried to do that Zoom - but I couldn’t do it - with some of the women from the school where my grandson goes. Because I’ve got a few friends that take their children to the same school, and they said, “Try and do Zoom. We’ll Zoom in on you, and we’ll do ourselves a meal. We can have a meal and chat.” So I tried to do that, but I couldn’t, so in the end, I just </a:t>
            </a:r>
            <a:r>
              <a:rPr lang="en-GB" sz="1800" b="1" i="1" dirty="0" err="1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WhatsApped</a:t>
            </a:r>
            <a:r>
              <a:rPr lang="en-GB" sz="1800" b="1" i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them </a:t>
            </a:r>
            <a:r>
              <a:rPr lang="en-GB" sz="1800" b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[Participant A9]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6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F1EC-8E64-F146-9E44-47E059B7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study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DD11-0A6F-6144-9E2A-07C801710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Promoting social inclusion in housing with care and support for older people in Wales and England</a:t>
            </a:r>
          </a:p>
          <a:p>
            <a:endParaRPr lang="en-US" dirty="0"/>
          </a:p>
          <a:p>
            <a:r>
              <a:rPr lang="en-US" dirty="0"/>
              <a:t>Examining and identifying how housing providers promote inclusive environments within different types of housing schemes</a:t>
            </a:r>
          </a:p>
          <a:p>
            <a:endParaRPr lang="en-US" dirty="0"/>
          </a:p>
          <a:p>
            <a:r>
              <a:rPr lang="en-US" dirty="0"/>
              <a:t>Type of schemes include: </a:t>
            </a:r>
            <a:r>
              <a:rPr lang="en-US" dirty="0" err="1"/>
              <a:t>extracare</a:t>
            </a:r>
            <a:r>
              <a:rPr lang="en-US" dirty="0"/>
              <a:t>, sheltered, independent living</a:t>
            </a:r>
          </a:p>
          <a:p>
            <a:endParaRPr lang="en-US" dirty="0"/>
          </a:p>
          <a:p>
            <a:r>
              <a:rPr lang="en-US" dirty="0"/>
              <a:t>Collaborators: Housing LIN, ILC-UK, three housing providers.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4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FD21F1-C5EA-1E4A-8AD0-E0E117486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00" y="407625"/>
            <a:ext cx="11203200" cy="53762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b="1" dirty="0"/>
              <a:t>Importance of outdoor and communal areas</a:t>
            </a:r>
          </a:p>
          <a:p>
            <a:r>
              <a:rPr lang="en-GB" sz="9600" dirty="0"/>
              <a:t>All residents said that they have been able to speak to neighbours at a distance in communal areas or when passing by – using gardens or outside space. </a:t>
            </a:r>
          </a:p>
          <a:p>
            <a:pPr marL="0" indent="0">
              <a:buNone/>
            </a:pPr>
            <a:endParaRPr lang="en-GB" sz="7200" b="1" dirty="0">
              <a:solidFill>
                <a:schemeClr val="tx2"/>
              </a:solidFill>
              <a:highlight>
                <a:srgbClr val="FFFFFF"/>
              </a:highlight>
            </a:endParaRPr>
          </a:p>
          <a:p>
            <a:pPr marL="0" indent="0" algn="ctr">
              <a:buNone/>
            </a:pPr>
            <a:r>
              <a:rPr lang="en-GB" sz="7200" b="1" i="1" dirty="0">
                <a:solidFill>
                  <a:schemeClr val="tx2"/>
                </a:solidFill>
                <a:highlight>
                  <a:srgbClr val="FFFFFF"/>
                </a:highlight>
              </a:rPr>
              <a:t>Then, obviously, we got closer with the 2m distancing. You know, I'd get my chair, she'd have her chair, we'd sit on the grass and we'd have a little chat. So, it was good to think that I had a friend and a neighbour who I could speak to, and that's the only person I bothered with….</a:t>
            </a:r>
            <a:r>
              <a:rPr lang="en-GB" sz="7200" b="1" i="1" dirty="0">
                <a:solidFill>
                  <a:schemeClr val="tx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Yes, if I didn't have that, honestly, [Person 4], I don't know what I would have done, really. Without that, I don't know what I would have done. </a:t>
            </a:r>
            <a:r>
              <a:rPr lang="en-GB" sz="7200" b="1" dirty="0">
                <a:solidFill>
                  <a:schemeClr val="tx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[Participant A12]</a:t>
            </a:r>
            <a:endParaRPr lang="en-GB" sz="72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7200" b="1" dirty="0">
              <a:solidFill>
                <a:schemeClr val="tx2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7200" b="1" i="1" dirty="0">
                <a:solidFill>
                  <a:schemeClr val="tx2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Interviewer: There were other people, other residents that you could say hello you?</a:t>
            </a:r>
            <a:endParaRPr lang="en-GB" sz="7200" b="1" dirty="0">
              <a:solidFill>
                <a:schemeClr val="tx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7200" b="1" i="1" dirty="0">
                <a:solidFill>
                  <a:schemeClr val="tx2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Respondent: Yes. You know, a lot were doing the same thing. You know, just, sort of, walkabout as I called it. Usually you’d bump into somebody so you didn’t feel isolated. </a:t>
            </a:r>
            <a:r>
              <a:rPr lang="en-GB" sz="7200" b="1" dirty="0">
                <a:solidFill>
                  <a:schemeClr val="tx2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[Participant B4]</a:t>
            </a:r>
            <a:endParaRPr lang="en-GB" sz="7200" dirty="0"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9600" b="1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9600" b="1" dirty="0">
                <a:effectLst/>
                <a:ea typeface="Calibri" panose="020F0502020204030204" pitchFamily="34" charset="0"/>
              </a:rPr>
              <a:t>Staying connected through the media </a:t>
            </a:r>
          </a:p>
          <a:p>
            <a:r>
              <a:rPr lang="en-US" sz="9600" dirty="0"/>
              <a:t>5 residents said they had been staying connected to what is going on through the news on television, using an iPad and their phone. 3 residents said they had stopped watching the news.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4313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BBA9-A5E4-164C-BB1B-670E9EFB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00" y="365125"/>
            <a:ext cx="112032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More information about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5680B-59AB-084D-A656-8028312E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400" y="1825625"/>
            <a:ext cx="5525400" cy="3851275"/>
          </a:xfrm>
        </p:spPr>
        <p:txBody>
          <a:bodyPr>
            <a:normAutofit/>
          </a:bodyPr>
          <a:lstStyle/>
          <a:p>
            <a:r>
              <a:rPr lang="en-US" dirty="0"/>
              <a:t>Visit our website: </a:t>
            </a:r>
            <a:r>
              <a:rPr lang="en-GB" dirty="0">
                <a:hlinkClick r:id="rId2"/>
              </a:rPr>
              <a:t>https://www.bristol.ac.uk/sps/research/projects/promoting-social-inclusion-in-housing-schemes/</a:t>
            </a:r>
            <a:endParaRPr lang="en-GB" dirty="0"/>
          </a:p>
          <a:p>
            <a:endParaRPr lang="en-GB" dirty="0"/>
          </a:p>
          <a:p>
            <a:r>
              <a:rPr lang="en-GB" dirty="0"/>
              <a:t>Follow us on Twitter: @</a:t>
            </a:r>
            <a:r>
              <a:rPr lang="en-GB" dirty="0">
                <a:hlinkClick r:id="rId3"/>
              </a:rPr>
              <a:t>TheDICEProject1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1C3C2-2CAC-2E4F-BAAD-E5B090812D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48" r="15796" b="2"/>
          <a:stretch/>
        </p:blipFill>
        <p:spPr>
          <a:xfrm>
            <a:off x="6172200" y="1825625"/>
            <a:ext cx="5525400" cy="385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28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CD23-D132-2A4B-819E-70F42B47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03CA8-F2B3-1348-802E-FAF4805A1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1. To what extent do residents currently perceive themselves as included and valued in their home environments? </a:t>
            </a:r>
          </a:p>
          <a:p>
            <a:pPr marL="0" indent="0">
              <a:buNone/>
            </a:pPr>
            <a:r>
              <a:rPr lang="en-GB" dirty="0"/>
              <a:t>2. What current approaches and practices support and sustain the social inclusion of residents from social minority or marginalised social backgrounds in HCS schemes? </a:t>
            </a:r>
          </a:p>
          <a:p>
            <a:pPr marL="0" indent="0">
              <a:buNone/>
            </a:pPr>
            <a:r>
              <a:rPr lang="en-GB" dirty="0"/>
              <a:t>3. How effective are social inclusion practices and approaches in schemes in recognising and valuing residents’ social identities and diverse life-histories?</a:t>
            </a: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4. How do residents from diverse social backgrounds experience transitions and social connections in HCS schemes over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7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0D38-7135-6841-89DA-9A92A958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doing the research?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48B871-6F2B-5D48-B43F-7CFA283AA5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960809"/>
              </p:ext>
            </p:extLst>
          </p:nvPr>
        </p:nvGraphicFramePr>
        <p:xfrm>
          <a:off x="496200" y="1425939"/>
          <a:ext cx="11201400" cy="477333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133604">
                  <a:extLst>
                    <a:ext uri="{9D8B030D-6E8A-4147-A177-3AD203B41FA5}">
                      <a16:colId xmlns:a16="http://schemas.microsoft.com/office/drawing/2014/main" val="1564316934"/>
                    </a:ext>
                  </a:extLst>
                </a:gridCol>
                <a:gridCol w="6067796">
                  <a:extLst>
                    <a:ext uri="{9D8B030D-6E8A-4147-A177-3AD203B41FA5}">
                      <a16:colId xmlns:a16="http://schemas.microsoft.com/office/drawing/2014/main" val="458443565"/>
                    </a:ext>
                  </a:extLst>
                </a:gridCol>
              </a:tblGrid>
              <a:tr h="494036">
                <a:tc>
                  <a:txBody>
                    <a:bodyPr/>
                    <a:lstStyle/>
                    <a:p>
                      <a:r>
                        <a:rPr lang="en-US" sz="1800" dirty="0"/>
                        <a:t>Methods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Who are the participants?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13718361"/>
                  </a:ext>
                </a:extLst>
              </a:tr>
              <a:tr h="764356">
                <a:tc>
                  <a:txBody>
                    <a:bodyPr/>
                    <a:lstStyle/>
                    <a:p>
                      <a:r>
                        <a:rPr lang="en-US" sz="1800" b="1" dirty="0"/>
                        <a:t>Hard copy self-completed questionnaire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Completed by older residents across Wales and England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58345532"/>
                  </a:ext>
                </a:extLst>
              </a:tr>
              <a:tr h="16744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Semi-structured interviews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(adapted to remote interviews 2020*)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* Including questions about impact of lockdown</a:t>
                      </a:r>
                    </a:p>
                    <a:p>
                      <a:endParaRPr lang="en-US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Staff at 8 housing schemes (inc. 2 sites in South Wales)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Residents at 8 housing schemes (inc. 2 sites in South Wales)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Stakeholders – involved in commissioning, policy and advocacy work for older people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52342068"/>
                  </a:ext>
                </a:extLst>
              </a:tr>
              <a:tr h="1747100">
                <a:tc>
                  <a:txBody>
                    <a:bodyPr/>
                    <a:lstStyle/>
                    <a:p>
                      <a:r>
                        <a:rPr lang="en-US" sz="1800" b="1" dirty="0"/>
                        <a:t>Longitudinal interviews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Series of 2-3 interviews over 18 months with residents who belong to minority groups/ have protected characteristics (black and ethnic minority, LGBT+, minority faith, disabled)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25614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03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D1E1-110C-0B44-BD38-B05314F3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mean by social inclusion?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D97C4D-AB93-B84A-BBC1-C7E7E0029D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300" y="1826684"/>
          <a:ext cx="11201400" cy="385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85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04C6-D37A-D845-926A-FEC40F3F4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0521"/>
            <a:ext cx="9144000" cy="265219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EF2B2D"/>
                </a:solidFill>
                <a:latin typeface="Raleway SemiBold"/>
              </a:rPr>
              <a:t>Dr Brian Beach</a:t>
            </a:r>
            <a:endParaRPr lang="en-US" b="1" dirty="0">
              <a:solidFill>
                <a:srgbClr val="EF2B2D"/>
              </a:solidFill>
              <a:latin typeface="Raleway SemiBold" panose="020B0503030101060003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18AF0-2C7A-E64F-BD9C-E36213019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2376" y="3951449"/>
            <a:ext cx="9947248" cy="1489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latin typeface="Raleway SemiBold"/>
              </a:rPr>
              <a:t>Senior Research Fellow, ILC</a:t>
            </a:r>
            <a:endParaRPr lang="en-US" sz="3600" b="1" dirty="0">
              <a:latin typeface="Raleway SemiBold" panose="020B0503030101060003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EAFAA8-B8F9-430A-9B16-09FA84772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941" y="-449509"/>
            <a:ext cx="4471882" cy="31600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05E1CB-BC3D-4259-AE5D-191FEA75D7A5}"/>
              </a:ext>
            </a:extLst>
          </p:cNvPr>
          <p:cNvSpPr txBox="1">
            <a:spLocks/>
          </p:cNvSpPr>
          <p:nvPr/>
        </p:nvSpPr>
        <p:spPr>
          <a:xfrm>
            <a:off x="4863872" y="5658749"/>
            <a:ext cx="7007265" cy="1041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b="1" dirty="0">
              <a:latin typeface="Raleway SemiBold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912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BCA-BDC1-4A7E-B6A8-D0646343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F2B2D"/>
                </a:solidFill>
              </a:rPr>
              <a:t>The DICE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2932-7F84-447B-9F68-BC0969C0FC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71500" indent="-342900">
              <a:spcAft>
                <a:spcPts val="1200"/>
              </a:spcAft>
            </a:pPr>
            <a:r>
              <a:rPr lang="en-GB" sz="2800" dirty="0">
                <a:latin typeface="Raleway SemiBold" panose="020B0703030101060003" pitchFamily="34" charset="0"/>
              </a:rPr>
              <a:t>A survey to collect a range of information on residents in housing with care</a:t>
            </a:r>
          </a:p>
          <a:p>
            <a:pPr marL="571500" indent="-342900">
              <a:spcAft>
                <a:spcPts val="1200"/>
              </a:spcAft>
            </a:pPr>
            <a:r>
              <a:rPr lang="en-GB" sz="2800" dirty="0"/>
              <a:t>3,690 surveys distributed to three providers across 103 schemes</a:t>
            </a:r>
          </a:p>
          <a:p>
            <a:pPr marL="571500" indent="-342900">
              <a:spcAft>
                <a:spcPts val="1200"/>
              </a:spcAft>
            </a:pPr>
            <a:r>
              <a:rPr lang="en-GB" sz="2800" dirty="0"/>
              <a:t>741 surveys received from 95 schemes</a:t>
            </a:r>
            <a:endParaRPr lang="en-GB" sz="2500" dirty="0"/>
          </a:p>
          <a:p>
            <a:pPr marL="1257300" lvl="2" indent="-342900">
              <a:spcAft>
                <a:spcPts val="1200"/>
              </a:spcAft>
            </a:pPr>
            <a:r>
              <a:rPr lang="en-GB" sz="2800" dirty="0">
                <a:latin typeface="Raleway SemiBold" panose="020B0703030101060003" pitchFamily="34" charset="0"/>
              </a:rPr>
              <a:t>20.1% response rate</a:t>
            </a:r>
          </a:p>
          <a:p>
            <a:pPr marL="1257300" lvl="2" indent="-342900">
              <a:spcAft>
                <a:spcPts val="1200"/>
              </a:spcAft>
            </a:pPr>
            <a:r>
              <a:rPr lang="en-GB" sz="2800" dirty="0">
                <a:latin typeface="Raleway SemiBold" panose="020B0703030101060003" pitchFamily="34" charset="0"/>
              </a:rPr>
              <a:t>21.7% from Welsh schemes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40834D-EAC5-472D-9229-F93848ABD3D7}"/>
              </a:ext>
            </a:extLst>
          </p:cNvPr>
          <p:cNvSpPr txBox="1">
            <a:spLocks/>
          </p:cNvSpPr>
          <p:nvPr/>
        </p:nvSpPr>
        <p:spPr>
          <a:xfrm>
            <a:off x="4863872" y="5658749"/>
            <a:ext cx="7007265" cy="1041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Join the conversation: @</a:t>
            </a:r>
            <a:r>
              <a:rPr lang="en-US" sz="2400" b="1" dirty="0" err="1">
                <a:latin typeface="Raleway SemiBold" panose="020B0503030101060003" pitchFamily="34" charset="77"/>
              </a:rPr>
              <a:t>ilcuk</a:t>
            </a:r>
            <a:endParaRPr lang="en-US" sz="2400" b="1" dirty="0">
              <a:latin typeface="Raleway SemiBold" panose="020B0503030101060003" pitchFamily="34" charset="77"/>
            </a:endParaRPr>
          </a:p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# </a:t>
            </a:r>
            <a:r>
              <a:rPr lang="en-US" sz="2400" b="1" dirty="0" err="1">
                <a:latin typeface="Raleway SemiBold" panose="020B0503030101060003" pitchFamily="34" charset="77"/>
              </a:rPr>
              <a:t>InItTogether</a:t>
            </a:r>
            <a:endParaRPr lang="en-US" sz="2400" b="1" dirty="0">
              <a:latin typeface="Raleway SemiBold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130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BCA-BDC1-4A7E-B6A8-D0646343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F2B2D"/>
                </a:solidFill>
              </a:rPr>
              <a:t>Survey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2932-7F84-447B-9F68-BC0969C0FC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1500" indent="-342900">
              <a:spcAft>
                <a:spcPts val="1200"/>
              </a:spcAft>
            </a:pPr>
            <a:r>
              <a:rPr lang="en-GB" sz="2800" dirty="0"/>
              <a:t>Designed to facilitate comparison with ELSA</a:t>
            </a:r>
          </a:p>
          <a:p>
            <a:pPr marL="571500" indent="-342900">
              <a:spcAft>
                <a:spcPts val="1200"/>
              </a:spcAft>
            </a:pPr>
            <a:r>
              <a:rPr lang="en-GB" sz="2800" dirty="0">
                <a:latin typeface="Raleway SemiBold" panose="020B0703030101060003" pitchFamily="34" charset="0"/>
              </a:rPr>
              <a:t>Broadly, six different modules:</a:t>
            </a:r>
            <a:endParaRPr lang="en-GB" sz="2500" dirty="0"/>
          </a:p>
          <a:p>
            <a:pPr marL="1257300" lvl="2" indent="-342900">
              <a:spcAft>
                <a:spcPts val="1200"/>
              </a:spcAft>
            </a:pPr>
            <a:r>
              <a:rPr lang="en-GB" sz="2800" dirty="0" err="1">
                <a:latin typeface="Raleway SemiBold" panose="020B0703030101060003" pitchFamily="34" charset="0"/>
              </a:rPr>
              <a:t>Sociodemographics</a:t>
            </a:r>
            <a:endParaRPr lang="en-GB" sz="2800" dirty="0">
              <a:latin typeface="Raleway SemiBold" panose="020B0703030101060003" pitchFamily="34" charset="0"/>
            </a:endParaRPr>
          </a:p>
          <a:p>
            <a:pPr marL="1257300" lvl="2" indent="-342900">
              <a:spcAft>
                <a:spcPts val="1200"/>
              </a:spcAft>
            </a:pPr>
            <a:r>
              <a:rPr lang="en-GB" sz="2800" dirty="0">
                <a:latin typeface="Raleway SemiBold" panose="020B0703030101060003" pitchFamily="34" charset="0"/>
              </a:rPr>
              <a:t>Health</a:t>
            </a:r>
          </a:p>
          <a:p>
            <a:pPr marL="1257300" lvl="2" indent="-342900">
              <a:spcAft>
                <a:spcPts val="1200"/>
              </a:spcAft>
            </a:pPr>
            <a:r>
              <a:rPr lang="en-GB" sz="2800" dirty="0">
                <a:latin typeface="Raleway SemiBold" panose="020B0703030101060003" pitchFamily="34" charset="0"/>
              </a:rPr>
              <a:t>Psychosocial wellbeing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AE1AD1-ECA2-4C5F-8883-AB8046B2481C}"/>
              </a:ext>
            </a:extLst>
          </p:cNvPr>
          <p:cNvSpPr txBox="1">
            <a:spLocks/>
          </p:cNvSpPr>
          <p:nvPr/>
        </p:nvSpPr>
        <p:spPr>
          <a:xfrm>
            <a:off x="6172200" y="3030583"/>
            <a:ext cx="4523873" cy="226331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>
              <a:spcAft>
                <a:spcPts val="1200"/>
              </a:spcAft>
            </a:pPr>
            <a:r>
              <a:rPr lang="en-GB" sz="2800" dirty="0">
                <a:latin typeface="Raleway SemiBold" panose="020B0703030101060003" pitchFamily="34" charset="0"/>
              </a:rPr>
              <a:t>Social networks</a:t>
            </a:r>
          </a:p>
          <a:p>
            <a:pPr marL="1257300" lvl="2" indent="-342900">
              <a:spcAft>
                <a:spcPts val="1200"/>
              </a:spcAft>
            </a:pPr>
            <a:r>
              <a:rPr lang="en-GB" sz="2800" dirty="0">
                <a:latin typeface="Raleway SemiBold" panose="020B0703030101060003" pitchFamily="34" charset="0"/>
              </a:rPr>
              <a:t>Housing</a:t>
            </a:r>
          </a:p>
          <a:p>
            <a:pPr marL="1257300" lvl="2" indent="-342900">
              <a:spcAft>
                <a:spcPts val="1200"/>
              </a:spcAft>
            </a:pPr>
            <a:r>
              <a:rPr lang="en-GB" sz="2800" dirty="0">
                <a:latin typeface="Raleway SemiBold" panose="020B0703030101060003" pitchFamily="34" charset="0"/>
              </a:rPr>
              <a:t>Discrimination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96E955-6BB5-41EE-B454-CEC86EDC817B}"/>
              </a:ext>
            </a:extLst>
          </p:cNvPr>
          <p:cNvSpPr txBox="1">
            <a:spLocks/>
          </p:cNvSpPr>
          <p:nvPr/>
        </p:nvSpPr>
        <p:spPr>
          <a:xfrm>
            <a:off x="4863872" y="5658749"/>
            <a:ext cx="7007265" cy="1041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Join the conversation: @</a:t>
            </a:r>
            <a:r>
              <a:rPr lang="en-US" sz="2400" b="1" dirty="0" err="1">
                <a:latin typeface="Raleway SemiBold" panose="020B0503030101060003" pitchFamily="34" charset="77"/>
              </a:rPr>
              <a:t>ilcuk</a:t>
            </a:r>
            <a:endParaRPr lang="en-US" sz="2400" b="1" dirty="0">
              <a:latin typeface="Raleway SemiBold" panose="020B0503030101060003" pitchFamily="34" charset="77"/>
            </a:endParaRPr>
          </a:p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# </a:t>
            </a:r>
            <a:r>
              <a:rPr lang="en-US" sz="2400" b="1" dirty="0" err="1">
                <a:latin typeface="Raleway SemiBold" panose="020B0503030101060003" pitchFamily="34" charset="77"/>
              </a:rPr>
              <a:t>InItTogether</a:t>
            </a:r>
            <a:endParaRPr lang="en-US" sz="2400" b="1" dirty="0">
              <a:latin typeface="Raleway SemiBold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76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BCA-BDC1-4A7E-B6A8-D0646343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F2B2D"/>
                </a:solidFill>
              </a:rPr>
              <a:t>Perceptions of housing schemes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AD0ED8-B12F-4D85-94CF-70EBFDC63A14}"/>
              </a:ext>
            </a:extLst>
          </p:cNvPr>
          <p:cNvSpPr txBox="1">
            <a:spLocks/>
          </p:cNvSpPr>
          <p:nvPr/>
        </p:nvSpPr>
        <p:spPr>
          <a:xfrm>
            <a:off x="4863872" y="5658749"/>
            <a:ext cx="7007265" cy="1041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Join the conversation: @</a:t>
            </a:r>
            <a:r>
              <a:rPr lang="en-US" sz="2400" b="1" dirty="0" err="1">
                <a:latin typeface="Raleway SemiBold" panose="020B0503030101060003" pitchFamily="34" charset="77"/>
              </a:rPr>
              <a:t>ilcuk</a:t>
            </a:r>
            <a:endParaRPr lang="en-US" sz="2400" b="1" dirty="0">
              <a:latin typeface="Raleway SemiBold" panose="020B0503030101060003" pitchFamily="34" charset="77"/>
            </a:endParaRPr>
          </a:p>
          <a:p>
            <a:pPr algn="r"/>
            <a:r>
              <a:rPr lang="en-US" sz="2400" b="1" dirty="0">
                <a:latin typeface="Raleway SemiBold" panose="020B0503030101060003" pitchFamily="34" charset="77"/>
              </a:rPr>
              <a:t># </a:t>
            </a:r>
            <a:r>
              <a:rPr lang="en-US" sz="2400" b="1" dirty="0" err="1">
                <a:latin typeface="Raleway SemiBold" panose="020B0503030101060003" pitchFamily="34" charset="77"/>
              </a:rPr>
              <a:t>InItTogether</a:t>
            </a:r>
            <a:endParaRPr lang="en-US" sz="2400" b="1" dirty="0">
              <a:latin typeface="Raleway SemiBold" panose="020B0503030101060003" pitchFamily="34" charset="77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C14770-7A33-459C-9BC0-3D7B429CA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213328"/>
              </p:ext>
            </p:extLst>
          </p:nvPr>
        </p:nvGraphicFramePr>
        <p:xfrm>
          <a:off x="879988" y="1438531"/>
          <a:ext cx="9016181" cy="482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6E2AAE-3C32-4EF5-AC9E-7705EB4A378A}"/>
              </a:ext>
            </a:extLst>
          </p:cNvPr>
          <p:cNvSpPr txBox="1"/>
          <p:nvPr/>
        </p:nvSpPr>
        <p:spPr>
          <a:xfrm>
            <a:off x="10165240" y="2300561"/>
            <a:ext cx="1484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Raleway SemiBold" panose="020B0703030101060003" pitchFamily="34" charset="0"/>
              </a:rPr>
              <a:t>Agree/ Strongly agree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209AA-6822-4DF7-A020-9A4BC8F24A98}"/>
              </a:ext>
            </a:extLst>
          </p:cNvPr>
          <p:cNvSpPr txBox="1"/>
          <p:nvPr/>
        </p:nvSpPr>
        <p:spPr>
          <a:xfrm>
            <a:off x="10165240" y="4189786"/>
            <a:ext cx="170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Raleway SemiBold" panose="020B0703030101060003" pitchFamily="34" charset="0"/>
              </a:rPr>
              <a:t>Disagree/ Strongly disagree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A40E00D-C5FA-4894-9A6E-364B938D173D}"/>
              </a:ext>
            </a:extLst>
          </p:cNvPr>
          <p:cNvSpPr/>
          <p:nvPr/>
        </p:nvSpPr>
        <p:spPr>
          <a:xfrm>
            <a:off x="9540649" y="1750089"/>
            <a:ext cx="521110" cy="1624164"/>
          </a:xfrm>
          <a:prstGeom prst="rightBrac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6B9B39A-3ECC-481C-ABF9-BE4CD74BF6C7}"/>
              </a:ext>
            </a:extLst>
          </p:cNvPr>
          <p:cNvSpPr/>
          <p:nvPr/>
        </p:nvSpPr>
        <p:spPr>
          <a:xfrm>
            <a:off x="9540649" y="3685811"/>
            <a:ext cx="521110" cy="1531171"/>
          </a:xfrm>
          <a:prstGeom prst="rightBrac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753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 template">
  <a:themeElements>
    <a:clrScheme name="PP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Club Vi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008D"/>
      </a:accent1>
      <a:accent2>
        <a:srgbClr val="1783BD"/>
      </a:accent2>
      <a:accent3>
        <a:srgbClr val="70BC1F"/>
      </a:accent3>
      <a:accent4>
        <a:srgbClr val="696765"/>
      </a:accent4>
      <a:accent5>
        <a:srgbClr val="212121"/>
      </a:accent5>
      <a:accent6>
        <a:srgbClr val="45555F"/>
      </a:accent6>
      <a:hlink>
        <a:srgbClr val="1783BD"/>
      </a:hlink>
      <a:folHlink>
        <a:srgbClr val="70BC1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bVita template 16x9.pptx" id="{73AE6F22-ED10-4701-B9FA-9A92EFB10A80}" vid="{462E1D82-EFCA-453C-9139-10B1653C1304}"/>
    </a:ext>
  </a:extLst>
</a:theme>
</file>

<file path=ppt/theme/theme4.xml><?xml version="1.0" encoding="utf-8"?>
<a:theme xmlns:a="http://schemas.openxmlformats.org/drawingml/2006/main" name="11_Office Theme">
  <a:themeElements>
    <a:clrScheme name="Club Vi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008D"/>
      </a:accent1>
      <a:accent2>
        <a:srgbClr val="1783BD"/>
      </a:accent2>
      <a:accent3>
        <a:srgbClr val="70BC1F"/>
      </a:accent3>
      <a:accent4>
        <a:srgbClr val="696765"/>
      </a:accent4>
      <a:accent5>
        <a:srgbClr val="212121"/>
      </a:accent5>
      <a:accent6>
        <a:srgbClr val="45555F"/>
      </a:accent6>
      <a:hlink>
        <a:srgbClr val="1783BD"/>
      </a:hlink>
      <a:folHlink>
        <a:srgbClr val="70BC1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ans_Powerpoint_Template_16x9_March_17.pptx" id="{0A2F1CA8-5B52-4D03-B0AD-8F9160CBE9A6}" vid="{45744736-F7C4-4AD8-AB53-F96FD559F6CC}"/>
    </a:ext>
  </a:extLst>
</a:theme>
</file>

<file path=ppt/theme/theme5.xml><?xml version="1.0" encoding="utf-8"?>
<a:theme xmlns:a="http://schemas.openxmlformats.org/drawingml/2006/main" name="12_Office Theme">
  <a:themeElements>
    <a:clrScheme name="Club Vi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008D"/>
      </a:accent1>
      <a:accent2>
        <a:srgbClr val="1783BD"/>
      </a:accent2>
      <a:accent3>
        <a:srgbClr val="70BC1F"/>
      </a:accent3>
      <a:accent4>
        <a:srgbClr val="696765"/>
      </a:accent4>
      <a:accent5>
        <a:srgbClr val="212121"/>
      </a:accent5>
      <a:accent6>
        <a:srgbClr val="45555F"/>
      </a:accent6>
      <a:hlink>
        <a:srgbClr val="1783BD"/>
      </a:hlink>
      <a:folHlink>
        <a:srgbClr val="70BC1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ans_Powerpoint_Template_16x9_March_17.pptx" id="{0A2F1CA8-5B52-4D03-B0AD-8F9160CBE9A6}" vid="{45744736-F7C4-4AD8-AB53-F96FD559F6CC}"/>
    </a:ext>
  </a:extLst>
</a:theme>
</file>

<file path=ppt/theme/theme6.xml><?xml version="1.0" encoding="utf-8"?>
<a:theme xmlns:a="http://schemas.openxmlformats.org/drawingml/2006/main" name="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42F8F13-2998-DF4F-BD55-F97E0348F1D9}" vid="{F083564A-2207-4647-8BE4-8FD103A8783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LC Brand">
    <a:dk1>
      <a:sysClr val="windowText" lastClr="000000"/>
    </a:dk1>
    <a:lt1>
      <a:sysClr val="window" lastClr="FFFFFF"/>
    </a:lt1>
    <a:dk2>
      <a:srgbClr val="EF2B2D"/>
    </a:dk2>
    <a:lt2>
      <a:srgbClr val="E7E6E6"/>
    </a:lt2>
    <a:accent1>
      <a:srgbClr val="0072C6"/>
    </a:accent1>
    <a:accent2>
      <a:srgbClr val="DD5900"/>
    </a:accent2>
    <a:accent3>
      <a:srgbClr val="00997C"/>
    </a:accent3>
    <a:accent4>
      <a:srgbClr val="72166B"/>
    </a:accent4>
    <a:accent5>
      <a:srgbClr val="4CCED1"/>
    </a:accent5>
    <a:accent6>
      <a:srgbClr val="F46BAF"/>
    </a:accent6>
    <a:hlink>
      <a:srgbClr val="EF2B2D"/>
    </a:hlink>
    <a:folHlink>
      <a:srgbClr val="7FBA0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2" ma:contentTypeDescription="Create a new document." ma:contentTypeScope="" ma:versionID="cffd7d23923c0ab33b47ea1a9c7827ee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4a26ef90ce96631ae4b59fa38c55fbc5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2d97ed3-d2a5-4c55-aaa9-0f8d366c11e6">
      <UserInfo>
        <DisplayName>Donna Buxton</DisplayName>
        <AccountId>61</AccountId>
        <AccountType/>
      </UserInfo>
      <UserInfo>
        <DisplayName>Lily Parsey</DisplayName>
        <AccountId>57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E8A910B-D23B-4729-A21D-F28AD95D6DD1}"/>
</file>

<file path=customXml/itemProps2.xml><?xml version="1.0" encoding="utf-8"?>
<ds:datastoreItem xmlns:ds="http://schemas.openxmlformats.org/officeDocument/2006/customXml" ds:itemID="{8438FA7B-0617-44F4-8C89-AFD97E0F4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23A840-E2EB-4FC1-B517-0FFC9DB8ABFB}">
  <ds:schemaRefs>
    <ds:schemaRef ds:uri="http://purl.org/dc/elements/1.1/"/>
    <ds:schemaRef ds:uri="351f0a7d-7ef2-47fb-929f-ff5051ede802"/>
    <ds:schemaRef ds:uri="http://schemas.microsoft.com/office/2006/documentManagement/types"/>
    <ds:schemaRef ds:uri="http://schemas.microsoft.com/office/infopath/2007/PartnerControls"/>
    <ds:schemaRef ds:uri="733ded26-6e08-406e-be60-b6d4344c7291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Microsoft Macintosh PowerPoint</Application>
  <PresentationFormat>Widescreen</PresentationFormat>
  <Paragraphs>137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Arial MT</vt:lpstr>
      <vt:lpstr>Calibri</vt:lpstr>
      <vt:lpstr>Calibri Light</vt:lpstr>
      <vt:lpstr>Courier New</vt:lpstr>
      <vt:lpstr>Raleway SemiBold</vt:lpstr>
      <vt:lpstr>Rockwell</vt:lpstr>
      <vt:lpstr>Times</vt:lpstr>
      <vt:lpstr>Wingdings</vt:lpstr>
      <vt:lpstr>Office Theme</vt:lpstr>
      <vt:lpstr>PP template</vt:lpstr>
      <vt:lpstr>1_Office Theme</vt:lpstr>
      <vt:lpstr>11_Office Theme</vt:lpstr>
      <vt:lpstr>12_Office Theme</vt:lpstr>
      <vt:lpstr>University of Bristol (Main URL)</vt:lpstr>
      <vt:lpstr>The DICE study</vt:lpstr>
      <vt:lpstr>What’s the study about?</vt:lpstr>
      <vt:lpstr>Our research questions</vt:lpstr>
      <vt:lpstr>How are we doing the research?</vt:lpstr>
      <vt:lpstr>What do we mean by social inclusion?</vt:lpstr>
      <vt:lpstr>Dr Brian Beach</vt:lpstr>
      <vt:lpstr>The DICE survey</vt:lpstr>
      <vt:lpstr>Survey contents</vt:lpstr>
      <vt:lpstr>Perceptions of housing schemes</vt:lpstr>
      <vt:lpstr>Discrimination</vt:lpstr>
      <vt:lpstr>Discrimination</vt:lpstr>
      <vt:lpstr>Social connections</vt:lpstr>
      <vt:lpstr>Internet use</vt:lpstr>
      <vt:lpstr>Social exclusion in social relations</vt:lpstr>
      <vt:lpstr>Loneliness</vt:lpstr>
      <vt:lpstr>Primary implications</vt:lpstr>
      <vt:lpstr>What happens next</vt:lpstr>
      <vt:lpstr>Dr Alex Vickery</vt:lpstr>
      <vt:lpstr>How have Welsh residents stayed connected during lockdown … ?</vt:lpstr>
      <vt:lpstr>PowerPoint Presentation</vt:lpstr>
      <vt:lpstr>More information about the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Cutting through the routine – Finding fun things to do at the weekend in times of the coronavirus</dc:title>
  <dc:creator>Sophia Dimitriadis</dc:creator>
  <cp:lastModifiedBy>Paul Willis</cp:lastModifiedBy>
  <cp:revision>23</cp:revision>
  <dcterms:created xsi:type="dcterms:W3CDTF">2020-04-14T08:08:15Z</dcterms:created>
  <dcterms:modified xsi:type="dcterms:W3CDTF">2020-11-02T15:27:07Z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0x01010037D2CA70CA811A4C9F18DA57CEC52A38</vt:lpwstr>
  </property>
</Properties>
</file>