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81" r:id="rId2"/>
    <p:sldId id="378" r:id="rId3"/>
    <p:sldId id="379" r:id="rId4"/>
    <p:sldId id="357" r:id="rId5"/>
    <p:sldId id="373" r:id="rId6"/>
    <p:sldId id="364" r:id="rId7"/>
    <p:sldId id="370" r:id="rId8"/>
    <p:sldId id="361" r:id="rId9"/>
    <p:sldId id="362" r:id="rId10"/>
    <p:sldId id="367" r:id="rId11"/>
    <p:sldId id="365" r:id="rId12"/>
    <p:sldId id="288" r:id="rId13"/>
    <p:sldId id="376" r:id="rId14"/>
    <p:sldId id="371" r:id="rId15"/>
    <p:sldId id="375" r:id="rId16"/>
    <p:sldId id="352" r:id="rId17"/>
    <p:sldId id="353" r:id="rId18"/>
    <p:sldId id="360"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712C9D-0FCD-451F-9C96-B2D5E8C089BD}">
          <p14:sldIdLst>
            <p14:sldId id="381"/>
            <p14:sldId id="378"/>
            <p14:sldId id="379"/>
            <p14:sldId id="357"/>
            <p14:sldId id="373"/>
            <p14:sldId id="364"/>
            <p14:sldId id="370"/>
          </p14:sldIdLst>
        </p14:section>
        <p14:section name="Untitled Section" id="{1FB5548F-26C8-48A6-916D-79545452C098}">
          <p14:sldIdLst>
            <p14:sldId id="361"/>
            <p14:sldId id="362"/>
            <p14:sldId id="367"/>
            <p14:sldId id="365"/>
            <p14:sldId id="288"/>
            <p14:sldId id="376"/>
            <p14:sldId id="371"/>
            <p14:sldId id="375"/>
            <p14:sldId id="352"/>
            <p14:sldId id="353"/>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2BE"/>
    <a:srgbClr val="8D397D"/>
    <a:srgbClr val="2F1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1" autoAdjust="0"/>
    <p:restoredTop sz="79076" autoAdjust="0"/>
  </p:normalViewPr>
  <p:slideViewPr>
    <p:cSldViewPr>
      <p:cViewPr varScale="1">
        <p:scale>
          <a:sx n="55" d="100"/>
          <a:sy n="55" d="100"/>
        </p:scale>
        <p:origin x="151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7CBE71E-43A4-4F0B-A337-E0A7065E5F8B}" type="datetimeFigureOut">
              <a:rPr lang="en-GB" smtClean="0"/>
              <a:t>28/10/2020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95E3493-3FFA-45D0-8E89-0F959ACBFB48}" type="slidenum">
              <a:rPr lang="en-GB" smtClean="0"/>
              <a:t>‹#›</a:t>
            </a:fld>
            <a:endParaRPr lang="en-GB" dirty="0"/>
          </a:p>
        </p:txBody>
      </p:sp>
    </p:spTree>
    <p:extLst>
      <p:ext uri="{BB962C8B-B14F-4D97-AF65-F5344CB8AC3E}">
        <p14:creationId xmlns:p14="http://schemas.microsoft.com/office/powerpoint/2010/main" val="208841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E3493-3FFA-45D0-8E89-0F959ACBFB48}" type="slidenum">
              <a:rPr lang="en-GB" smtClean="0"/>
              <a:t>2</a:t>
            </a:fld>
            <a:endParaRPr lang="en-GB" dirty="0"/>
          </a:p>
        </p:txBody>
      </p:sp>
    </p:spTree>
    <p:extLst>
      <p:ext uri="{BB962C8B-B14F-4D97-AF65-F5344CB8AC3E}">
        <p14:creationId xmlns:p14="http://schemas.microsoft.com/office/powerpoint/2010/main" val="12888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E3493-3FFA-45D0-8E89-0F959ACBFB48}" type="slidenum">
              <a:rPr lang="en-GB" smtClean="0"/>
              <a:t>12</a:t>
            </a:fld>
            <a:endParaRPr lang="en-GB" dirty="0"/>
          </a:p>
        </p:txBody>
      </p:sp>
    </p:spTree>
    <p:extLst>
      <p:ext uri="{BB962C8B-B14F-4D97-AF65-F5344CB8AC3E}">
        <p14:creationId xmlns:p14="http://schemas.microsoft.com/office/powerpoint/2010/main" val="384750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E3493-3FFA-45D0-8E89-0F959ACBFB48}" type="slidenum">
              <a:rPr lang="en-GB" smtClean="0"/>
              <a:t>13</a:t>
            </a:fld>
            <a:endParaRPr lang="en-GB" dirty="0"/>
          </a:p>
        </p:txBody>
      </p:sp>
    </p:spTree>
    <p:extLst>
      <p:ext uri="{BB962C8B-B14F-4D97-AF65-F5344CB8AC3E}">
        <p14:creationId xmlns:p14="http://schemas.microsoft.com/office/powerpoint/2010/main" val="364182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E3493-3FFA-45D0-8E89-0F959ACBFB48}" type="slidenum">
              <a:rPr lang="en-GB" smtClean="0"/>
              <a:t>14</a:t>
            </a:fld>
            <a:endParaRPr lang="en-GB" dirty="0"/>
          </a:p>
        </p:txBody>
      </p:sp>
    </p:spTree>
    <p:extLst>
      <p:ext uri="{BB962C8B-B14F-4D97-AF65-F5344CB8AC3E}">
        <p14:creationId xmlns:p14="http://schemas.microsoft.com/office/powerpoint/2010/main" val="1815680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95E3493-3FFA-45D0-8E89-0F959ACBFB48}" type="slidenum">
              <a:rPr lang="en-GB" smtClean="0"/>
              <a:t>15</a:t>
            </a:fld>
            <a:endParaRPr lang="en-GB" dirty="0"/>
          </a:p>
        </p:txBody>
      </p:sp>
    </p:spTree>
    <p:extLst>
      <p:ext uri="{BB962C8B-B14F-4D97-AF65-F5344CB8AC3E}">
        <p14:creationId xmlns:p14="http://schemas.microsoft.com/office/powerpoint/2010/main" val="3625319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E3493-3FFA-45D0-8E89-0F959ACBFB48}" type="slidenum">
              <a:rPr lang="en-GB" smtClean="0"/>
              <a:t>16</a:t>
            </a:fld>
            <a:endParaRPr lang="en-GB" dirty="0"/>
          </a:p>
        </p:txBody>
      </p:sp>
    </p:spTree>
    <p:extLst>
      <p:ext uri="{BB962C8B-B14F-4D97-AF65-F5344CB8AC3E}">
        <p14:creationId xmlns:p14="http://schemas.microsoft.com/office/powerpoint/2010/main" val="546053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B95E3493-3FFA-45D0-8E89-0F959ACBFB48}" type="slidenum">
              <a:rPr lang="en-GB" smtClean="0"/>
              <a:t>17</a:t>
            </a:fld>
            <a:endParaRPr lang="en-GB" dirty="0"/>
          </a:p>
        </p:txBody>
      </p:sp>
    </p:spTree>
    <p:extLst>
      <p:ext uri="{BB962C8B-B14F-4D97-AF65-F5344CB8AC3E}">
        <p14:creationId xmlns:p14="http://schemas.microsoft.com/office/powerpoint/2010/main" val="58697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E3493-3FFA-45D0-8E89-0F959ACBFB48}" type="slidenum">
              <a:rPr lang="en-GB" smtClean="0"/>
              <a:t>3</a:t>
            </a:fld>
            <a:endParaRPr lang="en-GB" dirty="0"/>
          </a:p>
        </p:txBody>
      </p:sp>
    </p:spTree>
    <p:extLst>
      <p:ext uri="{BB962C8B-B14F-4D97-AF65-F5344CB8AC3E}">
        <p14:creationId xmlns:p14="http://schemas.microsoft.com/office/powerpoint/2010/main" val="301545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E3493-3FFA-45D0-8E89-0F959ACBFB48}" type="slidenum">
              <a:rPr lang="en-GB" smtClean="0"/>
              <a:t>4</a:t>
            </a:fld>
            <a:endParaRPr lang="en-GB" dirty="0"/>
          </a:p>
        </p:txBody>
      </p:sp>
    </p:spTree>
    <p:extLst>
      <p:ext uri="{BB962C8B-B14F-4D97-AF65-F5344CB8AC3E}">
        <p14:creationId xmlns:p14="http://schemas.microsoft.com/office/powerpoint/2010/main" val="268481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95E3493-3FFA-45D0-8E89-0F959ACBFB48}" type="slidenum">
              <a:rPr lang="en-GB" smtClean="0"/>
              <a:t>5</a:t>
            </a:fld>
            <a:endParaRPr lang="en-GB" dirty="0"/>
          </a:p>
        </p:txBody>
      </p:sp>
    </p:spTree>
    <p:extLst>
      <p:ext uri="{BB962C8B-B14F-4D97-AF65-F5344CB8AC3E}">
        <p14:creationId xmlns:p14="http://schemas.microsoft.com/office/powerpoint/2010/main" val="109963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95E3493-3FFA-45D0-8E89-0F959ACBFB48}" type="slidenum">
              <a:rPr lang="en-GB" smtClean="0"/>
              <a:t>6</a:t>
            </a:fld>
            <a:endParaRPr lang="en-GB" dirty="0"/>
          </a:p>
        </p:txBody>
      </p:sp>
    </p:spTree>
    <p:extLst>
      <p:ext uri="{BB962C8B-B14F-4D97-AF65-F5344CB8AC3E}">
        <p14:creationId xmlns:p14="http://schemas.microsoft.com/office/powerpoint/2010/main" val="35069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E3493-3FFA-45D0-8E89-0F959ACBFB48}" type="slidenum">
              <a:rPr lang="en-GB" smtClean="0"/>
              <a:t>7</a:t>
            </a:fld>
            <a:endParaRPr lang="en-GB" dirty="0"/>
          </a:p>
        </p:txBody>
      </p:sp>
    </p:spTree>
    <p:extLst>
      <p:ext uri="{BB962C8B-B14F-4D97-AF65-F5344CB8AC3E}">
        <p14:creationId xmlns:p14="http://schemas.microsoft.com/office/powerpoint/2010/main" val="16671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E3493-3FFA-45D0-8E89-0F959ACBFB48}" type="slidenum">
              <a:rPr lang="en-GB" smtClean="0"/>
              <a:t>8</a:t>
            </a:fld>
            <a:endParaRPr lang="en-GB" dirty="0"/>
          </a:p>
        </p:txBody>
      </p:sp>
    </p:spTree>
    <p:extLst>
      <p:ext uri="{BB962C8B-B14F-4D97-AF65-F5344CB8AC3E}">
        <p14:creationId xmlns:p14="http://schemas.microsoft.com/office/powerpoint/2010/main" val="382114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95E3493-3FFA-45D0-8E89-0F959ACBFB48}" type="slidenum">
              <a:rPr lang="en-GB" smtClean="0"/>
              <a:t>10</a:t>
            </a:fld>
            <a:endParaRPr lang="en-GB" dirty="0"/>
          </a:p>
        </p:txBody>
      </p:sp>
    </p:spTree>
    <p:extLst>
      <p:ext uri="{BB962C8B-B14F-4D97-AF65-F5344CB8AC3E}">
        <p14:creationId xmlns:p14="http://schemas.microsoft.com/office/powerpoint/2010/main" val="326640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95E3493-3FFA-45D0-8E89-0F959ACBFB48}" type="slidenum">
              <a:rPr lang="en-GB" smtClean="0"/>
              <a:t>11</a:t>
            </a:fld>
            <a:endParaRPr lang="en-GB" dirty="0"/>
          </a:p>
        </p:txBody>
      </p:sp>
    </p:spTree>
    <p:extLst>
      <p:ext uri="{BB962C8B-B14F-4D97-AF65-F5344CB8AC3E}">
        <p14:creationId xmlns:p14="http://schemas.microsoft.com/office/powerpoint/2010/main" val="245072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385168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150978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107889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418933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320529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236942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354145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125433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118746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111413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38E11-9B5C-4DC6-A9E6-3A257A220CBD}" type="datetimeFigureOut">
              <a:rPr lang="en-GB" smtClean="0"/>
              <a:t>28/10/2020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07157D-A72E-4EAF-B771-15B52844FE28}" type="slidenum">
              <a:rPr lang="en-GB" smtClean="0"/>
              <a:t>‹#›</a:t>
            </a:fld>
            <a:endParaRPr lang="en-GB" dirty="0"/>
          </a:p>
        </p:txBody>
      </p:sp>
    </p:spTree>
    <p:extLst>
      <p:ext uri="{BB962C8B-B14F-4D97-AF65-F5344CB8AC3E}">
        <p14:creationId xmlns:p14="http://schemas.microsoft.com/office/powerpoint/2010/main" val="223399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38E11-9B5C-4DC6-A9E6-3A257A220CBD}" type="datetimeFigureOut">
              <a:rPr lang="en-GB" smtClean="0"/>
              <a:t>28/10/2020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7157D-A72E-4EAF-B771-15B52844FE28}" type="slidenum">
              <a:rPr lang="en-GB" smtClean="0"/>
              <a:t>‹#›</a:t>
            </a:fld>
            <a:endParaRPr lang="en-GB" dirty="0"/>
          </a:p>
        </p:txBody>
      </p:sp>
    </p:spTree>
    <p:extLst>
      <p:ext uri="{BB962C8B-B14F-4D97-AF65-F5344CB8AC3E}">
        <p14:creationId xmlns:p14="http://schemas.microsoft.com/office/powerpoint/2010/main" val="10377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10.xml"/><Relationship Id="rId7" Type="http://schemas.openxmlformats.org/officeDocument/2006/relationships/hyperlink" Target="https://www.google.com/url?sa=i&amp;rct=j&amp;q=&amp;esrc=s&amp;source=images&amp;cd=&amp;cad=rja&amp;uact=8&amp;ved=2ahUKEwi5x6uRu_zdAhWCNOwKHd_eDy8QjRx6BAgBEAU&amp;url=https://www.123rf.com/photo_3724391_senior-man-sitting-in-hospital-bed-smiling.html&amp;psig=AOvVaw2IFTveZqgZFCAdgL63DxeW&amp;ust=1539281103789826"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14.png"/><Relationship Id="rId10"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35.png"/><Relationship Id="rId1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oxford.gov.uk/hi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17412" y="2742843"/>
            <a:ext cx="1426588" cy="4115157"/>
          </a:xfrm>
          <a:prstGeom prst="rect">
            <a:avLst/>
          </a:prstGeom>
        </p:spPr>
      </p:pic>
      <p:pic>
        <p:nvPicPr>
          <p:cNvPr id="7" name="Picture 17" descr="A5 (A4-A6) landscape blue.tif                                  00005891&#10;Iomega HDD                     C20099B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0835" y="-27384"/>
            <a:ext cx="2267744" cy="25660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4" cstate="print">
            <a:extLst>
              <a:ext uri="{28A0092B-C50C-407E-A947-70E740481C1C}">
                <a14:useLocalDpi xmlns:a14="http://schemas.microsoft.com/office/drawing/2010/main"/>
              </a:ext>
            </a:extLst>
          </a:blip>
          <a:srcRect/>
          <a:stretch>
            <a:fillRect/>
          </a:stretch>
        </p:blipFill>
        <p:spPr bwMode="auto">
          <a:xfrm>
            <a:off x="2046299" y="1700808"/>
            <a:ext cx="4824536" cy="305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27784" y="5085184"/>
            <a:ext cx="3983380" cy="830997"/>
          </a:xfrm>
          <a:prstGeom prst="rect">
            <a:avLst/>
          </a:prstGeom>
          <a:noFill/>
        </p:spPr>
        <p:txBody>
          <a:bodyPr wrap="square" rtlCol="0">
            <a:spAutoFit/>
          </a:bodyPr>
          <a:lstStyle/>
          <a:p>
            <a:r>
              <a:rPr lang="en-GB" sz="4800" dirty="0">
                <a:solidFill>
                  <a:srgbClr val="0B02BE"/>
                </a:solidFill>
                <a:latin typeface="Arial" panose="020B0604020202020204" pitchFamily="34" charset="0"/>
                <a:ea typeface="+mj-ea"/>
                <a:cs typeface="Arial" panose="020B0604020202020204" pitchFamily="34" charset="0"/>
              </a:rPr>
              <a:t>Becky Walker</a:t>
            </a:r>
          </a:p>
        </p:txBody>
      </p:sp>
    </p:spTree>
    <p:extLst>
      <p:ext uri="{BB962C8B-B14F-4D97-AF65-F5344CB8AC3E}">
        <p14:creationId xmlns:p14="http://schemas.microsoft.com/office/powerpoint/2010/main" val="930386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marL="0" indent="0" algn="just">
              <a:buNone/>
            </a:pPr>
            <a:r>
              <a:rPr lang="en-US" sz="2400" dirty="0" smtClean="0">
                <a:solidFill>
                  <a:srgbClr val="0B02BE"/>
                </a:solidFill>
              </a:rPr>
              <a:t>Since Covid </a:t>
            </a:r>
            <a:r>
              <a:rPr lang="en-US" sz="2400" dirty="0">
                <a:solidFill>
                  <a:srgbClr val="0B02BE"/>
                </a:solidFill>
              </a:rPr>
              <a:t>we have undertaken roughly 130 Safe &amp; Secure grants at a total cost of £49K. The average cost of each job was only £376</a:t>
            </a:r>
            <a:r>
              <a:rPr lang="en-US" sz="2400" dirty="0" smtClean="0"/>
              <a:t>.</a:t>
            </a:r>
          </a:p>
          <a:p>
            <a:pPr marL="0" indent="0" algn="just">
              <a:buNone/>
            </a:pPr>
            <a:endParaRPr lang="en-US" sz="2400" dirty="0" smtClean="0"/>
          </a:p>
          <a:p>
            <a:pPr marL="0" indent="0" algn="just">
              <a:buNone/>
            </a:pPr>
            <a:r>
              <a:rPr lang="en-US" sz="2400" dirty="0" smtClean="0">
                <a:solidFill>
                  <a:srgbClr val="0B02BE"/>
                </a:solidFill>
              </a:rPr>
              <a:t>We made over </a:t>
            </a:r>
            <a:r>
              <a:rPr lang="en-US" sz="2400" dirty="0">
                <a:solidFill>
                  <a:srgbClr val="0B02BE"/>
                </a:solidFill>
              </a:rPr>
              <a:t>765 welfare checks with existing clients referring many to the specialised Oxford City Council HUBS to deliver food parcels and collect prescriptions</a:t>
            </a:r>
            <a:r>
              <a:rPr lang="en-US" sz="2800" dirty="0"/>
              <a:t>. </a:t>
            </a:r>
          </a:p>
          <a:p>
            <a:pPr marL="0" indent="0">
              <a:buNone/>
            </a:pPr>
            <a:endParaRPr lang="en-US" dirty="0" smtClean="0"/>
          </a:p>
        </p:txBody>
      </p:sp>
      <p:pic>
        <p:nvPicPr>
          <p:cNvPr id="7" name="Picture 6"/>
          <p:cNvPicPr>
            <a:picLocks noChangeAspect="1"/>
          </p:cNvPicPr>
          <p:nvPr/>
        </p:nvPicPr>
        <p:blipFill>
          <a:blip r:embed="rId3"/>
          <a:stretch>
            <a:fillRect/>
          </a:stretch>
        </p:blipFill>
        <p:spPr>
          <a:xfrm>
            <a:off x="2771800" y="4077072"/>
            <a:ext cx="3816424" cy="2539656"/>
          </a:xfrm>
          <a:prstGeom prst="rect">
            <a:avLst/>
          </a:prstGeom>
        </p:spPr>
      </p:pic>
      <p:pic>
        <p:nvPicPr>
          <p:cNvPr id="4" name="Picture 3"/>
          <p:cNvPicPr>
            <a:picLocks noChangeAspect="1"/>
          </p:cNvPicPr>
          <p:nvPr/>
        </p:nvPicPr>
        <p:blipFill>
          <a:blip r:embed="rId4"/>
          <a:stretch>
            <a:fillRect/>
          </a:stretch>
        </p:blipFill>
        <p:spPr>
          <a:xfrm>
            <a:off x="179512" y="50744"/>
            <a:ext cx="1091279" cy="695004"/>
          </a:xfrm>
          <a:prstGeom prst="rect">
            <a:avLst/>
          </a:prstGeom>
        </p:spPr>
      </p:pic>
    </p:spTree>
    <p:extLst>
      <p:ext uri="{BB962C8B-B14F-4D97-AF65-F5344CB8AC3E}">
        <p14:creationId xmlns:p14="http://schemas.microsoft.com/office/powerpoint/2010/main" val="2429253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4000" dirty="0" smtClean="0">
                <a:solidFill>
                  <a:srgbClr val="0B02BE"/>
                </a:solidFill>
                <a:latin typeface="Arial" panose="020B0604020202020204" pitchFamily="34" charset="0"/>
                <a:cs typeface="Arial" panose="020B0604020202020204" pitchFamily="34" charset="0"/>
              </a:rPr>
              <a:t>Feedback</a:t>
            </a:r>
            <a:r>
              <a:rPr lang="en-GB" dirty="0" smtClean="0"/>
              <a:t> </a:t>
            </a:r>
            <a:endParaRPr lang="en-GB" dirty="0"/>
          </a:p>
        </p:txBody>
      </p:sp>
      <p:sp>
        <p:nvSpPr>
          <p:cNvPr id="3" name="Content Placeholder 2"/>
          <p:cNvSpPr>
            <a:spLocks noGrp="1"/>
          </p:cNvSpPr>
          <p:nvPr>
            <p:ph idx="1"/>
          </p:nvPr>
        </p:nvSpPr>
        <p:spPr>
          <a:xfrm>
            <a:off x="457200" y="980728"/>
            <a:ext cx="8229600" cy="5472608"/>
          </a:xfrm>
        </p:spPr>
        <p:txBody>
          <a:bodyPr>
            <a:normAutofit fontScale="25000" lnSpcReduction="20000"/>
          </a:bodyPr>
          <a:lstStyle/>
          <a:p>
            <a:pPr marL="0" indent="0" algn="just">
              <a:buNone/>
            </a:pPr>
            <a:r>
              <a:rPr lang="en-US" sz="6400" dirty="0" smtClean="0">
                <a:solidFill>
                  <a:srgbClr val="0B02BE"/>
                </a:solidFill>
                <a:latin typeface="Arial" panose="020B0604020202020204" pitchFamily="34" charset="0"/>
                <a:cs typeface="Arial" panose="020B0604020202020204" pitchFamily="34" charset="0"/>
              </a:rPr>
              <a:t>“</a:t>
            </a:r>
            <a:r>
              <a:rPr lang="en-US" sz="6400" dirty="0">
                <a:solidFill>
                  <a:srgbClr val="0B02BE"/>
                </a:solidFill>
                <a:latin typeface="Arial" panose="020B0604020202020204" pitchFamily="34" charset="0"/>
                <a:cs typeface="Arial" panose="020B0604020202020204" pitchFamily="34" charset="0"/>
              </a:rPr>
              <a:t>I work in the hospital social services team. Myself and my colleagues heavily rely on the </a:t>
            </a:r>
            <a:r>
              <a:rPr lang="en-US" sz="6400" dirty="0" smtClean="0">
                <a:solidFill>
                  <a:srgbClr val="0B02BE"/>
                </a:solidFill>
                <a:latin typeface="Arial" panose="020B0604020202020204" pitchFamily="34" charset="0"/>
                <a:cs typeface="Arial" panose="020B0604020202020204" pitchFamily="34" charset="0"/>
              </a:rPr>
              <a:t>HIA to </a:t>
            </a:r>
            <a:r>
              <a:rPr lang="en-US" sz="6400" dirty="0">
                <a:solidFill>
                  <a:srgbClr val="0B02BE"/>
                </a:solidFill>
                <a:latin typeface="Arial" panose="020B0604020202020204" pitchFamily="34" charset="0"/>
                <a:cs typeface="Arial" panose="020B0604020202020204" pitchFamily="34" charset="0"/>
              </a:rPr>
              <a:t>support us with timely discharges.  This could be urgently fitting key safes to free up a hospital bed or providing grants to fix heating and hot water.  Without them and their service we would struggle to get people out of hospital as fast as we do, resulting in further delays and holding up beds which are in critical demand.  When we contact them, they are prompt and efficient and get things done quickly</a:t>
            </a:r>
            <a:r>
              <a:rPr lang="en-US" sz="6400" dirty="0" smtClean="0">
                <a:solidFill>
                  <a:srgbClr val="0B02BE"/>
                </a:solidFill>
                <a:latin typeface="Arial" panose="020B0604020202020204" pitchFamily="34" charset="0"/>
                <a:cs typeface="Arial" panose="020B0604020202020204" pitchFamily="34" charset="0"/>
              </a:rPr>
              <a:t>.” </a:t>
            </a:r>
            <a:endParaRPr lang="en-US" sz="6400" dirty="0">
              <a:solidFill>
                <a:srgbClr val="0B02BE"/>
              </a:solidFill>
              <a:latin typeface="Arial" panose="020B0604020202020204" pitchFamily="34" charset="0"/>
              <a:cs typeface="Arial" panose="020B0604020202020204" pitchFamily="34" charset="0"/>
            </a:endParaRPr>
          </a:p>
          <a:p>
            <a:pPr algn="just"/>
            <a:endParaRPr lang="en-US" sz="6400" dirty="0" smtClean="0">
              <a:solidFill>
                <a:srgbClr val="0B02BE"/>
              </a:solidFill>
              <a:latin typeface="Arial" panose="020B0604020202020204" pitchFamily="34" charset="0"/>
              <a:cs typeface="Arial" panose="020B0604020202020204" pitchFamily="34" charset="0"/>
            </a:endParaRPr>
          </a:p>
          <a:p>
            <a:pPr marL="0" indent="0" algn="just">
              <a:buNone/>
            </a:pPr>
            <a:r>
              <a:rPr lang="en-US" sz="6400" dirty="0" smtClean="0">
                <a:solidFill>
                  <a:srgbClr val="0B02BE"/>
                </a:solidFill>
                <a:latin typeface="Arial" panose="020B0604020202020204" pitchFamily="34" charset="0"/>
                <a:cs typeface="Arial" panose="020B0604020202020204" pitchFamily="34" charset="0"/>
              </a:rPr>
              <a:t>“We </a:t>
            </a:r>
            <a:r>
              <a:rPr lang="en-US" sz="6400" dirty="0">
                <a:solidFill>
                  <a:srgbClr val="0B02BE"/>
                </a:solidFill>
                <a:latin typeface="Arial" panose="020B0604020202020204" pitchFamily="34" charset="0"/>
                <a:cs typeface="Arial" panose="020B0604020202020204" pitchFamily="34" charset="0"/>
              </a:rPr>
              <a:t>rely on their knowledge and expertise to quickly decide whether they can support with this hospital discharge and how they can go about it. “ </a:t>
            </a:r>
            <a:r>
              <a:rPr lang="en-US" sz="6400" b="1" dirty="0" smtClean="0">
                <a:solidFill>
                  <a:srgbClr val="0B02BE"/>
                </a:solidFill>
                <a:latin typeface="Arial" panose="020B0604020202020204" pitchFamily="34" charset="0"/>
                <a:cs typeface="Arial" panose="020B0604020202020204" pitchFamily="34" charset="0"/>
              </a:rPr>
              <a:t>Social </a:t>
            </a:r>
            <a:r>
              <a:rPr lang="en-US" sz="6400" b="1" dirty="0">
                <a:solidFill>
                  <a:srgbClr val="0B02BE"/>
                </a:solidFill>
                <a:latin typeface="Arial" panose="020B0604020202020204" pitchFamily="34" charset="0"/>
                <a:cs typeface="Arial" panose="020B0604020202020204" pitchFamily="34" charset="0"/>
              </a:rPr>
              <a:t>&amp; Community Services - John Radcliffe Hospital</a:t>
            </a:r>
          </a:p>
          <a:p>
            <a:pPr marL="0" indent="0" algn="just">
              <a:buNone/>
            </a:pPr>
            <a:endParaRPr lang="en-US" sz="6400" dirty="0">
              <a:solidFill>
                <a:srgbClr val="0B02BE"/>
              </a:solidFill>
              <a:latin typeface="Arial" panose="020B0604020202020204" pitchFamily="34" charset="0"/>
              <a:cs typeface="Arial" panose="020B0604020202020204" pitchFamily="34" charset="0"/>
            </a:endParaRPr>
          </a:p>
          <a:p>
            <a:pPr marL="0" indent="0" algn="just">
              <a:buNone/>
            </a:pPr>
            <a:r>
              <a:rPr lang="en-US" sz="6400" dirty="0" smtClean="0">
                <a:solidFill>
                  <a:srgbClr val="0B02BE"/>
                </a:solidFill>
                <a:latin typeface="Arial" panose="020B0604020202020204" pitchFamily="34" charset="0"/>
                <a:cs typeface="Arial" panose="020B0604020202020204" pitchFamily="34" charset="0"/>
              </a:rPr>
              <a:t>“</a:t>
            </a:r>
            <a:r>
              <a:rPr lang="en-US" sz="6400" dirty="0">
                <a:solidFill>
                  <a:srgbClr val="0B02BE"/>
                </a:solidFill>
                <a:latin typeface="Arial" panose="020B0604020202020204" pitchFamily="34" charset="0"/>
                <a:cs typeface="Arial" panose="020B0604020202020204" pitchFamily="34" charset="0"/>
              </a:rPr>
              <a:t>First of all I just wanted to say a big thank you for all your help over the past few weeks. Your installation of key safes has been very helpful in getting our most vulnerable patients home from hospital and allowing their </a:t>
            </a:r>
            <a:r>
              <a:rPr lang="en-US" sz="6400" dirty="0" err="1">
                <a:solidFill>
                  <a:srgbClr val="0B02BE"/>
                </a:solidFill>
                <a:latin typeface="Arial" panose="020B0604020202020204" pitchFamily="34" charset="0"/>
                <a:cs typeface="Arial" panose="020B0604020202020204" pitchFamily="34" charset="0"/>
              </a:rPr>
              <a:t>carers</a:t>
            </a:r>
            <a:r>
              <a:rPr lang="en-US" sz="6400" dirty="0">
                <a:solidFill>
                  <a:srgbClr val="0B02BE"/>
                </a:solidFill>
                <a:latin typeface="Arial" panose="020B0604020202020204" pitchFamily="34" charset="0"/>
                <a:cs typeface="Arial" panose="020B0604020202020204" pitchFamily="34" charset="0"/>
              </a:rPr>
              <a:t> to access their property.” </a:t>
            </a:r>
            <a:r>
              <a:rPr lang="en-US" sz="6400" b="1" dirty="0" smtClean="0">
                <a:solidFill>
                  <a:srgbClr val="0B02BE"/>
                </a:solidFill>
                <a:latin typeface="Arial" panose="020B0604020202020204" pitchFamily="34" charset="0"/>
                <a:cs typeface="Arial" panose="020B0604020202020204" pitchFamily="34" charset="0"/>
              </a:rPr>
              <a:t>OT </a:t>
            </a:r>
            <a:r>
              <a:rPr lang="en-US" sz="6400" b="1" dirty="0">
                <a:solidFill>
                  <a:srgbClr val="0B02BE"/>
                </a:solidFill>
                <a:latin typeface="Arial" panose="020B0604020202020204" pitchFamily="34" charset="0"/>
                <a:cs typeface="Arial" panose="020B0604020202020204" pitchFamily="34" charset="0"/>
              </a:rPr>
              <a:t>Department, Nuffield </a:t>
            </a:r>
            <a:r>
              <a:rPr lang="en-US" sz="6400" b="1" dirty="0" err="1">
                <a:solidFill>
                  <a:srgbClr val="0B02BE"/>
                </a:solidFill>
                <a:latin typeface="Arial" panose="020B0604020202020204" pitchFamily="34" charset="0"/>
                <a:cs typeface="Arial" panose="020B0604020202020204" pitchFamily="34" charset="0"/>
              </a:rPr>
              <a:t>Orthopaedic</a:t>
            </a:r>
            <a:r>
              <a:rPr lang="en-US" sz="6400" b="1" dirty="0">
                <a:solidFill>
                  <a:srgbClr val="0B02BE"/>
                </a:solidFill>
                <a:latin typeface="Arial" panose="020B0604020202020204" pitchFamily="34" charset="0"/>
                <a:cs typeface="Arial" panose="020B0604020202020204" pitchFamily="34" charset="0"/>
              </a:rPr>
              <a:t> </a:t>
            </a:r>
            <a:r>
              <a:rPr lang="en-US" sz="6400" b="1" dirty="0" smtClean="0">
                <a:solidFill>
                  <a:srgbClr val="0B02BE"/>
                </a:solidFill>
                <a:latin typeface="Arial" panose="020B0604020202020204" pitchFamily="34" charset="0"/>
                <a:cs typeface="Arial" panose="020B0604020202020204" pitchFamily="34" charset="0"/>
              </a:rPr>
              <a:t>Centre Neurosciences</a:t>
            </a:r>
            <a:endParaRPr lang="en-US" sz="6400" b="1" dirty="0">
              <a:solidFill>
                <a:srgbClr val="0B02BE"/>
              </a:solidFill>
              <a:latin typeface="Arial" panose="020B0604020202020204" pitchFamily="34" charset="0"/>
              <a:cs typeface="Arial" panose="020B0604020202020204" pitchFamily="34" charset="0"/>
            </a:endParaRPr>
          </a:p>
          <a:p>
            <a:pPr algn="just"/>
            <a:endParaRPr lang="en-US" sz="6400" dirty="0" smtClean="0">
              <a:solidFill>
                <a:srgbClr val="0B02BE"/>
              </a:solidFill>
              <a:latin typeface="Arial" panose="020B0604020202020204" pitchFamily="34" charset="0"/>
              <a:cs typeface="Arial" panose="020B0604020202020204" pitchFamily="34" charset="0"/>
            </a:endParaRPr>
          </a:p>
          <a:p>
            <a:pPr marL="0" indent="0" algn="just">
              <a:buNone/>
            </a:pPr>
            <a:r>
              <a:rPr lang="en-US" sz="6400" dirty="0">
                <a:solidFill>
                  <a:srgbClr val="0B02BE"/>
                </a:solidFill>
                <a:latin typeface="Arial" panose="020B0604020202020204" pitchFamily="34" charset="0"/>
                <a:cs typeface="Arial" panose="020B0604020202020204" pitchFamily="34" charset="0"/>
              </a:rPr>
              <a:t>“Response was very prompt, staff were very helpful and efficient.  It was all sorted quickly and we as a team are very grateful to your team for helping to get someone out of hospital and reduce the delay in discharge, also reducing the risk of the patient catching Covid or another infection whilst waiting in hospital. So thank you very much.” - </a:t>
            </a:r>
            <a:r>
              <a:rPr lang="en-US" sz="6400" b="1" dirty="0">
                <a:solidFill>
                  <a:srgbClr val="0B02BE"/>
                </a:solidFill>
                <a:latin typeface="Arial" panose="020B0604020202020204" pitchFamily="34" charset="0"/>
                <a:cs typeface="Arial" panose="020B0604020202020204" pitchFamily="34" charset="0"/>
              </a:rPr>
              <a:t>Care Coordinator </a:t>
            </a:r>
            <a:r>
              <a:rPr lang="en-US" sz="6400" b="1" dirty="0" smtClean="0">
                <a:solidFill>
                  <a:srgbClr val="0B02BE"/>
                </a:solidFill>
                <a:latin typeface="Arial" panose="020B0604020202020204" pitchFamily="34" charset="0"/>
                <a:cs typeface="Arial" panose="020B0604020202020204" pitchFamily="34" charset="0"/>
              </a:rPr>
              <a:t>- </a:t>
            </a:r>
            <a:r>
              <a:rPr lang="en-US" sz="6400" b="1" dirty="0">
                <a:solidFill>
                  <a:srgbClr val="0B02BE"/>
                </a:solidFill>
                <a:latin typeface="Arial" panose="020B0604020202020204" pitchFamily="34" charset="0"/>
                <a:cs typeface="Arial" panose="020B0604020202020204" pitchFamily="34" charset="0"/>
              </a:rPr>
              <a:t>John Radcliffe Hospital</a:t>
            </a:r>
          </a:p>
          <a:p>
            <a:pPr algn="just"/>
            <a:endParaRPr lang="en-US" sz="6400" dirty="0">
              <a:solidFill>
                <a:srgbClr val="0B02BE"/>
              </a:solidFill>
              <a:latin typeface="Arial" panose="020B0604020202020204" pitchFamily="34" charset="0"/>
              <a:cs typeface="Arial" panose="020B0604020202020204" pitchFamily="34" charset="0"/>
            </a:endParaRPr>
          </a:p>
          <a:p>
            <a:pPr marL="0" indent="0" algn="just">
              <a:buNone/>
            </a:pPr>
            <a:r>
              <a:rPr lang="en-US" sz="6400" dirty="0">
                <a:solidFill>
                  <a:srgbClr val="0B02BE"/>
                </a:solidFill>
                <a:latin typeface="Arial" panose="020B0604020202020204" pitchFamily="34" charset="0"/>
                <a:cs typeface="Arial" panose="020B0604020202020204" pitchFamily="34" charset="0"/>
              </a:rPr>
              <a:t>“Just to thank you hugely for organising the service to fix my WC. Now the fixing you organised, has already saved me from bothering my GP so often and perhaps from needing hospital care-especially at this critical time of covid19.” – </a:t>
            </a:r>
            <a:r>
              <a:rPr lang="en-US" sz="6400" b="1" dirty="0">
                <a:solidFill>
                  <a:srgbClr val="0B02BE"/>
                </a:solidFill>
                <a:latin typeface="Arial" panose="020B0604020202020204" pitchFamily="34" charset="0"/>
                <a:cs typeface="Arial" panose="020B0604020202020204" pitchFamily="34" charset="0"/>
              </a:rPr>
              <a:t>Client feedback </a:t>
            </a:r>
          </a:p>
          <a:p>
            <a:endParaRPr lang="en-GB" dirty="0"/>
          </a:p>
        </p:txBody>
      </p:sp>
      <p:pic>
        <p:nvPicPr>
          <p:cNvPr id="4" name="Picture 3"/>
          <p:cNvPicPr>
            <a:picLocks noChangeAspect="1"/>
          </p:cNvPicPr>
          <p:nvPr/>
        </p:nvPicPr>
        <p:blipFill>
          <a:blip r:embed="rId3"/>
          <a:stretch>
            <a:fillRect/>
          </a:stretch>
        </p:blipFill>
        <p:spPr>
          <a:xfrm>
            <a:off x="107504" y="116632"/>
            <a:ext cx="1091279" cy="695004"/>
          </a:xfrm>
          <a:prstGeom prst="rect">
            <a:avLst/>
          </a:prstGeom>
        </p:spPr>
      </p:pic>
    </p:spTree>
    <p:extLst>
      <p:ext uri="{BB962C8B-B14F-4D97-AF65-F5344CB8AC3E}">
        <p14:creationId xmlns:p14="http://schemas.microsoft.com/office/powerpoint/2010/main" val="762595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4824536" cy="3600400"/>
          </a:xfrm>
        </p:spPr>
        <p:txBody>
          <a:bodyPr>
            <a:normAutofit/>
          </a:bodyPr>
          <a:lstStyle/>
          <a:p>
            <a:pPr algn="l"/>
            <a:r>
              <a:rPr lang="en-GB" sz="2400" dirty="0" smtClean="0">
                <a:solidFill>
                  <a:srgbClr val="0B02BE"/>
                </a:solidFill>
                <a:latin typeface="Arial" panose="020B0604020202020204" pitchFamily="34" charset="0"/>
                <a:cs typeface="Arial" panose="020B0604020202020204" pitchFamily="34" charset="0"/>
              </a:rPr>
              <a:t>Last year we installed 452 Keysafes, this saved the NHS 3,164 bed days.</a:t>
            </a:r>
            <a:r>
              <a:rPr lang="en-US" sz="2400" dirty="0">
                <a:solidFill>
                  <a:srgbClr val="0B02BE"/>
                </a:solidFill>
                <a:latin typeface="Arial" panose="020B0604020202020204" pitchFamily="34" charset="0"/>
                <a:cs typeface="Arial" panose="020B0604020202020204" pitchFamily="34" charset="0"/>
              </a:rPr>
              <a:t/>
            </a:r>
            <a:br>
              <a:rPr lang="en-US" sz="2400" dirty="0">
                <a:solidFill>
                  <a:srgbClr val="0B02BE"/>
                </a:solidFill>
                <a:latin typeface="Arial" panose="020B0604020202020204" pitchFamily="34" charset="0"/>
                <a:cs typeface="Arial" panose="020B0604020202020204" pitchFamily="34" charset="0"/>
              </a:rPr>
            </a:br>
            <a:r>
              <a:rPr lang="en-US" sz="2400" dirty="0">
                <a:solidFill>
                  <a:srgbClr val="0B02BE"/>
                </a:solidFill>
                <a:latin typeface="Arial" panose="020B0604020202020204" pitchFamily="34" charset="0"/>
                <a:cs typeface="Arial" panose="020B0604020202020204" pitchFamily="34" charset="0"/>
              </a:rPr>
              <a:t/>
            </a:r>
            <a:br>
              <a:rPr lang="en-US" sz="2400" dirty="0">
                <a:solidFill>
                  <a:srgbClr val="0B02BE"/>
                </a:solidFill>
                <a:latin typeface="Arial" panose="020B0604020202020204" pitchFamily="34" charset="0"/>
                <a:cs typeface="Arial" panose="020B0604020202020204" pitchFamily="34" charset="0"/>
              </a:rPr>
            </a:br>
            <a:r>
              <a:rPr lang="en-US" sz="2400" dirty="0">
                <a:solidFill>
                  <a:srgbClr val="0B02BE"/>
                </a:solidFill>
                <a:latin typeface="Arial" panose="020B0604020202020204" pitchFamily="34" charset="0"/>
                <a:cs typeface="Arial" panose="020B0604020202020204" pitchFamily="34" charset="0"/>
              </a:rPr>
              <a:t>A </a:t>
            </a:r>
            <a:r>
              <a:rPr lang="en-US" sz="2400" dirty="0" smtClean="0">
                <a:solidFill>
                  <a:srgbClr val="0B02BE"/>
                </a:solidFill>
                <a:latin typeface="Arial" panose="020B0604020202020204" pitchFamily="34" charset="0"/>
                <a:cs typeface="Arial" panose="020B0604020202020204" pitchFamily="34" charset="0"/>
              </a:rPr>
              <a:t>keysafe is estimated </a:t>
            </a:r>
            <a:r>
              <a:rPr lang="en-US" sz="2400" dirty="0">
                <a:solidFill>
                  <a:srgbClr val="0B02BE"/>
                </a:solidFill>
                <a:latin typeface="Arial" panose="020B0604020202020204" pitchFamily="34" charset="0"/>
                <a:cs typeface="Arial" panose="020B0604020202020204" pitchFamily="34" charset="0"/>
              </a:rPr>
              <a:t>to save the NHS approximately seven bed </a:t>
            </a:r>
            <a:r>
              <a:rPr lang="en-US" sz="2400" dirty="0" smtClean="0">
                <a:solidFill>
                  <a:srgbClr val="0B02BE"/>
                </a:solidFill>
                <a:latin typeface="Arial" panose="020B0604020202020204" pitchFamily="34" charset="0"/>
                <a:cs typeface="Arial" panose="020B0604020202020204" pitchFamily="34" charset="0"/>
              </a:rPr>
              <a:t>days this was a saving of over £1.145m</a:t>
            </a:r>
            <a:endParaRPr lang="en-US" sz="2400" dirty="0">
              <a:solidFill>
                <a:srgbClr val="0B02B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6084168" y="883644"/>
            <a:ext cx="2846092" cy="2808312"/>
          </a:xfrm>
          <a:prstGeom prst="rect">
            <a:avLst/>
          </a:prstGeom>
        </p:spPr>
      </p:pic>
      <p:pic>
        <p:nvPicPr>
          <p:cNvPr id="5" name="Picture 4"/>
          <p:cNvPicPr>
            <a:picLocks noChangeAspect="1"/>
          </p:cNvPicPr>
          <p:nvPr/>
        </p:nvPicPr>
        <p:blipFill>
          <a:blip r:embed="rId5"/>
          <a:stretch>
            <a:fillRect/>
          </a:stretch>
        </p:blipFill>
        <p:spPr>
          <a:xfrm>
            <a:off x="201007" y="188640"/>
            <a:ext cx="1091279" cy="695004"/>
          </a:xfrm>
          <a:prstGeom prst="rect">
            <a:avLst/>
          </a:prstGeom>
        </p:spPr>
      </p:pic>
      <p:pic>
        <p:nvPicPr>
          <p:cNvPr id="6" name="Content Placeholder 3"/>
          <p:cNvPicPr>
            <a:picLocks noChangeAspect="1"/>
          </p:cNvPicPr>
          <p:nvPr/>
        </p:nvPicPr>
        <p:blipFill>
          <a:blip r:embed="rId6"/>
          <a:stretch>
            <a:fillRect/>
          </a:stretch>
        </p:blipFill>
        <p:spPr>
          <a:xfrm>
            <a:off x="1149203" y="4689140"/>
            <a:ext cx="1766613" cy="1766613"/>
          </a:xfrm>
          <a:prstGeom prst="rect">
            <a:avLst/>
          </a:prstGeom>
        </p:spPr>
      </p:pic>
      <p:pic>
        <p:nvPicPr>
          <p:cNvPr id="7" name="Picture 4" descr="Image result for person in hospital bed">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74487" y="4005064"/>
            <a:ext cx="3955773" cy="26343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5992900"/>
      </p:ext>
    </p:extLst>
  </p:cSld>
  <p:clrMapOvr>
    <a:masterClrMapping/>
  </p:clrMapOvr>
  <mc:AlternateContent xmlns:mc="http://schemas.openxmlformats.org/markup-compatibility/2006" xmlns:p14="http://schemas.microsoft.com/office/powerpoint/2010/main">
    <mc:Choice Requires="p14">
      <p:transition spd="slow" p14:dur="2000" advTm="5405"/>
    </mc:Choice>
    <mc:Fallback xmlns="">
      <p:transition spd="slow" advTm="540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B02BE"/>
                </a:solidFill>
                <a:latin typeface="Arial" panose="020B0604020202020204" pitchFamily="34" charset="0"/>
                <a:cs typeface="Arial" panose="020B0604020202020204" pitchFamily="34" charset="0"/>
              </a:rPr>
              <a:t>Major Repairs</a:t>
            </a:r>
            <a:endParaRPr lang="en-GB" dirty="0">
              <a:solidFill>
                <a:srgbClr val="0B02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97122"/>
            <a:ext cx="4906888" cy="4440189"/>
          </a:xfrm>
        </p:spPr>
        <p:txBody>
          <a:bodyPr>
            <a:normAutofit/>
          </a:bodyPr>
          <a:lstStyle/>
          <a:p>
            <a:pPr marL="0" indent="0">
              <a:buNone/>
            </a:pPr>
            <a:r>
              <a:rPr lang="en-US" sz="2400" dirty="0">
                <a:solidFill>
                  <a:srgbClr val="0B02BE"/>
                </a:solidFill>
                <a:latin typeface="Arial" panose="020B0604020202020204" pitchFamily="34" charset="0"/>
                <a:cs typeface="Arial" panose="020B0604020202020204" pitchFamily="34" charset="0"/>
              </a:rPr>
              <a:t>Flexible home improvement </a:t>
            </a:r>
            <a:r>
              <a:rPr lang="en-US" sz="2400" dirty="0" smtClean="0">
                <a:solidFill>
                  <a:srgbClr val="0B02BE"/>
                </a:solidFill>
                <a:latin typeface="Arial" panose="020B0604020202020204" pitchFamily="34" charset="0"/>
                <a:cs typeface="Arial" panose="020B0604020202020204" pitchFamily="34" charset="0"/>
              </a:rPr>
              <a:t>loans, </a:t>
            </a:r>
            <a:r>
              <a:rPr lang="en-US" sz="2400" dirty="0">
                <a:solidFill>
                  <a:srgbClr val="0B02BE"/>
                </a:solidFill>
                <a:latin typeface="Arial" panose="020B0604020202020204" pitchFamily="34" charset="0"/>
                <a:cs typeface="Arial" panose="020B0604020202020204" pitchFamily="34" charset="0"/>
              </a:rPr>
              <a:t>backed by the council, </a:t>
            </a:r>
            <a:r>
              <a:rPr lang="en-US" sz="2400" dirty="0" smtClean="0">
                <a:solidFill>
                  <a:srgbClr val="0B02BE"/>
                </a:solidFill>
                <a:latin typeface="Arial" panose="020B0604020202020204" pitchFamily="34" charset="0"/>
                <a:cs typeface="Arial" panose="020B0604020202020204" pitchFamily="34" charset="0"/>
              </a:rPr>
              <a:t>provided </a:t>
            </a:r>
            <a:r>
              <a:rPr lang="en-US" sz="2400" dirty="0">
                <a:solidFill>
                  <a:srgbClr val="0B02BE"/>
                </a:solidFill>
                <a:latin typeface="Arial" panose="020B0604020202020204" pitchFamily="34" charset="0"/>
                <a:cs typeface="Arial" panose="020B0604020202020204" pitchFamily="34" charset="0"/>
              </a:rPr>
              <a:t>to home owners </a:t>
            </a:r>
            <a:r>
              <a:rPr lang="en-US" sz="2400" dirty="0" smtClean="0">
                <a:solidFill>
                  <a:srgbClr val="0B02BE"/>
                </a:solidFill>
                <a:latin typeface="Arial" panose="020B0604020202020204" pitchFamily="34" charset="0"/>
                <a:cs typeface="Arial" panose="020B0604020202020204" pitchFamily="34" charset="0"/>
              </a:rPr>
              <a:t>aged 60 and over needing major repairs or adaptations.</a:t>
            </a:r>
          </a:p>
          <a:p>
            <a:pPr marL="0" indent="0">
              <a:buNone/>
            </a:pPr>
            <a:endParaRPr lang="en-US" sz="2400" dirty="0">
              <a:solidFill>
                <a:srgbClr val="0B02BE"/>
              </a:solidFill>
              <a:latin typeface="Arial" panose="020B0604020202020204" pitchFamily="34" charset="0"/>
              <a:cs typeface="Arial" panose="020B0604020202020204" pitchFamily="34" charset="0"/>
            </a:endParaRPr>
          </a:p>
          <a:p>
            <a:pPr marL="0" indent="0">
              <a:buNone/>
            </a:pPr>
            <a:r>
              <a:rPr lang="en-US" sz="2400" dirty="0" smtClean="0">
                <a:solidFill>
                  <a:srgbClr val="0B02BE"/>
                </a:solidFill>
                <a:latin typeface="Arial" panose="020B0604020202020204" pitchFamily="34" charset="0"/>
                <a:cs typeface="Arial" panose="020B0604020202020204" pitchFamily="34" charset="0"/>
              </a:rPr>
              <a:t>Essential Repair Grant  Provided to low income </a:t>
            </a:r>
            <a:r>
              <a:rPr lang="en-US" sz="2400" dirty="0">
                <a:solidFill>
                  <a:srgbClr val="0B02BE"/>
                </a:solidFill>
                <a:latin typeface="Arial" panose="020B0604020202020204" pitchFamily="34" charset="0"/>
                <a:cs typeface="Arial" panose="020B0604020202020204" pitchFamily="34" charset="0"/>
              </a:rPr>
              <a:t>h</a:t>
            </a:r>
            <a:r>
              <a:rPr lang="en-US" sz="2400" dirty="0" smtClean="0">
                <a:solidFill>
                  <a:srgbClr val="0B02BE"/>
                </a:solidFill>
                <a:latin typeface="Arial" panose="020B0604020202020204" pitchFamily="34" charset="0"/>
                <a:cs typeface="Arial" panose="020B0604020202020204" pitchFamily="34" charset="0"/>
              </a:rPr>
              <a:t>ome owners with major structural repairs.</a:t>
            </a:r>
          </a:p>
          <a:p>
            <a:pPr marL="0" indent="0" algn="just">
              <a:buNone/>
            </a:pPr>
            <a:endParaRPr lang="en-GB" dirty="0">
              <a:solidFill>
                <a:srgbClr val="0B02BE"/>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80332" y="1797123"/>
            <a:ext cx="3037990" cy="4320480"/>
          </a:xfrm>
          <a:prstGeom prst="rect">
            <a:avLst/>
          </a:prstGeom>
          <a:noFill/>
          <a:ln w="9525">
            <a:solidFill>
              <a:srgbClr val="0B02B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79512" y="92076"/>
            <a:ext cx="1091279" cy="695004"/>
          </a:xfrm>
          <a:prstGeom prst="rect">
            <a:avLst/>
          </a:prstGeom>
        </p:spPr>
      </p:pic>
    </p:spTree>
    <p:extLst>
      <p:ext uri="{BB962C8B-B14F-4D97-AF65-F5344CB8AC3E}">
        <p14:creationId xmlns:p14="http://schemas.microsoft.com/office/powerpoint/2010/main" val="888015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dirty="0" smtClean="0">
                <a:solidFill>
                  <a:srgbClr val="0B02BE"/>
                </a:solidFill>
                <a:latin typeface="Arial" panose="020B0604020202020204" pitchFamily="34" charset="0"/>
                <a:cs typeface="Arial" panose="020B0604020202020204" pitchFamily="34" charset="0"/>
              </a:rPr>
              <a:t>Before</a:t>
            </a:r>
            <a:r>
              <a:rPr lang="en-GB" dirty="0" smtClean="0">
                <a:solidFill>
                  <a:srgbClr val="0B02BE"/>
                </a:solidFill>
                <a:latin typeface="Arial" panose="020B0604020202020204" pitchFamily="34" charset="0"/>
                <a:cs typeface="Arial" panose="020B0604020202020204" pitchFamily="34" charset="0"/>
              </a:rPr>
              <a:t> </a:t>
            </a:r>
            <a:endParaRPr lang="en-GB" dirty="0">
              <a:solidFill>
                <a:srgbClr val="0B02BE"/>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3"/>
          <a:stretch>
            <a:fillRect/>
          </a:stretch>
        </p:blipFill>
        <p:spPr>
          <a:xfrm>
            <a:off x="683569" y="1124744"/>
            <a:ext cx="7632848" cy="5048648"/>
          </a:xfrm>
          <a:prstGeom prst="rect">
            <a:avLst/>
          </a:prstGeom>
        </p:spPr>
      </p:pic>
      <p:pic>
        <p:nvPicPr>
          <p:cNvPr id="3" name="Picture 2"/>
          <p:cNvPicPr>
            <a:picLocks noChangeAspect="1"/>
          </p:cNvPicPr>
          <p:nvPr/>
        </p:nvPicPr>
        <p:blipFill>
          <a:blip r:embed="rId4"/>
          <a:stretch>
            <a:fillRect/>
          </a:stretch>
        </p:blipFill>
        <p:spPr>
          <a:xfrm>
            <a:off x="137929" y="51810"/>
            <a:ext cx="1091279" cy="695004"/>
          </a:xfrm>
          <a:prstGeom prst="rect">
            <a:avLst/>
          </a:prstGeom>
        </p:spPr>
      </p:pic>
    </p:spTree>
    <p:extLst>
      <p:ext uri="{BB962C8B-B14F-4D97-AF65-F5344CB8AC3E}">
        <p14:creationId xmlns:p14="http://schemas.microsoft.com/office/powerpoint/2010/main" val="2350680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solidFill>
                  <a:srgbClr val="0B02BE"/>
                </a:solidFill>
                <a:latin typeface="Arial" panose="020B0604020202020204" pitchFamily="34" charset="0"/>
                <a:cs typeface="Arial" panose="020B0604020202020204" pitchFamily="34" charset="0"/>
              </a:rPr>
              <a:t>A</a:t>
            </a:r>
            <a:r>
              <a:rPr lang="en-GB" dirty="0" smtClean="0">
                <a:solidFill>
                  <a:srgbClr val="0B02BE"/>
                </a:solidFill>
                <a:latin typeface="Arial" panose="020B0604020202020204" pitchFamily="34" charset="0"/>
                <a:cs typeface="Arial" panose="020B0604020202020204" pitchFamily="34" charset="0"/>
              </a:rPr>
              <a:t>fter</a:t>
            </a:r>
            <a:endParaRPr lang="en-GB" dirty="0">
              <a:solidFill>
                <a:srgbClr val="0B02BE"/>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11560" y="908720"/>
            <a:ext cx="7920880" cy="5256584"/>
          </a:xfrm>
          <a:prstGeom prst="rect">
            <a:avLst/>
          </a:prstGeom>
        </p:spPr>
      </p:pic>
      <p:pic>
        <p:nvPicPr>
          <p:cNvPr id="3" name="Picture 2"/>
          <p:cNvPicPr>
            <a:picLocks noChangeAspect="1"/>
          </p:cNvPicPr>
          <p:nvPr/>
        </p:nvPicPr>
        <p:blipFill>
          <a:blip r:embed="rId4"/>
          <a:stretch>
            <a:fillRect/>
          </a:stretch>
        </p:blipFill>
        <p:spPr>
          <a:xfrm>
            <a:off x="65920" y="0"/>
            <a:ext cx="1091279" cy="695004"/>
          </a:xfrm>
          <a:prstGeom prst="rect">
            <a:avLst/>
          </a:prstGeom>
        </p:spPr>
      </p:pic>
    </p:spTree>
    <p:extLst>
      <p:ext uri="{BB962C8B-B14F-4D97-AF65-F5344CB8AC3E}">
        <p14:creationId xmlns:p14="http://schemas.microsoft.com/office/powerpoint/2010/main" val="2063118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B02BE"/>
                </a:solidFill>
                <a:latin typeface="Arial" panose="020B0604020202020204" pitchFamily="34" charset="0"/>
                <a:cs typeface="Arial" panose="020B0604020202020204" pitchFamily="34" charset="0"/>
              </a:rPr>
              <a:t>Dementia</a:t>
            </a:r>
            <a:endParaRPr lang="en-GB" b="1" dirty="0">
              <a:solidFill>
                <a:srgbClr val="0B02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68760"/>
            <a:ext cx="8229600" cy="4857403"/>
          </a:xfrm>
        </p:spPr>
        <p:txBody>
          <a:bodyPr>
            <a:normAutofit/>
          </a:bodyPr>
          <a:lstStyle/>
          <a:p>
            <a:pPr marL="0" indent="0" algn="just">
              <a:buNone/>
            </a:pPr>
            <a:endParaRPr lang="en-US" sz="2400" dirty="0">
              <a:solidFill>
                <a:srgbClr val="0B02BE"/>
              </a:solidFill>
              <a:latin typeface="Arial" panose="020B0604020202020204" pitchFamily="34" charset="0"/>
              <a:cs typeface="Arial" panose="020B0604020202020204" pitchFamily="34" charset="0"/>
            </a:endParaRPr>
          </a:p>
          <a:p>
            <a:pPr marL="0" indent="0" algn="just">
              <a:buNone/>
            </a:pPr>
            <a:endParaRPr lang="en-GB" sz="2400" dirty="0">
              <a:solidFill>
                <a:srgbClr val="0B02BE"/>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588224" y="0"/>
            <a:ext cx="2250951" cy="1362422"/>
          </a:xfrm>
          <a:prstGeom prst="rect">
            <a:avLst/>
          </a:prstGeom>
        </p:spPr>
      </p:pic>
      <p:pic>
        <p:nvPicPr>
          <p:cNvPr id="6" name="Content Placeholder 3"/>
          <p:cNvPicPr>
            <a:picLocks noChangeAspect="1"/>
          </p:cNvPicPr>
          <p:nvPr/>
        </p:nvPicPr>
        <p:blipFill>
          <a:blip r:embed="rId4"/>
          <a:stretch>
            <a:fillRect/>
          </a:stretch>
        </p:blipFill>
        <p:spPr>
          <a:xfrm>
            <a:off x="2946712" y="2501054"/>
            <a:ext cx="1298561" cy="1298561"/>
          </a:xfrm>
          <a:prstGeom prst="rect">
            <a:avLst/>
          </a:prstGeom>
        </p:spPr>
      </p:pic>
      <p:pic>
        <p:nvPicPr>
          <p:cNvPr id="7" name="Picture 6"/>
          <p:cNvPicPr>
            <a:picLocks noChangeAspect="1"/>
          </p:cNvPicPr>
          <p:nvPr/>
        </p:nvPicPr>
        <p:blipFill>
          <a:blip r:embed="rId5"/>
          <a:stretch>
            <a:fillRect/>
          </a:stretch>
        </p:blipFill>
        <p:spPr>
          <a:xfrm>
            <a:off x="403361" y="1125587"/>
            <a:ext cx="2419733" cy="1873777"/>
          </a:xfrm>
          <a:prstGeom prst="rect">
            <a:avLst/>
          </a:prstGeom>
        </p:spPr>
      </p:pic>
      <p:pic>
        <p:nvPicPr>
          <p:cNvPr id="8" name="Picture 7"/>
          <p:cNvPicPr>
            <a:picLocks noChangeAspect="1"/>
          </p:cNvPicPr>
          <p:nvPr/>
        </p:nvPicPr>
        <p:blipFill>
          <a:blip r:embed="rId6"/>
          <a:stretch>
            <a:fillRect/>
          </a:stretch>
        </p:blipFill>
        <p:spPr>
          <a:xfrm>
            <a:off x="395536" y="3140968"/>
            <a:ext cx="2091184" cy="1609174"/>
          </a:xfrm>
          <a:prstGeom prst="rect">
            <a:avLst/>
          </a:prstGeom>
        </p:spPr>
      </p:pic>
      <p:pic>
        <p:nvPicPr>
          <p:cNvPr id="9" name="Picture 8"/>
          <p:cNvPicPr>
            <a:picLocks noChangeAspect="1"/>
          </p:cNvPicPr>
          <p:nvPr/>
        </p:nvPicPr>
        <p:blipFill>
          <a:blip r:embed="rId7"/>
          <a:stretch>
            <a:fillRect/>
          </a:stretch>
        </p:blipFill>
        <p:spPr>
          <a:xfrm>
            <a:off x="2237328" y="4975884"/>
            <a:ext cx="1814358" cy="1502640"/>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5014" y="5306280"/>
            <a:ext cx="1117311" cy="1117311"/>
          </a:xfrm>
          <a:prstGeom prst="rect">
            <a:avLst/>
          </a:prstGeom>
        </p:spPr>
      </p:pic>
      <p:pic>
        <p:nvPicPr>
          <p:cNvPr id="11" name="Picture 10"/>
          <p:cNvPicPr>
            <a:picLocks noChangeAspect="1"/>
          </p:cNvPicPr>
          <p:nvPr/>
        </p:nvPicPr>
        <p:blipFill>
          <a:blip r:embed="rId9"/>
          <a:stretch>
            <a:fillRect/>
          </a:stretch>
        </p:blipFill>
        <p:spPr>
          <a:xfrm>
            <a:off x="7205982" y="1362184"/>
            <a:ext cx="1688738" cy="1920406"/>
          </a:xfrm>
          <a:prstGeom prst="rect">
            <a:avLst/>
          </a:prstGeom>
        </p:spPr>
      </p:pic>
      <p:pic>
        <p:nvPicPr>
          <p:cNvPr id="12" name="Picture 11"/>
          <p:cNvPicPr>
            <a:picLocks noChangeAspect="1"/>
          </p:cNvPicPr>
          <p:nvPr/>
        </p:nvPicPr>
        <p:blipFill>
          <a:blip r:embed="rId10"/>
          <a:stretch>
            <a:fillRect/>
          </a:stretch>
        </p:blipFill>
        <p:spPr>
          <a:xfrm>
            <a:off x="6922325" y="3565685"/>
            <a:ext cx="1579001" cy="1579001"/>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7751" y="5513976"/>
            <a:ext cx="956229" cy="960280"/>
          </a:xfrm>
          <a:prstGeom prst="rect">
            <a:avLst/>
          </a:prstGeom>
        </p:spPr>
      </p:pic>
      <p:pic>
        <p:nvPicPr>
          <p:cNvPr id="14" name="Picture 13"/>
          <p:cNvPicPr>
            <a:picLocks noChangeAspect="1"/>
          </p:cNvPicPr>
          <p:nvPr/>
        </p:nvPicPr>
        <p:blipFill>
          <a:blip r:embed="rId12"/>
          <a:stretch>
            <a:fillRect/>
          </a:stretch>
        </p:blipFill>
        <p:spPr>
          <a:xfrm>
            <a:off x="4174789" y="1306429"/>
            <a:ext cx="2747536" cy="2945162"/>
          </a:xfrm>
          <a:prstGeom prst="rect">
            <a:avLst/>
          </a:prstGeom>
        </p:spPr>
      </p:pic>
      <p:pic>
        <p:nvPicPr>
          <p:cNvPr id="15" name="Picture 1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30306" y="4490395"/>
            <a:ext cx="856699" cy="1393674"/>
          </a:xfrm>
          <a:prstGeom prst="rect">
            <a:avLst/>
          </a:prstGeom>
        </p:spPr>
      </p:pic>
      <p:pic>
        <p:nvPicPr>
          <p:cNvPr id="16" name="Picture 1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19388" y="5294924"/>
            <a:ext cx="1261925" cy="1173776"/>
          </a:xfrm>
          <a:prstGeom prst="rect">
            <a:avLst/>
          </a:prstGeom>
        </p:spPr>
      </p:pic>
      <p:pic>
        <p:nvPicPr>
          <p:cNvPr id="4" name="Picture 3"/>
          <p:cNvPicPr>
            <a:picLocks noChangeAspect="1"/>
          </p:cNvPicPr>
          <p:nvPr/>
        </p:nvPicPr>
        <p:blipFill>
          <a:blip r:embed="rId15"/>
          <a:stretch>
            <a:fillRect/>
          </a:stretch>
        </p:blipFill>
        <p:spPr>
          <a:xfrm>
            <a:off x="107504" y="48666"/>
            <a:ext cx="1091279" cy="695004"/>
          </a:xfrm>
          <a:prstGeom prst="rect">
            <a:avLst/>
          </a:prstGeom>
        </p:spPr>
      </p:pic>
    </p:spTree>
    <p:extLst>
      <p:ext uri="{BB962C8B-B14F-4D97-AF65-F5344CB8AC3E}">
        <p14:creationId xmlns:p14="http://schemas.microsoft.com/office/powerpoint/2010/main" val="499325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3"/>
            <a:ext cx="8229600" cy="3024337"/>
          </a:xfrm>
        </p:spPr>
        <p:txBody>
          <a:bodyPr>
            <a:normAutofit lnSpcReduction="10000"/>
          </a:bodyPr>
          <a:lstStyle/>
          <a:p>
            <a:pPr marL="0" indent="0" algn="just">
              <a:buNone/>
            </a:pPr>
            <a:endParaRPr lang="en-US" sz="2000" dirty="0">
              <a:solidFill>
                <a:srgbClr val="0B02BE"/>
              </a:solidFill>
              <a:latin typeface="Arial" panose="020B0604020202020204" pitchFamily="34" charset="0"/>
              <a:cs typeface="Arial" panose="020B0604020202020204" pitchFamily="34" charset="0"/>
            </a:endParaRPr>
          </a:p>
          <a:p>
            <a:pPr marL="0" indent="0" algn="just">
              <a:buNone/>
            </a:pPr>
            <a:r>
              <a:rPr lang="en-US" sz="2400" b="1" dirty="0" smtClean="0">
                <a:solidFill>
                  <a:srgbClr val="0B02BE"/>
                </a:solidFill>
                <a:latin typeface="Arial" panose="020B0604020202020204" pitchFamily="34" charset="0"/>
                <a:cs typeface="Arial" panose="020B0604020202020204" pitchFamily="34" charset="0"/>
              </a:rPr>
              <a:t>A </a:t>
            </a:r>
            <a:r>
              <a:rPr lang="en-US" sz="2400" b="1" dirty="0">
                <a:solidFill>
                  <a:srgbClr val="0B02BE"/>
                </a:solidFill>
                <a:latin typeface="Arial" panose="020B0604020202020204" pitchFamily="34" charset="0"/>
                <a:cs typeface="Arial" panose="020B0604020202020204" pitchFamily="34" charset="0"/>
              </a:rPr>
              <a:t>Lead Adviser @ Dementia Oxfordshire </a:t>
            </a:r>
            <a:r>
              <a:rPr lang="en-US" sz="2400" dirty="0">
                <a:solidFill>
                  <a:srgbClr val="0B02BE"/>
                </a:solidFill>
                <a:latin typeface="Arial" panose="020B0604020202020204" pitchFamily="34" charset="0"/>
                <a:cs typeface="Arial" panose="020B0604020202020204" pitchFamily="34" charset="0"/>
              </a:rPr>
              <a:t>said “</a:t>
            </a:r>
            <a:r>
              <a:rPr lang="en-US" sz="2400" i="1" dirty="0">
                <a:solidFill>
                  <a:srgbClr val="0B02BE"/>
                </a:solidFill>
                <a:latin typeface="Arial" panose="020B0604020202020204" pitchFamily="34" charset="0"/>
                <a:cs typeface="Arial" panose="020B0604020202020204" pitchFamily="34" charset="0"/>
              </a:rPr>
              <a:t>Dementia friendly radios are simple to use removing the frustration of complex buttons and dials – set  your </a:t>
            </a:r>
            <a:r>
              <a:rPr lang="en-GB" sz="2400" i="1" dirty="0" smtClean="0">
                <a:solidFill>
                  <a:srgbClr val="0B02BE"/>
                </a:solidFill>
                <a:latin typeface="Arial" panose="020B0604020202020204" pitchFamily="34" charset="0"/>
                <a:cs typeface="Arial" panose="020B0604020202020204" pitchFamily="34" charset="0"/>
              </a:rPr>
              <a:t>favourite</a:t>
            </a:r>
            <a:r>
              <a:rPr lang="en-US" sz="2400" i="1" dirty="0" smtClean="0">
                <a:solidFill>
                  <a:srgbClr val="0B02BE"/>
                </a:solidFill>
                <a:latin typeface="Arial" panose="020B0604020202020204" pitchFamily="34" charset="0"/>
                <a:cs typeface="Arial" panose="020B0604020202020204" pitchFamily="34" charset="0"/>
              </a:rPr>
              <a:t> </a:t>
            </a:r>
            <a:r>
              <a:rPr lang="en-US" sz="2400" i="1" dirty="0">
                <a:solidFill>
                  <a:srgbClr val="0B02BE"/>
                </a:solidFill>
                <a:latin typeface="Arial" panose="020B0604020202020204" pitchFamily="34" charset="0"/>
                <a:cs typeface="Arial" panose="020B0604020202020204" pitchFamily="34" charset="0"/>
              </a:rPr>
              <a:t>station or create a much-loved playlist. The radio could improve confidence and allows people living with dementia to tap into memories, reducing the feeling of social isolation in Covid times</a:t>
            </a:r>
            <a:r>
              <a:rPr lang="en-US" sz="2400" i="1" dirty="0" smtClean="0">
                <a:solidFill>
                  <a:srgbClr val="0B02BE"/>
                </a:solidFill>
                <a:latin typeface="Arial" panose="020B0604020202020204" pitchFamily="34" charset="0"/>
                <a:cs typeface="Arial" panose="020B0604020202020204" pitchFamily="34" charset="0"/>
              </a:rPr>
              <a:t>.”</a:t>
            </a:r>
          </a:p>
          <a:p>
            <a:pPr marL="0" indent="0" algn="just">
              <a:buNone/>
            </a:pPr>
            <a:endParaRPr lang="en-US" b="1" i="1" dirty="0">
              <a:solidFill>
                <a:srgbClr val="0B02BE"/>
              </a:solidFill>
              <a:latin typeface="Arial" panose="020B0604020202020204" pitchFamily="34" charset="0"/>
              <a:cs typeface="Arial" panose="020B0604020202020204" pitchFamily="34" charset="0"/>
            </a:endParaRPr>
          </a:p>
          <a:p>
            <a:pPr marL="0" indent="0" algn="just">
              <a:buNone/>
            </a:pPr>
            <a:endParaRPr lang="en-GB" b="1" i="1" dirty="0">
              <a:solidFill>
                <a:srgbClr val="0B02B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90" b="8881"/>
          <a:stretch/>
        </p:blipFill>
        <p:spPr>
          <a:xfrm>
            <a:off x="5436096" y="3700352"/>
            <a:ext cx="3223693" cy="2888220"/>
          </a:xfrm>
          <a:prstGeom prst="rect">
            <a:avLst/>
          </a:prstGeom>
        </p:spPr>
      </p:pic>
      <p:pic>
        <p:nvPicPr>
          <p:cNvPr id="4" name="Picture 3"/>
          <p:cNvPicPr>
            <a:picLocks noChangeAspect="1"/>
          </p:cNvPicPr>
          <p:nvPr/>
        </p:nvPicPr>
        <p:blipFill>
          <a:blip r:embed="rId4"/>
          <a:stretch>
            <a:fillRect/>
          </a:stretch>
        </p:blipFill>
        <p:spPr>
          <a:xfrm>
            <a:off x="179512" y="188640"/>
            <a:ext cx="1091279" cy="695004"/>
          </a:xfrm>
          <a:prstGeom prst="rect">
            <a:avLst/>
          </a:prstGeom>
        </p:spPr>
      </p:pic>
    </p:spTree>
    <p:extLst>
      <p:ext uri="{BB962C8B-B14F-4D97-AF65-F5344CB8AC3E}">
        <p14:creationId xmlns:p14="http://schemas.microsoft.com/office/powerpoint/2010/main" val="240343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lgn="ctr">
              <a:buNone/>
            </a:pPr>
            <a:r>
              <a:rPr lang="en-GB" sz="4200" dirty="0" smtClean="0">
                <a:solidFill>
                  <a:srgbClr val="0B02BE"/>
                </a:solidFill>
                <a:latin typeface="Arial" panose="020B0604020202020204" pitchFamily="34" charset="0"/>
                <a:cs typeface="Arial" panose="020B0604020202020204" pitchFamily="34" charset="0"/>
              </a:rPr>
              <a:t>Questions</a:t>
            </a:r>
          </a:p>
          <a:p>
            <a:pPr marL="0" indent="0" algn="just">
              <a:buNone/>
            </a:pPr>
            <a:endParaRPr lang="en-GB" sz="2400" dirty="0">
              <a:solidFill>
                <a:srgbClr val="0B02BE"/>
              </a:solidFill>
              <a:latin typeface="Arial" panose="020B0604020202020204" pitchFamily="34" charset="0"/>
              <a:cs typeface="Arial" panose="020B0604020202020204" pitchFamily="34" charset="0"/>
            </a:endParaRPr>
          </a:p>
          <a:p>
            <a:pPr marL="0" indent="0" algn="just">
              <a:buNone/>
            </a:pPr>
            <a:endParaRPr lang="en-GB" sz="2400" dirty="0" smtClean="0">
              <a:solidFill>
                <a:srgbClr val="0B02BE"/>
              </a:solidFill>
              <a:latin typeface="Arial" panose="020B0604020202020204" pitchFamily="34" charset="0"/>
              <a:cs typeface="Arial" panose="020B0604020202020204" pitchFamily="34" charset="0"/>
            </a:endParaRPr>
          </a:p>
          <a:p>
            <a:pPr marL="0" indent="0" algn="ctr">
              <a:buNone/>
            </a:pPr>
            <a:r>
              <a:rPr lang="en-GB" sz="2400" dirty="0" smtClean="0">
                <a:solidFill>
                  <a:srgbClr val="0B02BE"/>
                </a:solidFill>
                <a:latin typeface="Arial" panose="020B0604020202020204" pitchFamily="34" charset="0"/>
                <a:cs typeface="Arial" panose="020B0604020202020204" pitchFamily="34" charset="0"/>
              </a:rPr>
              <a:t>Becky Walker </a:t>
            </a:r>
          </a:p>
          <a:p>
            <a:pPr marL="0" indent="0" algn="ctr">
              <a:buNone/>
            </a:pPr>
            <a:r>
              <a:rPr lang="en-US" sz="2400" dirty="0" smtClean="0">
                <a:solidFill>
                  <a:srgbClr val="0B02BE"/>
                </a:solidFill>
                <a:latin typeface="Arial" panose="020B0604020202020204" pitchFamily="34" charset="0"/>
                <a:cs typeface="Arial" panose="020B0604020202020204" pitchFamily="34" charset="0"/>
              </a:rPr>
              <a:t>Home </a:t>
            </a:r>
            <a:r>
              <a:rPr lang="en-US" sz="2400" dirty="0">
                <a:solidFill>
                  <a:srgbClr val="0B02BE"/>
                </a:solidFill>
                <a:latin typeface="Arial" panose="020B0604020202020204" pitchFamily="34" charset="0"/>
                <a:cs typeface="Arial" panose="020B0604020202020204" pitchFamily="34" charset="0"/>
              </a:rPr>
              <a:t>Improvement Agency Team Manager</a:t>
            </a:r>
          </a:p>
          <a:p>
            <a:pPr marL="0" indent="0" algn="ctr">
              <a:buNone/>
            </a:pPr>
            <a:r>
              <a:rPr lang="en-US" sz="2400" dirty="0" smtClean="0">
                <a:solidFill>
                  <a:srgbClr val="0B02BE"/>
                </a:solidFill>
                <a:latin typeface="Arial" panose="020B0604020202020204" pitchFamily="34" charset="0"/>
                <a:cs typeface="Arial" panose="020B0604020202020204" pitchFamily="34" charset="0"/>
              </a:rPr>
              <a:t>Oxford </a:t>
            </a:r>
            <a:r>
              <a:rPr lang="en-US" sz="2400" dirty="0">
                <a:solidFill>
                  <a:srgbClr val="0B02BE"/>
                </a:solidFill>
                <a:latin typeface="Arial" panose="020B0604020202020204" pitchFamily="34" charset="0"/>
                <a:cs typeface="Arial" panose="020B0604020202020204" pitchFamily="34" charset="0"/>
              </a:rPr>
              <a:t>City </a:t>
            </a:r>
            <a:r>
              <a:rPr lang="en-US" sz="2400" dirty="0" smtClean="0">
                <a:solidFill>
                  <a:srgbClr val="0B02BE"/>
                </a:solidFill>
                <a:latin typeface="Arial" panose="020B0604020202020204" pitchFamily="34" charset="0"/>
                <a:cs typeface="Arial" panose="020B0604020202020204" pitchFamily="34" charset="0"/>
              </a:rPr>
              <a:t>Council</a:t>
            </a:r>
            <a:endParaRPr lang="en-US" sz="2400" dirty="0">
              <a:solidFill>
                <a:srgbClr val="0B02BE"/>
              </a:solidFill>
              <a:latin typeface="Arial" panose="020B0604020202020204" pitchFamily="34" charset="0"/>
              <a:cs typeface="Arial" panose="020B0604020202020204" pitchFamily="34" charset="0"/>
            </a:endParaRPr>
          </a:p>
          <a:p>
            <a:pPr marL="0" indent="0" algn="ctr">
              <a:buNone/>
            </a:pPr>
            <a:r>
              <a:rPr lang="en-US" sz="2400" dirty="0">
                <a:solidFill>
                  <a:srgbClr val="0B02BE"/>
                </a:solidFill>
                <a:latin typeface="Arial" panose="020B0604020202020204" pitchFamily="34" charset="0"/>
                <a:cs typeface="Arial" panose="020B0604020202020204" pitchFamily="34" charset="0"/>
              </a:rPr>
              <a:t>Phone : </a:t>
            </a:r>
            <a:r>
              <a:rPr lang="en-GB" sz="2400" dirty="0">
                <a:solidFill>
                  <a:srgbClr val="0B02BE"/>
                </a:solidFill>
                <a:latin typeface="Arial" panose="020B0604020202020204" pitchFamily="34" charset="0"/>
                <a:cs typeface="Arial" panose="020B0604020202020204" pitchFamily="34" charset="0"/>
              </a:rPr>
              <a:t>01865 252788 </a:t>
            </a:r>
          </a:p>
          <a:p>
            <a:pPr marL="0" indent="0" algn="ctr">
              <a:buNone/>
            </a:pPr>
            <a:r>
              <a:rPr lang="en-US" sz="2400" dirty="0" smtClean="0">
                <a:solidFill>
                  <a:srgbClr val="0B02BE"/>
                </a:solidFill>
                <a:latin typeface="Arial" panose="020B0604020202020204" pitchFamily="34" charset="0"/>
                <a:cs typeface="Arial" panose="020B0604020202020204" pitchFamily="34" charset="0"/>
              </a:rPr>
              <a:t>Email </a:t>
            </a:r>
            <a:r>
              <a:rPr lang="en-US" sz="2400" dirty="0">
                <a:solidFill>
                  <a:srgbClr val="0B02BE"/>
                </a:solidFill>
                <a:latin typeface="Arial" panose="020B0604020202020204" pitchFamily="34" charset="0"/>
                <a:cs typeface="Arial" panose="020B0604020202020204" pitchFamily="34" charset="0"/>
              </a:rPr>
              <a:t>: bwalker@oxford.gov.uk </a:t>
            </a:r>
          </a:p>
          <a:p>
            <a:pPr marL="0" indent="0" algn="ctr">
              <a:buNone/>
            </a:pPr>
            <a:r>
              <a:rPr lang="en-GB" sz="2400" dirty="0" smtClean="0">
                <a:solidFill>
                  <a:srgbClr val="0B02BE"/>
                </a:solidFill>
                <a:latin typeface="Arial" panose="020B0604020202020204" pitchFamily="34" charset="0"/>
                <a:cs typeface="Arial" panose="020B0604020202020204" pitchFamily="34" charset="0"/>
              </a:rPr>
              <a:t>Website : </a:t>
            </a:r>
            <a:r>
              <a:rPr lang="en-GB" sz="2400" dirty="0" smtClean="0">
                <a:solidFill>
                  <a:srgbClr val="0B02BE"/>
                </a:solidFill>
                <a:latin typeface="Arial" panose="020B0604020202020204" pitchFamily="34" charset="0"/>
                <a:cs typeface="Arial" panose="020B0604020202020204" pitchFamily="34" charset="0"/>
                <a:hlinkClick r:id="rId2"/>
              </a:rPr>
              <a:t>www.oxford.gov.uk/hia</a:t>
            </a:r>
            <a:r>
              <a:rPr lang="en-GB" sz="2400" dirty="0" smtClean="0">
                <a:solidFill>
                  <a:srgbClr val="0B02BE"/>
                </a:solidFill>
                <a:latin typeface="Arial" panose="020B0604020202020204" pitchFamily="34" charset="0"/>
                <a:cs typeface="Arial" panose="020B0604020202020204" pitchFamily="34" charset="0"/>
              </a:rPr>
              <a:t> </a:t>
            </a:r>
          </a:p>
          <a:p>
            <a:pPr marL="0" indent="0" algn="just">
              <a:buNone/>
            </a:pPr>
            <a:endParaRPr lang="en-GB" sz="2400" dirty="0">
              <a:solidFill>
                <a:srgbClr val="0B02BE"/>
              </a:solidFill>
              <a:latin typeface="Arial" panose="020B0604020202020204" pitchFamily="34" charset="0"/>
              <a:cs typeface="Arial" panose="020B0604020202020204" pitchFamily="34" charset="0"/>
            </a:endParaRPr>
          </a:p>
          <a:p>
            <a:pPr marL="0" indent="0">
              <a:buNone/>
            </a:pPr>
            <a:endParaRPr lang="en-GB"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3807" y="4869160"/>
            <a:ext cx="3846223" cy="1656184"/>
          </a:xfrm>
          <a:prstGeom prst="rect">
            <a:avLst/>
          </a:prstGeom>
        </p:spPr>
      </p:pic>
    </p:spTree>
    <p:extLst>
      <p:ext uri="{BB962C8B-B14F-4D97-AF65-F5344CB8AC3E}">
        <p14:creationId xmlns:p14="http://schemas.microsoft.com/office/powerpoint/2010/main" val="931082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en-GB" sz="4800" dirty="0" smtClean="0">
                <a:solidFill>
                  <a:srgbClr val="0B02BE"/>
                </a:solidFill>
                <a:latin typeface="Arial" panose="020B0604020202020204" pitchFamily="34" charset="0"/>
                <a:cs typeface="Arial" panose="020B0604020202020204" pitchFamily="34" charset="0"/>
              </a:rPr>
              <a:t>Home Improvement Agency</a:t>
            </a:r>
            <a:endParaRPr lang="en-GB" sz="4800" dirty="0">
              <a:solidFill>
                <a:srgbClr val="0B02BE"/>
              </a:solidFill>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367644" y="1289355"/>
            <a:ext cx="6408712" cy="4860216"/>
          </a:xfrm>
          <a:prstGeom prst="rect">
            <a:avLst/>
          </a:prstGeom>
          <a:noFill/>
          <a:ln w="12700">
            <a:solidFill>
              <a:srgbClr val="0B02B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3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7573803" y="1374441"/>
            <a:ext cx="1512168" cy="22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371" y="1340768"/>
            <a:ext cx="169527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74475" y="1340768"/>
            <a:ext cx="1682210" cy="235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60513" y="1340768"/>
            <a:ext cx="1691607" cy="229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08534" y="1368423"/>
            <a:ext cx="1608855" cy="224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332656"/>
            <a:ext cx="8208912" cy="830997"/>
          </a:xfrm>
          <a:prstGeom prst="rect">
            <a:avLst/>
          </a:prstGeom>
          <a:noFill/>
        </p:spPr>
        <p:txBody>
          <a:bodyPr wrap="square" rtlCol="0">
            <a:spAutoFit/>
          </a:bodyPr>
          <a:lstStyle/>
          <a:p>
            <a:pPr algn="ctr"/>
            <a:r>
              <a:rPr lang="en-GB" sz="4800" dirty="0" smtClean="0">
                <a:solidFill>
                  <a:srgbClr val="0B02BE"/>
                </a:solidFill>
                <a:latin typeface="Arial" panose="020B0604020202020204" pitchFamily="34" charset="0"/>
                <a:cs typeface="Arial" panose="020B0604020202020204" pitchFamily="34" charset="0"/>
              </a:rPr>
              <a:t>What do we do…</a:t>
            </a:r>
            <a:endParaRPr lang="en-GB" sz="4800" dirty="0">
              <a:solidFill>
                <a:srgbClr val="0B02BE"/>
              </a:solidFill>
              <a:latin typeface="Arial" panose="020B0604020202020204" pitchFamily="34" charset="0"/>
              <a:cs typeface="Arial" panose="020B0604020202020204" pitchFamily="34" charset="0"/>
            </a:endParaRPr>
          </a:p>
        </p:txBody>
      </p:sp>
      <p:sp>
        <p:nvSpPr>
          <p:cNvPr id="5" name="TextBox 4"/>
          <p:cNvSpPr txBox="1"/>
          <p:nvPr/>
        </p:nvSpPr>
        <p:spPr>
          <a:xfrm>
            <a:off x="1457944" y="4286575"/>
            <a:ext cx="6696744" cy="1938992"/>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solidFill>
                  <a:srgbClr val="0B02BE"/>
                </a:solidFill>
                <a:latin typeface="Arial" panose="020B0604020202020204" pitchFamily="34" charset="0"/>
                <a:cs typeface="Arial" panose="020B0604020202020204" pitchFamily="34" charset="0"/>
              </a:rPr>
              <a:t>Disabled Facility Grants</a:t>
            </a:r>
          </a:p>
          <a:p>
            <a:pPr marL="342900" indent="-342900">
              <a:buFont typeface="Arial" panose="020B0604020202020204" pitchFamily="34" charset="0"/>
              <a:buChar char="•"/>
            </a:pPr>
            <a:r>
              <a:rPr lang="en-GB" sz="2400" b="1" dirty="0" smtClean="0">
                <a:solidFill>
                  <a:srgbClr val="0B02BE"/>
                </a:solidFill>
                <a:latin typeface="Arial" panose="020B0604020202020204" pitchFamily="34" charset="0"/>
                <a:cs typeface="Arial" panose="020B0604020202020204" pitchFamily="34" charset="0"/>
              </a:rPr>
              <a:t>Children’s Disabled Facility Grants</a:t>
            </a:r>
          </a:p>
          <a:p>
            <a:pPr marL="342900" indent="-342900">
              <a:buFont typeface="Arial" panose="020B0604020202020204" pitchFamily="34" charset="0"/>
              <a:buChar char="•"/>
            </a:pPr>
            <a:r>
              <a:rPr lang="en-GB" sz="2400" b="1" dirty="0" smtClean="0">
                <a:solidFill>
                  <a:srgbClr val="0B02BE"/>
                </a:solidFill>
                <a:latin typeface="Arial" panose="020B0604020202020204" pitchFamily="34" charset="0"/>
                <a:cs typeface="Arial" panose="020B0604020202020204" pitchFamily="34" charset="0"/>
              </a:rPr>
              <a:t>Heating </a:t>
            </a:r>
          </a:p>
          <a:p>
            <a:pPr marL="342900" indent="-342900">
              <a:buFont typeface="Arial" panose="020B0604020202020204" pitchFamily="34" charset="0"/>
              <a:buChar char="•"/>
            </a:pPr>
            <a:r>
              <a:rPr lang="en-GB" sz="2400" b="1" dirty="0" smtClean="0">
                <a:solidFill>
                  <a:srgbClr val="0B02BE"/>
                </a:solidFill>
                <a:latin typeface="Arial" panose="020B0604020202020204" pitchFamily="34" charset="0"/>
                <a:cs typeface="Arial" panose="020B0604020202020204" pitchFamily="34" charset="0"/>
              </a:rPr>
              <a:t>Repairs &amp; Assistance </a:t>
            </a:r>
          </a:p>
          <a:p>
            <a:pPr marL="342900" indent="-342900">
              <a:buFont typeface="Arial" panose="020B0604020202020204" pitchFamily="34" charset="0"/>
              <a:buChar char="•"/>
            </a:pPr>
            <a:r>
              <a:rPr lang="en-GB" sz="2400" b="1" dirty="0" smtClean="0">
                <a:solidFill>
                  <a:srgbClr val="0B02BE"/>
                </a:solidFill>
                <a:latin typeface="Arial" panose="020B0604020202020204" pitchFamily="34" charset="0"/>
                <a:cs typeface="Arial" panose="020B0604020202020204" pitchFamily="34" charset="0"/>
              </a:rPr>
              <a:t>Small Repairs Handyperson Service </a:t>
            </a:r>
            <a:endParaRPr lang="en-GB" sz="2400" b="1" dirty="0">
              <a:solidFill>
                <a:srgbClr val="0B02B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6327" y="159438"/>
            <a:ext cx="950374" cy="605266"/>
          </a:xfrm>
          <a:prstGeom prst="rect">
            <a:avLst/>
          </a:prstGeom>
        </p:spPr>
      </p:pic>
    </p:spTree>
    <p:extLst>
      <p:ext uri="{BB962C8B-B14F-4D97-AF65-F5344CB8AC3E}">
        <p14:creationId xmlns:p14="http://schemas.microsoft.com/office/powerpoint/2010/main" val="461042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normAutofit fontScale="90000"/>
          </a:bodyPr>
          <a:lstStyle/>
          <a:p>
            <a:r>
              <a:rPr lang="en-GB" sz="5300" dirty="0" smtClean="0">
                <a:solidFill>
                  <a:srgbClr val="0B02BE"/>
                </a:solidFill>
                <a:latin typeface="Arial" panose="020B0604020202020204" pitchFamily="34" charset="0"/>
                <a:cs typeface="Arial" panose="020B0604020202020204" pitchFamily="34" charset="0"/>
              </a:rPr>
              <a:t>Covid-19</a:t>
            </a:r>
            <a:r>
              <a:rPr lang="en-GB" dirty="0" smtClean="0"/>
              <a:t>		</a:t>
            </a:r>
            <a:endParaRPr lang="en-GB" dirty="0"/>
          </a:p>
        </p:txBody>
      </p:sp>
      <p:sp>
        <p:nvSpPr>
          <p:cNvPr id="3" name="Content Placeholder 2"/>
          <p:cNvSpPr>
            <a:spLocks noGrp="1"/>
          </p:cNvSpPr>
          <p:nvPr>
            <p:ph idx="1"/>
          </p:nvPr>
        </p:nvSpPr>
        <p:spPr>
          <a:xfrm>
            <a:off x="457200" y="1700808"/>
            <a:ext cx="8229600" cy="4425355"/>
          </a:xfrm>
        </p:spPr>
        <p:txBody>
          <a:bodyPr>
            <a:normAutofit/>
          </a:bodyPr>
          <a:lstStyle/>
          <a:p>
            <a:pPr marL="0" indent="0" algn="just">
              <a:buNone/>
            </a:pPr>
            <a:endParaRPr lang="en-GB" sz="2400" dirty="0" smtClean="0">
              <a:solidFill>
                <a:srgbClr val="0B02BE"/>
              </a:solidFill>
              <a:latin typeface="Arial" panose="020B0604020202020204" pitchFamily="34" charset="0"/>
              <a:cs typeface="Arial" panose="020B0604020202020204" pitchFamily="34" charset="0"/>
            </a:endParaRPr>
          </a:p>
          <a:p>
            <a:pPr marL="0" indent="0" algn="just">
              <a:buNone/>
            </a:pPr>
            <a:endParaRPr lang="en-US" sz="2000" dirty="0">
              <a:solidFill>
                <a:srgbClr val="0B02BE"/>
              </a:solidFill>
              <a:latin typeface="Arial" panose="020B0604020202020204" pitchFamily="34" charset="0"/>
              <a:cs typeface="Arial" panose="020B0604020202020204" pitchFamily="34" charset="0"/>
            </a:endParaRPr>
          </a:p>
          <a:p>
            <a:pPr marL="0" indent="0" algn="just">
              <a:buNone/>
            </a:pPr>
            <a:endParaRPr lang="en-US" sz="2000" dirty="0" smtClean="0">
              <a:solidFill>
                <a:srgbClr val="0B02B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372200" y="116632"/>
            <a:ext cx="2596902" cy="1298451"/>
          </a:xfrm>
          <a:prstGeom prst="rect">
            <a:avLst/>
          </a:prstGeom>
        </p:spPr>
      </p:pic>
      <p:sp>
        <p:nvSpPr>
          <p:cNvPr id="5" name="Rectangle 4"/>
          <p:cNvSpPr/>
          <p:nvPr/>
        </p:nvSpPr>
        <p:spPr>
          <a:xfrm>
            <a:off x="539552" y="1700808"/>
            <a:ext cx="8288399" cy="4370427"/>
          </a:xfrm>
          <a:prstGeom prst="rect">
            <a:avLst/>
          </a:prstGeom>
        </p:spPr>
        <p:txBody>
          <a:bodyPr wrap="square">
            <a:spAutoFit/>
          </a:bodyPr>
          <a:lstStyle/>
          <a:p>
            <a:pPr algn="just"/>
            <a:r>
              <a:rPr lang="en-US" sz="2400" dirty="0">
                <a:solidFill>
                  <a:srgbClr val="0B02BE"/>
                </a:solidFill>
                <a:latin typeface="Arial" panose="020B0604020202020204" pitchFamily="34" charset="0"/>
                <a:ea typeface="+mj-ea"/>
                <a:cs typeface="Arial" panose="020B0604020202020204" pitchFamily="34" charset="0"/>
              </a:rPr>
              <a:t>On </a:t>
            </a:r>
            <a:r>
              <a:rPr lang="en-US" sz="2400" dirty="0" smtClean="0">
                <a:solidFill>
                  <a:srgbClr val="0B02BE"/>
                </a:solidFill>
                <a:latin typeface="Arial" panose="020B0604020202020204" pitchFamily="34" charset="0"/>
                <a:ea typeface="+mj-ea"/>
                <a:cs typeface="Arial" panose="020B0604020202020204" pitchFamily="34" charset="0"/>
              </a:rPr>
              <a:t>27th </a:t>
            </a:r>
            <a:r>
              <a:rPr lang="en-US" sz="2400" dirty="0">
                <a:solidFill>
                  <a:srgbClr val="0B02BE"/>
                </a:solidFill>
                <a:latin typeface="Arial" panose="020B0604020202020204" pitchFamily="34" charset="0"/>
                <a:ea typeface="+mj-ea"/>
                <a:cs typeface="Arial" panose="020B0604020202020204" pitchFamily="34" charset="0"/>
              </a:rPr>
              <a:t>March, the head </a:t>
            </a:r>
            <a:r>
              <a:rPr lang="en-US" sz="2400" dirty="0" smtClean="0">
                <a:solidFill>
                  <a:srgbClr val="0B02BE"/>
                </a:solidFill>
                <a:latin typeface="Arial" panose="020B0604020202020204" pitchFamily="34" charset="0"/>
                <a:ea typeface="+mj-ea"/>
                <a:cs typeface="Arial" panose="020B0604020202020204" pitchFamily="34" charset="0"/>
              </a:rPr>
              <a:t>of </a:t>
            </a:r>
            <a:r>
              <a:rPr lang="en-US" sz="2400" dirty="0">
                <a:solidFill>
                  <a:srgbClr val="0B02BE"/>
                </a:solidFill>
                <a:latin typeface="Arial" panose="020B0604020202020204" pitchFamily="34" charset="0"/>
                <a:ea typeface="+mj-ea"/>
                <a:cs typeface="Arial" panose="020B0604020202020204" pitchFamily="34" charset="0"/>
              </a:rPr>
              <a:t>NHS in England, Sir Simon Stevens, said: "We have reconfigured hospital services so that 33,000 hospital beds are available to treat further </a:t>
            </a:r>
            <a:r>
              <a:rPr lang="en-US" sz="2400" dirty="0" smtClean="0">
                <a:solidFill>
                  <a:srgbClr val="0B02BE"/>
                </a:solidFill>
                <a:latin typeface="Arial" panose="020B0604020202020204" pitchFamily="34" charset="0"/>
                <a:ea typeface="+mj-ea"/>
                <a:cs typeface="Arial" panose="020B0604020202020204" pitchFamily="34" charset="0"/>
              </a:rPr>
              <a:t>coronavirus </a:t>
            </a:r>
            <a:r>
              <a:rPr lang="en-US" sz="2400" dirty="0">
                <a:solidFill>
                  <a:srgbClr val="0B02BE"/>
                </a:solidFill>
                <a:latin typeface="Arial" panose="020B0604020202020204" pitchFamily="34" charset="0"/>
                <a:ea typeface="+mj-ea"/>
                <a:cs typeface="Arial" panose="020B0604020202020204" pitchFamily="34" charset="0"/>
              </a:rPr>
              <a:t>patients.“</a:t>
            </a:r>
          </a:p>
          <a:p>
            <a:pPr algn="just"/>
            <a:endParaRPr lang="en-US" sz="2400" dirty="0" smtClean="0">
              <a:solidFill>
                <a:srgbClr val="0B02BE"/>
              </a:solidFill>
              <a:latin typeface="Arial" panose="020B0604020202020204" pitchFamily="34" charset="0"/>
              <a:ea typeface="+mj-ea"/>
              <a:cs typeface="Arial" panose="020B0604020202020204" pitchFamily="34" charset="0"/>
            </a:endParaRPr>
          </a:p>
          <a:p>
            <a:pPr algn="just"/>
            <a:r>
              <a:rPr lang="en-US" sz="2400" dirty="0" smtClean="0">
                <a:solidFill>
                  <a:srgbClr val="0B02BE"/>
                </a:solidFill>
                <a:latin typeface="Arial" panose="020B0604020202020204" pitchFamily="34" charset="0"/>
                <a:ea typeface="+mj-ea"/>
                <a:cs typeface="Arial" panose="020B0604020202020204" pitchFamily="34" charset="0"/>
              </a:rPr>
              <a:t>There </a:t>
            </a:r>
            <a:r>
              <a:rPr lang="en-US" sz="2400" dirty="0">
                <a:solidFill>
                  <a:srgbClr val="0B02BE"/>
                </a:solidFill>
                <a:latin typeface="Arial" panose="020B0604020202020204" pitchFamily="34" charset="0"/>
                <a:ea typeface="+mj-ea"/>
                <a:cs typeface="Arial" panose="020B0604020202020204" pitchFamily="34" charset="0"/>
              </a:rPr>
              <a:t>is </a:t>
            </a:r>
            <a:r>
              <a:rPr lang="en-US" sz="2400" dirty="0" smtClean="0">
                <a:solidFill>
                  <a:srgbClr val="0B02BE"/>
                </a:solidFill>
                <a:latin typeface="Arial" panose="020B0604020202020204" pitchFamily="34" charset="0"/>
                <a:ea typeface="+mj-ea"/>
                <a:cs typeface="Arial" panose="020B0604020202020204" pitchFamily="34" charset="0"/>
              </a:rPr>
              <a:t>now </a:t>
            </a:r>
            <a:r>
              <a:rPr lang="en-US" sz="2400" dirty="0">
                <a:solidFill>
                  <a:srgbClr val="0B02BE"/>
                </a:solidFill>
                <a:latin typeface="Arial" panose="020B0604020202020204" pitchFamily="34" charset="0"/>
                <a:ea typeface="+mj-ea"/>
                <a:cs typeface="Arial" panose="020B0604020202020204" pitchFamily="34" charset="0"/>
              </a:rPr>
              <a:t>a drive to get as many patients as possible who do not need to be there, discharged from hospital.</a:t>
            </a:r>
          </a:p>
          <a:p>
            <a:pPr algn="just"/>
            <a:endParaRPr lang="en-US" sz="2400" dirty="0">
              <a:solidFill>
                <a:srgbClr val="0B02BE"/>
              </a:solidFill>
              <a:latin typeface="Arial" panose="020B0604020202020204" pitchFamily="34" charset="0"/>
              <a:ea typeface="+mj-ea"/>
              <a:cs typeface="Arial" panose="020B0604020202020204" pitchFamily="34" charset="0"/>
            </a:endParaRPr>
          </a:p>
          <a:p>
            <a:pPr algn="just"/>
            <a:r>
              <a:rPr lang="en-US" sz="2400" dirty="0">
                <a:solidFill>
                  <a:srgbClr val="0B02BE"/>
                </a:solidFill>
                <a:latin typeface="Arial" panose="020B0604020202020204" pitchFamily="34" charset="0"/>
                <a:ea typeface="+mj-ea"/>
                <a:cs typeface="Arial" panose="020B0604020202020204" pitchFamily="34" charset="0"/>
              </a:rPr>
              <a:t>From 15 April, all routine operations, such as hip and knee replacements, are being cancelled for three months.</a:t>
            </a:r>
          </a:p>
          <a:p>
            <a:endParaRPr lang="en-US" sz="2000" dirty="0">
              <a:solidFill>
                <a:srgbClr val="0B02BE"/>
              </a:solidFill>
              <a:latin typeface="Arial" panose="020B0604020202020204" pitchFamily="34" charset="0"/>
              <a:ea typeface="+mj-ea"/>
              <a:cs typeface="Arial" panose="020B0604020202020204" pitchFamily="34" charset="0"/>
            </a:endParaRPr>
          </a:p>
          <a:p>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898" y="221647"/>
            <a:ext cx="965761" cy="615065"/>
          </a:xfrm>
          <a:prstGeom prst="rect">
            <a:avLst/>
          </a:prstGeom>
        </p:spPr>
      </p:pic>
    </p:spTree>
    <p:extLst>
      <p:ext uri="{BB962C8B-B14F-4D97-AF65-F5344CB8AC3E}">
        <p14:creationId xmlns:p14="http://schemas.microsoft.com/office/powerpoint/2010/main" val="3876850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8951"/>
            <a:ext cx="4186808" cy="3744416"/>
          </a:xfrm>
        </p:spPr>
        <p:txBody>
          <a:bodyPr>
            <a:normAutofit/>
          </a:bodyPr>
          <a:lstStyle/>
          <a:p>
            <a:pPr algn="just"/>
            <a:r>
              <a:rPr lang="en-US" sz="2000" dirty="0">
                <a:solidFill>
                  <a:srgbClr val="0B02BE"/>
                </a:solidFill>
                <a:latin typeface="Arial" panose="020B0604020202020204" pitchFamily="34" charset="0"/>
                <a:cs typeface="Arial" panose="020B0604020202020204" pitchFamily="34" charset="0"/>
              </a:rPr>
              <a:t>We’ve recognised that many patients cross district </a:t>
            </a:r>
            <a:r>
              <a:rPr lang="en-US" sz="2000" dirty="0" smtClean="0">
                <a:solidFill>
                  <a:srgbClr val="0B02BE"/>
                </a:solidFill>
                <a:latin typeface="Arial" panose="020B0604020202020204" pitchFamily="34" charset="0"/>
                <a:cs typeface="Arial" panose="020B0604020202020204" pitchFamily="34" charset="0"/>
              </a:rPr>
              <a:t>borders, </a:t>
            </a:r>
            <a:r>
              <a:rPr lang="en-US" sz="2000" dirty="0">
                <a:solidFill>
                  <a:srgbClr val="0B02BE"/>
                </a:solidFill>
                <a:latin typeface="Arial" panose="020B0604020202020204" pitchFamily="34" charset="0"/>
                <a:cs typeface="Arial" panose="020B0604020202020204" pitchFamily="34" charset="0"/>
              </a:rPr>
              <a:t>so we coordinated with our partner HIA’s in Oxfordshire to support </a:t>
            </a:r>
            <a:r>
              <a:rPr lang="en-US" sz="2000" dirty="0" smtClean="0">
                <a:solidFill>
                  <a:srgbClr val="0B02BE"/>
                </a:solidFill>
                <a:latin typeface="Arial" panose="020B0604020202020204" pitchFamily="34" charset="0"/>
                <a:cs typeface="Arial" panose="020B0604020202020204" pitchFamily="34" charset="0"/>
              </a:rPr>
              <a:t>Hospital Discharge </a:t>
            </a:r>
            <a:r>
              <a:rPr lang="en-US" sz="2000" dirty="0">
                <a:solidFill>
                  <a:srgbClr val="0B02BE"/>
                </a:solidFill>
                <a:latin typeface="Arial" panose="020B0604020202020204" pitchFamily="34" charset="0"/>
                <a:cs typeface="Arial" panose="020B0604020202020204" pitchFamily="34" charset="0"/>
              </a:rPr>
              <a:t>in their areas regardless of policy differences. </a:t>
            </a:r>
            <a:r>
              <a:rPr lang="en-US" sz="2000" dirty="0" smtClean="0">
                <a:solidFill>
                  <a:srgbClr val="0B02BE"/>
                </a:solidFill>
                <a:latin typeface="Arial" panose="020B0604020202020204" pitchFamily="34" charset="0"/>
                <a:cs typeface="Arial" panose="020B0604020202020204" pitchFamily="34" charset="0"/>
              </a:rPr>
              <a:t/>
            </a:r>
            <a:br>
              <a:rPr lang="en-US" sz="2000" dirty="0" smtClean="0">
                <a:solidFill>
                  <a:srgbClr val="0B02BE"/>
                </a:solidFill>
                <a:latin typeface="Arial" panose="020B0604020202020204" pitchFamily="34" charset="0"/>
                <a:cs typeface="Arial" panose="020B0604020202020204" pitchFamily="34" charset="0"/>
              </a:rPr>
            </a:br>
            <a:r>
              <a:rPr lang="en-US" sz="2000" dirty="0">
                <a:solidFill>
                  <a:srgbClr val="0B02BE"/>
                </a:solidFill>
                <a:latin typeface="Arial" panose="020B0604020202020204" pitchFamily="34" charset="0"/>
                <a:cs typeface="Arial" panose="020B0604020202020204" pitchFamily="34" charset="0"/>
              </a:rPr>
              <a:t/>
            </a:r>
            <a:br>
              <a:rPr lang="en-US" sz="2000" dirty="0">
                <a:solidFill>
                  <a:srgbClr val="0B02BE"/>
                </a:solidFill>
                <a:latin typeface="Arial" panose="020B0604020202020204" pitchFamily="34" charset="0"/>
                <a:cs typeface="Arial" panose="020B0604020202020204" pitchFamily="34" charset="0"/>
              </a:rPr>
            </a:br>
            <a:r>
              <a:rPr lang="en-US" sz="2000" dirty="0" smtClean="0">
                <a:solidFill>
                  <a:srgbClr val="0B02BE"/>
                </a:solidFill>
                <a:latin typeface="Arial" panose="020B0604020202020204" pitchFamily="34" charset="0"/>
                <a:cs typeface="Arial" panose="020B0604020202020204" pitchFamily="34" charset="0"/>
              </a:rPr>
              <a:t>This </a:t>
            </a:r>
            <a:r>
              <a:rPr lang="en-US" sz="2000" dirty="0">
                <a:solidFill>
                  <a:srgbClr val="0B02BE"/>
                </a:solidFill>
                <a:latin typeface="Arial" panose="020B0604020202020204" pitchFamily="34" charset="0"/>
                <a:cs typeface="Arial" panose="020B0604020202020204" pitchFamily="34" charset="0"/>
              </a:rPr>
              <a:t>meant that hospitals across Oxfordshire had one consolidated contact route to access the support HIA’s can offer</a:t>
            </a:r>
            <a:endParaRPr lang="en-GB" sz="2000" dirty="0">
              <a:solidFill>
                <a:srgbClr val="0B02BE"/>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4932040" y="836712"/>
            <a:ext cx="3888432" cy="5017327"/>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 y="144538"/>
            <a:ext cx="1086835" cy="692174"/>
          </a:xfrm>
          <a:prstGeom prst="rect">
            <a:avLst/>
          </a:prstGeom>
        </p:spPr>
      </p:pic>
      <p:pic>
        <p:nvPicPr>
          <p:cNvPr id="6" name="Picture 5"/>
          <p:cNvPicPr>
            <a:picLocks noChangeAspect="1"/>
          </p:cNvPicPr>
          <p:nvPr/>
        </p:nvPicPr>
        <p:blipFill>
          <a:blip r:embed="rId5"/>
          <a:stretch>
            <a:fillRect/>
          </a:stretch>
        </p:blipFill>
        <p:spPr>
          <a:xfrm>
            <a:off x="1547664" y="4605606"/>
            <a:ext cx="1839094" cy="1532579"/>
          </a:xfrm>
          <a:prstGeom prst="rect">
            <a:avLst/>
          </a:prstGeom>
        </p:spPr>
      </p:pic>
    </p:spTree>
    <p:extLst>
      <p:ext uri="{BB962C8B-B14F-4D97-AF65-F5344CB8AC3E}">
        <p14:creationId xmlns:p14="http://schemas.microsoft.com/office/powerpoint/2010/main" val="338228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en-GB" dirty="0" smtClean="0">
                <a:solidFill>
                  <a:srgbClr val="0B02BE"/>
                </a:solidFill>
              </a:rPr>
              <a:t>Marketing</a:t>
            </a:r>
            <a:endParaRPr lang="en-GB" dirty="0">
              <a:solidFill>
                <a:srgbClr val="0B02BE"/>
              </a:solidFill>
            </a:endParaRPr>
          </a:p>
        </p:txBody>
      </p:sp>
      <p:sp>
        <p:nvSpPr>
          <p:cNvPr id="3" name="Content Placeholder 2"/>
          <p:cNvSpPr>
            <a:spLocks noGrp="1"/>
          </p:cNvSpPr>
          <p:nvPr>
            <p:ph idx="1"/>
          </p:nvPr>
        </p:nvSpPr>
        <p:spPr>
          <a:xfrm>
            <a:off x="457200" y="836712"/>
            <a:ext cx="8229600" cy="5289451"/>
          </a:xfrm>
        </p:spPr>
        <p:txBody>
          <a:bodyPr>
            <a:normAutofit/>
          </a:bodyPr>
          <a:lstStyle/>
          <a:p>
            <a:pPr marL="0" indent="0" algn="just">
              <a:buNone/>
            </a:pPr>
            <a:r>
              <a:rPr lang="en-US" sz="2400" dirty="0">
                <a:solidFill>
                  <a:srgbClr val="0B02BE"/>
                </a:solidFill>
              </a:rPr>
              <a:t>We marketed the Safe &amp; Secure grant to all hospitals in Oxfordshire and contacted Adult Social Services, GP surgeries and practicing health professionals. </a:t>
            </a:r>
            <a:r>
              <a:rPr lang="en-US" sz="2400" dirty="0" smtClean="0">
                <a:solidFill>
                  <a:srgbClr val="0B02BE"/>
                </a:solidFill>
              </a:rPr>
              <a:t> </a:t>
            </a:r>
          </a:p>
          <a:p>
            <a:pPr marL="0" indent="0" algn="just">
              <a:buNone/>
            </a:pPr>
            <a:endParaRPr lang="en-US" sz="2400" dirty="0" smtClean="0">
              <a:solidFill>
                <a:srgbClr val="0B02BE"/>
              </a:solidFill>
            </a:endParaRPr>
          </a:p>
          <a:p>
            <a:pPr marL="0" indent="0">
              <a:buNone/>
            </a:pPr>
            <a:endParaRPr lang="en-GB" dirty="0"/>
          </a:p>
        </p:txBody>
      </p:sp>
      <p:pic>
        <p:nvPicPr>
          <p:cNvPr id="4" name="Picture 3"/>
          <p:cNvPicPr>
            <a:picLocks noChangeAspect="1"/>
          </p:cNvPicPr>
          <p:nvPr/>
        </p:nvPicPr>
        <p:blipFill>
          <a:blip r:embed="rId3"/>
          <a:stretch>
            <a:fillRect/>
          </a:stretch>
        </p:blipFill>
        <p:spPr>
          <a:xfrm>
            <a:off x="251520" y="86959"/>
            <a:ext cx="1091279" cy="69500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3018" y="2348880"/>
            <a:ext cx="4020597" cy="343336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2628" y="2348880"/>
            <a:ext cx="2112259" cy="3433362"/>
          </a:xfrm>
          <a:prstGeom prst="rect">
            <a:avLst/>
          </a:prstGeom>
        </p:spPr>
      </p:pic>
    </p:spTree>
    <p:extLst>
      <p:ext uri="{BB962C8B-B14F-4D97-AF65-F5344CB8AC3E}">
        <p14:creationId xmlns:p14="http://schemas.microsoft.com/office/powerpoint/2010/main" val="1441393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0B02BE"/>
                </a:solidFill>
                <a:latin typeface="Arial" panose="020B0604020202020204" pitchFamily="34" charset="0"/>
                <a:cs typeface="Arial" panose="020B0604020202020204" pitchFamily="34" charset="0"/>
              </a:rPr>
              <a:t>                Social Media </a:t>
            </a:r>
            <a:endParaRPr lang="en-GB" dirty="0">
              <a:solidFill>
                <a:srgbClr val="0B02BE"/>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444208" y="70333"/>
            <a:ext cx="2592288" cy="4248472"/>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7504" y="1052736"/>
            <a:ext cx="2700809" cy="3488544"/>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08245" y="3212976"/>
            <a:ext cx="3636031" cy="3177134"/>
          </a:xfrm>
          <a:prstGeom prst="rect">
            <a:avLst/>
          </a:prstGeom>
        </p:spPr>
      </p:pic>
      <p:pic>
        <p:nvPicPr>
          <p:cNvPr id="6" name="Picture 5"/>
          <p:cNvPicPr>
            <a:picLocks noChangeAspect="1"/>
          </p:cNvPicPr>
          <p:nvPr/>
        </p:nvPicPr>
        <p:blipFill>
          <a:blip r:embed="rId6"/>
          <a:stretch>
            <a:fillRect/>
          </a:stretch>
        </p:blipFill>
        <p:spPr>
          <a:xfrm>
            <a:off x="366629" y="151134"/>
            <a:ext cx="1091279" cy="695004"/>
          </a:xfrm>
          <a:prstGeom prst="rect">
            <a:avLst/>
          </a:prstGeom>
        </p:spPr>
      </p:pic>
    </p:spTree>
    <p:extLst>
      <p:ext uri="{BB962C8B-B14F-4D97-AF65-F5344CB8AC3E}">
        <p14:creationId xmlns:p14="http://schemas.microsoft.com/office/powerpoint/2010/main" val="2758234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2400" dirty="0" smtClean="0">
                <a:solidFill>
                  <a:srgbClr val="0B02BE"/>
                </a:solidFill>
                <a:latin typeface="Arial" panose="020B0604020202020204" pitchFamily="34" charset="0"/>
                <a:cs typeface="Arial" panose="020B0604020202020204" pitchFamily="34" charset="0"/>
              </a:rPr>
              <a:t>Case study </a:t>
            </a:r>
            <a:endParaRPr lang="en-GB" sz="2400" dirty="0">
              <a:solidFill>
                <a:srgbClr val="0B02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08721"/>
            <a:ext cx="8507288" cy="1728191"/>
          </a:xfrm>
        </p:spPr>
        <p:txBody>
          <a:bodyPr>
            <a:normAutofit/>
          </a:bodyPr>
          <a:lstStyle/>
          <a:p>
            <a:pPr marL="0" indent="0" algn="just">
              <a:buNone/>
            </a:pPr>
            <a:endParaRPr lang="en-US" sz="2000" dirty="0" smtClean="0">
              <a:solidFill>
                <a:srgbClr val="0B02BE"/>
              </a:solidFill>
              <a:latin typeface="Arial" panose="020B0604020202020204" pitchFamily="34" charset="0"/>
              <a:cs typeface="Arial" panose="020B0604020202020204" pitchFamily="34" charset="0"/>
            </a:endParaRPr>
          </a:p>
          <a:p>
            <a:pPr marL="0" indent="0" algn="just">
              <a:buNone/>
            </a:pPr>
            <a:r>
              <a:rPr lang="en-US" sz="2000" dirty="0" smtClean="0">
                <a:solidFill>
                  <a:srgbClr val="0B02BE"/>
                </a:solidFill>
                <a:latin typeface="Arial" panose="020B0604020202020204" pitchFamily="34" charset="0"/>
                <a:cs typeface="Arial" panose="020B0604020202020204" pitchFamily="34" charset="0"/>
              </a:rPr>
              <a:t>We received </a:t>
            </a:r>
            <a:r>
              <a:rPr lang="en-US" sz="2000" dirty="0">
                <a:solidFill>
                  <a:srgbClr val="0B02BE"/>
                </a:solidFill>
                <a:latin typeface="Arial" panose="020B0604020202020204" pitchFamily="34" charset="0"/>
                <a:cs typeface="Arial" panose="020B0604020202020204" pitchFamily="34" charset="0"/>
              </a:rPr>
              <a:t>an urgent request from the Social Services team at the John Radcliffe (JR) Hospital. Their client </a:t>
            </a:r>
            <a:r>
              <a:rPr lang="en-US" sz="2000" dirty="0" smtClean="0">
                <a:solidFill>
                  <a:srgbClr val="0B02BE"/>
                </a:solidFill>
                <a:latin typeface="Arial" panose="020B0604020202020204" pitchFamily="34" charset="0"/>
                <a:cs typeface="Arial" panose="020B0604020202020204" pitchFamily="34" charset="0"/>
              </a:rPr>
              <a:t>had </a:t>
            </a:r>
            <a:r>
              <a:rPr lang="en-US" sz="2000" dirty="0">
                <a:solidFill>
                  <a:srgbClr val="0B02BE"/>
                </a:solidFill>
                <a:latin typeface="Arial" panose="020B0604020202020204" pitchFamily="34" charset="0"/>
                <a:cs typeface="Arial" panose="020B0604020202020204" pitchFamily="34" charset="0"/>
              </a:rPr>
              <a:t>no hot water or central heating and the team need to arrange a deep clean of the home beforehand to enable hospital discharge</a:t>
            </a:r>
            <a:r>
              <a:rPr lang="en-US" sz="2000" dirty="0" smtClean="0">
                <a:solidFill>
                  <a:srgbClr val="0B02BE"/>
                </a:solidFill>
                <a:latin typeface="Arial" panose="020B0604020202020204" pitchFamily="34" charset="0"/>
                <a:cs typeface="Arial" panose="020B0604020202020204" pitchFamily="34" charset="0"/>
              </a:rPr>
              <a:t>.</a:t>
            </a:r>
          </a:p>
          <a:p>
            <a:pPr marL="0" indent="0" algn="just">
              <a:buNone/>
            </a:pPr>
            <a:endParaRPr lang="en-US" sz="2000" dirty="0">
              <a:solidFill>
                <a:srgbClr val="0B02BE"/>
              </a:solidFill>
              <a:latin typeface="Arial" panose="020B0604020202020204" pitchFamily="34" charset="0"/>
              <a:cs typeface="Arial" panose="020B0604020202020204" pitchFamily="34" charset="0"/>
            </a:endParaRPr>
          </a:p>
          <a:p>
            <a:pPr marL="0" indent="0" algn="just">
              <a:buNone/>
            </a:pPr>
            <a:endParaRPr lang="en-US" dirty="0">
              <a:solidFill>
                <a:srgbClr val="0B02BE"/>
              </a:solidFill>
              <a:latin typeface="Arial" panose="020B0604020202020204" pitchFamily="34" charset="0"/>
              <a:cs typeface="Arial" panose="020B0604020202020204" pitchFamily="34" charset="0"/>
            </a:endParaRPr>
          </a:p>
          <a:p>
            <a:pPr marL="0" indent="0" algn="just">
              <a:buNone/>
            </a:pPr>
            <a:endParaRPr lang="en-US" dirty="0" smtClean="0">
              <a:solidFill>
                <a:srgbClr val="0B02BE"/>
              </a:solidFill>
              <a:latin typeface="Arial" panose="020B0604020202020204" pitchFamily="34" charset="0"/>
              <a:cs typeface="Arial" panose="020B0604020202020204" pitchFamily="34" charset="0"/>
            </a:endParaRPr>
          </a:p>
          <a:p>
            <a:pPr marL="0" indent="0" algn="just">
              <a:buNone/>
            </a:pPr>
            <a:endParaRPr lang="en-US" dirty="0">
              <a:solidFill>
                <a:srgbClr val="0B02BE"/>
              </a:solidFill>
              <a:latin typeface="Arial" panose="020B0604020202020204" pitchFamily="34" charset="0"/>
              <a:cs typeface="Arial" panose="020B0604020202020204" pitchFamily="34" charset="0"/>
            </a:endParaRPr>
          </a:p>
          <a:p>
            <a:pPr marL="0" indent="0" algn="just">
              <a:buNone/>
            </a:pPr>
            <a:endParaRPr lang="en-US" dirty="0">
              <a:solidFill>
                <a:srgbClr val="0B02BE"/>
              </a:solidFill>
              <a:latin typeface="Arial" panose="020B0604020202020204" pitchFamily="34" charset="0"/>
              <a:cs typeface="Arial" panose="020B0604020202020204" pitchFamily="34" charset="0"/>
            </a:endParaRPr>
          </a:p>
          <a:p>
            <a:endParaRPr lang="en-US" dirty="0"/>
          </a:p>
          <a:p>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0032" y="2389465"/>
            <a:ext cx="3312368" cy="4155517"/>
          </a:xfrm>
          <a:prstGeom prst="rect">
            <a:avLst/>
          </a:prstGeom>
          <a:ln w="3175">
            <a:solidFill>
              <a:srgbClr val="0B02BE"/>
            </a:solidFill>
          </a:ln>
        </p:spPr>
      </p:pic>
      <p:sp>
        <p:nvSpPr>
          <p:cNvPr id="5" name="TextBox 4"/>
          <p:cNvSpPr txBox="1"/>
          <p:nvPr/>
        </p:nvSpPr>
        <p:spPr>
          <a:xfrm>
            <a:off x="457200" y="2924944"/>
            <a:ext cx="3970784" cy="2246769"/>
          </a:xfrm>
          <a:prstGeom prst="rect">
            <a:avLst/>
          </a:prstGeom>
          <a:noFill/>
        </p:spPr>
        <p:txBody>
          <a:bodyPr wrap="square" rtlCol="0">
            <a:spAutoFit/>
          </a:bodyPr>
          <a:lstStyle/>
          <a:p>
            <a:pPr algn="just"/>
            <a:r>
              <a:rPr lang="en-US" sz="2000" dirty="0">
                <a:solidFill>
                  <a:srgbClr val="0B02BE"/>
                </a:solidFill>
                <a:latin typeface="Arial" panose="020B0604020202020204" pitchFamily="34" charset="0"/>
                <a:cs typeface="Arial" panose="020B0604020202020204" pitchFamily="34" charset="0"/>
              </a:rPr>
              <a:t>We arranged for our Gas Safe engineer to visit the property with social services to evaluate and quote. Unfortunately the boiler had already been condemned and capped off with a DO NOT USE sticker on the boiler.  </a:t>
            </a:r>
          </a:p>
        </p:txBody>
      </p:sp>
      <p:pic>
        <p:nvPicPr>
          <p:cNvPr id="6" name="Picture 5"/>
          <p:cNvPicPr>
            <a:picLocks noChangeAspect="1"/>
          </p:cNvPicPr>
          <p:nvPr/>
        </p:nvPicPr>
        <p:blipFill>
          <a:blip r:embed="rId4"/>
          <a:stretch>
            <a:fillRect/>
          </a:stretch>
        </p:blipFill>
        <p:spPr>
          <a:xfrm>
            <a:off x="179512" y="187633"/>
            <a:ext cx="1091279" cy="695004"/>
          </a:xfrm>
          <a:prstGeom prst="rect">
            <a:avLst/>
          </a:prstGeom>
        </p:spPr>
      </p:pic>
    </p:spTree>
    <p:extLst>
      <p:ext uri="{BB962C8B-B14F-4D97-AF65-F5344CB8AC3E}">
        <p14:creationId xmlns:p14="http://schemas.microsoft.com/office/powerpoint/2010/main" val="449372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27784" y="233264"/>
            <a:ext cx="3816423" cy="4707904"/>
          </a:xfrm>
          <a:prstGeom prst="rect">
            <a:avLst/>
          </a:prstGeom>
          <a:ln w="3175">
            <a:solidFill>
              <a:srgbClr val="0B02BE"/>
            </a:solidFill>
          </a:ln>
        </p:spPr>
      </p:pic>
      <p:sp>
        <p:nvSpPr>
          <p:cNvPr id="6" name="Subtitle 5"/>
          <p:cNvSpPr>
            <a:spLocks noGrp="1"/>
          </p:cNvSpPr>
          <p:nvPr>
            <p:ph type="subTitle" idx="1"/>
          </p:nvPr>
        </p:nvSpPr>
        <p:spPr>
          <a:xfrm>
            <a:off x="107504" y="5085184"/>
            <a:ext cx="8928992" cy="1512168"/>
          </a:xfrm>
        </p:spPr>
        <p:txBody>
          <a:bodyPr>
            <a:noAutofit/>
          </a:bodyPr>
          <a:lstStyle/>
          <a:p>
            <a:pPr algn="just"/>
            <a:r>
              <a:rPr lang="en-US" sz="2000" dirty="0" smtClean="0">
                <a:solidFill>
                  <a:srgbClr val="0B02BE"/>
                </a:solidFill>
                <a:latin typeface="Arial" panose="020B0604020202020204" pitchFamily="34" charset="0"/>
                <a:cs typeface="Arial" panose="020B0604020202020204" pitchFamily="34" charset="0"/>
              </a:rPr>
              <a:t>The </a:t>
            </a:r>
            <a:r>
              <a:rPr lang="en-US" sz="2000" dirty="0">
                <a:solidFill>
                  <a:srgbClr val="0B02BE"/>
                </a:solidFill>
                <a:latin typeface="Arial" panose="020B0604020202020204" pitchFamily="34" charset="0"/>
                <a:cs typeface="Arial" panose="020B0604020202020204" pitchFamily="34" charset="0"/>
              </a:rPr>
              <a:t>Care Coordinator at the JR </a:t>
            </a:r>
            <a:r>
              <a:rPr lang="en-US" sz="2000" dirty="0" smtClean="0">
                <a:solidFill>
                  <a:srgbClr val="0B02BE"/>
                </a:solidFill>
                <a:latin typeface="Arial" panose="020B0604020202020204" pitchFamily="34" charset="0"/>
                <a:cs typeface="Arial" panose="020B0604020202020204" pitchFamily="34" charset="0"/>
              </a:rPr>
              <a:t>explained</a:t>
            </a:r>
            <a:r>
              <a:rPr lang="en-US" sz="2000" dirty="0">
                <a:solidFill>
                  <a:srgbClr val="0B02BE"/>
                </a:solidFill>
                <a:latin typeface="Arial" panose="020B0604020202020204" pitchFamily="34" charset="0"/>
                <a:cs typeface="Arial" panose="020B0604020202020204" pitchFamily="34" charset="0"/>
              </a:rPr>
              <a:t> “It was all sorted quickly and we as a team are very grateful to your team for helping to get someone out of hospital and reduce the delay in discharge, also reducing the risk of patient catching Covid or another infection whilst waiting in hospital. So thank you very much</a:t>
            </a:r>
            <a:r>
              <a:rPr lang="en-US" sz="2000" dirty="0" smtClean="0">
                <a:solidFill>
                  <a:srgbClr val="0B02BE"/>
                </a:solidFill>
                <a:latin typeface="Arial" panose="020B0604020202020204" pitchFamily="34" charset="0"/>
                <a:cs typeface="Arial" panose="020B0604020202020204" pitchFamily="34" charset="0"/>
              </a:rPr>
              <a:t>.”</a:t>
            </a:r>
            <a:endParaRPr lang="en-GB" sz="2000" dirty="0">
              <a:solidFill>
                <a:srgbClr val="0B02B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79512" y="116632"/>
            <a:ext cx="1091279" cy="695004"/>
          </a:xfrm>
          <a:prstGeom prst="rect">
            <a:avLst/>
          </a:prstGeom>
        </p:spPr>
      </p:pic>
    </p:spTree>
    <p:extLst>
      <p:ext uri="{BB962C8B-B14F-4D97-AF65-F5344CB8AC3E}">
        <p14:creationId xmlns:p14="http://schemas.microsoft.com/office/powerpoint/2010/main" val="19424572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2CA70CA811A4C9F18DA57CEC52A38" ma:contentTypeVersion="12" ma:contentTypeDescription="Create a new document." ma:contentTypeScope="" ma:versionID="cffd7d23923c0ab33b47ea1a9c7827ee">
  <xsd:schema xmlns:xsd="http://www.w3.org/2001/XMLSchema" xmlns:xs="http://www.w3.org/2001/XMLSchema" xmlns:p="http://schemas.microsoft.com/office/2006/metadata/properties" xmlns:ns2="3e6cab67-71e1-43fe-bf44-962cf23444a2" xmlns:ns3="22d97ed3-d2a5-4c55-aaa9-0f8d366c11e6" targetNamespace="http://schemas.microsoft.com/office/2006/metadata/properties" ma:root="true" ma:fieldsID="4a26ef90ce96631ae4b59fa38c55fbc5" ns2:_="" ns3:_="">
    <xsd:import namespace="3e6cab67-71e1-43fe-bf44-962cf23444a2"/>
    <xsd:import namespace="22d97ed3-d2a5-4c55-aaa9-0f8d366c11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cab67-71e1-43fe-bf44-962cf234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d97ed3-d2a5-4c55-aaa9-0f8d366c11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C47977-0017-4D75-BBE5-5B5FC48A17C2}"/>
</file>

<file path=customXml/itemProps2.xml><?xml version="1.0" encoding="utf-8"?>
<ds:datastoreItem xmlns:ds="http://schemas.openxmlformats.org/officeDocument/2006/customXml" ds:itemID="{FD73C3B2-213F-4E02-812B-9D1EC43FB678}"/>
</file>

<file path=customXml/itemProps3.xml><?xml version="1.0" encoding="utf-8"?>
<ds:datastoreItem xmlns:ds="http://schemas.openxmlformats.org/officeDocument/2006/customXml" ds:itemID="{7EA8CCFB-C4DB-4CE6-8943-2479D5C32E4B}"/>
</file>

<file path=docProps/app.xml><?xml version="1.0" encoding="utf-8"?>
<Properties xmlns="http://schemas.openxmlformats.org/officeDocument/2006/extended-properties" xmlns:vt="http://schemas.openxmlformats.org/officeDocument/2006/docPropsVTypes">
  <TotalTime>3279</TotalTime>
  <Words>839</Words>
  <Application>Microsoft Office PowerPoint</Application>
  <PresentationFormat>On-screen Show (4:3)</PresentationFormat>
  <Paragraphs>76</Paragraphs>
  <Slides>18</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Home Improvement Agency</vt:lpstr>
      <vt:lpstr>PowerPoint Presentation</vt:lpstr>
      <vt:lpstr>Covid-19  </vt:lpstr>
      <vt:lpstr>We’ve recognised that many patients cross district borders, so we coordinated with our partner HIA’s in Oxfordshire to support Hospital Discharge in their areas regardless of policy differences.   This meant that hospitals across Oxfordshire had one consolidated contact route to access the support HIA’s can offer</vt:lpstr>
      <vt:lpstr>Marketing</vt:lpstr>
      <vt:lpstr>                Social Media </vt:lpstr>
      <vt:lpstr>Case study </vt:lpstr>
      <vt:lpstr>PowerPoint Presentation</vt:lpstr>
      <vt:lpstr>PowerPoint Presentation</vt:lpstr>
      <vt:lpstr>Feedback </vt:lpstr>
      <vt:lpstr>Last year we installed 452 Keysafes, this saved the NHS 3,164 bed days.  A keysafe is estimated to save the NHS approximately seven bed days this was a saving of over £1.145m</vt:lpstr>
      <vt:lpstr>Major Repairs</vt:lpstr>
      <vt:lpstr>Before </vt:lpstr>
      <vt:lpstr>After</vt:lpstr>
      <vt:lpstr>Dementia</vt:lpstr>
      <vt:lpstr>PowerPoint Presentation</vt:lpstr>
      <vt:lpstr>PowerPoint Presentation</vt:lpstr>
    </vt:vector>
  </TitlesOfParts>
  <Company>Oxford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mmillard</dc:creator>
  <cp:lastModifiedBy>WALKER Becky</cp:lastModifiedBy>
  <cp:revision>199</cp:revision>
  <cp:lastPrinted>2019-01-15T13:25:50Z</cp:lastPrinted>
  <dcterms:created xsi:type="dcterms:W3CDTF">2018-10-10T10:05:24Z</dcterms:created>
  <dcterms:modified xsi:type="dcterms:W3CDTF">2020-10-28T14:26:55Z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0x01010037D2CA70CA811A4C9F18DA57CEC52A38</vt:lpwstr>
  </property>
</Properties>
</file>