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1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886-205C-4F1E-9496-0723F8E8B67F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B0E9-492C-4A63-BAF2-D0C2AF3BF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9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886-205C-4F1E-9496-0723F8E8B67F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B0E9-492C-4A63-BAF2-D0C2AF3BF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03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886-205C-4F1E-9496-0723F8E8B67F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B0E9-492C-4A63-BAF2-D0C2AF3BF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8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886-205C-4F1E-9496-0723F8E8B67F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B0E9-492C-4A63-BAF2-D0C2AF3BF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0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886-205C-4F1E-9496-0723F8E8B67F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B0E9-492C-4A63-BAF2-D0C2AF3BF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3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886-205C-4F1E-9496-0723F8E8B67F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B0E9-492C-4A63-BAF2-D0C2AF3BF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9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886-205C-4F1E-9496-0723F8E8B67F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B0E9-492C-4A63-BAF2-D0C2AF3BF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7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886-205C-4F1E-9496-0723F8E8B67F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B0E9-492C-4A63-BAF2-D0C2AF3BF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3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886-205C-4F1E-9496-0723F8E8B67F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B0E9-492C-4A63-BAF2-D0C2AF3BF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3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886-205C-4F1E-9496-0723F8E8B67F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B0E9-492C-4A63-BAF2-D0C2AF3BF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61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5886-205C-4F1E-9496-0723F8E8B67F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B0E9-492C-4A63-BAF2-D0C2AF3BF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5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95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95886-205C-4F1E-9496-0723F8E8B67F}" type="datetimeFigureOut">
              <a:rPr lang="en-GB" smtClean="0"/>
              <a:pPr/>
              <a:t>15/10/2020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B0E9-492C-4A63-BAF2-D0C2AF3BF83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E0D2BF-2F42-4C02-85EA-FC6009F9A9F2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308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DE67C-F9DA-47C7-B54B-F8BDE58FCD7F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65125"/>
            <a:ext cx="1713230" cy="57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06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5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5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5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93B5-C527-414B-8915-CFC9FE3E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E0549-5260-4FAF-991B-BC707617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97995" cy="4351338"/>
          </a:xfrm>
        </p:spPr>
        <p:txBody>
          <a:bodyPr/>
          <a:lstStyle/>
          <a:p>
            <a:r>
              <a:rPr lang="en-GB" dirty="0"/>
              <a:t>Proposes a wide-ranging package of policy and legislative reform</a:t>
            </a:r>
          </a:p>
          <a:p>
            <a:r>
              <a:rPr lang="en-GB" dirty="0"/>
              <a:t>Includes extensive reform to plan-making, a new emphasis on design, and infrastructure funding</a:t>
            </a:r>
          </a:p>
          <a:p>
            <a:r>
              <a:rPr lang="en-GB" dirty="0"/>
              <a:t>Consultation closes </a:t>
            </a:r>
            <a:r>
              <a:rPr lang="en-GB" b="1" dirty="0"/>
              <a:t>11.45pm on 29 October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20199-9DA6-48A3-A354-85E6E938D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8733">
            <a:off x="8283737" y="2549253"/>
            <a:ext cx="3100439" cy="2182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011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0ABF-FC6C-4302-B9D8-B3E03C06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three pillars for reform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922EFA-5BB9-4F8A-BCAD-712ACD7D9AD2}"/>
              </a:ext>
            </a:extLst>
          </p:cNvPr>
          <p:cNvGrpSpPr/>
          <p:nvPr/>
        </p:nvGrpSpPr>
        <p:grpSpPr>
          <a:xfrm>
            <a:off x="838200" y="4639112"/>
            <a:ext cx="10515600" cy="923330"/>
            <a:chOff x="838200" y="4639112"/>
            <a:chExt cx="4353885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C82A20-7284-43C0-B265-76953EFC0BED}"/>
                </a:ext>
              </a:extLst>
            </p:cNvPr>
            <p:cNvSpPr txBox="1"/>
            <p:nvPr/>
          </p:nvSpPr>
          <p:spPr>
            <a:xfrm>
              <a:off x="838200" y="4639112"/>
              <a:ext cx="1451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pc="-50" dirty="0">
                  <a:solidFill>
                    <a:schemeClr val="accent1"/>
                  </a:solidFill>
                  <a:latin typeface="+mj-lt"/>
                </a:rPr>
                <a:t>Pillar 1</a:t>
              </a:r>
            </a:p>
            <a:p>
              <a:pPr algn="ctr"/>
              <a:r>
                <a:rPr lang="en-GB" spc="-50" dirty="0">
                  <a:solidFill>
                    <a:schemeClr val="tx2"/>
                  </a:solidFill>
                </a:rPr>
                <a:t>Planning for development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58C09D-E928-431A-B416-94379A48E702}"/>
                </a:ext>
              </a:extLst>
            </p:cNvPr>
            <p:cNvSpPr txBox="1"/>
            <p:nvPr/>
          </p:nvSpPr>
          <p:spPr>
            <a:xfrm>
              <a:off x="2289495" y="4639112"/>
              <a:ext cx="14512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pc="-50" dirty="0">
                  <a:solidFill>
                    <a:schemeClr val="accent4"/>
                  </a:solidFill>
                  <a:latin typeface="+mj-lt"/>
                </a:rPr>
                <a:t>Pillar 2</a:t>
              </a:r>
            </a:p>
            <a:p>
              <a:pPr algn="ctr"/>
              <a:r>
                <a:rPr lang="en-GB" spc="-50" dirty="0">
                  <a:solidFill>
                    <a:schemeClr val="tx2"/>
                  </a:solidFill>
                </a:rPr>
                <a:t>Planning for beautiful and sustainable places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85A15B-2DAB-441A-8C9C-09D42ED9C665}"/>
                </a:ext>
              </a:extLst>
            </p:cNvPr>
            <p:cNvSpPr txBox="1"/>
            <p:nvPr/>
          </p:nvSpPr>
          <p:spPr>
            <a:xfrm>
              <a:off x="3740790" y="4639112"/>
              <a:ext cx="14512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pc="-50" dirty="0">
                  <a:solidFill>
                    <a:schemeClr val="accent6"/>
                  </a:solidFill>
                  <a:latin typeface="+mj-lt"/>
                </a:rPr>
                <a:t>Pillar 3</a:t>
              </a:r>
            </a:p>
            <a:p>
              <a:pPr algn="ctr"/>
              <a:r>
                <a:rPr lang="en-GB" spc="-50" dirty="0">
                  <a:solidFill>
                    <a:schemeClr val="tx2"/>
                  </a:solidFill>
                </a:rPr>
                <a:t>Planning for infrastructure and connected places</a:t>
              </a:r>
            </a:p>
          </p:txBody>
        </p:sp>
      </p:grpSp>
      <p:pic>
        <p:nvPicPr>
          <p:cNvPr id="1026" name="Picture 2" descr="Custom-build homes: the new solution for the UK housing crisis | What  Mortgage">
            <a:extLst>
              <a:ext uri="{FF2B5EF4-FFF2-40B4-BE49-F238E27FC236}">
                <a16:creationId xmlns:a16="http://schemas.microsoft.com/office/drawing/2014/main" id="{66AE0D91-53FC-48BF-A6E8-741088461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16800"/>
          <a:stretch/>
        </p:blipFill>
        <p:spPr bwMode="auto">
          <a:xfrm>
            <a:off x="1336297" y="1799329"/>
            <a:ext cx="2509007" cy="2509007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4454AE-E150-48FF-B080-2B5906146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85" r="3531"/>
          <a:stretch/>
        </p:blipFill>
        <p:spPr>
          <a:xfrm>
            <a:off x="4841497" y="1799329"/>
            <a:ext cx="2509007" cy="2509007"/>
          </a:xfrm>
          <a:prstGeom prst="ellipse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9" name="Picture 8" descr="Multiple interweaving highways with cars driving in different directions">
            <a:extLst>
              <a:ext uri="{FF2B5EF4-FFF2-40B4-BE49-F238E27FC236}">
                <a16:creationId xmlns:a16="http://schemas.microsoft.com/office/drawing/2014/main" id="{95D4E203-FF8D-4B3C-93E0-CD8C2DC540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r="18677"/>
          <a:stretch/>
        </p:blipFill>
        <p:spPr>
          <a:xfrm flipH="1">
            <a:off x="8346697" y="1799328"/>
            <a:ext cx="2509007" cy="2509007"/>
          </a:xfrm>
          <a:prstGeom prst="ellipse">
            <a:avLst/>
          </a:prstGeom>
          <a:ln w="762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8382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FC94-13F1-4475-8104-5AC49E60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Pillar 1: Planning for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4BA49-11CD-4978-BD17-1DC27C18F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role of the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6B483-164D-4389-8C6F-38300CD836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Proposal 1 – </a:t>
            </a:r>
            <a:r>
              <a:rPr lang="en-GB" sz="2000" b="1" dirty="0"/>
              <a:t>Land use plans simplified </a:t>
            </a:r>
            <a:r>
              <a:rPr lang="en-GB" sz="2000" dirty="0"/>
              <a:t>to include Growth areas, Renewal areas and Protected areas</a:t>
            </a:r>
          </a:p>
          <a:p>
            <a:r>
              <a:rPr lang="en-GB" sz="2000" dirty="0"/>
              <a:t>Proposal 2 – </a:t>
            </a:r>
            <a:r>
              <a:rPr lang="en-GB" sz="2000" b="1"/>
              <a:t>development management </a:t>
            </a:r>
            <a:r>
              <a:rPr lang="en-GB" sz="2000" b="1" dirty="0"/>
              <a:t>policies </a:t>
            </a:r>
            <a:r>
              <a:rPr lang="en-GB" sz="2000" dirty="0"/>
              <a:t>would be set at the national level</a:t>
            </a:r>
          </a:p>
          <a:p>
            <a:r>
              <a:rPr lang="en-GB" sz="2000" dirty="0"/>
              <a:t>Proposal 5 – Growth areas would </a:t>
            </a:r>
            <a:r>
              <a:rPr lang="en-GB" sz="2000" b="1" dirty="0"/>
              <a:t>automatically receive outline planning permission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B7FE66-F280-4C1F-A8F0-78DE140F0044}"/>
              </a:ext>
            </a:extLst>
          </p:cNvPr>
          <p:cNvSpPr/>
          <p:nvPr/>
        </p:nvSpPr>
        <p:spPr>
          <a:xfrm>
            <a:off x="0" y="6358855"/>
            <a:ext cx="12192000" cy="4991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aphic 8" descr="Treasure Map">
            <a:extLst>
              <a:ext uri="{FF2B5EF4-FFF2-40B4-BE49-F238E27FC236}">
                <a16:creationId xmlns:a16="http://schemas.microsoft.com/office/drawing/2014/main" id="{B9CCD9A4-1A22-47BB-A2B5-B9C159359B8B}"/>
              </a:ext>
            </a:extLst>
          </p:cNvPr>
          <p:cNvGrpSpPr/>
          <p:nvPr/>
        </p:nvGrpSpPr>
        <p:grpSpPr>
          <a:xfrm>
            <a:off x="7889773" y="2412417"/>
            <a:ext cx="1880677" cy="2033165"/>
            <a:chOff x="7889773" y="2412417"/>
            <a:chExt cx="1880677" cy="2033165"/>
          </a:xfrm>
          <a:solidFill>
            <a:srgbClr val="0E4D3C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F605724-D4EE-4F0F-AD33-CFCD19490D66}"/>
                </a:ext>
              </a:extLst>
            </p:cNvPr>
            <p:cNvSpPr/>
            <p:nvPr/>
          </p:nvSpPr>
          <p:spPr>
            <a:xfrm>
              <a:off x="9074701" y="3062420"/>
              <a:ext cx="65112" cy="60232"/>
            </a:xfrm>
            <a:custGeom>
              <a:avLst/>
              <a:gdLst>
                <a:gd name="connsiteX0" fmla="*/ 0 w 65112"/>
                <a:gd name="connsiteY0" fmla="*/ 50550 h 60232"/>
                <a:gd name="connsiteX1" fmla="*/ 49076 w 65112"/>
                <a:gd name="connsiteY1" fmla="*/ 60232 h 60232"/>
                <a:gd name="connsiteX2" fmla="*/ 65112 w 65112"/>
                <a:gd name="connsiteY2" fmla="*/ 9962 h 60232"/>
                <a:gd name="connsiteX3" fmla="*/ 5515 w 65112"/>
                <a:gd name="connsiteY3" fmla="*/ 0 h 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112" h="60232">
                  <a:moveTo>
                    <a:pt x="0" y="50550"/>
                  </a:moveTo>
                  <a:cubicBezTo>
                    <a:pt x="16629" y="52212"/>
                    <a:pt x="33062" y="55452"/>
                    <a:pt x="49076" y="60232"/>
                  </a:cubicBezTo>
                  <a:lnTo>
                    <a:pt x="65112" y="9962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AFEEBD1-297C-4F8F-ACAD-F1BFAEF65A91}"/>
                </a:ext>
              </a:extLst>
            </p:cNvPr>
            <p:cNvSpPr/>
            <p:nvPr/>
          </p:nvSpPr>
          <p:spPr>
            <a:xfrm>
              <a:off x="8701438" y="3889867"/>
              <a:ext cx="79369" cy="55403"/>
            </a:xfrm>
            <a:custGeom>
              <a:avLst/>
              <a:gdLst>
                <a:gd name="connsiteX0" fmla="*/ 0 w 79369"/>
                <a:gd name="connsiteY0" fmla="*/ 4575 h 55403"/>
                <a:gd name="connsiteX1" fmla="*/ 1474 w 79369"/>
                <a:gd name="connsiteY1" fmla="*/ 55404 h 55403"/>
                <a:gd name="connsiteX2" fmla="*/ 79370 w 79369"/>
                <a:gd name="connsiteY2" fmla="*/ 50575 h 55403"/>
                <a:gd name="connsiteX3" fmla="*/ 74287 w 79369"/>
                <a:gd name="connsiteY3" fmla="*/ 0 h 55403"/>
                <a:gd name="connsiteX4" fmla="*/ 0 w 79369"/>
                <a:gd name="connsiteY4" fmla="*/ 4575 h 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69" h="55403">
                  <a:moveTo>
                    <a:pt x="0" y="4575"/>
                  </a:moveTo>
                  <a:lnTo>
                    <a:pt x="1474" y="55404"/>
                  </a:lnTo>
                  <a:cubicBezTo>
                    <a:pt x="28591" y="54616"/>
                    <a:pt x="54845" y="52989"/>
                    <a:pt x="79370" y="50575"/>
                  </a:cubicBezTo>
                  <a:lnTo>
                    <a:pt x="74287" y="0"/>
                  </a:lnTo>
                  <a:cubicBezTo>
                    <a:pt x="50982" y="2262"/>
                    <a:pt x="25948" y="3812"/>
                    <a:pt x="0" y="457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374E08-3A42-46CB-B7B5-EB833E528E9D}"/>
                </a:ext>
              </a:extLst>
            </p:cNvPr>
            <p:cNvSpPr/>
            <p:nvPr/>
          </p:nvSpPr>
          <p:spPr>
            <a:xfrm>
              <a:off x="8548010" y="3891036"/>
              <a:ext cx="78531" cy="54336"/>
            </a:xfrm>
            <a:custGeom>
              <a:avLst/>
              <a:gdLst>
                <a:gd name="connsiteX0" fmla="*/ 0 w 78531"/>
                <a:gd name="connsiteY0" fmla="*/ 50702 h 54336"/>
                <a:gd name="connsiteX1" fmla="*/ 77286 w 78531"/>
                <a:gd name="connsiteY1" fmla="*/ 54336 h 54336"/>
                <a:gd name="connsiteX2" fmla="*/ 78531 w 78531"/>
                <a:gd name="connsiteY2" fmla="*/ 3507 h 54336"/>
                <a:gd name="connsiteX3" fmla="*/ 3482 w 78531"/>
                <a:gd name="connsiteY3" fmla="*/ 0 h 5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1" h="54336">
                  <a:moveTo>
                    <a:pt x="0" y="50702"/>
                  </a:moveTo>
                  <a:cubicBezTo>
                    <a:pt x="26253" y="52507"/>
                    <a:pt x="52252" y="53726"/>
                    <a:pt x="77286" y="54336"/>
                  </a:cubicBezTo>
                  <a:lnTo>
                    <a:pt x="78531" y="3507"/>
                  </a:lnTo>
                  <a:cubicBezTo>
                    <a:pt x="52227" y="2872"/>
                    <a:pt x="26965" y="1601"/>
                    <a:pt x="348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9FF08B-50BF-4FF4-B89D-D06E3AD3BA8C}"/>
                </a:ext>
              </a:extLst>
            </p:cNvPr>
            <p:cNvSpPr/>
            <p:nvPr/>
          </p:nvSpPr>
          <p:spPr>
            <a:xfrm>
              <a:off x="8801800" y="3278749"/>
              <a:ext cx="87146" cy="89128"/>
            </a:xfrm>
            <a:custGeom>
              <a:avLst/>
              <a:gdLst>
                <a:gd name="connsiteX0" fmla="*/ 0 w 87146"/>
                <a:gd name="connsiteY0" fmla="*/ 22009 h 89128"/>
                <a:gd name="connsiteX1" fmla="*/ 50829 w 87146"/>
                <a:gd name="connsiteY1" fmla="*/ 89129 h 89128"/>
                <a:gd name="connsiteX2" fmla="*/ 87146 w 87146"/>
                <a:gd name="connsiteY2" fmla="*/ 53548 h 89128"/>
                <a:gd name="connsiteX3" fmla="*/ 45873 w 87146"/>
                <a:gd name="connsiteY3" fmla="*/ 0 h 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46" h="89128">
                  <a:moveTo>
                    <a:pt x="0" y="22009"/>
                  </a:moveTo>
                  <a:cubicBezTo>
                    <a:pt x="13124" y="47032"/>
                    <a:pt x="30299" y="69712"/>
                    <a:pt x="50829" y="89129"/>
                  </a:cubicBezTo>
                  <a:lnTo>
                    <a:pt x="87146" y="53548"/>
                  </a:lnTo>
                  <a:cubicBezTo>
                    <a:pt x="70652" y="37985"/>
                    <a:pt x="56723" y="19912"/>
                    <a:pt x="4587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BB2E39A-3C81-4CD4-8221-16F51914C8B9}"/>
                </a:ext>
              </a:extLst>
            </p:cNvPr>
            <p:cNvSpPr/>
            <p:nvPr/>
          </p:nvSpPr>
          <p:spPr>
            <a:xfrm>
              <a:off x="8799462" y="3136732"/>
              <a:ext cx="85621" cy="89764"/>
            </a:xfrm>
            <a:custGeom>
              <a:avLst/>
              <a:gdLst>
                <a:gd name="connsiteX0" fmla="*/ 53320 w 85621"/>
                <a:gd name="connsiteY0" fmla="*/ 77006 h 89764"/>
                <a:gd name="connsiteX1" fmla="*/ 85622 w 85621"/>
                <a:gd name="connsiteY1" fmla="*/ 35936 h 89764"/>
                <a:gd name="connsiteX2" fmla="*/ 49584 w 85621"/>
                <a:gd name="connsiteY2" fmla="*/ 0 h 89764"/>
                <a:gd name="connsiteX3" fmla="*/ 10318 w 85621"/>
                <a:gd name="connsiteY3" fmla="*/ 50016 h 89764"/>
                <a:gd name="connsiteX4" fmla="*/ 0 w 85621"/>
                <a:gd name="connsiteY4" fmla="*/ 69433 h 89764"/>
                <a:gd name="connsiteX5" fmla="*/ 46610 w 85621"/>
                <a:gd name="connsiteY5" fmla="*/ 89764 h 89764"/>
                <a:gd name="connsiteX6" fmla="*/ 53320 w 85621"/>
                <a:gd name="connsiteY6" fmla="*/ 77006 h 8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21" h="89764">
                  <a:moveTo>
                    <a:pt x="53320" y="77006"/>
                  </a:moveTo>
                  <a:cubicBezTo>
                    <a:pt x="62533" y="62161"/>
                    <a:pt x="73367" y="48387"/>
                    <a:pt x="85622" y="35936"/>
                  </a:cubicBezTo>
                  <a:lnTo>
                    <a:pt x="49584" y="0"/>
                  </a:lnTo>
                  <a:cubicBezTo>
                    <a:pt x="34676" y="15160"/>
                    <a:pt x="21506" y="31936"/>
                    <a:pt x="10318" y="50016"/>
                  </a:cubicBezTo>
                  <a:cubicBezTo>
                    <a:pt x="6387" y="56214"/>
                    <a:pt x="2935" y="62705"/>
                    <a:pt x="0" y="69433"/>
                  </a:cubicBezTo>
                  <a:lnTo>
                    <a:pt x="46610" y="89764"/>
                  </a:lnTo>
                  <a:cubicBezTo>
                    <a:pt x="48514" y="85345"/>
                    <a:pt x="50755" y="81078"/>
                    <a:pt x="53320" y="770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34C729-3B64-45B2-A77E-3101F5F36040}"/>
                </a:ext>
              </a:extLst>
            </p:cNvPr>
            <p:cNvSpPr/>
            <p:nvPr/>
          </p:nvSpPr>
          <p:spPr>
            <a:xfrm>
              <a:off x="8917512" y="3063538"/>
              <a:ext cx="87426" cy="69966"/>
            </a:xfrm>
            <a:custGeom>
              <a:avLst/>
              <a:gdLst>
                <a:gd name="connsiteX0" fmla="*/ 87426 w 87426"/>
                <a:gd name="connsiteY0" fmla="*/ 50321 h 69966"/>
                <a:gd name="connsiteX1" fmla="*/ 80285 w 87426"/>
                <a:gd name="connsiteY1" fmla="*/ 0 h 69966"/>
                <a:gd name="connsiteX2" fmla="*/ 0 w 87426"/>
                <a:gd name="connsiteY2" fmla="*/ 24220 h 69966"/>
                <a:gd name="connsiteX3" fmla="*/ 22289 w 87426"/>
                <a:gd name="connsiteY3" fmla="*/ 69966 h 69966"/>
                <a:gd name="connsiteX4" fmla="*/ 87426 w 87426"/>
                <a:gd name="connsiteY4" fmla="*/ 50321 h 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26" h="69966">
                  <a:moveTo>
                    <a:pt x="87426" y="50321"/>
                  </a:moveTo>
                  <a:lnTo>
                    <a:pt x="80285" y="0"/>
                  </a:lnTo>
                  <a:cubicBezTo>
                    <a:pt x="52425" y="3838"/>
                    <a:pt x="25336" y="12011"/>
                    <a:pt x="0" y="24220"/>
                  </a:cubicBezTo>
                  <a:lnTo>
                    <a:pt x="22289" y="69966"/>
                  </a:lnTo>
                  <a:cubicBezTo>
                    <a:pt x="42849" y="60072"/>
                    <a:pt x="64825" y="53444"/>
                    <a:pt x="87426" y="503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DBF61B-C5B4-4038-8007-A3E6DDCE6E3E}"/>
                </a:ext>
              </a:extLst>
            </p:cNvPr>
            <p:cNvSpPr/>
            <p:nvPr/>
          </p:nvSpPr>
          <p:spPr>
            <a:xfrm>
              <a:off x="9007124" y="3501304"/>
              <a:ext cx="80513" cy="90628"/>
            </a:xfrm>
            <a:custGeom>
              <a:avLst/>
              <a:gdLst>
                <a:gd name="connsiteX0" fmla="*/ 80513 w 80513"/>
                <a:gd name="connsiteY0" fmla="*/ 72050 h 90628"/>
                <a:gd name="connsiteX1" fmla="*/ 41985 w 80513"/>
                <a:gd name="connsiteY1" fmla="*/ 0 h 90628"/>
                <a:gd name="connsiteX2" fmla="*/ 0 w 80513"/>
                <a:gd name="connsiteY2" fmla="*/ 28617 h 90628"/>
                <a:gd name="connsiteX3" fmla="*/ 33191 w 80513"/>
                <a:gd name="connsiteY3" fmla="*/ 90628 h 9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13" h="90628">
                  <a:moveTo>
                    <a:pt x="80513" y="72050"/>
                  </a:moveTo>
                  <a:cubicBezTo>
                    <a:pt x="70431" y="46656"/>
                    <a:pt x="57506" y="22484"/>
                    <a:pt x="41985" y="0"/>
                  </a:cubicBezTo>
                  <a:lnTo>
                    <a:pt x="0" y="28617"/>
                  </a:lnTo>
                  <a:cubicBezTo>
                    <a:pt x="13365" y="47970"/>
                    <a:pt x="24502" y="68772"/>
                    <a:pt x="33191" y="9062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77FBCD5-6EF7-41DE-9E30-C42A262EE1BE}"/>
                </a:ext>
              </a:extLst>
            </p:cNvPr>
            <p:cNvSpPr/>
            <p:nvPr/>
          </p:nvSpPr>
          <p:spPr>
            <a:xfrm>
              <a:off x="8393794" y="3874364"/>
              <a:ext cx="82724" cy="60384"/>
            </a:xfrm>
            <a:custGeom>
              <a:avLst/>
              <a:gdLst>
                <a:gd name="connsiteX0" fmla="*/ 0 w 82724"/>
                <a:gd name="connsiteY0" fmla="*/ 50219 h 60384"/>
                <a:gd name="connsiteX1" fmla="*/ 77159 w 82724"/>
                <a:gd name="connsiteY1" fmla="*/ 60385 h 60384"/>
                <a:gd name="connsiteX2" fmla="*/ 82724 w 82724"/>
                <a:gd name="connsiteY2" fmla="*/ 9835 h 60384"/>
                <a:gd name="connsiteX3" fmla="*/ 8488 w 82724"/>
                <a:gd name="connsiteY3" fmla="*/ 0 h 6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24" h="60384">
                  <a:moveTo>
                    <a:pt x="0" y="50219"/>
                  </a:moveTo>
                  <a:cubicBezTo>
                    <a:pt x="1220" y="50423"/>
                    <a:pt x="30497" y="55302"/>
                    <a:pt x="77159" y="60385"/>
                  </a:cubicBezTo>
                  <a:lnTo>
                    <a:pt x="82724" y="9835"/>
                  </a:lnTo>
                  <a:cubicBezTo>
                    <a:pt x="37690" y="4905"/>
                    <a:pt x="8793" y="51"/>
                    <a:pt x="848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B1360AA-E7D7-414C-AFBE-2350E9FA4FF5}"/>
                </a:ext>
              </a:extLst>
            </p:cNvPr>
            <p:cNvSpPr/>
            <p:nvPr/>
          </p:nvSpPr>
          <p:spPr>
            <a:xfrm>
              <a:off x="8848944" y="3860895"/>
              <a:ext cx="86892" cy="68390"/>
            </a:xfrm>
            <a:custGeom>
              <a:avLst/>
              <a:gdLst>
                <a:gd name="connsiteX0" fmla="*/ 0 w 86892"/>
                <a:gd name="connsiteY0" fmla="*/ 18476 h 68390"/>
                <a:gd name="connsiteX1" fmla="*/ 9734 w 86892"/>
                <a:gd name="connsiteY1" fmla="*/ 68390 h 68390"/>
                <a:gd name="connsiteX2" fmla="*/ 86892 w 86892"/>
                <a:gd name="connsiteY2" fmla="*/ 48059 h 68390"/>
                <a:gd name="connsiteX3" fmla="*/ 70271 w 86892"/>
                <a:gd name="connsiteY3" fmla="*/ 0 h 68390"/>
                <a:gd name="connsiteX4" fmla="*/ 0 w 86892"/>
                <a:gd name="connsiteY4" fmla="*/ 18476 h 6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92" h="68390">
                  <a:moveTo>
                    <a:pt x="0" y="18476"/>
                  </a:moveTo>
                  <a:lnTo>
                    <a:pt x="9734" y="68390"/>
                  </a:lnTo>
                  <a:cubicBezTo>
                    <a:pt x="35893" y="63412"/>
                    <a:pt x="61676" y="56619"/>
                    <a:pt x="86892" y="48059"/>
                  </a:cubicBezTo>
                  <a:lnTo>
                    <a:pt x="70271" y="0"/>
                  </a:lnTo>
                  <a:cubicBezTo>
                    <a:pt x="47309" y="7800"/>
                    <a:pt x="23829" y="13975"/>
                    <a:pt x="0" y="1847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1CA7815-3A7A-4DCA-9B37-02F9E694599F}"/>
                </a:ext>
              </a:extLst>
            </p:cNvPr>
            <p:cNvSpPr/>
            <p:nvPr/>
          </p:nvSpPr>
          <p:spPr>
            <a:xfrm>
              <a:off x="8982802" y="3786659"/>
              <a:ext cx="90094" cy="87451"/>
            </a:xfrm>
            <a:custGeom>
              <a:avLst/>
              <a:gdLst>
                <a:gd name="connsiteX0" fmla="*/ 0 w 90094"/>
                <a:gd name="connsiteY0" fmla="*/ 44475 h 87451"/>
                <a:gd name="connsiteX1" fmla="*/ 27143 w 90094"/>
                <a:gd name="connsiteY1" fmla="*/ 87451 h 87451"/>
                <a:gd name="connsiteX2" fmla="*/ 90095 w 90094"/>
                <a:gd name="connsiteY2" fmla="*/ 29938 h 87451"/>
                <a:gd name="connsiteX3" fmla="*/ 48999 w 90094"/>
                <a:gd name="connsiteY3" fmla="*/ 0 h 87451"/>
                <a:gd name="connsiteX4" fmla="*/ 0 w 90094"/>
                <a:gd name="connsiteY4" fmla="*/ 44475 h 8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94" h="87451">
                  <a:moveTo>
                    <a:pt x="0" y="44475"/>
                  </a:moveTo>
                  <a:lnTo>
                    <a:pt x="27143" y="87451"/>
                  </a:lnTo>
                  <a:cubicBezTo>
                    <a:pt x="51564" y="72419"/>
                    <a:pt x="72922" y="52905"/>
                    <a:pt x="90095" y="29938"/>
                  </a:cubicBezTo>
                  <a:lnTo>
                    <a:pt x="48999" y="0"/>
                  </a:lnTo>
                  <a:cubicBezTo>
                    <a:pt x="35616" y="17783"/>
                    <a:pt x="18992" y="32874"/>
                    <a:pt x="0" y="4447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76498C7-91CF-416B-A6CE-1B37C203DE56}"/>
                </a:ext>
              </a:extLst>
            </p:cNvPr>
            <p:cNvSpPr/>
            <p:nvPr/>
          </p:nvSpPr>
          <p:spPr>
            <a:xfrm>
              <a:off x="8908541" y="3384270"/>
              <a:ext cx="90247" cy="89510"/>
            </a:xfrm>
            <a:custGeom>
              <a:avLst/>
              <a:gdLst>
                <a:gd name="connsiteX0" fmla="*/ 34793 w 90247"/>
                <a:gd name="connsiteY0" fmla="*/ 0 h 89510"/>
                <a:gd name="connsiteX1" fmla="*/ 0 w 90247"/>
                <a:gd name="connsiteY1" fmla="*/ 37105 h 89510"/>
                <a:gd name="connsiteX2" fmla="*/ 53066 w 90247"/>
                <a:gd name="connsiteY2" fmla="*/ 89510 h 89510"/>
                <a:gd name="connsiteX3" fmla="*/ 90247 w 90247"/>
                <a:gd name="connsiteY3" fmla="*/ 54895 h 89510"/>
                <a:gd name="connsiteX4" fmla="*/ 34793 w 90247"/>
                <a:gd name="connsiteY4" fmla="*/ 0 h 8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47" h="89510">
                  <a:moveTo>
                    <a:pt x="34793" y="0"/>
                  </a:moveTo>
                  <a:lnTo>
                    <a:pt x="0" y="37105"/>
                  </a:lnTo>
                  <a:cubicBezTo>
                    <a:pt x="20078" y="55937"/>
                    <a:pt x="36775" y="72050"/>
                    <a:pt x="53066" y="89510"/>
                  </a:cubicBezTo>
                  <a:lnTo>
                    <a:pt x="90247" y="54895"/>
                  </a:lnTo>
                  <a:cubicBezTo>
                    <a:pt x="71999" y="35225"/>
                    <a:pt x="52786" y="16901"/>
                    <a:pt x="3479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B8C298-E587-4062-BEF9-96E922CD9E5F}"/>
                </a:ext>
              </a:extLst>
            </p:cNvPr>
            <p:cNvSpPr/>
            <p:nvPr/>
          </p:nvSpPr>
          <p:spPr>
            <a:xfrm>
              <a:off x="9056504" y="3653308"/>
              <a:ext cx="53446" cy="83131"/>
            </a:xfrm>
            <a:custGeom>
              <a:avLst/>
              <a:gdLst>
                <a:gd name="connsiteX0" fmla="*/ 737 w 53446"/>
                <a:gd name="connsiteY0" fmla="*/ 5871 h 83131"/>
                <a:gd name="connsiteX1" fmla="*/ 2618 w 53446"/>
                <a:gd name="connsiteY1" fmla="*/ 38910 h 83131"/>
                <a:gd name="connsiteX2" fmla="*/ 2236 w 53446"/>
                <a:gd name="connsiteY2" fmla="*/ 53955 h 83131"/>
                <a:gd name="connsiteX3" fmla="*/ 0 w 53446"/>
                <a:gd name="connsiteY3" fmla="*/ 74439 h 83131"/>
                <a:gd name="connsiteX4" fmla="*/ 50092 w 53446"/>
                <a:gd name="connsiteY4" fmla="*/ 83131 h 83131"/>
                <a:gd name="connsiteX5" fmla="*/ 53015 w 53446"/>
                <a:gd name="connsiteY5" fmla="*/ 56446 h 83131"/>
                <a:gd name="connsiteX6" fmla="*/ 53447 w 53446"/>
                <a:gd name="connsiteY6" fmla="*/ 38910 h 83131"/>
                <a:gd name="connsiteX7" fmla="*/ 51210 w 53446"/>
                <a:gd name="connsiteY7" fmla="*/ 0 h 8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46" h="83131">
                  <a:moveTo>
                    <a:pt x="737" y="5871"/>
                  </a:moveTo>
                  <a:cubicBezTo>
                    <a:pt x="1977" y="16840"/>
                    <a:pt x="2605" y="27870"/>
                    <a:pt x="2618" y="38910"/>
                  </a:cubicBezTo>
                  <a:cubicBezTo>
                    <a:pt x="2618" y="43840"/>
                    <a:pt x="2491" y="48854"/>
                    <a:pt x="2236" y="53955"/>
                  </a:cubicBezTo>
                  <a:cubicBezTo>
                    <a:pt x="1906" y="60822"/>
                    <a:pt x="1161" y="67664"/>
                    <a:pt x="0" y="74439"/>
                  </a:cubicBezTo>
                  <a:lnTo>
                    <a:pt x="50092" y="83131"/>
                  </a:lnTo>
                  <a:cubicBezTo>
                    <a:pt x="51617" y="74305"/>
                    <a:pt x="52593" y="65392"/>
                    <a:pt x="53015" y="56446"/>
                  </a:cubicBezTo>
                  <a:cubicBezTo>
                    <a:pt x="53320" y="50499"/>
                    <a:pt x="53447" y="44679"/>
                    <a:pt x="53447" y="38910"/>
                  </a:cubicBezTo>
                  <a:cubicBezTo>
                    <a:pt x="53444" y="25908"/>
                    <a:pt x="52697" y="12916"/>
                    <a:pt x="5121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F91FE0A-1F09-4C5F-AA58-5EB872D709CF}"/>
                </a:ext>
              </a:extLst>
            </p:cNvPr>
            <p:cNvSpPr/>
            <p:nvPr/>
          </p:nvSpPr>
          <p:spPr>
            <a:xfrm>
              <a:off x="8386195" y="2869879"/>
              <a:ext cx="264311" cy="406633"/>
            </a:xfrm>
            <a:custGeom>
              <a:avLst/>
              <a:gdLst>
                <a:gd name="connsiteX0" fmla="*/ 106741 w 264311"/>
                <a:gd name="connsiteY0" fmla="*/ 406633 h 406633"/>
                <a:gd name="connsiteX1" fmla="*/ 157570 w 264311"/>
                <a:gd name="connsiteY1" fmla="*/ 406633 h 406633"/>
                <a:gd name="connsiteX2" fmla="*/ 157570 w 264311"/>
                <a:gd name="connsiteY2" fmla="*/ 330389 h 406633"/>
                <a:gd name="connsiteX3" fmla="*/ 264311 w 264311"/>
                <a:gd name="connsiteY3" fmla="*/ 330389 h 406633"/>
                <a:gd name="connsiteX4" fmla="*/ 132156 w 264311"/>
                <a:gd name="connsiteY4" fmla="*/ 0 h 406633"/>
                <a:gd name="connsiteX5" fmla="*/ 0 w 264311"/>
                <a:gd name="connsiteY5" fmla="*/ 330389 h 406633"/>
                <a:gd name="connsiteX6" fmla="*/ 106741 w 264311"/>
                <a:gd name="connsiteY6" fmla="*/ 330389 h 406633"/>
                <a:gd name="connsiteX7" fmla="*/ 132156 w 264311"/>
                <a:gd name="connsiteY7" fmla="*/ 136883 h 406633"/>
                <a:gd name="connsiteX8" fmla="*/ 189237 w 264311"/>
                <a:gd name="connsiteY8" fmla="*/ 279560 h 406633"/>
                <a:gd name="connsiteX9" fmla="*/ 75100 w 264311"/>
                <a:gd name="connsiteY9" fmla="*/ 279560 h 40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311" h="406633">
                  <a:moveTo>
                    <a:pt x="106741" y="406633"/>
                  </a:moveTo>
                  <a:lnTo>
                    <a:pt x="157570" y="406633"/>
                  </a:lnTo>
                  <a:lnTo>
                    <a:pt x="157570" y="330389"/>
                  </a:lnTo>
                  <a:lnTo>
                    <a:pt x="264311" y="330389"/>
                  </a:lnTo>
                  <a:lnTo>
                    <a:pt x="132156" y="0"/>
                  </a:lnTo>
                  <a:lnTo>
                    <a:pt x="0" y="330389"/>
                  </a:lnTo>
                  <a:lnTo>
                    <a:pt x="106741" y="330389"/>
                  </a:lnTo>
                  <a:close/>
                  <a:moveTo>
                    <a:pt x="132156" y="136883"/>
                  </a:moveTo>
                  <a:lnTo>
                    <a:pt x="189237" y="279560"/>
                  </a:lnTo>
                  <a:lnTo>
                    <a:pt x="75100" y="27956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7D6A7C-B233-4EA8-84A4-D14BF8D9E7C9}"/>
                </a:ext>
              </a:extLst>
            </p:cNvPr>
            <p:cNvSpPr/>
            <p:nvPr/>
          </p:nvSpPr>
          <p:spPr>
            <a:xfrm>
              <a:off x="9250062" y="3479829"/>
              <a:ext cx="271071" cy="482876"/>
            </a:xfrm>
            <a:custGeom>
              <a:avLst/>
              <a:gdLst>
                <a:gd name="connsiteX0" fmla="*/ 198538 w 271071"/>
                <a:gd name="connsiteY0" fmla="*/ 255137 h 482876"/>
                <a:gd name="connsiteX1" fmla="*/ 243167 w 271071"/>
                <a:gd name="connsiteY1" fmla="*/ 255137 h 482876"/>
                <a:gd name="connsiteX2" fmla="*/ 135536 w 271071"/>
                <a:gd name="connsiteY2" fmla="*/ 0 h 482876"/>
                <a:gd name="connsiteX3" fmla="*/ 27905 w 271071"/>
                <a:gd name="connsiteY3" fmla="*/ 255137 h 482876"/>
                <a:gd name="connsiteX4" fmla="*/ 72533 w 271071"/>
                <a:gd name="connsiteY4" fmla="*/ 255137 h 482876"/>
                <a:gd name="connsiteX5" fmla="*/ 0 w 271071"/>
                <a:gd name="connsiteY5" fmla="*/ 406633 h 482876"/>
                <a:gd name="connsiteX6" fmla="*/ 110096 w 271071"/>
                <a:gd name="connsiteY6" fmla="*/ 406633 h 482876"/>
                <a:gd name="connsiteX7" fmla="*/ 110096 w 271071"/>
                <a:gd name="connsiteY7" fmla="*/ 482877 h 482876"/>
                <a:gd name="connsiteX8" fmla="*/ 160925 w 271071"/>
                <a:gd name="connsiteY8" fmla="*/ 482877 h 482876"/>
                <a:gd name="connsiteX9" fmla="*/ 160925 w 271071"/>
                <a:gd name="connsiteY9" fmla="*/ 406633 h 482876"/>
                <a:gd name="connsiteX10" fmla="*/ 271072 w 271071"/>
                <a:gd name="connsiteY10" fmla="*/ 406633 h 482876"/>
                <a:gd name="connsiteX11" fmla="*/ 135536 w 271071"/>
                <a:gd name="connsiteY11" fmla="*/ 130758 h 482876"/>
                <a:gd name="connsiteX12" fmla="*/ 166567 w 271071"/>
                <a:gd name="connsiteY12" fmla="*/ 204308 h 482876"/>
                <a:gd name="connsiteX13" fmla="*/ 104505 w 271071"/>
                <a:gd name="connsiteY13" fmla="*/ 204308 h 482876"/>
                <a:gd name="connsiteX14" fmla="*/ 80717 w 271071"/>
                <a:gd name="connsiteY14" fmla="*/ 355804 h 482876"/>
                <a:gd name="connsiteX15" fmla="*/ 118406 w 271071"/>
                <a:gd name="connsiteY15" fmla="*/ 277019 h 482876"/>
                <a:gd name="connsiteX16" fmla="*/ 135561 w 271071"/>
                <a:gd name="connsiteY16" fmla="*/ 241210 h 482876"/>
                <a:gd name="connsiteX17" fmla="*/ 152716 w 271071"/>
                <a:gd name="connsiteY17" fmla="*/ 277019 h 482876"/>
                <a:gd name="connsiteX18" fmla="*/ 190380 w 271071"/>
                <a:gd name="connsiteY18" fmla="*/ 355804 h 4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1071" h="482876">
                  <a:moveTo>
                    <a:pt x="198538" y="255137"/>
                  </a:moveTo>
                  <a:lnTo>
                    <a:pt x="243167" y="255137"/>
                  </a:lnTo>
                  <a:lnTo>
                    <a:pt x="135536" y="0"/>
                  </a:lnTo>
                  <a:lnTo>
                    <a:pt x="27905" y="255137"/>
                  </a:lnTo>
                  <a:lnTo>
                    <a:pt x="72533" y="255137"/>
                  </a:lnTo>
                  <a:lnTo>
                    <a:pt x="0" y="406633"/>
                  </a:lnTo>
                  <a:lnTo>
                    <a:pt x="110096" y="406633"/>
                  </a:lnTo>
                  <a:lnTo>
                    <a:pt x="110096" y="482877"/>
                  </a:lnTo>
                  <a:lnTo>
                    <a:pt x="160925" y="482877"/>
                  </a:lnTo>
                  <a:lnTo>
                    <a:pt x="160925" y="406633"/>
                  </a:lnTo>
                  <a:lnTo>
                    <a:pt x="271072" y="406633"/>
                  </a:lnTo>
                  <a:close/>
                  <a:moveTo>
                    <a:pt x="135536" y="130758"/>
                  </a:moveTo>
                  <a:lnTo>
                    <a:pt x="166567" y="204308"/>
                  </a:lnTo>
                  <a:lnTo>
                    <a:pt x="104505" y="204308"/>
                  </a:lnTo>
                  <a:close/>
                  <a:moveTo>
                    <a:pt x="80717" y="355804"/>
                  </a:moveTo>
                  <a:lnTo>
                    <a:pt x="118406" y="277019"/>
                  </a:lnTo>
                  <a:lnTo>
                    <a:pt x="135561" y="241210"/>
                  </a:lnTo>
                  <a:lnTo>
                    <a:pt x="152716" y="277019"/>
                  </a:lnTo>
                  <a:lnTo>
                    <a:pt x="190380" y="35580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9B9A2B-0CE3-4BF9-B6EC-236C4E2C654C}"/>
                </a:ext>
              </a:extLst>
            </p:cNvPr>
            <p:cNvSpPr/>
            <p:nvPr/>
          </p:nvSpPr>
          <p:spPr>
            <a:xfrm>
              <a:off x="8464142" y="3429000"/>
              <a:ext cx="376135" cy="330389"/>
            </a:xfrm>
            <a:custGeom>
              <a:avLst/>
              <a:gdLst>
                <a:gd name="connsiteX0" fmla="*/ 188068 w 376135"/>
                <a:gd name="connsiteY0" fmla="*/ 190609 h 330389"/>
                <a:gd name="connsiteX1" fmla="*/ 111824 w 376135"/>
                <a:gd name="connsiteY1" fmla="*/ 0 h 330389"/>
                <a:gd name="connsiteX2" fmla="*/ 0 w 376135"/>
                <a:gd name="connsiteY2" fmla="*/ 279560 h 330389"/>
                <a:gd name="connsiteX3" fmla="*/ 86410 w 376135"/>
                <a:gd name="connsiteY3" fmla="*/ 279560 h 330389"/>
                <a:gd name="connsiteX4" fmla="*/ 86410 w 376135"/>
                <a:gd name="connsiteY4" fmla="*/ 330389 h 330389"/>
                <a:gd name="connsiteX5" fmla="*/ 137239 w 376135"/>
                <a:gd name="connsiteY5" fmla="*/ 330389 h 330389"/>
                <a:gd name="connsiteX6" fmla="*/ 137239 w 376135"/>
                <a:gd name="connsiteY6" fmla="*/ 279560 h 330389"/>
                <a:gd name="connsiteX7" fmla="*/ 238897 w 376135"/>
                <a:gd name="connsiteY7" fmla="*/ 279560 h 330389"/>
                <a:gd name="connsiteX8" fmla="*/ 238897 w 376135"/>
                <a:gd name="connsiteY8" fmla="*/ 330389 h 330389"/>
                <a:gd name="connsiteX9" fmla="*/ 289726 w 376135"/>
                <a:gd name="connsiteY9" fmla="*/ 330389 h 330389"/>
                <a:gd name="connsiteX10" fmla="*/ 289726 w 376135"/>
                <a:gd name="connsiteY10" fmla="*/ 279560 h 330389"/>
                <a:gd name="connsiteX11" fmla="*/ 376136 w 376135"/>
                <a:gd name="connsiteY11" fmla="*/ 279560 h 330389"/>
                <a:gd name="connsiteX12" fmla="*/ 264312 w 376135"/>
                <a:gd name="connsiteY12" fmla="*/ 0 h 330389"/>
                <a:gd name="connsiteX13" fmla="*/ 137239 w 376135"/>
                <a:gd name="connsiteY13" fmla="*/ 228731 h 330389"/>
                <a:gd name="connsiteX14" fmla="*/ 75049 w 376135"/>
                <a:gd name="connsiteY14" fmla="*/ 228731 h 330389"/>
                <a:gd name="connsiteX15" fmla="*/ 111824 w 376135"/>
                <a:gd name="connsiteY15" fmla="*/ 136857 h 330389"/>
                <a:gd name="connsiteX16" fmla="*/ 148574 w 376135"/>
                <a:gd name="connsiteY16" fmla="*/ 228731 h 330389"/>
                <a:gd name="connsiteX17" fmla="*/ 289726 w 376135"/>
                <a:gd name="connsiteY17" fmla="*/ 228731 h 330389"/>
                <a:gd name="connsiteX18" fmla="*/ 227537 w 376135"/>
                <a:gd name="connsiteY18" fmla="*/ 228731 h 330389"/>
                <a:gd name="connsiteX19" fmla="*/ 264312 w 376135"/>
                <a:gd name="connsiteY19" fmla="*/ 136857 h 330389"/>
                <a:gd name="connsiteX20" fmla="*/ 301061 w 376135"/>
                <a:gd name="connsiteY20" fmla="*/ 228731 h 33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6135" h="330389">
                  <a:moveTo>
                    <a:pt x="188068" y="190609"/>
                  </a:moveTo>
                  <a:lnTo>
                    <a:pt x="111824" y="0"/>
                  </a:lnTo>
                  <a:lnTo>
                    <a:pt x="0" y="279560"/>
                  </a:lnTo>
                  <a:lnTo>
                    <a:pt x="86410" y="279560"/>
                  </a:lnTo>
                  <a:lnTo>
                    <a:pt x="86410" y="330389"/>
                  </a:lnTo>
                  <a:lnTo>
                    <a:pt x="137239" y="330389"/>
                  </a:lnTo>
                  <a:lnTo>
                    <a:pt x="137239" y="279560"/>
                  </a:lnTo>
                  <a:lnTo>
                    <a:pt x="238897" y="279560"/>
                  </a:lnTo>
                  <a:lnTo>
                    <a:pt x="238897" y="330389"/>
                  </a:lnTo>
                  <a:lnTo>
                    <a:pt x="289726" y="330389"/>
                  </a:lnTo>
                  <a:lnTo>
                    <a:pt x="289726" y="279560"/>
                  </a:lnTo>
                  <a:lnTo>
                    <a:pt x="376136" y="279560"/>
                  </a:lnTo>
                  <a:lnTo>
                    <a:pt x="264312" y="0"/>
                  </a:lnTo>
                  <a:close/>
                  <a:moveTo>
                    <a:pt x="137239" y="228731"/>
                  </a:moveTo>
                  <a:lnTo>
                    <a:pt x="75049" y="228731"/>
                  </a:lnTo>
                  <a:lnTo>
                    <a:pt x="111824" y="136857"/>
                  </a:lnTo>
                  <a:lnTo>
                    <a:pt x="148574" y="228731"/>
                  </a:lnTo>
                  <a:close/>
                  <a:moveTo>
                    <a:pt x="289726" y="228731"/>
                  </a:moveTo>
                  <a:lnTo>
                    <a:pt x="227537" y="228731"/>
                  </a:lnTo>
                  <a:lnTo>
                    <a:pt x="264312" y="136857"/>
                  </a:lnTo>
                  <a:lnTo>
                    <a:pt x="301061" y="22873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934E6E5-9D4F-4756-9B06-9A8E3CC7BFC7}"/>
                </a:ext>
              </a:extLst>
            </p:cNvPr>
            <p:cNvSpPr/>
            <p:nvPr/>
          </p:nvSpPr>
          <p:spPr>
            <a:xfrm>
              <a:off x="7889773" y="2412417"/>
              <a:ext cx="1880677" cy="2033165"/>
            </a:xfrm>
            <a:custGeom>
              <a:avLst/>
              <a:gdLst>
                <a:gd name="connsiteX0" fmla="*/ 1714085 w 1880677"/>
                <a:gd name="connsiteY0" fmla="*/ 254146 h 2033165"/>
                <a:gd name="connsiteX1" fmla="*/ 355804 w 1880677"/>
                <a:gd name="connsiteY1" fmla="*/ 254146 h 2033165"/>
                <a:gd name="connsiteX2" fmla="*/ 355804 w 1880677"/>
                <a:gd name="connsiteY2" fmla="*/ 0 h 2033165"/>
                <a:gd name="connsiteX3" fmla="*/ 152487 w 1880677"/>
                <a:gd name="connsiteY3" fmla="*/ 0 h 2033165"/>
                <a:gd name="connsiteX4" fmla="*/ 0 w 1880677"/>
                <a:gd name="connsiteY4" fmla="*/ 152487 h 2033165"/>
                <a:gd name="connsiteX5" fmla="*/ 0 w 1880677"/>
                <a:gd name="connsiteY5" fmla="*/ 1626532 h 2033165"/>
                <a:gd name="connsiteX6" fmla="*/ 152487 w 1880677"/>
                <a:gd name="connsiteY6" fmla="*/ 1779019 h 2033165"/>
                <a:gd name="connsiteX7" fmla="*/ 1524874 w 1880677"/>
                <a:gd name="connsiteY7" fmla="*/ 1779019 h 2033165"/>
                <a:gd name="connsiteX8" fmla="*/ 1524874 w 1880677"/>
                <a:gd name="connsiteY8" fmla="*/ 2033165 h 2033165"/>
                <a:gd name="connsiteX9" fmla="*/ 1728190 w 1880677"/>
                <a:gd name="connsiteY9" fmla="*/ 2033165 h 2033165"/>
                <a:gd name="connsiteX10" fmla="*/ 1880678 w 1880677"/>
                <a:gd name="connsiteY10" fmla="*/ 1880678 h 2033165"/>
                <a:gd name="connsiteX11" fmla="*/ 1880678 w 1880677"/>
                <a:gd name="connsiteY11" fmla="*/ 406633 h 2033165"/>
                <a:gd name="connsiteX12" fmla="*/ 1714085 w 1880677"/>
                <a:gd name="connsiteY12" fmla="*/ 254146 h 2033165"/>
                <a:gd name="connsiteX13" fmla="*/ 50829 w 1880677"/>
                <a:gd name="connsiteY13" fmla="*/ 152487 h 2033165"/>
                <a:gd name="connsiteX14" fmla="*/ 152487 w 1880677"/>
                <a:gd name="connsiteY14" fmla="*/ 50829 h 2033165"/>
                <a:gd name="connsiteX15" fmla="*/ 304975 w 1880677"/>
                <a:gd name="connsiteY15" fmla="*/ 50829 h 2033165"/>
                <a:gd name="connsiteX16" fmla="*/ 304975 w 1880677"/>
                <a:gd name="connsiteY16" fmla="*/ 1474045 h 2033165"/>
                <a:gd name="connsiteX17" fmla="*/ 152487 w 1880677"/>
                <a:gd name="connsiteY17" fmla="*/ 1474045 h 2033165"/>
                <a:gd name="connsiteX18" fmla="*/ 50829 w 1880677"/>
                <a:gd name="connsiteY18" fmla="*/ 1512954 h 2033165"/>
                <a:gd name="connsiteX19" fmla="*/ 50829 w 1880677"/>
                <a:gd name="connsiteY19" fmla="*/ 1626532 h 2033165"/>
                <a:gd name="connsiteX20" fmla="*/ 152487 w 1880677"/>
                <a:gd name="connsiteY20" fmla="*/ 1524874 h 2033165"/>
                <a:gd name="connsiteX21" fmla="*/ 355804 w 1880677"/>
                <a:gd name="connsiteY21" fmla="*/ 1524874 h 2033165"/>
                <a:gd name="connsiteX22" fmla="*/ 355804 w 1880677"/>
                <a:gd name="connsiteY22" fmla="*/ 304975 h 2033165"/>
                <a:gd name="connsiteX23" fmla="*/ 1714085 w 1880677"/>
                <a:gd name="connsiteY23" fmla="*/ 304975 h 2033165"/>
                <a:gd name="connsiteX24" fmla="*/ 1829849 w 1880677"/>
                <a:gd name="connsiteY24" fmla="*/ 406633 h 2033165"/>
                <a:gd name="connsiteX25" fmla="*/ 1829849 w 1880677"/>
                <a:gd name="connsiteY25" fmla="*/ 1728190 h 2033165"/>
                <a:gd name="connsiteX26" fmla="*/ 152487 w 1880677"/>
                <a:gd name="connsiteY26" fmla="*/ 1728190 h 2033165"/>
                <a:gd name="connsiteX27" fmla="*/ 50829 w 1880677"/>
                <a:gd name="connsiteY27" fmla="*/ 1626532 h 2033165"/>
                <a:gd name="connsiteX28" fmla="*/ 1829849 w 1880677"/>
                <a:gd name="connsiteY28" fmla="*/ 1880678 h 2033165"/>
                <a:gd name="connsiteX29" fmla="*/ 1728190 w 1880677"/>
                <a:gd name="connsiteY29" fmla="*/ 1982336 h 2033165"/>
                <a:gd name="connsiteX30" fmla="*/ 1575703 w 1880677"/>
                <a:gd name="connsiteY30" fmla="*/ 1982336 h 2033165"/>
                <a:gd name="connsiteX31" fmla="*/ 1575703 w 1880677"/>
                <a:gd name="connsiteY31" fmla="*/ 1779019 h 2033165"/>
                <a:gd name="connsiteX32" fmla="*/ 1829849 w 1880677"/>
                <a:gd name="connsiteY32" fmla="*/ 1779019 h 203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80677" h="2033165">
                  <a:moveTo>
                    <a:pt x="1714085" y="254146"/>
                  </a:moveTo>
                  <a:lnTo>
                    <a:pt x="355804" y="254146"/>
                  </a:lnTo>
                  <a:lnTo>
                    <a:pt x="355804" y="0"/>
                  </a:lnTo>
                  <a:lnTo>
                    <a:pt x="152487" y="0"/>
                  </a:lnTo>
                  <a:cubicBezTo>
                    <a:pt x="68312" y="98"/>
                    <a:pt x="99" y="68312"/>
                    <a:pt x="0" y="152487"/>
                  </a:cubicBezTo>
                  <a:lnTo>
                    <a:pt x="0" y="1626532"/>
                  </a:lnTo>
                  <a:cubicBezTo>
                    <a:pt x="99" y="1710708"/>
                    <a:pt x="68312" y="1778920"/>
                    <a:pt x="152487" y="1779019"/>
                  </a:cubicBezTo>
                  <a:lnTo>
                    <a:pt x="1524874" y="1779019"/>
                  </a:lnTo>
                  <a:lnTo>
                    <a:pt x="1524874" y="2033165"/>
                  </a:lnTo>
                  <a:lnTo>
                    <a:pt x="1728190" y="2033165"/>
                  </a:lnTo>
                  <a:cubicBezTo>
                    <a:pt x="1812366" y="2033066"/>
                    <a:pt x="1880579" y="1964853"/>
                    <a:pt x="1880678" y="1880678"/>
                  </a:cubicBezTo>
                  <a:lnTo>
                    <a:pt x="1880678" y="406633"/>
                  </a:lnTo>
                  <a:cubicBezTo>
                    <a:pt x="1876558" y="318627"/>
                    <a:pt x="1802111" y="250483"/>
                    <a:pt x="1714085" y="254146"/>
                  </a:cubicBezTo>
                  <a:close/>
                  <a:moveTo>
                    <a:pt x="50829" y="152487"/>
                  </a:moveTo>
                  <a:cubicBezTo>
                    <a:pt x="50829" y="96344"/>
                    <a:pt x="96344" y="50829"/>
                    <a:pt x="152487" y="50829"/>
                  </a:cubicBezTo>
                  <a:lnTo>
                    <a:pt x="304975" y="50829"/>
                  </a:lnTo>
                  <a:lnTo>
                    <a:pt x="304975" y="1474045"/>
                  </a:lnTo>
                  <a:lnTo>
                    <a:pt x="152487" y="1474045"/>
                  </a:lnTo>
                  <a:cubicBezTo>
                    <a:pt x="114960" y="1474019"/>
                    <a:pt x="78750" y="1487878"/>
                    <a:pt x="50829" y="1512954"/>
                  </a:cubicBezTo>
                  <a:close/>
                  <a:moveTo>
                    <a:pt x="50829" y="1626532"/>
                  </a:moveTo>
                  <a:cubicBezTo>
                    <a:pt x="50829" y="1570389"/>
                    <a:pt x="96344" y="1524874"/>
                    <a:pt x="152487" y="1524874"/>
                  </a:cubicBezTo>
                  <a:lnTo>
                    <a:pt x="355804" y="1524874"/>
                  </a:lnTo>
                  <a:lnTo>
                    <a:pt x="355804" y="304975"/>
                  </a:lnTo>
                  <a:lnTo>
                    <a:pt x="1714085" y="304975"/>
                  </a:lnTo>
                  <a:cubicBezTo>
                    <a:pt x="1774015" y="301401"/>
                    <a:pt x="1825650" y="346744"/>
                    <a:pt x="1829849" y="406633"/>
                  </a:cubicBezTo>
                  <a:lnTo>
                    <a:pt x="1829849" y="1728190"/>
                  </a:lnTo>
                  <a:lnTo>
                    <a:pt x="152487" y="1728190"/>
                  </a:lnTo>
                  <a:cubicBezTo>
                    <a:pt x="96344" y="1728190"/>
                    <a:pt x="50829" y="1682675"/>
                    <a:pt x="50829" y="1626532"/>
                  </a:cubicBezTo>
                  <a:close/>
                  <a:moveTo>
                    <a:pt x="1829849" y="1880678"/>
                  </a:moveTo>
                  <a:cubicBezTo>
                    <a:pt x="1829849" y="1936821"/>
                    <a:pt x="1784334" y="1982336"/>
                    <a:pt x="1728190" y="1982336"/>
                  </a:cubicBezTo>
                  <a:lnTo>
                    <a:pt x="1575703" y="1982336"/>
                  </a:lnTo>
                  <a:lnTo>
                    <a:pt x="1575703" y="1779019"/>
                  </a:lnTo>
                  <a:lnTo>
                    <a:pt x="1829849" y="177901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9" name="Content Placeholder 15" descr="House">
            <a:extLst>
              <a:ext uri="{FF2B5EF4-FFF2-40B4-BE49-F238E27FC236}">
                <a16:creationId xmlns:a16="http://schemas.microsoft.com/office/drawing/2014/main" id="{98939BDD-409F-4092-9869-F948BAC332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6206" y="2758101"/>
            <a:ext cx="468396" cy="468396"/>
          </a:xfrm>
        </p:spPr>
      </p:pic>
    </p:spTree>
    <p:extLst>
      <p:ext uri="{BB962C8B-B14F-4D97-AF65-F5344CB8AC3E}">
        <p14:creationId xmlns:p14="http://schemas.microsoft.com/office/powerpoint/2010/main" val="31756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1FFC-1E17-48A8-AD8C-9F6127FB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Pillar 2: Planning for beautiful</a:t>
            </a:r>
            <a:br>
              <a:rPr lang="en-GB" dirty="0"/>
            </a:br>
            <a:r>
              <a:rPr lang="en-GB" dirty="0"/>
              <a:t>and sustainable places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42898-9C6E-4B3B-A8F5-C9DDC4131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Environmental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1347F-DD46-42EF-B3DB-140E7C2274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/>
              <a:t>Proposal 16 - A quicker, </a:t>
            </a:r>
            <a:r>
              <a:rPr lang="en-GB" sz="2000" b="1" dirty="0"/>
              <a:t>simpler framework for assessing environmental impacts </a:t>
            </a:r>
            <a:r>
              <a:rPr lang="en-GB" sz="2000" dirty="0"/>
              <a:t>and enhancement opportunities</a:t>
            </a:r>
          </a:p>
          <a:p>
            <a:r>
              <a:rPr lang="en-GB" sz="2000" dirty="0"/>
              <a:t>Proposal 18 - improvements in the </a:t>
            </a:r>
            <a:r>
              <a:rPr lang="en-GB" sz="2000" b="1" dirty="0"/>
              <a:t>energy efficiency standards</a:t>
            </a:r>
            <a:r>
              <a:rPr lang="en-GB" sz="2000" dirty="0"/>
              <a:t> for buildings to achieve net-zero by 2050 – buildings to be ‘net-zero ready’ by 2025.</a:t>
            </a:r>
          </a:p>
          <a:p>
            <a:endParaRPr lang="en-GB" dirty="0"/>
          </a:p>
        </p:txBody>
      </p:sp>
      <p:pic>
        <p:nvPicPr>
          <p:cNvPr id="10" name="Content Placeholder 9" descr="Open hand with plant">
            <a:extLst>
              <a:ext uri="{FF2B5EF4-FFF2-40B4-BE49-F238E27FC236}">
                <a16:creationId xmlns:a16="http://schemas.microsoft.com/office/drawing/2014/main" id="{B81E6C50-5CF0-4347-BCBD-160432B1EA1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6241" y="2333560"/>
            <a:ext cx="2975106" cy="2975106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374BBA-E1A4-4252-95C0-76897901233E}"/>
              </a:ext>
            </a:extLst>
          </p:cNvPr>
          <p:cNvSpPr/>
          <p:nvPr/>
        </p:nvSpPr>
        <p:spPr>
          <a:xfrm>
            <a:off x="0" y="6358855"/>
            <a:ext cx="12192000" cy="499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06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D047-C62F-420A-8B4F-4FB1F2B7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Pillar 3: Planning for infrastructure</a:t>
            </a:r>
            <a:br>
              <a:rPr lang="en-GB" dirty="0"/>
            </a:br>
            <a:r>
              <a:rPr lang="en-GB" dirty="0"/>
              <a:t>and connected places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0321B-FE13-4282-B6B0-419A24C75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Changing the scope of CIL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7CAAE-6550-4F0D-A7B6-C66E4BF349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/>
              <a:t>Proposal 19 -  </a:t>
            </a:r>
            <a:r>
              <a:rPr lang="en-GB" sz="2000" b="1" dirty="0"/>
              <a:t>CIL to be reformed </a:t>
            </a:r>
            <a:r>
              <a:rPr lang="en-GB" sz="2000" dirty="0"/>
              <a:t>as a fixed proportion of development value in line with nationally-set rate(s), to be termed the </a:t>
            </a:r>
            <a:r>
              <a:rPr lang="en-GB" sz="2000" b="1" dirty="0"/>
              <a:t>Infrastructure Levy</a:t>
            </a:r>
          </a:p>
          <a:p>
            <a:r>
              <a:rPr lang="en-GB" sz="2000" dirty="0"/>
              <a:t>Proposal 20 - </a:t>
            </a:r>
            <a:r>
              <a:rPr lang="en-GB" sz="2000" b="1" dirty="0"/>
              <a:t>Infrastructure Levy to include permitted development</a:t>
            </a:r>
            <a:r>
              <a:rPr lang="en-GB" sz="2000" dirty="0"/>
              <a:t> rights schemes such as conversions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-5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Proposal 21 – </a:t>
            </a:r>
            <a:r>
              <a:rPr kumimoji="0" lang="en-GB" sz="2000" b="1" u="none" strike="noStrike" kern="1200" cap="none" spc="-5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First Homes </a:t>
            </a:r>
            <a:r>
              <a:rPr kumimoji="0" lang="en-GB" sz="2000" u="none" strike="noStrike" kern="1200" cap="none" spc="-5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sold at a discount to market price for first time buyers/key workers, through developer contributions in the short term</a:t>
            </a:r>
            <a:endParaRPr lang="en-GB" dirty="0"/>
          </a:p>
        </p:txBody>
      </p:sp>
      <p:pic>
        <p:nvPicPr>
          <p:cNvPr id="10" name="Content Placeholder 9" descr="Coins">
            <a:extLst>
              <a:ext uri="{FF2B5EF4-FFF2-40B4-BE49-F238E27FC236}">
                <a16:creationId xmlns:a16="http://schemas.microsoft.com/office/drawing/2014/main" id="{40E482C5-9ED5-4884-BCD6-B7E3D1CFCC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2017" y="2199336"/>
            <a:ext cx="3243554" cy="324355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CC55B4-4893-4709-9C9E-5AA742A2FD37}"/>
              </a:ext>
            </a:extLst>
          </p:cNvPr>
          <p:cNvSpPr/>
          <p:nvPr/>
        </p:nvSpPr>
        <p:spPr>
          <a:xfrm>
            <a:off x="0" y="6358855"/>
            <a:ext cx="12192000" cy="4991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5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2" ma:contentTypeDescription="Create a new document." ma:contentTypeScope="" ma:versionID="cffd7d23923c0ab33b47ea1a9c7827ee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4a26ef90ce96631ae4b59fa38c55fbc5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895681-9719-4B9D-AEEB-16937B8BB209}"/>
</file>

<file path=customXml/itemProps2.xml><?xml version="1.0" encoding="utf-8"?>
<ds:datastoreItem xmlns:ds="http://schemas.openxmlformats.org/officeDocument/2006/customXml" ds:itemID="{410A78F2-B701-4948-8349-82F4F4650402}"/>
</file>

<file path=customXml/itemProps3.xml><?xml version="1.0" encoding="utf-8"?>
<ds:datastoreItem xmlns:ds="http://schemas.openxmlformats.org/officeDocument/2006/customXml" ds:itemID="{9B4F6F94-C6B9-4A50-BAD6-3280FF9725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Words>251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Source Sans Pro</vt:lpstr>
      <vt:lpstr>Source Sans Pro SemiBold</vt:lpstr>
      <vt:lpstr>Office Theme</vt:lpstr>
      <vt:lpstr>Planning for the Future</vt:lpstr>
      <vt:lpstr>The three pillars for reform</vt:lpstr>
      <vt:lpstr>Pillar 1: Planning for development</vt:lpstr>
      <vt:lpstr>Pillar 2: Planning for beautiful and sustainable places</vt:lpstr>
      <vt:lpstr>Pillar 3: Planning for infrastructure and connected places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Roberts</dc:creator>
  <cp:lastModifiedBy>John Sneddon</cp:lastModifiedBy>
  <cp:revision>56</cp:revision>
  <cp:lastPrinted>2020-10-14T17:21:24Z</cp:lastPrinted>
  <dcterms:created xsi:type="dcterms:W3CDTF">2020-09-08T08:17:58Z</dcterms:created>
  <dcterms:modified xsi:type="dcterms:W3CDTF">2020-10-15T10:15:49Z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