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329" r:id="rId5"/>
    <p:sldId id="326" r:id="rId6"/>
    <p:sldId id="327" r:id="rId7"/>
    <p:sldId id="328" r:id="rId8"/>
    <p:sldId id="261" r:id="rId9"/>
    <p:sldId id="262" r:id="rId10"/>
    <p:sldId id="325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0"/>
    <p:restoredTop sz="94715"/>
  </p:normalViewPr>
  <p:slideViewPr>
    <p:cSldViewPr>
      <p:cViewPr varScale="1">
        <p:scale>
          <a:sx n="106" d="100"/>
          <a:sy n="106" d="100"/>
        </p:scale>
        <p:origin x="138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AC9E-1A94-2A46-8AD9-911A65273AC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167F-6817-3546-97B9-FAD5A8BB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ientsknowbest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v.uk/government/publications/hospital-discharge-service-action-cards" TargetMode="External"/><Relationship Id="rId5" Type="http://schemas.openxmlformats.org/officeDocument/2006/relationships/hyperlink" Target="https://www.gov.uk/government/news/hospitals-get-18-billion-for-sustainability-and-transformation" TargetMode="External"/><Relationship Id="rId4" Type="http://schemas.openxmlformats.org/officeDocument/2006/relationships/hyperlink" Target="https://www.england.nhs.uk/wp-content/uploads/2014/10/5yfv-web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167F-6817-3546-97B9-FAD5A8BB5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https://patientsknowbest.com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4D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King’s Fund Report: Technology and Innovation for long-term health conditions. 2020.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System Demonstrator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Headline findings December 2011: https://www.gov.uk/government/news/whole-system-demonstrator-programme-headline-findings-december-2011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England Five-Year Forward View 2014. Available to download: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https://www.england.nhs.uk/wp-content/uploads/2014/10/5yfv-web.pdf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4D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Pennine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NHS Foundation Trust.  Telehealth Evaluation Final Report.  January 2014.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and Transformation Fund: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https://www.gov.uk/government/news/hospitals-get-18-billion-for-sustainability-and-transformation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4D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Long-term plan version 1.2:  www.longtermplan.nhs.uk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Walker RC et al. Int J Med Inform 2019;124:78-85.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10.1016/j.ijmedinf.2019.01.013.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Epub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 Jan 29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 et al. Rapid implementation of a COVID-19 remote patient monitoring program.  J Am Med Inform Assoc 2020;27(8): 1326-30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Discharge Service: Policy and Operating Model. August 2020.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https://www.gov.uk/government/publications/hospital-discharge-service-action-cards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4D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4D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studies available from Tunstall upon request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167F-6817-3546-97B9-FAD5A8BB5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58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1406339"/>
            <a:ext cx="985480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300" y="1894118"/>
            <a:ext cx="9782799" cy="284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BED285-5AD3-5643-BABE-874B4BB14921}"/>
              </a:ext>
            </a:extLst>
          </p:cNvPr>
          <p:cNvSpPr/>
          <p:nvPr userDrawn="1"/>
        </p:nvSpPr>
        <p:spPr>
          <a:xfrm>
            <a:off x="0" y="7094789"/>
            <a:ext cx="10691813" cy="464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97D6C-A298-B042-9F4B-D0B430629B7D}"/>
              </a:ext>
            </a:extLst>
          </p:cNvPr>
          <p:cNvSpPr/>
          <p:nvPr userDrawn="1"/>
        </p:nvSpPr>
        <p:spPr>
          <a:xfrm>
            <a:off x="0" y="7049070"/>
            <a:ext cx="1069181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75D8648-5A1D-8A43-8795-D0068909B8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16048" y="7222780"/>
            <a:ext cx="789573" cy="21010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1617035-6554-A542-907A-EDDB29A87FC3}"/>
              </a:ext>
            </a:extLst>
          </p:cNvPr>
          <p:cNvGrpSpPr/>
          <p:nvPr userDrawn="1"/>
        </p:nvGrpSpPr>
        <p:grpSpPr>
          <a:xfrm>
            <a:off x="4084734" y="7112702"/>
            <a:ext cx="3609594" cy="452131"/>
            <a:chOff x="3536036" y="6405871"/>
            <a:chExt cx="3609594" cy="4521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6051895-52A3-E846-928E-D3F7EA9046DE}"/>
                </a:ext>
              </a:extLst>
            </p:cNvPr>
            <p:cNvGrpSpPr/>
            <p:nvPr userDrawn="1"/>
          </p:nvGrpSpPr>
          <p:grpSpPr>
            <a:xfrm>
              <a:off x="3536036" y="6405871"/>
              <a:ext cx="3609594" cy="452131"/>
              <a:chOff x="3536036" y="6405869"/>
              <a:chExt cx="3609594" cy="452131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0AB02BCF-F60A-5541-B3EC-FE2A6DA0BADA}"/>
                  </a:ext>
                </a:extLst>
              </p:cNvPr>
              <p:cNvSpPr/>
              <p:nvPr userDrawn="1"/>
            </p:nvSpPr>
            <p:spPr>
              <a:xfrm>
                <a:off x="3536036" y="6495723"/>
                <a:ext cx="316688" cy="315869"/>
              </a:xfrm>
              <a:prstGeom prst="roundRect">
                <a:avLst>
                  <a:gd name="adj" fmla="val 1498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F350993-6F1F-5D4E-8339-5A14753518DE}"/>
                  </a:ext>
                </a:extLst>
              </p:cNvPr>
              <p:cNvSpPr/>
              <p:nvPr userDrawn="1"/>
            </p:nvSpPr>
            <p:spPr>
              <a:xfrm>
                <a:off x="3803074" y="6405869"/>
                <a:ext cx="316688" cy="315869"/>
              </a:xfrm>
              <a:prstGeom prst="roundRect">
                <a:avLst>
                  <a:gd name="adj" fmla="val 1498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D3CD7BAC-F0EA-6647-A701-DE88B0F3142B}"/>
                  </a:ext>
                </a:extLst>
              </p:cNvPr>
              <p:cNvSpPr/>
              <p:nvPr userDrawn="1"/>
            </p:nvSpPr>
            <p:spPr>
              <a:xfrm>
                <a:off x="6251522" y="6450154"/>
                <a:ext cx="340596" cy="339715"/>
              </a:xfrm>
              <a:prstGeom prst="roundRect">
                <a:avLst>
                  <a:gd name="adj" fmla="val 1498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Round Same-side Corner of Rectangle 40">
                <a:extLst>
                  <a:ext uri="{FF2B5EF4-FFF2-40B4-BE49-F238E27FC236}">
                    <a16:creationId xmlns:a16="http://schemas.microsoft.com/office/drawing/2014/main" id="{F04565DF-3E52-DD4C-8407-E4FB99EF1BD7}"/>
                  </a:ext>
                </a:extLst>
              </p:cNvPr>
              <p:cNvSpPr/>
              <p:nvPr userDrawn="1"/>
            </p:nvSpPr>
            <p:spPr>
              <a:xfrm>
                <a:off x="4660459" y="6631321"/>
                <a:ext cx="472475" cy="226679"/>
              </a:xfrm>
              <a:prstGeom prst="round2SameRect">
                <a:avLst>
                  <a:gd name="adj1" fmla="val 33616"/>
                  <a:gd name="adj2" fmla="val 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Round Same-side Corner of Rectangle 41">
                <a:extLst>
                  <a:ext uri="{FF2B5EF4-FFF2-40B4-BE49-F238E27FC236}">
                    <a16:creationId xmlns:a16="http://schemas.microsoft.com/office/drawing/2014/main" id="{EC7F526D-8F7E-064C-AD67-7B935DE8EA39}"/>
                  </a:ext>
                </a:extLst>
              </p:cNvPr>
              <p:cNvSpPr/>
              <p:nvPr userDrawn="1"/>
            </p:nvSpPr>
            <p:spPr>
              <a:xfrm>
                <a:off x="6427787" y="6532611"/>
                <a:ext cx="717843" cy="325389"/>
              </a:xfrm>
              <a:prstGeom prst="round2SameRect">
                <a:avLst>
                  <a:gd name="adj1" fmla="val 33616"/>
                  <a:gd name="adj2" fmla="val 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D4893B1C-D649-E74E-8FA4-E8310466D99A}"/>
                  </a:ext>
                </a:extLst>
              </p:cNvPr>
              <p:cNvSpPr/>
              <p:nvPr userDrawn="1"/>
            </p:nvSpPr>
            <p:spPr>
              <a:xfrm>
                <a:off x="5580252" y="6415574"/>
                <a:ext cx="316688" cy="315869"/>
              </a:xfrm>
              <a:prstGeom prst="roundRect">
                <a:avLst>
                  <a:gd name="adj" fmla="val 1498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9E7645F-9793-DE48-B2C3-662DEF96EA75}"/>
                  </a:ext>
                </a:extLst>
              </p:cNvPr>
              <p:cNvSpPr/>
              <p:nvPr userDrawn="1"/>
            </p:nvSpPr>
            <p:spPr>
              <a:xfrm>
                <a:off x="5328841" y="6513423"/>
                <a:ext cx="340596" cy="339715"/>
              </a:xfrm>
              <a:prstGeom prst="roundRect">
                <a:avLst>
                  <a:gd name="adj" fmla="val 1498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97054C2-9DD7-9542-BB56-731623EB95AD}"/>
                </a:ext>
              </a:extLst>
            </p:cNvPr>
            <p:cNvGrpSpPr/>
            <p:nvPr userDrawn="1"/>
          </p:nvGrpSpPr>
          <p:grpSpPr>
            <a:xfrm>
              <a:off x="4093170" y="6446324"/>
              <a:ext cx="1419752" cy="359082"/>
              <a:chOff x="3862124" y="6446324"/>
              <a:chExt cx="1419752" cy="359082"/>
            </a:xfrm>
            <a:solidFill>
              <a:schemeClr val="bg1">
                <a:alpha val="15000"/>
              </a:schemeClr>
            </a:solidFill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DEAE9A9-677A-0242-81EF-EBAD870BBD0D}"/>
                  </a:ext>
                </a:extLst>
              </p:cNvPr>
              <p:cNvSpPr/>
              <p:nvPr userDrawn="1"/>
            </p:nvSpPr>
            <p:spPr>
              <a:xfrm>
                <a:off x="4922478" y="6446938"/>
                <a:ext cx="359398" cy="358468"/>
              </a:xfrm>
              <a:prstGeom prst="roundRect">
                <a:avLst>
                  <a:gd name="adj" fmla="val 19845"/>
                </a:avLst>
              </a:prstGeom>
              <a:grpFill/>
              <a:ln w="0">
                <a:solidFill>
                  <a:schemeClr val="bg1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44BB1E9-8EA3-F64D-8049-C09905D24B52}"/>
                  </a:ext>
                </a:extLst>
              </p:cNvPr>
              <p:cNvSpPr/>
              <p:nvPr userDrawn="1"/>
            </p:nvSpPr>
            <p:spPr>
              <a:xfrm>
                <a:off x="3862124" y="6446324"/>
                <a:ext cx="359398" cy="358468"/>
              </a:xfrm>
              <a:prstGeom prst="roundRect">
                <a:avLst>
                  <a:gd name="adj" fmla="val 19845"/>
                </a:avLst>
              </a:prstGeom>
              <a:grpFill/>
              <a:ln w="0">
                <a:solidFill>
                  <a:schemeClr val="bg1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81F7FE1E-6F23-EC43-87B8-9DB2867AD0AE}"/>
                  </a:ext>
                </a:extLst>
              </p:cNvPr>
              <p:cNvSpPr/>
              <p:nvPr userDrawn="1"/>
            </p:nvSpPr>
            <p:spPr>
              <a:xfrm>
                <a:off x="4392301" y="6446324"/>
                <a:ext cx="359398" cy="358468"/>
              </a:xfrm>
              <a:prstGeom prst="roundRect">
                <a:avLst>
                  <a:gd name="adj" fmla="val 19845"/>
                </a:avLst>
              </a:prstGeom>
              <a:grpFill/>
              <a:ln w="0">
                <a:solidFill>
                  <a:schemeClr val="bg1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B363150-B23D-BC41-AFCB-6225230FD10B}"/>
              </a:ext>
            </a:extLst>
          </p:cNvPr>
          <p:cNvSpPr txBox="1"/>
          <p:nvPr userDrawn="1"/>
        </p:nvSpPr>
        <p:spPr>
          <a:xfrm>
            <a:off x="359999" y="7234286"/>
            <a:ext cx="3699783" cy="156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lang="en-GB" sz="1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forecast is for a winter of unprecedented pressure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lo@tunstall.com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jp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12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://www.gov.uk/government/publications/hospital-discharge-service-action-cards1" TargetMode="External"/><Relationship Id="rId5" Type="http://schemas.openxmlformats.org/officeDocument/2006/relationships/image" Target="../media/image32.svg"/><Relationship Id="rId10" Type="http://schemas.openxmlformats.org/officeDocument/2006/relationships/hyperlink" Target="https://www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0.svg"/><Relationship Id="rId21" Type="http://schemas.openxmlformats.org/officeDocument/2006/relationships/image" Target="../media/image50.sv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9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2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21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7.sv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63.png"/><Relationship Id="rId5" Type="http://schemas.openxmlformats.org/officeDocument/2006/relationships/image" Target="../media/image35.png"/><Relationship Id="rId10" Type="http://schemas.openxmlformats.org/officeDocument/2006/relationships/image" Target="../media/image62.sv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66.sv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62.svg"/><Relationship Id="rId10" Type="http://schemas.openxmlformats.org/officeDocument/2006/relationships/image" Target="../media/image69.svg"/><Relationship Id="rId4" Type="http://schemas.openxmlformats.org/officeDocument/2006/relationships/image" Target="../media/image67.png"/><Relationship Id="rId9" Type="http://schemas.openxmlformats.org/officeDocument/2006/relationships/image" Target="../media/image68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2004"/>
            <a:ext cx="10692130" cy="6408572"/>
            <a:chOff x="0" y="1152004"/>
            <a:chExt cx="10692130" cy="6408572"/>
          </a:xfrm>
        </p:grpSpPr>
        <p:sp>
          <p:nvSpPr>
            <p:cNvPr id="3" name="object 3"/>
            <p:cNvSpPr/>
            <p:nvPr/>
          </p:nvSpPr>
          <p:spPr>
            <a:xfrm>
              <a:off x="0" y="1152004"/>
              <a:ext cx="10691999" cy="4306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58091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10692003" y="0"/>
                  </a:moveTo>
                  <a:lnTo>
                    <a:pt x="0" y="0"/>
                  </a:lnTo>
                  <a:lnTo>
                    <a:pt x="0" y="2101913"/>
                  </a:lnTo>
                  <a:lnTo>
                    <a:pt x="10692003" y="210191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300" y="5663636"/>
            <a:ext cx="88880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Avenir Black"/>
                <a:cs typeface="Avenir Black"/>
              </a:rPr>
              <a:t>The </a:t>
            </a:r>
            <a:r>
              <a:rPr sz="2700" b="1" spc="-10" dirty="0">
                <a:solidFill>
                  <a:srgbClr val="FFFFFF"/>
                </a:solidFill>
                <a:latin typeface="Avenir Black"/>
                <a:cs typeface="Avenir Black"/>
              </a:rPr>
              <a:t>forecast </a:t>
            </a:r>
            <a:r>
              <a:rPr sz="2700" b="1" dirty="0">
                <a:solidFill>
                  <a:srgbClr val="FFFFFF"/>
                </a:solidFill>
                <a:latin typeface="Avenir Black"/>
                <a:cs typeface="Avenir Black"/>
              </a:rPr>
              <a:t>is for a winter of </a:t>
            </a:r>
            <a:r>
              <a:rPr sz="2700" b="1" spc="-5" dirty="0">
                <a:solidFill>
                  <a:srgbClr val="FFFFFF"/>
                </a:solidFill>
                <a:latin typeface="Avenir Black"/>
                <a:cs typeface="Avenir Black"/>
              </a:rPr>
              <a:t>unprecedented</a:t>
            </a:r>
            <a:r>
              <a:rPr sz="2700" b="1" spc="-2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venir Black"/>
                <a:cs typeface="Avenir Black"/>
              </a:rPr>
              <a:t>pressure</a:t>
            </a:r>
            <a:endParaRPr sz="2700" dirty="0">
              <a:latin typeface="Avenir Black"/>
              <a:cs typeface="Avenir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12004" y="360004"/>
            <a:ext cx="1620520" cy="432434"/>
            <a:chOff x="8712004" y="360004"/>
            <a:chExt cx="1620520" cy="432434"/>
          </a:xfrm>
        </p:grpSpPr>
        <p:sp>
          <p:nvSpPr>
            <p:cNvPr id="7" name="object 7"/>
            <p:cNvSpPr/>
            <p:nvPr/>
          </p:nvSpPr>
          <p:spPr>
            <a:xfrm>
              <a:off x="8712004" y="360004"/>
              <a:ext cx="1620520" cy="432434"/>
            </a:xfrm>
            <a:custGeom>
              <a:avLst/>
              <a:gdLst/>
              <a:ahLst/>
              <a:cxnLst/>
              <a:rect l="l" t="t" r="r" b="b"/>
              <a:pathLst>
                <a:path w="1620520" h="432434">
                  <a:moveTo>
                    <a:pt x="1549692" y="0"/>
                  </a:moveTo>
                  <a:lnTo>
                    <a:pt x="70269" y="0"/>
                  </a:lnTo>
                  <a:lnTo>
                    <a:pt x="42937" y="5541"/>
                  </a:lnTo>
                  <a:lnTo>
                    <a:pt x="20599" y="20647"/>
                  </a:lnTo>
                  <a:lnTo>
                    <a:pt x="5528" y="43033"/>
                  </a:lnTo>
                  <a:lnTo>
                    <a:pt x="0" y="70421"/>
                  </a:lnTo>
                  <a:lnTo>
                    <a:pt x="0" y="361594"/>
                  </a:lnTo>
                  <a:lnTo>
                    <a:pt x="5528" y="388969"/>
                  </a:lnTo>
                  <a:lnTo>
                    <a:pt x="20599" y="411352"/>
                  </a:lnTo>
                  <a:lnTo>
                    <a:pt x="42937" y="426459"/>
                  </a:lnTo>
                  <a:lnTo>
                    <a:pt x="70269" y="432003"/>
                  </a:lnTo>
                  <a:lnTo>
                    <a:pt x="1549692" y="432003"/>
                  </a:lnTo>
                  <a:lnTo>
                    <a:pt x="1577024" y="426459"/>
                  </a:lnTo>
                  <a:lnTo>
                    <a:pt x="1599376" y="411352"/>
                  </a:lnTo>
                  <a:lnTo>
                    <a:pt x="1614462" y="388969"/>
                  </a:lnTo>
                  <a:lnTo>
                    <a:pt x="1619999" y="361594"/>
                  </a:lnTo>
                  <a:lnTo>
                    <a:pt x="1619999" y="70421"/>
                  </a:lnTo>
                  <a:lnTo>
                    <a:pt x="1614462" y="43033"/>
                  </a:lnTo>
                  <a:lnTo>
                    <a:pt x="1599376" y="20647"/>
                  </a:lnTo>
                  <a:lnTo>
                    <a:pt x="1577024" y="5541"/>
                  </a:lnTo>
                  <a:lnTo>
                    <a:pt x="1549692" y="0"/>
                  </a:lnTo>
                  <a:close/>
                </a:path>
              </a:pathLst>
            </a:custGeom>
            <a:solidFill>
              <a:srgbClr val="ED1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1436" y="465368"/>
              <a:ext cx="422128" cy="224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6670" y="515838"/>
              <a:ext cx="189344" cy="167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9747" y="469400"/>
              <a:ext cx="342651" cy="220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46035" y="514007"/>
              <a:ext cx="206451" cy="1759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78212" y="462089"/>
              <a:ext cx="140970" cy="222250"/>
            </a:xfrm>
            <a:custGeom>
              <a:avLst/>
              <a:gdLst/>
              <a:ahLst/>
              <a:cxnLst/>
              <a:rect l="l" t="t" r="r" b="b"/>
              <a:pathLst>
                <a:path w="140970" h="222250">
                  <a:moveTo>
                    <a:pt x="53682" y="0"/>
                  </a:moveTo>
                  <a:lnTo>
                    <a:pt x="0" y="0"/>
                  </a:lnTo>
                  <a:lnTo>
                    <a:pt x="0" y="221716"/>
                  </a:lnTo>
                  <a:lnTo>
                    <a:pt x="53682" y="221716"/>
                  </a:lnTo>
                  <a:lnTo>
                    <a:pt x="53682" y="0"/>
                  </a:lnTo>
                  <a:close/>
                </a:path>
                <a:path w="140970" h="222250">
                  <a:moveTo>
                    <a:pt x="140423" y="0"/>
                  </a:moveTo>
                  <a:lnTo>
                    <a:pt x="86728" y="0"/>
                  </a:lnTo>
                  <a:lnTo>
                    <a:pt x="86728" y="221716"/>
                  </a:lnTo>
                  <a:lnTo>
                    <a:pt x="140423" y="221716"/>
                  </a:lnTo>
                  <a:lnTo>
                    <a:pt x="140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70" y="1154430"/>
            <a:ext cx="10692130" cy="6408420"/>
            <a:chOff x="0" y="1152004"/>
            <a:chExt cx="10692130" cy="6408420"/>
          </a:xfrm>
        </p:grpSpPr>
        <p:sp>
          <p:nvSpPr>
            <p:cNvPr id="14" name="object 14"/>
            <p:cNvSpPr/>
            <p:nvPr/>
          </p:nvSpPr>
          <p:spPr>
            <a:xfrm>
              <a:off x="251999" y="7106404"/>
              <a:ext cx="864235" cy="454025"/>
            </a:xfrm>
            <a:custGeom>
              <a:avLst/>
              <a:gdLst/>
              <a:ahLst/>
              <a:cxnLst/>
              <a:rect l="l" t="t" r="r" b="b"/>
              <a:pathLst>
                <a:path w="864235" h="454025">
                  <a:moveTo>
                    <a:pt x="756005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53600"/>
                  </a:lnTo>
                  <a:lnTo>
                    <a:pt x="864006" y="453600"/>
                  </a:lnTo>
                  <a:lnTo>
                    <a:pt x="864006" y="108000"/>
                  </a:lnTo>
                  <a:lnTo>
                    <a:pt x="855518" y="65960"/>
                  </a:lnTo>
                  <a:lnTo>
                    <a:pt x="832370" y="31630"/>
                  </a:lnTo>
                  <a:lnTo>
                    <a:pt x="798041" y="8486"/>
                  </a:lnTo>
                  <a:lnTo>
                    <a:pt x="75600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152004"/>
              <a:ext cx="10692130" cy="4306570"/>
            </a:xfrm>
            <a:custGeom>
              <a:avLst/>
              <a:gdLst/>
              <a:ahLst/>
              <a:cxnLst/>
              <a:rect l="l" t="t" r="r" b="b"/>
              <a:pathLst>
                <a:path w="10692130" h="4306570">
                  <a:moveTo>
                    <a:pt x="10692003" y="0"/>
                  </a:moveTo>
                  <a:lnTo>
                    <a:pt x="0" y="0"/>
                  </a:lnTo>
                  <a:lnTo>
                    <a:pt x="0" y="4306087"/>
                  </a:lnTo>
                  <a:lnTo>
                    <a:pt x="10692003" y="4306087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1A90B7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300" y="6194524"/>
            <a:ext cx="7250260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Avenir Book"/>
                <a:cs typeface="Avenir Book"/>
              </a:rPr>
              <a:t>The </a:t>
            </a:r>
            <a:r>
              <a:rPr sz="1600" spc="-20" dirty="0">
                <a:solidFill>
                  <a:srgbClr val="FFFFFF"/>
                </a:solidFill>
                <a:latin typeface="Avenir Book"/>
                <a:cs typeface="Avenir Book"/>
              </a:rPr>
              <a:t>Tunstall </a:t>
            </a:r>
            <a:r>
              <a:rPr sz="1600" spc="-5" dirty="0">
                <a:solidFill>
                  <a:srgbClr val="FFFFFF"/>
                </a:solidFill>
                <a:latin typeface="Avenir Book"/>
                <a:cs typeface="Avenir Book"/>
              </a:rPr>
              <a:t>remote </a:t>
            </a:r>
            <a:r>
              <a:rPr sz="1600" dirty="0">
                <a:solidFill>
                  <a:srgbClr val="FFFFFF"/>
                </a:solidFill>
                <a:latin typeface="Avenir Book"/>
                <a:cs typeface="Avenir Book"/>
              </a:rPr>
              <a:t>patient monitoring and management platform is a  </a:t>
            </a:r>
            <a:r>
              <a:rPr sz="1600" spc="-5" dirty="0">
                <a:solidFill>
                  <a:srgbClr val="FFFFFF"/>
                </a:solidFill>
                <a:latin typeface="Avenir Book"/>
                <a:cs typeface="Avenir Book"/>
              </a:rPr>
              <a:t>comprehensive </a:t>
            </a:r>
            <a:r>
              <a:rPr sz="1600" dirty="0">
                <a:solidFill>
                  <a:srgbClr val="FFFFFF"/>
                </a:solidFill>
                <a:latin typeface="Avenir Book"/>
                <a:cs typeface="Avenir Book"/>
              </a:rPr>
              <a:t>and versatile telehealth solution that can be deployed quickly and easily to help you </a:t>
            </a:r>
            <a:r>
              <a:rPr sz="1600" spc="-5" dirty="0">
                <a:solidFill>
                  <a:srgbClr val="FFFFFF"/>
                </a:solidFill>
                <a:latin typeface="Avenir Book"/>
                <a:cs typeface="Avenir Book"/>
              </a:rPr>
              <a:t>protect </a:t>
            </a:r>
            <a:r>
              <a:rPr sz="1600" dirty="0">
                <a:solidFill>
                  <a:srgbClr val="FFFFFF"/>
                </a:solidFill>
                <a:latin typeface="Avenir Book"/>
                <a:cs typeface="Avenir Book"/>
              </a:rPr>
              <a:t>vulnerable patients – and your</a:t>
            </a:r>
            <a:r>
              <a:rPr sz="1600" spc="-70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venir Book"/>
                <a:cs typeface="Avenir Book"/>
              </a:rPr>
              <a:t>staff</a:t>
            </a:r>
            <a:endParaRPr sz="1600" dirty="0">
              <a:latin typeface="Avenir Book"/>
              <a:cs typeface="Avenir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077" y="7159415"/>
            <a:ext cx="593090" cy="32271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lang="en-GB" sz="1000" dirty="0">
                <a:solidFill>
                  <a:srgbClr val="FFFFFF"/>
                </a:solidFill>
                <a:latin typeface="Avenir Book"/>
                <a:cs typeface="Avenir Book"/>
              </a:rPr>
              <a:t>October</a:t>
            </a:r>
            <a:r>
              <a:rPr sz="1000" dirty="0">
                <a:solidFill>
                  <a:srgbClr val="FFFFFF"/>
                </a:solidFill>
                <a:latin typeface="Avenir Book"/>
                <a:cs typeface="Avenir Book"/>
              </a:rPr>
              <a:t>  2020</a:t>
            </a:r>
            <a:endParaRPr sz="1000" dirty="0">
              <a:latin typeface="Avenir Book"/>
              <a:cs typeface="Avenir Boo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2140" y="438124"/>
            <a:ext cx="9908244" cy="6808457"/>
            <a:chOff x="362140" y="438124"/>
            <a:chExt cx="9908244" cy="6808457"/>
          </a:xfrm>
        </p:grpSpPr>
        <p:sp>
          <p:nvSpPr>
            <p:cNvPr id="19" name="object 19"/>
            <p:cNvSpPr/>
            <p:nvPr/>
          </p:nvSpPr>
          <p:spPr>
            <a:xfrm>
              <a:off x="593140" y="1900757"/>
              <a:ext cx="1314450" cy="1897380"/>
            </a:xfrm>
            <a:custGeom>
              <a:avLst/>
              <a:gdLst/>
              <a:ahLst/>
              <a:cxnLst/>
              <a:rect l="l" t="t" r="r" b="b"/>
              <a:pathLst>
                <a:path w="1314450" h="1897379">
                  <a:moveTo>
                    <a:pt x="774128" y="108000"/>
                  </a:moveTo>
                  <a:lnTo>
                    <a:pt x="765644" y="65963"/>
                  </a:lnTo>
                  <a:lnTo>
                    <a:pt x="742505" y="31623"/>
                  </a:lnTo>
                  <a:lnTo>
                    <a:pt x="708164" y="8483"/>
                  </a:lnTo>
                  <a:lnTo>
                    <a:pt x="666127" y="0"/>
                  </a:lnTo>
                  <a:lnTo>
                    <a:pt x="108000" y="0"/>
                  </a:lnTo>
                  <a:lnTo>
                    <a:pt x="65963" y="8483"/>
                  </a:lnTo>
                  <a:lnTo>
                    <a:pt x="31635" y="31623"/>
                  </a:lnTo>
                  <a:lnTo>
                    <a:pt x="8483" y="65963"/>
                  </a:lnTo>
                  <a:lnTo>
                    <a:pt x="0" y="108000"/>
                  </a:lnTo>
                  <a:lnTo>
                    <a:pt x="0" y="666127"/>
                  </a:lnTo>
                  <a:lnTo>
                    <a:pt x="8483" y="708164"/>
                  </a:lnTo>
                  <a:lnTo>
                    <a:pt x="31635" y="742492"/>
                  </a:lnTo>
                  <a:lnTo>
                    <a:pt x="65963" y="765644"/>
                  </a:lnTo>
                  <a:lnTo>
                    <a:pt x="108000" y="774128"/>
                  </a:lnTo>
                  <a:lnTo>
                    <a:pt x="666127" y="774128"/>
                  </a:lnTo>
                  <a:lnTo>
                    <a:pt x="708164" y="765644"/>
                  </a:lnTo>
                  <a:lnTo>
                    <a:pt x="742505" y="742492"/>
                  </a:lnTo>
                  <a:lnTo>
                    <a:pt x="765644" y="708164"/>
                  </a:lnTo>
                  <a:lnTo>
                    <a:pt x="774128" y="666127"/>
                  </a:lnTo>
                  <a:lnTo>
                    <a:pt x="774128" y="108000"/>
                  </a:lnTo>
                  <a:close/>
                </a:path>
                <a:path w="1314450" h="1897379">
                  <a:moveTo>
                    <a:pt x="1314297" y="1346860"/>
                  </a:moveTo>
                  <a:lnTo>
                    <a:pt x="1305814" y="1304823"/>
                  </a:lnTo>
                  <a:lnTo>
                    <a:pt x="1282674" y="1270482"/>
                  </a:lnTo>
                  <a:lnTo>
                    <a:pt x="1248346" y="1247343"/>
                  </a:lnTo>
                  <a:lnTo>
                    <a:pt x="1206296" y="1238859"/>
                  </a:lnTo>
                  <a:lnTo>
                    <a:pt x="764286" y="1238859"/>
                  </a:lnTo>
                  <a:lnTo>
                    <a:pt x="722249" y="1247343"/>
                  </a:lnTo>
                  <a:lnTo>
                    <a:pt x="687920" y="1270482"/>
                  </a:lnTo>
                  <a:lnTo>
                    <a:pt x="664781" y="1304823"/>
                  </a:lnTo>
                  <a:lnTo>
                    <a:pt x="656285" y="1346860"/>
                  </a:lnTo>
                  <a:lnTo>
                    <a:pt x="656285" y="1788871"/>
                  </a:lnTo>
                  <a:lnTo>
                    <a:pt x="664781" y="1830908"/>
                  </a:lnTo>
                  <a:lnTo>
                    <a:pt x="687920" y="1865236"/>
                  </a:lnTo>
                  <a:lnTo>
                    <a:pt x="722249" y="1888388"/>
                  </a:lnTo>
                  <a:lnTo>
                    <a:pt x="764286" y="1896872"/>
                  </a:lnTo>
                  <a:lnTo>
                    <a:pt x="1206296" y="1896872"/>
                  </a:lnTo>
                  <a:lnTo>
                    <a:pt x="1248346" y="1888388"/>
                  </a:lnTo>
                  <a:lnTo>
                    <a:pt x="1282674" y="1865236"/>
                  </a:lnTo>
                  <a:lnTo>
                    <a:pt x="1305814" y="1830908"/>
                  </a:lnTo>
                  <a:lnTo>
                    <a:pt x="1314297" y="1788871"/>
                  </a:lnTo>
                  <a:lnTo>
                    <a:pt x="1314297" y="1346860"/>
                  </a:lnTo>
                  <a:close/>
                </a:path>
              </a:pathLst>
            </a:custGeom>
            <a:solidFill>
              <a:srgbClr val="009FDA">
                <a:alpha val="4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3149" y="1900749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66127"/>
                  </a:lnTo>
                  <a:lnTo>
                    <a:pt x="8486" y="708168"/>
                  </a:lnTo>
                  <a:lnTo>
                    <a:pt x="31630" y="742497"/>
                  </a:lnTo>
                  <a:lnTo>
                    <a:pt x="65960" y="765641"/>
                  </a:lnTo>
                  <a:lnTo>
                    <a:pt x="108000" y="774128"/>
                  </a:lnTo>
                  <a:lnTo>
                    <a:pt x="666127" y="774128"/>
                  </a:lnTo>
                  <a:lnTo>
                    <a:pt x="708168" y="765641"/>
                  </a:lnTo>
                  <a:lnTo>
                    <a:pt x="742497" y="742497"/>
                  </a:lnTo>
                  <a:lnTo>
                    <a:pt x="765641" y="708168"/>
                  </a:lnTo>
                  <a:lnTo>
                    <a:pt x="774128" y="666127"/>
                  </a:lnTo>
                  <a:lnTo>
                    <a:pt x="774128" y="108000"/>
                  </a:lnTo>
                  <a:lnTo>
                    <a:pt x="765641" y="65960"/>
                  </a:lnTo>
                  <a:lnTo>
                    <a:pt x="742497" y="31630"/>
                  </a:lnTo>
                  <a:lnTo>
                    <a:pt x="708168" y="8486"/>
                  </a:lnTo>
                  <a:lnTo>
                    <a:pt x="666127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9436" y="3139608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4" h="65849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0011"/>
                  </a:lnTo>
                  <a:lnTo>
                    <a:pt x="8486" y="592052"/>
                  </a:lnTo>
                  <a:lnTo>
                    <a:pt x="31630" y="626381"/>
                  </a:lnTo>
                  <a:lnTo>
                    <a:pt x="65960" y="649525"/>
                  </a:lnTo>
                  <a:lnTo>
                    <a:pt x="108000" y="658012"/>
                  </a:lnTo>
                  <a:lnTo>
                    <a:pt x="550011" y="658012"/>
                  </a:lnTo>
                  <a:lnTo>
                    <a:pt x="592052" y="649525"/>
                  </a:lnTo>
                  <a:lnTo>
                    <a:pt x="626381" y="626381"/>
                  </a:lnTo>
                  <a:lnTo>
                    <a:pt x="649525" y="592052"/>
                  </a:lnTo>
                  <a:lnTo>
                    <a:pt x="658012" y="550011"/>
                  </a:lnTo>
                  <a:lnTo>
                    <a:pt x="658012" y="108000"/>
                  </a:lnTo>
                  <a:lnTo>
                    <a:pt x="649525" y="65960"/>
                  </a:lnTo>
                  <a:lnTo>
                    <a:pt x="626381" y="31630"/>
                  </a:lnTo>
                  <a:lnTo>
                    <a:pt x="592052" y="8486"/>
                  </a:lnTo>
                  <a:lnTo>
                    <a:pt x="550011" y="0"/>
                  </a:lnTo>
                  <a:lnTo>
                    <a:pt x="108000" y="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8596" y="3332595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5" h="658495">
                  <a:moveTo>
                    <a:pt x="550011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0011"/>
                  </a:lnTo>
                  <a:lnTo>
                    <a:pt x="8486" y="592052"/>
                  </a:lnTo>
                  <a:lnTo>
                    <a:pt x="31630" y="626381"/>
                  </a:lnTo>
                  <a:lnTo>
                    <a:pt x="65960" y="649525"/>
                  </a:lnTo>
                  <a:lnTo>
                    <a:pt x="108000" y="658012"/>
                  </a:lnTo>
                  <a:lnTo>
                    <a:pt x="550011" y="658012"/>
                  </a:lnTo>
                  <a:lnTo>
                    <a:pt x="592052" y="649525"/>
                  </a:lnTo>
                  <a:lnTo>
                    <a:pt x="626381" y="626381"/>
                  </a:lnTo>
                  <a:lnTo>
                    <a:pt x="649525" y="592052"/>
                  </a:lnTo>
                  <a:lnTo>
                    <a:pt x="658012" y="550011"/>
                  </a:lnTo>
                  <a:lnTo>
                    <a:pt x="658012" y="108000"/>
                  </a:lnTo>
                  <a:lnTo>
                    <a:pt x="649525" y="65960"/>
                  </a:lnTo>
                  <a:lnTo>
                    <a:pt x="626381" y="31630"/>
                  </a:lnTo>
                  <a:lnTo>
                    <a:pt x="592052" y="8486"/>
                  </a:lnTo>
                  <a:lnTo>
                    <a:pt x="550011" y="0"/>
                  </a:lnTo>
                  <a:close/>
                </a:path>
              </a:pathLst>
            </a:custGeom>
            <a:solidFill>
              <a:srgbClr val="009FDA">
                <a:alpha val="4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58596" y="3332595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5" h="65849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0011"/>
                  </a:lnTo>
                  <a:lnTo>
                    <a:pt x="8486" y="592052"/>
                  </a:lnTo>
                  <a:lnTo>
                    <a:pt x="31630" y="626381"/>
                  </a:lnTo>
                  <a:lnTo>
                    <a:pt x="65960" y="649525"/>
                  </a:lnTo>
                  <a:lnTo>
                    <a:pt x="108000" y="658012"/>
                  </a:lnTo>
                  <a:lnTo>
                    <a:pt x="550011" y="658012"/>
                  </a:lnTo>
                  <a:lnTo>
                    <a:pt x="592052" y="649525"/>
                  </a:lnTo>
                  <a:lnTo>
                    <a:pt x="626381" y="626381"/>
                  </a:lnTo>
                  <a:lnTo>
                    <a:pt x="649525" y="592052"/>
                  </a:lnTo>
                  <a:lnTo>
                    <a:pt x="658012" y="550011"/>
                  </a:lnTo>
                  <a:lnTo>
                    <a:pt x="658012" y="108000"/>
                  </a:lnTo>
                  <a:lnTo>
                    <a:pt x="649525" y="65960"/>
                  </a:lnTo>
                  <a:lnTo>
                    <a:pt x="626381" y="31630"/>
                  </a:lnTo>
                  <a:lnTo>
                    <a:pt x="592052" y="8486"/>
                  </a:lnTo>
                  <a:lnTo>
                    <a:pt x="550011" y="0"/>
                  </a:lnTo>
                  <a:lnTo>
                    <a:pt x="108000" y="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4222" y="4251713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653630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53630"/>
                  </a:lnTo>
                  <a:lnTo>
                    <a:pt x="8486" y="695671"/>
                  </a:lnTo>
                  <a:lnTo>
                    <a:pt x="31630" y="730000"/>
                  </a:lnTo>
                  <a:lnTo>
                    <a:pt x="65960" y="753145"/>
                  </a:lnTo>
                  <a:lnTo>
                    <a:pt x="108000" y="761631"/>
                  </a:lnTo>
                  <a:lnTo>
                    <a:pt x="653630" y="761631"/>
                  </a:lnTo>
                  <a:lnTo>
                    <a:pt x="695671" y="753145"/>
                  </a:lnTo>
                  <a:lnTo>
                    <a:pt x="730000" y="730000"/>
                  </a:lnTo>
                  <a:lnTo>
                    <a:pt x="753145" y="695671"/>
                  </a:lnTo>
                  <a:lnTo>
                    <a:pt x="761631" y="653630"/>
                  </a:lnTo>
                  <a:lnTo>
                    <a:pt x="761631" y="108000"/>
                  </a:lnTo>
                  <a:lnTo>
                    <a:pt x="753145" y="65960"/>
                  </a:lnTo>
                  <a:lnTo>
                    <a:pt x="730000" y="31630"/>
                  </a:lnTo>
                  <a:lnTo>
                    <a:pt x="695671" y="8486"/>
                  </a:lnTo>
                  <a:lnTo>
                    <a:pt x="653630" y="0"/>
                  </a:lnTo>
                  <a:close/>
                </a:path>
              </a:pathLst>
            </a:custGeom>
            <a:solidFill>
              <a:srgbClr val="009FDA">
                <a:alpha val="4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4222" y="4251713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53630"/>
                  </a:lnTo>
                  <a:lnTo>
                    <a:pt x="8486" y="695671"/>
                  </a:lnTo>
                  <a:lnTo>
                    <a:pt x="31630" y="730000"/>
                  </a:lnTo>
                  <a:lnTo>
                    <a:pt x="65960" y="753145"/>
                  </a:lnTo>
                  <a:lnTo>
                    <a:pt x="108000" y="761631"/>
                  </a:lnTo>
                  <a:lnTo>
                    <a:pt x="653630" y="761631"/>
                  </a:lnTo>
                  <a:lnTo>
                    <a:pt x="695671" y="753145"/>
                  </a:lnTo>
                  <a:lnTo>
                    <a:pt x="730000" y="730000"/>
                  </a:lnTo>
                  <a:lnTo>
                    <a:pt x="753145" y="695671"/>
                  </a:lnTo>
                  <a:lnTo>
                    <a:pt x="761631" y="653630"/>
                  </a:lnTo>
                  <a:lnTo>
                    <a:pt x="761631" y="108000"/>
                  </a:lnTo>
                  <a:lnTo>
                    <a:pt x="753145" y="65960"/>
                  </a:lnTo>
                  <a:lnTo>
                    <a:pt x="730000" y="31630"/>
                  </a:lnTo>
                  <a:lnTo>
                    <a:pt x="695671" y="8486"/>
                  </a:lnTo>
                  <a:lnTo>
                    <a:pt x="653630" y="0"/>
                  </a:lnTo>
                  <a:lnTo>
                    <a:pt x="108000" y="0"/>
                  </a:lnTo>
                  <a:close/>
                </a:path>
              </a:pathLst>
            </a:custGeom>
            <a:ln w="124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46397" y="176920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52579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25792"/>
                  </a:lnTo>
                  <a:lnTo>
                    <a:pt x="8486" y="567826"/>
                  </a:lnTo>
                  <a:lnTo>
                    <a:pt x="31630" y="602151"/>
                  </a:lnTo>
                  <a:lnTo>
                    <a:pt x="65960" y="625294"/>
                  </a:lnTo>
                  <a:lnTo>
                    <a:pt x="108000" y="633780"/>
                  </a:lnTo>
                  <a:lnTo>
                    <a:pt x="525792" y="633780"/>
                  </a:lnTo>
                  <a:lnTo>
                    <a:pt x="567828" y="625294"/>
                  </a:lnTo>
                  <a:lnTo>
                    <a:pt x="602157" y="602151"/>
                  </a:lnTo>
                  <a:lnTo>
                    <a:pt x="625305" y="567826"/>
                  </a:lnTo>
                  <a:lnTo>
                    <a:pt x="633793" y="525792"/>
                  </a:lnTo>
                  <a:lnTo>
                    <a:pt x="633793" y="108000"/>
                  </a:lnTo>
                  <a:lnTo>
                    <a:pt x="625305" y="65960"/>
                  </a:lnTo>
                  <a:lnTo>
                    <a:pt x="602157" y="31630"/>
                  </a:lnTo>
                  <a:lnTo>
                    <a:pt x="567828" y="8486"/>
                  </a:lnTo>
                  <a:lnTo>
                    <a:pt x="525792" y="0"/>
                  </a:lnTo>
                  <a:close/>
                </a:path>
              </a:pathLst>
            </a:custGeom>
            <a:solidFill>
              <a:srgbClr val="009FDA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46397" y="176920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25792"/>
                  </a:lnTo>
                  <a:lnTo>
                    <a:pt x="8486" y="567826"/>
                  </a:lnTo>
                  <a:lnTo>
                    <a:pt x="31630" y="602151"/>
                  </a:lnTo>
                  <a:lnTo>
                    <a:pt x="65960" y="625294"/>
                  </a:lnTo>
                  <a:lnTo>
                    <a:pt x="108000" y="633780"/>
                  </a:lnTo>
                  <a:lnTo>
                    <a:pt x="525792" y="633780"/>
                  </a:lnTo>
                  <a:lnTo>
                    <a:pt x="567828" y="625294"/>
                  </a:lnTo>
                  <a:lnTo>
                    <a:pt x="602157" y="602151"/>
                  </a:lnTo>
                  <a:lnTo>
                    <a:pt x="625305" y="567826"/>
                  </a:lnTo>
                  <a:lnTo>
                    <a:pt x="633793" y="525792"/>
                  </a:lnTo>
                  <a:lnTo>
                    <a:pt x="633793" y="108000"/>
                  </a:lnTo>
                  <a:lnTo>
                    <a:pt x="625305" y="65960"/>
                  </a:lnTo>
                  <a:lnTo>
                    <a:pt x="602157" y="31630"/>
                  </a:lnTo>
                  <a:lnTo>
                    <a:pt x="567828" y="8486"/>
                  </a:lnTo>
                  <a:lnTo>
                    <a:pt x="525792" y="0"/>
                  </a:lnTo>
                  <a:lnTo>
                    <a:pt x="108000" y="0"/>
                  </a:lnTo>
                  <a:close/>
                </a:path>
              </a:pathLst>
            </a:custGeom>
            <a:ln w="10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6939" y="2030566"/>
              <a:ext cx="567055" cy="532765"/>
            </a:xfrm>
            <a:custGeom>
              <a:avLst/>
              <a:gdLst/>
              <a:ahLst/>
              <a:cxnLst/>
              <a:rect l="l" t="t" r="r" b="b"/>
              <a:pathLst>
                <a:path w="567055" h="532764">
                  <a:moveTo>
                    <a:pt x="417029" y="0"/>
                  </a:moveTo>
                  <a:lnTo>
                    <a:pt x="375127" y="5931"/>
                  </a:lnTo>
                  <a:lnTo>
                    <a:pt x="337693" y="22655"/>
                  </a:lnTo>
                  <a:lnTo>
                    <a:pt x="306487" y="48568"/>
                  </a:lnTo>
                  <a:lnTo>
                    <a:pt x="283273" y="82067"/>
                  </a:lnTo>
                  <a:lnTo>
                    <a:pt x="260162" y="48568"/>
                  </a:lnTo>
                  <a:lnTo>
                    <a:pt x="229009" y="22655"/>
                  </a:lnTo>
                  <a:lnTo>
                    <a:pt x="191594" y="5931"/>
                  </a:lnTo>
                  <a:lnTo>
                    <a:pt x="149694" y="0"/>
                  </a:lnTo>
                  <a:lnTo>
                    <a:pt x="102417" y="7642"/>
                  </a:lnTo>
                  <a:lnTo>
                    <a:pt x="61329" y="28914"/>
                  </a:lnTo>
                  <a:lnTo>
                    <a:pt x="28910" y="61335"/>
                  </a:lnTo>
                  <a:lnTo>
                    <a:pt x="7641" y="102422"/>
                  </a:lnTo>
                  <a:lnTo>
                    <a:pt x="0" y="149694"/>
                  </a:lnTo>
                  <a:lnTo>
                    <a:pt x="1515" y="177731"/>
                  </a:lnTo>
                  <a:lnTo>
                    <a:pt x="6081" y="206065"/>
                  </a:lnTo>
                  <a:lnTo>
                    <a:pt x="13732" y="234868"/>
                  </a:lnTo>
                  <a:lnTo>
                    <a:pt x="24498" y="264312"/>
                  </a:lnTo>
                  <a:lnTo>
                    <a:pt x="4025" y="274561"/>
                  </a:lnTo>
                  <a:lnTo>
                    <a:pt x="67284" y="316344"/>
                  </a:lnTo>
                  <a:lnTo>
                    <a:pt x="71818" y="240652"/>
                  </a:lnTo>
                  <a:lnTo>
                    <a:pt x="51689" y="250723"/>
                  </a:lnTo>
                  <a:lnTo>
                    <a:pt x="42335" y="224651"/>
                  </a:lnTo>
                  <a:lnTo>
                    <a:pt x="35674" y="199224"/>
                  </a:lnTo>
                  <a:lnTo>
                    <a:pt x="31690" y="174331"/>
                  </a:lnTo>
                  <a:lnTo>
                    <a:pt x="30365" y="149860"/>
                  </a:lnTo>
                  <a:lnTo>
                    <a:pt x="39756" y="103489"/>
                  </a:lnTo>
                  <a:lnTo>
                    <a:pt x="65338" y="65614"/>
                  </a:lnTo>
                  <a:lnTo>
                    <a:pt x="103221" y="40074"/>
                  </a:lnTo>
                  <a:lnTo>
                    <a:pt x="149517" y="30708"/>
                  </a:lnTo>
                  <a:lnTo>
                    <a:pt x="192905" y="38814"/>
                  </a:lnTo>
                  <a:lnTo>
                    <a:pt x="229279" y="61191"/>
                  </a:lnTo>
                  <a:lnTo>
                    <a:pt x="255394" y="94927"/>
                  </a:lnTo>
                  <a:lnTo>
                    <a:pt x="268008" y="137109"/>
                  </a:lnTo>
                  <a:lnTo>
                    <a:pt x="268846" y="144830"/>
                  </a:lnTo>
                  <a:lnTo>
                    <a:pt x="275386" y="150698"/>
                  </a:lnTo>
                  <a:lnTo>
                    <a:pt x="290830" y="150698"/>
                  </a:lnTo>
                  <a:lnTo>
                    <a:pt x="297370" y="144830"/>
                  </a:lnTo>
                  <a:lnTo>
                    <a:pt x="298208" y="137109"/>
                  </a:lnTo>
                  <a:lnTo>
                    <a:pt x="310897" y="94852"/>
                  </a:lnTo>
                  <a:lnTo>
                    <a:pt x="337004" y="61125"/>
                  </a:lnTo>
                  <a:lnTo>
                    <a:pt x="373335" y="38789"/>
                  </a:lnTo>
                  <a:lnTo>
                    <a:pt x="416699" y="30708"/>
                  </a:lnTo>
                  <a:lnTo>
                    <a:pt x="463070" y="40099"/>
                  </a:lnTo>
                  <a:lnTo>
                    <a:pt x="500945" y="65681"/>
                  </a:lnTo>
                  <a:lnTo>
                    <a:pt x="526484" y="103564"/>
                  </a:lnTo>
                  <a:lnTo>
                    <a:pt x="535851" y="149860"/>
                  </a:lnTo>
                  <a:lnTo>
                    <a:pt x="532303" y="189514"/>
                  </a:lnTo>
                  <a:lnTo>
                    <a:pt x="521692" y="231089"/>
                  </a:lnTo>
                  <a:lnTo>
                    <a:pt x="504063" y="274425"/>
                  </a:lnTo>
                  <a:lnTo>
                    <a:pt x="479463" y="319366"/>
                  </a:lnTo>
                  <a:lnTo>
                    <a:pt x="446654" y="365407"/>
                  </a:lnTo>
                  <a:lnTo>
                    <a:pt x="421832" y="395612"/>
                  </a:lnTo>
                  <a:lnTo>
                    <a:pt x="393204" y="426935"/>
                  </a:lnTo>
                  <a:lnTo>
                    <a:pt x="357979" y="460144"/>
                  </a:lnTo>
                  <a:lnTo>
                    <a:pt x="325907" y="484162"/>
                  </a:lnTo>
                  <a:lnTo>
                    <a:pt x="327982" y="354106"/>
                  </a:lnTo>
                  <a:lnTo>
                    <a:pt x="328256" y="322211"/>
                  </a:lnTo>
                  <a:lnTo>
                    <a:pt x="340084" y="361427"/>
                  </a:lnTo>
                  <a:lnTo>
                    <a:pt x="340677" y="372059"/>
                  </a:lnTo>
                  <a:lnTo>
                    <a:pt x="339826" y="405955"/>
                  </a:lnTo>
                  <a:lnTo>
                    <a:pt x="344195" y="411492"/>
                  </a:lnTo>
                  <a:lnTo>
                    <a:pt x="378434" y="388670"/>
                  </a:lnTo>
                  <a:lnTo>
                    <a:pt x="378764" y="381622"/>
                  </a:lnTo>
                  <a:lnTo>
                    <a:pt x="378599" y="374751"/>
                  </a:lnTo>
                  <a:lnTo>
                    <a:pt x="368378" y="319164"/>
                  </a:lnTo>
                  <a:lnTo>
                    <a:pt x="344130" y="281373"/>
                  </a:lnTo>
                  <a:lnTo>
                    <a:pt x="308559" y="262786"/>
                  </a:lnTo>
                  <a:lnTo>
                    <a:pt x="281461" y="259515"/>
                  </a:lnTo>
                  <a:lnTo>
                    <a:pt x="268698" y="260583"/>
                  </a:lnTo>
                  <a:lnTo>
                    <a:pt x="230335" y="275874"/>
                  </a:lnTo>
                  <a:lnTo>
                    <a:pt x="202717" y="312318"/>
                  </a:lnTo>
                  <a:lnTo>
                    <a:pt x="191098" y="353117"/>
                  </a:lnTo>
                  <a:lnTo>
                    <a:pt x="189460" y="374168"/>
                  </a:lnTo>
                  <a:lnTo>
                    <a:pt x="190309" y="395554"/>
                  </a:lnTo>
                  <a:lnTo>
                    <a:pt x="191147" y="403783"/>
                  </a:lnTo>
                  <a:lnTo>
                    <a:pt x="195173" y="409816"/>
                  </a:lnTo>
                  <a:lnTo>
                    <a:pt x="203060" y="412838"/>
                  </a:lnTo>
                  <a:lnTo>
                    <a:pt x="211492" y="414478"/>
                  </a:lnTo>
                  <a:lnTo>
                    <a:pt x="219060" y="412861"/>
                  </a:lnTo>
                  <a:lnTo>
                    <a:pt x="224836" y="408381"/>
                  </a:lnTo>
                  <a:lnTo>
                    <a:pt x="227888" y="401434"/>
                  </a:lnTo>
                  <a:lnTo>
                    <a:pt x="228396" y="398741"/>
                  </a:lnTo>
                  <a:lnTo>
                    <a:pt x="227888" y="393039"/>
                  </a:lnTo>
                  <a:lnTo>
                    <a:pt x="227253" y="380833"/>
                  </a:lnTo>
                  <a:lnTo>
                    <a:pt x="232257" y="338328"/>
                  </a:lnTo>
                  <a:lnTo>
                    <a:pt x="234607" y="332117"/>
                  </a:lnTo>
                  <a:lnTo>
                    <a:pt x="236448" y="325907"/>
                  </a:lnTo>
                  <a:lnTo>
                    <a:pt x="237629" y="326250"/>
                  </a:lnTo>
                  <a:lnTo>
                    <a:pt x="237794" y="327583"/>
                  </a:lnTo>
                  <a:lnTo>
                    <a:pt x="238669" y="363889"/>
                  </a:lnTo>
                  <a:lnTo>
                    <a:pt x="242872" y="449527"/>
                  </a:lnTo>
                  <a:lnTo>
                    <a:pt x="243840" y="486676"/>
                  </a:lnTo>
                  <a:lnTo>
                    <a:pt x="208719" y="460965"/>
                  </a:lnTo>
                  <a:lnTo>
                    <a:pt x="172343" y="426834"/>
                  </a:lnTo>
                  <a:lnTo>
                    <a:pt x="136974" y="387635"/>
                  </a:lnTo>
                  <a:lnTo>
                    <a:pt x="104876" y="346722"/>
                  </a:lnTo>
                  <a:lnTo>
                    <a:pt x="100012" y="339839"/>
                  </a:lnTo>
                  <a:lnTo>
                    <a:pt x="90449" y="338493"/>
                  </a:lnTo>
                  <a:lnTo>
                    <a:pt x="76682" y="348234"/>
                  </a:lnTo>
                  <a:lnTo>
                    <a:pt x="75349" y="357797"/>
                  </a:lnTo>
                  <a:lnTo>
                    <a:pt x="80213" y="364680"/>
                  </a:lnTo>
                  <a:lnTo>
                    <a:pt x="119333" y="413813"/>
                  </a:lnTo>
                  <a:lnTo>
                    <a:pt x="154285" y="451902"/>
                  </a:lnTo>
                  <a:lnTo>
                    <a:pt x="195041" y="489237"/>
                  </a:lnTo>
                  <a:lnTo>
                    <a:pt x="238258" y="518490"/>
                  </a:lnTo>
                  <a:lnTo>
                    <a:pt x="280593" y="532333"/>
                  </a:lnTo>
                  <a:lnTo>
                    <a:pt x="283438" y="532498"/>
                  </a:lnTo>
                  <a:lnTo>
                    <a:pt x="285292" y="532333"/>
                  </a:lnTo>
                  <a:lnTo>
                    <a:pt x="330482" y="517144"/>
                  </a:lnTo>
                  <a:lnTo>
                    <a:pt x="376841" y="484610"/>
                  </a:lnTo>
                  <a:lnTo>
                    <a:pt x="420954" y="442444"/>
                  </a:lnTo>
                  <a:lnTo>
                    <a:pt x="459402" y="398361"/>
                  </a:lnTo>
                  <a:lnTo>
                    <a:pt x="488769" y="360076"/>
                  </a:lnTo>
                  <a:lnTo>
                    <a:pt x="532221" y="286623"/>
                  </a:lnTo>
                  <a:lnTo>
                    <a:pt x="551267" y="239372"/>
                  </a:lnTo>
                  <a:lnTo>
                    <a:pt x="562728" y="193726"/>
                  </a:lnTo>
                  <a:lnTo>
                    <a:pt x="566559" y="149860"/>
                  </a:lnTo>
                  <a:lnTo>
                    <a:pt x="558998" y="102507"/>
                  </a:lnTo>
                  <a:lnTo>
                    <a:pt x="537774" y="61370"/>
                  </a:lnTo>
                  <a:lnTo>
                    <a:pt x="505379" y="28925"/>
                  </a:lnTo>
                  <a:lnTo>
                    <a:pt x="464300" y="7643"/>
                  </a:lnTo>
                  <a:lnTo>
                    <a:pt x="41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2958" y="2207449"/>
              <a:ext cx="75184" cy="753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15413" y="1842655"/>
              <a:ext cx="1090930" cy="2060575"/>
            </a:xfrm>
            <a:custGeom>
              <a:avLst/>
              <a:gdLst/>
              <a:ahLst/>
              <a:cxnLst/>
              <a:rect l="l" t="t" r="r" b="b"/>
              <a:pathLst>
                <a:path w="1090930" h="2060575">
                  <a:moveTo>
                    <a:pt x="485775" y="242887"/>
                  </a:moveTo>
                  <a:lnTo>
                    <a:pt x="461441" y="218554"/>
                  </a:lnTo>
                  <a:lnTo>
                    <a:pt x="453199" y="219989"/>
                  </a:lnTo>
                  <a:lnTo>
                    <a:pt x="446163" y="223951"/>
                  </a:lnTo>
                  <a:lnTo>
                    <a:pt x="440842" y="229946"/>
                  </a:lnTo>
                  <a:lnTo>
                    <a:pt x="437730" y="237464"/>
                  </a:lnTo>
                  <a:lnTo>
                    <a:pt x="387172" y="237464"/>
                  </a:lnTo>
                  <a:lnTo>
                    <a:pt x="383806" y="211353"/>
                  </a:lnTo>
                  <a:lnTo>
                    <a:pt x="375983" y="186905"/>
                  </a:lnTo>
                  <a:lnTo>
                    <a:pt x="364134" y="164553"/>
                  </a:lnTo>
                  <a:lnTo>
                    <a:pt x="361403" y="161061"/>
                  </a:lnTo>
                  <a:lnTo>
                    <a:pt x="361403" y="237464"/>
                  </a:lnTo>
                  <a:lnTo>
                    <a:pt x="361403" y="248310"/>
                  </a:lnTo>
                  <a:lnTo>
                    <a:pt x="352259" y="288848"/>
                  </a:lnTo>
                  <a:lnTo>
                    <a:pt x="330492" y="322821"/>
                  </a:lnTo>
                  <a:lnTo>
                    <a:pt x="288861" y="352259"/>
                  </a:lnTo>
                  <a:lnTo>
                    <a:pt x="248310" y="361403"/>
                  </a:lnTo>
                  <a:lnTo>
                    <a:pt x="244703" y="361530"/>
                  </a:lnTo>
                  <a:lnTo>
                    <a:pt x="241071" y="361530"/>
                  </a:lnTo>
                  <a:lnTo>
                    <a:pt x="196926" y="352259"/>
                  </a:lnTo>
                  <a:lnTo>
                    <a:pt x="162953" y="330492"/>
                  </a:lnTo>
                  <a:lnTo>
                    <a:pt x="133515" y="288848"/>
                  </a:lnTo>
                  <a:lnTo>
                    <a:pt x="124371" y="248310"/>
                  </a:lnTo>
                  <a:lnTo>
                    <a:pt x="124371" y="237464"/>
                  </a:lnTo>
                  <a:lnTo>
                    <a:pt x="133515" y="196913"/>
                  </a:lnTo>
                  <a:lnTo>
                    <a:pt x="155282" y="162953"/>
                  </a:lnTo>
                  <a:lnTo>
                    <a:pt x="190144" y="137083"/>
                  </a:lnTo>
                  <a:lnTo>
                    <a:pt x="196926" y="133502"/>
                  </a:lnTo>
                  <a:lnTo>
                    <a:pt x="216547" y="127190"/>
                  </a:lnTo>
                  <a:lnTo>
                    <a:pt x="237477" y="124371"/>
                  </a:lnTo>
                  <a:lnTo>
                    <a:pt x="239268" y="124294"/>
                  </a:lnTo>
                  <a:lnTo>
                    <a:pt x="241071" y="124244"/>
                  </a:lnTo>
                  <a:lnTo>
                    <a:pt x="244703" y="124244"/>
                  </a:lnTo>
                  <a:lnTo>
                    <a:pt x="288861" y="133502"/>
                  </a:lnTo>
                  <a:lnTo>
                    <a:pt x="322821" y="155282"/>
                  </a:lnTo>
                  <a:lnTo>
                    <a:pt x="352259" y="196913"/>
                  </a:lnTo>
                  <a:lnTo>
                    <a:pt x="361403" y="237464"/>
                  </a:lnTo>
                  <a:lnTo>
                    <a:pt x="361403" y="161061"/>
                  </a:lnTo>
                  <a:lnTo>
                    <a:pt x="348691" y="144754"/>
                  </a:lnTo>
                  <a:lnTo>
                    <a:pt x="356362" y="137083"/>
                  </a:lnTo>
                  <a:lnTo>
                    <a:pt x="384505" y="108953"/>
                  </a:lnTo>
                  <a:lnTo>
                    <a:pt x="392023" y="112064"/>
                  </a:lnTo>
                  <a:lnTo>
                    <a:pt x="400024" y="112534"/>
                  </a:lnTo>
                  <a:lnTo>
                    <a:pt x="421767" y="88353"/>
                  </a:lnTo>
                  <a:lnTo>
                    <a:pt x="419989" y="79197"/>
                  </a:lnTo>
                  <a:lnTo>
                    <a:pt x="414642" y="71145"/>
                  </a:lnTo>
                  <a:lnTo>
                    <a:pt x="406590" y="65798"/>
                  </a:lnTo>
                  <a:lnTo>
                    <a:pt x="397421" y="64020"/>
                  </a:lnTo>
                  <a:lnTo>
                    <a:pt x="388264" y="65798"/>
                  </a:lnTo>
                  <a:lnTo>
                    <a:pt x="380225" y="71145"/>
                  </a:lnTo>
                  <a:lnTo>
                    <a:pt x="375399" y="77978"/>
                  </a:lnTo>
                  <a:lnTo>
                    <a:pt x="373240" y="85750"/>
                  </a:lnTo>
                  <a:lnTo>
                    <a:pt x="373710" y="93751"/>
                  </a:lnTo>
                  <a:lnTo>
                    <a:pt x="376834" y="101282"/>
                  </a:lnTo>
                  <a:lnTo>
                    <a:pt x="341020" y="137083"/>
                  </a:lnTo>
                  <a:lnTo>
                    <a:pt x="298869" y="109791"/>
                  </a:lnTo>
                  <a:lnTo>
                    <a:pt x="248310" y="98602"/>
                  </a:lnTo>
                  <a:lnTo>
                    <a:pt x="248310" y="48044"/>
                  </a:lnTo>
                  <a:lnTo>
                    <a:pt x="255828" y="44919"/>
                  </a:lnTo>
                  <a:lnTo>
                    <a:pt x="261835" y="39611"/>
                  </a:lnTo>
                  <a:lnTo>
                    <a:pt x="265798" y="32575"/>
                  </a:lnTo>
                  <a:lnTo>
                    <a:pt x="267233" y="24345"/>
                  </a:lnTo>
                  <a:lnTo>
                    <a:pt x="265315" y="14859"/>
                  </a:lnTo>
                  <a:lnTo>
                    <a:pt x="260096" y="7124"/>
                  </a:lnTo>
                  <a:lnTo>
                    <a:pt x="252361" y="1905"/>
                  </a:lnTo>
                  <a:lnTo>
                    <a:pt x="242887" y="0"/>
                  </a:lnTo>
                  <a:lnTo>
                    <a:pt x="233413" y="1905"/>
                  </a:lnTo>
                  <a:lnTo>
                    <a:pt x="225679" y="7124"/>
                  </a:lnTo>
                  <a:lnTo>
                    <a:pt x="220459" y="14859"/>
                  </a:lnTo>
                  <a:lnTo>
                    <a:pt x="218554" y="24345"/>
                  </a:lnTo>
                  <a:lnTo>
                    <a:pt x="219989" y="32575"/>
                  </a:lnTo>
                  <a:lnTo>
                    <a:pt x="223951" y="39611"/>
                  </a:lnTo>
                  <a:lnTo>
                    <a:pt x="229946" y="44919"/>
                  </a:lnTo>
                  <a:lnTo>
                    <a:pt x="237477" y="48044"/>
                  </a:lnTo>
                  <a:lnTo>
                    <a:pt x="237477" y="98602"/>
                  </a:lnTo>
                  <a:lnTo>
                    <a:pt x="211353" y="101968"/>
                  </a:lnTo>
                  <a:lnTo>
                    <a:pt x="186905" y="109791"/>
                  </a:lnTo>
                  <a:lnTo>
                    <a:pt x="164566" y="121640"/>
                  </a:lnTo>
                  <a:lnTo>
                    <a:pt x="144754" y="137083"/>
                  </a:lnTo>
                  <a:lnTo>
                    <a:pt x="116624" y="108953"/>
                  </a:lnTo>
                  <a:lnTo>
                    <a:pt x="108953" y="101282"/>
                  </a:lnTo>
                  <a:lnTo>
                    <a:pt x="112064" y="93751"/>
                  </a:lnTo>
                  <a:lnTo>
                    <a:pt x="112534" y="85750"/>
                  </a:lnTo>
                  <a:lnTo>
                    <a:pt x="110375" y="77978"/>
                  </a:lnTo>
                  <a:lnTo>
                    <a:pt x="105562" y="71145"/>
                  </a:lnTo>
                  <a:lnTo>
                    <a:pt x="97510" y="65798"/>
                  </a:lnTo>
                  <a:lnTo>
                    <a:pt x="88353" y="64020"/>
                  </a:lnTo>
                  <a:lnTo>
                    <a:pt x="79197" y="65798"/>
                  </a:lnTo>
                  <a:lnTo>
                    <a:pt x="71145" y="71145"/>
                  </a:lnTo>
                  <a:lnTo>
                    <a:pt x="65798" y="79197"/>
                  </a:lnTo>
                  <a:lnTo>
                    <a:pt x="64020" y="88353"/>
                  </a:lnTo>
                  <a:lnTo>
                    <a:pt x="65798" y="97510"/>
                  </a:lnTo>
                  <a:lnTo>
                    <a:pt x="71145" y="105562"/>
                  </a:lnTo>
                  <a:lnTo>
                    <a:pt x="77978" y="110363"/>
                  </a:lnTo>
                  <a:lnTo>
                    <a:pt x="85750" y="112534"/>
                  </a:lnTo>
                  <a:lnTo>
                    <a:pt x="93751" y="112064"/>
                  </a:lnTo>
                  <a:lnTo>
                    <a:pt x="101282" y="108953"/>
                  </a:lnTo>
                  <a:lnTo>
                    <a:pt x="137083" y="144754"/>
                  </a:lnTo>
                  <a:lnTo>
                    <a:pt x="121640" y="164553"/>
                  </a:lnTo>
                  <a:lnTo>
                    <a:pt x="109791" y="186905"/>
                  </a:lnTo>
                  <a:lnTo>
                    <a:pt x="101968" y="211353"/>
                  </a:lnTo>
                  <a:lnTo>
                    <a:pt x="98615" y="237464"/>
                  </a:lnTo>
                  <a:lnTo>
                    <a:pt x="48056" y="237464"/>
                  </a:lnTo>
                  <a:lnTo>
                    <a:pt x="44932" y="229946"/>
                  </a:lnTo>
                  <a:lnTo>
                    <a:pt x="39611" y="223951"/>
                  </a:lnTo>
                  <a:lnTo>
                    <a:pt x="32575" y="219989"/>
                  </a:lnTo>
                  <a:lnTo>
                    <a:pt x="24345" y="218554"/>
                  </a:lnTo>
                  <a:lnTo>
                    <a:pt x="14871" y="220459"/>
                  </a:lnTo>
                  <a:lnTo>
                    <a:pt x="7124" y="225679"/>
                  </a:lnTo>
                  <a:lnTo>
                    <a:pt x="1905" y="233413"/>
                  </a:lnTo>
                  <a:lnTo>
                    <a:pt x="0" y="242887"/>
                  </a:lnTo>
                  <a:lnTo>
                    <a:pt x="1905" y="252361"/>
                  </a:lnTo>
                  <a:lnTo>
                    <a:pt x="7124" y="260096"/>
                  </a:lnTo>
                  <a:lnTo>
                    <a:pt x="14871" y="265303"/>
                  </a:lnTo>
                  <a:lnTo>
                    <a:pt x="24345" y="267220"/>
                  </a:lnTo>
                  <a:lnTo>
                    <a:pt x="32575" y="265785"/>
                  </a:lnTo>
                  <a:lnTo>
                    <a:pt x="39611" y="261823"/>
                  </a:lnTo>
                  <a:lnTo>
                    <a:pt x="44932" y="255828"/>
                  </a:lnTo>
                  <a:lnTo>
                    <a:pt x="48056" y="248310"/>
                  </a:lnTo>
                  <a:lnTo>
                    <a:pt x="98615" y="248310"/>
                  </a:lnTo>
                  <a:lnTo>
                    <a:pt x="101968" y="274421"/>
                  </a:lnTo>
                  <a:lnTo>
                    <a:pt x="109791" y="298856"/>
                  </a:lnTo>
                  <a:lnTo>
                    <a:pt x="121640" y="321208"/>
                  </a:lnTo>
                  <a:lnTo>
                    <a:pt x="137083" y="341020"/>
                  </a:lnTo>
                  <a:lnTo>
                    <a:pt x="101282" y="376821"/>
                  </a:lnTo>
                  <a:lnTo>
                    <a:pt x="93751" y="373710"/>
                  </a:lnTo>
                  <a:lnTo>
                    <a:pt x="85750" y="373227"/>
                  </a:lnTo>
                  <a:lnTo>
                    <a:pt x="77978" y="375399"/>
                  </a:lnTo>
                  <a:lnTo>
                    <a:pt x="71145" y="380225"/>
                  </a:lnTo>
                  <a:lnTo>
                    <a:pt x="65798" y="388264"/>
                  </a:lnTo>
                  <a:lnTo>
                    <a:pt x="64020" y="397421"/>
                  </a:lnTo>
                  <a:lnTo>
                    <a:pt x="65798" y="406577"/>
                  </a:lnTo>
                  <a:lnTo>
                    <a:pt x="71145" y="414642"/>
                  </a:lnTo>
                  <a:lnTo>
                    <a:pt x="79197" y="419976"/>
                  </a:lnTo>
                  <a:lnTo>
                    <a:pt x="88353" y="421767"/>
                  </a:lnTo>
                  <a:lnTo>
                    <a:pt x="97510" y="419976"/>
                  </a:lnTo>
                  <a:lnTo>
                    <a:pt x="105562" y="414642"/>
                  </a:lnTo>
                  <a:lnTo>
                    <a:pt x="110375" y="407797"/>
                  </a:lnTo>
                  <a:lnTo>
                    <a:pt x="112534" y="400024"/>
                  </a:lnTo>
                  <a:lnTo>
                    <a:pt x="112064" y="392023"/>
                  </a:lnTo>
                  <a:lnTo>
                    <a:pt x="108953" y="384492"/>
                  </a:lnTo>
                  <a:lnTo>
                    <a:pt x="116624" y="376821"/>
                  </a:lnTo>
                  <a:lnTo>
                    <a:pt x="144754" y="348691"/>
                  </a:lnTo>
                  <a:lnTo>
                    <a:pt x="164566" y="364134"/>
                  </a:lnTo>
                  <a:lnTo>
                    <a:pt x="186905" y="375983"/>
                  </a:lnTo>
                  <a:lnTo>
                    <a:pt x="211353" y="383806"/>
                  </a:lnTo>
                  <a:lnTo>
                    <a:pt x="237477" y="387172"/>
                  </a:lnTo>
                  <a:lnTo>
                    <a:pt x="237477" y="437730"/>
                  </a:lnTo>
                  <a:lnTo>
                    <a:pt x="229946" y="440842"/>
                  </a:lnTo>
                  <a:lnTo>
                    <a:pt x="223951" y="446163"/>
                  </a:lnTo>
                  <a:lnTo>
                    <a:pt x="219989" y="453199"/>
                  </a:lnTo>
                  <a:lnTo>
                    <a:pt x="218554" y="461441"/>
                  </a:lnTo>
                  <a:lnTo>
                    <a:pt x="220459" y="470903"/>
                  </a:lnTo>
                  <a:lnTo>
                    <a:pt x="225679" y="478637"/>
                  </a:lnTo>
                  <a:lnTo>
                    <a:pt x="233413" y="483857"/>
                  </a:lnTo>
                  <a:lnTo>
                    <a:pt x="242887" y="485775"/>
                  </a:lnTo>
                  <a:lnTo>
                    <a:pt x="252361" y="483857"/>
                  </a:lnTo>
                  <a:lnTo>
                    <a:pt x="260096" y="478637"/>
                  </a:lnTo>
                  <a:lnTo>
                    <a:pt x="265315" y="470903"/>
                  </a:lnTo>
                  <a:lnTo>
                    <a:pt x="267233" y="461441"/>
                  </a:lnTo>
                  <a:lnTo>
                    <a:pt x="265798" y="453199"/>
                  </a:lnTo>
                  <a:lnTo>
                    <a:pt x="261835" y="446163"/>
                  </a:lnTo>
                  <a:lnTo>
                    <a:pt x="255828" y="440842"/>
                  </a:lnTo>
                  <a:lnTo>
                    <a:pt x="248310" y="437730"/>
                  </a:lnTo>
                  <a:lnTo>
                    <a:pt x="248310" y="387172"/>
                  </a:lnTo>
                  <a:lnTo>
                    <a:pt x="298869" y="375983"/>
                  </a:lnTo>
                  <a:lnTo>
                    <a:pt x="341020" y="348691"/>
                  </a:lnTo>
                  <a:lnTo>
                    <a:pt x="376834" y="384492"/>
                  </a:lnTo>
                  <a:lnTo>
                    <a:pt x="373710" y="392023"/>
                  </a:lnTo>
                  <a:lnTo>
                    <a:pt x="373240" y="400024"/>
                  </a:lnTo>
                  <a:lnTo>
                    <a:pt x="375399" y="407797"/>
                  </a:lnTo>
                  <a:lnTo>
                    <a:pt x="380225" y="414642"/>
                  </a:lnTo>
                  <a:lnTo>
                    <a:pt x="388264" y="419976"/>
                  </a:lnTo>
                  <a:lnTo>
                    <a:pt x="397421" y="421767"/>
                  </a:lnTo>
                  <a:lnTo>
                    <a:pt x="406590" y="419976"/>
                  </a:lnTo>
                  <a:lnTo>
                    <a:pt x="414642" y="414642"/>
                  </a:lnTo>
                  <a:lnTo>
                    <a:pt x="419989" y="406577"/>
                  </a:lnTo>
                  <a:lnTo>
                    <a:pt x="421767" y="397421"/>
                  </a:lnTo>
                  <a:lnTo>
                    <a:pt x="419989" y="388264"/>
                  </a:lnTo>
                  <a:lnTo>
                    <a:pt x="414642" y="380225"/>
                  </a:lnTo>
                  <a:lnTo>
                    <a:pt x="409803" y="376821"/>
                  </a:lnTo>
                  <a:lnTo>
                    <a:pt x="407797" y="375399"/>
                  </a:lnTo>
                  <a:lnTo>
                    <a:pt x="400024" y="373227"/>
                  </a:lnTo>
                  <a:lnTo>
                    <a:pt x="392023" y="373710"/>
                  </a:lnTo>
                  <a:lnTo>
                    <a:pt x="384505" y="376821"/>
                  </a:lnTo>
                  <a:lnTo>
                    <a:pt x="356362" y="348691"/>
                  </a:lnTo>
                  <a:lnTo>
                    <a:pt x="348691" y="341020"/>
                  </a:lnTo>
                  <a:lnTo>
                    <a:pt x="364134" y="321208"/>
                  </a:lnTo>
                  <a:lnTo>
                    <a:pt x="375983" y="298856"/>
                  </a:lnTo>
                  <a:lnTo>
                    <a:pt x="383806" y="274421"/>
                  </a:lnTo>
                  <a:lnTo>
                    <a:pt x="387172" y="248310"/>
                  </a:lnTo>
                  <a:lnTo>
                    <a:pt x="437730" y="248310"/>
                  </a:lnTo>
                  <a:lnTo>
                    <a:pt x="440842" y="255828"/>
                  </a:lnTo>
                  <a:lnTo>
                    <a:pt x="446163" y="261823"/>
                  </a:lnTo>
                  <a:lnTo>
                    <a:pt x="453199" y="265785"/>
                  </a:lnTo>
                  <a:lnTo>
                    <a:pt x="461441" y="267220"/>
                  </a:lnTo>
                  <a:lnTo>
                    <a:pt x="470916" y="265303"/>
                  </a:lnTo>
                  <a:lnTo>
                    <a:pt x="478650" y="260096"/>
                  </a:lnTo>
                  <a:lnTo>
                    <a:pt x="483857" y="252361"/>
                  </a:lnTo>
                  <a:lnTo>
                    <a:pt x="484682" y="248310"/>
                  </a:lnTo>
                  <a:lnTo>
                    <a:pt x="485775" y="242887"/>
                  </a:lnTo>
                  <a:close/>
                </a:path>
                <a:path w="1090930" h="2060575">
                  <a:moveTo>
                    <a:pt x="843368" y="1981746"/>
                  </a:moveTo>
                  <a:lnTo>
                    <a:pt x="832281" y="1936153"/>
                  </a:lnTo>
                  <a:lnTo>
                    <a:pt x="755192" y="1852104"/>
                  </a:lnTo>
                  <a:lnTo>
                    <a:pt x="736142" y="1842300"/>
                  </a:lnTo>
                  <a:lnTo>
                    <a:pt x="728497" y="1842935"/>
                  </a:lnTo>
                  <a:lnTo>
                    <a:pt x="720940" y="1846072"/>
                  </a:lnTo>
                  <a:lnTo>
                    <a:pt x="717042" y="1848408"/>
                  </a:lnTo>
                  <a:lnTo>
                    <a:pt x="713536" y="1851329"/>
                  </a:lnTo>
                  <a:lnTo>
                    <a:pt x="710425" y="1854835"/>
                  </a:lnTo>
                  <a:lnTo>
                    <a:pt x="710425" y="1739214"/>
                  </a:lnTo>
                  <a:lnTo>
                    <a:pt x="708482" y="1733372"/>
                  </a:lnTo>
                  <a:lnTo>
                    <a:pt x="698944" y="1721307"/>
                  </a:lnTo>
                  <a:lnTo>
                    <a:pt x="691934" y="1716824"/>
                  </a:lnTo>
                  <a:lnTo>
                    <a:pt x="682980" y="1716443"/>
                  </a:lnTo>
                  <a:lnTo>
                    <a:pt x="671906" y="1718589"/>
                  </a:lnTo>
                  <a:lnTo>
                    <a:pt x="662520" y="1724863"/>
                  </a:lnTo>
                  <a:lnTo>
                    <a:pt x="656018" y="1734121"/>
                  </a:lnTo>
                  <a:lnTo>
                    <a:pt x="653592" y="1745246"/>
                  </a:lnTo>
                  <a:lnTo>
                    <a:pt x="653592" y="1877021"/>
                  </a:lnTo>
                  <a:lnTo>
                    <a:pt x="666242" y="1916531"/>
                  </a:lnTo>
                  <a:lnTo>
                    <a:pt x="672465" y="1923148"/>
                  </a:lnTo>
                  <a:lnTo>
                    <a:pt x="748385" y="2013864"/>
                  </a:lnTo>
                  <a:lnTo>
                    <a:pt x="748576" y="2015807"/>
                  </a:lnTo>
                  <a:lnTo>
                    <a:pt x="748576" y="2052205"/>
                  </a:lnTo>
                  <a:lnTo>
                    <a:pt x="749935" y="2055126"/>
                  </a:lnTo>
                  <a:lnTo>
                    <a:pt x="758507" y="2060181"/>
                  </a:lnTo>
                  <a:lnTo>
                    <a:pt x="767651" y="2057857"/>
                  </a:lnTo>
                  <a:lnTo>
                    <a:pt x="767461" y="2048700"/>
                  </a:lnTo>
                  <a:lnTo>
                    <a:pt x="767461" y="2008606"/>
                  </a:lnTo>
                  <a:lnTo>
                    <a:pt x="766483" y="2006079"/>
                  </a:lnTo>
                  <a:lnTo>
                    <a:pt x="690689" y="1915883"/>
                  </a:lnTo>
                  <a:lnTo>
                    <a:pt x="677926" y="1901164"/>
                  </a:lnTo>
                  <a:lnTo>
                    <a:pt x="675005" y="1896287"/>
                  </a:lnTo>
                  <a:lnTo>
                    <a:pt x="672668" y="1878965"/>
                  </a:lnTo>
                  <a:lnTo>
                    <a:pt x="672465" y="1741932"/>
                  </a:lnTo>
                  <a:lnTo>
                    <a:pt x="675779" y="1736877"/>
                  </a:lnTo>
                  <a:lnTo>
                    <a:pt x="681418" y="1735315"/>
                  </a:lnTo>
                  <a:lnTo>
                    <a:pt x="682586" y="1735315"/>
                  </a:lnTo>
                  <a:lnTo>
                    <a:pt x="688428" y="1737067"/>
                  </a:lnTo>
                  <a:lnTo>
                    <a:pt x="691540" y="1741932"/>
                  </a:lnTo>
                  <a:lnTo>
                    <a:pt x="691540" y="1861058"/>
                  </a:lnTo>
                  <a:lnTo>
                    <a:pt x="692518" y="1863585"/>
                  </a:lnTo>
                  <a:lnTo>
                    <a:pt x="703618" y="1874494"/>
                  </a:lnTo>
                  <a:lnTo>
                    <a:pt x="704583" y="1882863"/>
                  </a:lnTo>
                  <a:lnTo>
                    <a:pt x="708482" y="1888896"/>
                  </a:lnTo>
                  <a:lnTo>
                    <a:pt x="774268" y="1954885"/>
                  </a:lnTo>
                  <a:lnTo>
                    <a:pt x="779716" y="1954885"/>
                  </a:lnTo>
                  <a:lnTo>
                    <a:pt x="787704" y="1947100"/>
                  </a:lnTo>
                  <a:lnTo>
                    <a:pt x="787704" y="1941639"/>
                  </a:lnTo>
                  <a:lnTo>
                    <a:pt x="782840" y="1936394"/>
                  </a:lnTo>
                  <a:lnTo>
                    <a:pt x="726389" y="1879942"/>
                  </a:lnTo>
                  <a:lnTo>
                    <a:pt x="724827" y="1878190"/>
                  </a:lnTo>
                  <a:lnTo>
                    <a:pt x="721906" y="1874100"/>
                  </a:lnTo>
                  <a:lnTo>
                    <a:pt x="721906" y="1871764"/>
                  </a:lnTo>
                  <a:lnTo>
                    <a:pt x="725411" y="1866315"/>
                  </a:lnTo>
                  <a:lnTo>
                    <a:pt x="727951" y="1863788"/>
                  </a:lnTo>
                  <a:lnTo>
                    <a:pt x="733005" y="1860677"/>
                  </a:lnTo>
                  <a:lnTo>
                    <a:pt x="735342" y="1860677"/>
                  </a:lnTo>
                  <a:lnTo>
                    <a:pt x="800544" y="1924316"/>
                  </a:lnTo>
                  <a:lnTo>
                    <a:pt x="821893" y="1963254"/>
                  </a:lnTo>
                  <a:lnTo>
                    <a:pt x="824191" y="2001888"/>
                  </a:lnTo>
                  <a:lnTo>
                    <a:pt x="824103" y="2055126"/>
                  </a:lnTo>
                  <a:lnTo>
                    <a:pt x="829741" y="2059406"/>
                  </a:lnTo>
                  <a:lnTo>
                    <a:pt x="840651" y="2056485"/>
                  </a:lnTo>
                  <a:lnTo>
                    <a:pt x="842987" y="2053183"/>
                  </a:lnTo>
                  <a:lnTo>
                    <a:pt x="842987" y="1990115"/>
                  </a:lnTo>
                  <a:lnTo>
                    <a:pt x="843368" y="1981746"/>
                  </a:lnTo>
                  <a:close/>
                </a:path>
                <a:path w="1090930" h="2060575">
                  <a:moveTo>
                    <a:pt x="973010" y="1804416"/>
                  </a:moveTo>
                  <a:lnTo>
                    <a:pt x="955027" y="1752688"/>
                  </a:lnTo>
                  <a:lnTo>
                    <a:pt x="909751" y="1723440"/>
                  </a:lnTo>
                  <a:lnTo>
                    <a:pt x="914209" y="1719554"/>
                  </a:lnTo>
                  <a:lnTo>
                    <a:pt x="922616" y="1712226"/>
                  </a:lnTo>
                  <a:lnTo>
                    <a:pt x="932497" y="1698244"/>
                  </a:lnTo>
                  <a:lnTo>
                    <a:pt x="938847" y="1682026"/>
                  </a:lnTo>
                  <a:lnTo>
                    <a:pt x="941095" y="1664271"/>
                  </a:lnTo>
                  <a:lnTo>
                    <a:pt x="935456" y="1636407"/>
                  </a:lnTo>
                  <a:lnTo>
                    <a:pt x="924737" y="1620532"/>
                  </a:lnTo>
                  <a:lnTo>
                    <a:pt x="924737" y="1664271"/>
                  </a:lnTo>
                  <a:lnTo>
                    <a:pt x="920394" y="1685798"/>
                  </a:lnTo>
                  <a:lnTo>
                    <a:pt x="908558" y="1703374"/>
                  </a:lnTo>
                  <a:lnTo>
                    <a:pt x="890993" y="1715211"/>
                  </a:lnTo>
                  <a:lnTo>
                    <a:pt x="869467" y="1719554"/>
                  </a:lnTo>
                  <a:lnTo>
                    <a:pt x="847928" y="1715185"/>
                  </a:lnTo>
                  <a:lnTo>
                    <a:pt x="830351" y="1703298"/>
                  </a:lnTo>
                  <a:lnTo>
                    <a:pt x="818515" y="1685721"/>
                  </a:lnTo>
                  <a:lnTo>
                    <a:pt x="814184" y="1664271"/>
                  </a:lnTo>
                  <a:lnTo>
                    <a:pt x="818515" y="1642821"/>
                  </a:lnTo>
                  <a:lnTo>
                    <a:pt x="830351" y="1625244"/>
                  </a:lnTo>
                  <a:lnTo>
                    <a:pt x="847928" y="1613357"/>
                  </a:lnTo>
                  <a:lnTo>
                    <a:pt x="869467" y="1608988"/>
                  </a:lnTo>
                  <a:lnTo>
                    <a:pt x="890993" y="1613331"/>
                  </a:lnTo>
                  <a:lnTo>
                    <a:pt x="908558" y="1625168"/>
                  </a:lnTo>
                  <a:lnTo>
                    <a:pt x="920394" y="1642745"/>
                  </a:lnTo>
                  <a:lnTo>
                    <a:pt x="924737" y="1664271"/>
                  </a:lnTo>
                  <a:lnTo>
                    <a:pt x="924737" y="1620532"/>
                  </a:lnTo>
                  <a:lnTo>
                    <a:pt x="920089" y="1613636"/>
                  </a:lnTo>
                  <a:lnTo>
                    <a:pt x="913206" y="1608988"/>
                  </a:lnTo>
                  <a:lnTo>
                    <a:pt x="897318" y="1598282"/>
                  </a:lnTo>
                  <a:lnTo>
                    <a:pt x="869467" y="1592643"/>
                  </a:lnTo>
                  <a:lnTo>
                    <a:pt x="841590" y="1598282"/>
                  </a:lnTo>
                  <a:lnTo>
                    <a:pt x="818819" y="1613636"/>
                  </a:lnTo>
                  <a:lnTo>
                    <a:pt x="803452" y="1636407"/>
                  </a:lnTo>
                  <a:lnTo>
                    <a:pt x="797826" y="1664271"/>
                  </a:lnTo>
                  <a:lnTo>
                    <a:pt x="800049" y="1682064"/>
                  </a:lnTo>
                  <a:lnTo>
                    <a:pt x="806310" y="1698142"/>
                  </a:lnTo>
                  <a:lnTo>
                    <a:pt x="816140" y="1712061"/>
                  </a:lnTo>
                  <a:lnTo>
                    <a:pt x="828979" y="1723250"/>
                  </a:lnTo>
                  <a:lnTo>
                    <a:pt x="803554" y="1734185"/>
                  </a:lnTo>
                  <a:lnTo>
                    <a:pt x="783323" y="1752447"/>
                  </a:lnTo>
                  <a:lnTo>
                    <a:pt x="769962" y="1776412"/>
                  </a:lnTo>
                  <a:lnTo>
                    <a:pt x="765136" y="1804416"/>
                  </a:lnTo>
                  <a:lnTo>
                    <a:pt x="765136" y="1847240"/>
                  </a:lnTo>
                  <a:lnTo>
                    <a:pt x="768832" y="1850936"/>
                  </a:lnTo>
                  <a:lnTo>
                    <a:pt x="777786" y="1850936"/>
                  </a:lnTo>
                  <a:lnTo>
                    <a:pt x="781481" y="1847240"/>
                  </a:lnTo>
                  <a:lnTo>
                    <a:pt x="781481" y="1804416"/>
                  </a:lnTo>
                  <a:lnTo>
                    <a:pt x="786765" y="1778317"/>
                  </a:lnTo>
                  <a:lnTo>
                    <a:pt x="801192" y="1756968"/>
                  </a:lnTo>
                  <a:lnTo>
                    <a:pt x="822540" y="1742554"/>
                  </a:lnTo>
                  <a:lnTo>
                    <a:pt x="848639" y="1737258"/>
                  </a:lnTo>
                  <a:lnTo>
                    <a:pt x="889508" y="1737258"/>
                  </a:lnTo>
                  <a:lnTo>
                    <a:pt x="915593" y="1742554"/>
                  </a:lnTo>
                  <a:lnTo>
                    <a:pt x="936955" y="1756968"/>
                  </a:lnTo>
                  <a:lnTo>
                    <a:pt x="951369" y="1778317"/>
                  </a:lnTo>
                  <a:lnTo>
                    <a:pt x="956665" y="1804416"/>
                  </a:lnTo>
                  <a:lnTo>
                    <a:pt x="956665" y="1847240"/>
                  </a:lnTo>
                  <a:lnTo>
                    <a:pt x="960361" y="1850936"/>
                  </a:lnTo>
                  <a:lnTo>
                    <a:pt x="969314" y="1850936"/>
                  </a:lnTo>
                  <a:lnTo>
                    <a:pt x="973010" y="1847240"/>
                  </a:lnTo>
                  <a:lnTo>
                    <a:pt x="973010" y="1804416"/>
                  </a:lnTo>
                  <a:close/>
                </a:path>
                <a:path w="1090930" h="2060575">
                  <a:moveTo>
                    <a:pt x="1090764" y="1746224"/>
                  </a:moveTo>
                  <a:lnTo>
                    <a:pt x="1063663" y="1716493"/>
                  </a:lnTo>
                  <a:lnTo>
                    <a:pt x="1056906" y="1716836"/>
                  </a:lnTo>
                  <a:lnTo>
                    <a:pt x="1048245" y="1720215"/>
                  </a:lnTo>
                  <a:lnTo>
                    <a:pt x="1040574" y="1726653"/>
                  </a:lnTo>
                  <a:lnTo>
                    <a:pt x="1035138" y="1735442"/>
                  </a:lnTo>
                  <a:lnTo>
                    <a:pt x="1033157" y="1745830"/>
                  </a:lnTo>
                  <a:lnTo>
                    <a:pt x="1033157" y="1854644"/>
                  </a:lnTo>
                  <a:lnTo>
                    <a:pt x="1030820" y="1852498"/>
                  </a:lnTo>
                  <a:lnTo>
                    <a:pt x="1028674" y="1850161"/>
                  </a:lnTo>
                  <a:lnTo>
                    <a:pt x="1019530" y="1843163"/>
                  </a:lnTo>
                  <a:lnTo>
                    <a:pt x="1012329" y="1840623"/>
                  </a:lnTo>
                  <a:lnTo>
                    <a:pt x="997724" y="1843938"/>
                  </a:lnTo>
                  <a:lnTo>
                    <a:pt x="930376" y="1909927"/>
                  </a:lnTo>
                  <a:lnTo>
                    <a:pt x="906043" y="1949246"/>
                  </a:lnTo>
                  <a:lnTo>
                    <a:pt x="900404" y="1987397"/>
                  </a:lnTo>
                  <a:lnTo>
                    <a:pt x="900404" y="2055126"/>
                  </a:lnTo>
                  <a:lnTo>
                    <a:pt x="906043" y="2059419"/>
                  </a:lnTo>
                  <a:lnTo>
                    <a:pt x="916749" y="2056688"/>
                  </a:lnTo>
                  <a:lnTo>
                    <a:pt x="919289" y="2053374"/>
                  </a:lnTo>
                  <a:lnTo>
                    <a:pt x="919289" y="1984857"/>
                  </a:lnTo>
                  <a:lnTo>
                    <a:pt x="919670" y="1977656"/>
                  </a:lnTo>
                  <a:lnTo>
                    <a:pt x="933437" y="1935340"/>
                  </a:lnTo>
                  <a:lnTo>
                    <a:pt x="1002982" y="1864182"/>
                  </a:lnTo>
                  <a:lnTo>
                    <a:pt x="1008049" y="1860486"/>
                  </a:lnTo>
                  <a:lnTo>
                    <a:pt x="1010373" y="1860677"/>
                  </a:lnTo>
                  <a:lnTo>
                    <a:pt x="1015834" y="1863991"/>
                  </a:lnTo>
                  <a:lnTo>
                    <a:pt x="1018159" y="1866315"/>
                  </a:lnTo>
                  <a:lnTo>
                    <a:pt x="1021473" y="1871776"/>
                  </a:lnTo>
                  <a:lnTo>
                    <a:pt x="1021664" y="1874113"/>
                  </a:lnTo>
                  <a:lnTo>
                    <a:pt x="1018946" y="1878190"/>
                  </a:lnTo>
                  <a:lnTo>
                    <a:pt x="957821" y="1939709"/>
                  </a:lnTo>
                  <a:lnTo>
                    <a:pt x="956462" y="1942236"/>
                  </a:lnTo>
                  <a:lnTo>
                    <a:pt x="958024" y="1949437"/>
                  </a:lnTo>
                  <a:lnTo>
                    <a:pt x="960551" y="1951964"/>
                  </a:lnTo>
                  <a:lnTo>
                    <a:pt x="967943" y="1954491"/>
                  </a:lnTo>
                  <a:lnTo>
                    <a:pt x="971054" y="1953323"/>
                  </a:lnTo>
                  <a:lnTo>
                    <a:pt x="1030236" y="1893963"/>
                  </a:lnTo>
                  <a:lnTo>
                    <a:pt x="1035291" y="1889099"/>
                  </a:lnTo>
                  <a:lnTo>
                    <a:pt x="1038796" y="1883257"/>
                  </a:lnTo>
                  <a:lnTo>
                    <a:pt x="1040155" y="1874888"/>
                  </a:lnTo>
                  <a:lnTo>
                    <a:pt x="1046200" y="1868462"/>
                  </a:lnTo>
                  <a:lnTo>
                    <a:pt x="1051255" y="1863991"/>
                  </a:lnTo>
                  <a:lnTo>
                    <a:pt x="1052423" y="1861070"/>
                  </a:lnTo>
                  <a:lnTo>
                    <a:pt x="1052423" y="1740966"/>
                  </a:lnTo>
                  <a:lnTo>
                    <a:pt x="1056906" y="1736102"/>
                  </a:lnTo>
                  <a:lnTo>
                    <a:pt x="1061377" y="1735518"/>
                  </a:lnTo>
                  <a:lnTo>
                    <a:pt x="1062939" y="1735518"/>
                  </a:lnTo>
                  <a:lnTo>
                    <a:pt x="1067600" y="1736496"/>
                  </a:lnTo>
                  <a:lnTo>
                    <a:pt x="1071499" y="1741157"/>
                  </a:lnTo>
                  <a:lnTo>
                    <a:pt x="1071499" y="1874888"/>
                  </a:lnTo>
                  <a:lnTo>
                    <a:pt x="1069555" y="1894357"/>
                  </a:lnTo>
                  <a:lnTo>
                    <a:pt x="1066825" y="1900389"/>
                  </a:lnTo>
                  <a:lnTo>
                    <a:pt x="1053985" y="1914398"/>
                  </a:lnTo>
                  <a:lnTo>
                    <a:pt x="977684" y="2005888"/>
                  </a:lnTo>
                  <a:lnTo>
                    <a:pt x="976706" y="2008022"/>
                  </a:lnTo>
                  <a:lnTo>
                    <a:pt x="976706" y="2055126"/>
                  </a:lnTo>
                  <a:lnTo>
                    <a:pt x="982154" y="2059419"/>
                  </a:lnTo>
                  <a:lnTo>
                    <a:pt x="993051" y="2056879"/>
                  </a:lnTo>
                  <a:lnTo>
                    <a:pt x="995781" y="2053374"/>
                  </a:lnTo>
                  <a:lnTo>
                    <a:pt x="995781" y="2014639"/>
                  </a:lnTo>
                  <a:lnTo>
                    <a:pt x="996175" y="2013280"/>
                  </a:lnTo>
                  <a:lnTo>
                    <a:pt x="997343" y="2012111"/>
                  </a:lnTo>
                  <a:lnTo>
                    <a:pt x="1068082" y="1927974"/>
                  </a:lnTo>
                  <a:lnTo>
                    <a:pt x="1075778" y="1919071"/>
                  </a:lnTo>
                  <a:lnTo>
                    <a:pt x="1090764" y="1878584"/>
                  </a:lnTo>
                  <a:lnTo>
                    <a:pt x="1090764" y="1746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1172" y="1998731"/>
              <a:ext cx="63690" cy="63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5678" y="2079142"/>
              <a:ext cx="696595" cy="2820035"/>
            </a:xfrm>
            <a:custGeom>
              <a:avLst/>
              <a:gdLst/>
              <a:ahLst/>
              <a:cxnLst/>
              <a:rect l="l" t="t" r="r" b="b"/>
              <a:pathLst>
                <a:path w="696594" h="2820035">
                  <a:moveTo>
                    <a:pt x="538568" y="2523845"/>
                  </a:moveTo>
                  <a:lnTo>
                    <a:pt x="525335" y="2455392"/>
                  </a:lnTo>
                  <a:lnTo>
                    <a:pt x="492125" y="2392413"/>
                  </a:lnTo>
                  <a:lnTo>
                    <a:pt x="442036" y="2340533"/>
                  </a:lnTo>
                  <a:lnTo>
                    <a:pt x="393687" y="2311628"/>
                  </a:lnTo>
                  <a:lnTo>
                    <a:pt x="379641" y="2304872"/>
                  </a:lnTo>
                  <a:lnTo>
                    <a:pt x="342747" y="2293493"/>
                  </a:lnTo>
                  <a:lnTo>
                    <a:pt x="304546" y="2287930"/>
                  </a:lnTo>
                  <a:lnTo>
                    <a:pt x="265569" y="2288222"/>
                  </a:lnTo>
                  <a:lnTo>
                    <a:pt x="224790" y="2294636"/>
                  </a:lnTo>
                  <a:lnTo>
                    <a:pt x="223405" y="2294979"/>
                  </a:lnTo>
                  <a:lnTo>
                    <a:pt x="222288" y="2295321"/>
                  </a:lnTo>
                  <a:lnTo>
                    <a:pt x="219532" y="2296020"/>
                  </a:lnTo>
                  <a:lnTo>
                    <a:pt x="156502" y="2319947"/>
                  </a:lnTo>
                  <a:lnTo>
                    <a:pt x="110718" y="2351824"/>
                  </a:lnTo>
                  <a:lnTo>
                    <a:pt x="79451" y="2387993"/>
                  </a:lnTo>
                  <a:lnTo>
                    <a:pt x="59944" y="2424760"/>
                  </a:lnTo>
                  <a:lnTo>
                    <a:pt x="45212" y="2485352"/>
                  </a:lnTo>
                  <a:lnTo>
                    <a:pt x="45021" y="2496070"/>
                  </a:lnTo>
                  <a:lnTo>
                    <a:pt x="46685" y="2506116"/>
                  </a:lnTo>
                  <a:lnTo>
                    <a:pt x="49504" y="2515565"/>
                  </a:lnTo>
                  <a:lnTo>
                    <a:pt x="52832" y="2524417"/>
                  </a:lnTo>
                  <a:lnTo>
                    <a:pt x="52654" y="2526449"/>
                  </a:lnTo>
                  <a:lnTo>
                    <a:pt x="33223" y="2563723"/>
                  </a:lnTo>
                  <a:lnTo>
                    <a:pt x="9131" y="2594356"/>
                  </a:lnTo>
                  <a:lnTo>
                    <a:pt x="7772" y="2596045"/>
                  </a:lnTo>
                  <a:lnTo>
                    <a:pt x="1930" y="2606967"/>
                  </a:lnTo>
                  <a:lnTo>
                    <a:pt x="0" y="2616695"/>
                  </a:lnTo>
                  <a:lnTo>
                    <a:pt x="660" y="2624798"/>
                  </a:lnTo>
                  <a:lnTo>
                    <a:pt x="31572" y="2655633"/>
                  </a:lnTo>
                  <a:lnTo>
                    <a:pt x="30340" y="2658427"/>
                  </a:lnTo>
                  <a:lnTo>
                    <a:pt x="29565" y="2661272"/>
                  </a:lnTo>
                  <a:lnTo>
                    <a:pt x="29184" y="2664307"/>
                  </a:lnTo>
                  <a:lnTo>
                    <a:pt x="29070" y="2670848"/>
                  </a:lnTo>
                  <a:lnTo>
                    <a:pt x="30238" y="2677350"/>
                  </a:lnTo>
                  <a:lnTo>
                    <a:pt x="32715" y="2683980"/>
                  </a:lnTo>
                  <a:lnTo>
                    <a:pt x="36449" y="2690584"/>
                  </a:lnTo>
                  <a:lnTo>
                    <a:pt x="35369" y="2700794"/>
                  </a:lnTo>
                  <a:lnTo>
                    <a:pt x="37096" y="2710142"/>
                  </a:lnTo>
                  <a:lnTo>
                    <a:pt x="40995" y="2718257"/>
                  </a:lnTo>
                  <a:lnTo>
                    <a:pt x="46469" y="2724721"/>
                  </a:lnTo>
                  <a:lnTo>
                    <a:pt x="51295" y="2729725"/>
                  </a:lnTo>
                  <a:lnTo>
                    <a:pt x="49364" y="2741320"/>
                  </a:lnTo>
                  <a:lnTo>
                    <a:pt x="47637" y="2746273"/>
                  </a:lnTo>
                  <a:lnTo>
                    <a:pt x="46685" y="2748813"/>
                  </a:lnTo>
                  <a:lnTo>
                    <a:pt x="46456" y="2751632"/>
                  </a:lnTo>
                  <a:lnTo>
                    <a:pt x="62001" y="2789809"/>
                  </a:lnTo>
                  <a:lnTo>
                    <a:pt x="103644" y="2803842"/>
                  </a:lnTo>
                  <a:lnTo>
                    <a:pt x="122885" y="2804045"/>
                  </a:lnTo>
                  <a:lnTo>
                    <a:pt x="136728" y="2802966"/>
                  </a:lnTo>
                  <a:lnTo>
                    <a:pt x="148805" y="2801340"/>
                  </a:lnTo>
                  <a:lnTo>
                    <a:pt x="158216" y="2799664"/>
                  </a:lnTo>
                  <a:lnTo>
                    <a:pt x="164084" y="2798407"/>
                  </a:lnTo>
                  <a:lnTo>
                    <a:pt x="174828" y="2797606"/>
                  </a:lnTo>
                  <a:lnTo>
                    <a:pt x="199821" y="2818739"/>
                  </a:lnTo>
                  <a:lnTo>
                    <a:pt x="202095" y="2819857"/>
                  </a:lnTo>
                  <a:lnTo>
                    <a:pt x="222135" y="2814967"/>
                  </a:lnTo>
                  <a:lnTo>
                    <a:pt x="223596" y="2812288"/>
                  </a:lnTo>
                  <a:lnTo>
                    <a:pt x="220840" y="2805099"/>
                  </a:lnTo>
                  <a:lnTo>
                    <a:pt x="217297" y="2797606"/>
                  </a:lnTo>
                  <a:lnTo>
                    <a:pt x="211048" y="2790558"/>
                  </a:lnTo>
                  <a:lnTo>
                    <a:pt x="202958" y="2783230"/>
                  </a:lnTo>
                  <a:lnTo>
                    <a:pt x="197815" y="2780436"/>
                  </a:lnTo>
                  <a:lnTo>
                    <a:pt x="191795" y="2777159"/>
                  </a:lnTo>
                  <a:lnTo>
                    <a:pt x="177241" y="2773946"/>
                  </a:lnTo>
                  <a:lnTo>
                    <a:pt x="158978" y="2775153"/>
                  </a:lnTo>
                  <a:lnTo>
                    <a:pt x="158534" y="2775254"/>
                  </a:lnTo>
                  <a:lnTo>
                    <a:pt x="139623" y="2778658"/>
                  </a:lnTo>
                  <a:lnTo>
                    <a:pt x="116827" y="2780436"/>
                  </a:lnTo>
                  <a:lnTo>
                    <a:pt x="94742" y="2778747"/>
                  </a:lnTo>
                  <a:lnTo>
                    <a:pt x="78003" y="2771724"/>
                  </a:lnTo>
                  <a:lnTo>
                    <a:pt x="72809" y="2767469"/>
                  </a:lnTo>
                  <a:lnTo>
                    <a:pt x="70472" y="2761475"/>
                  </a:lnTo>
                  <a:lnTo>
                    <a:pt x="70993" y="2753868"/>
                  </a:lnTo>
                  <a:lnTo>
                    <a:pt x="72720" y="2747568"/>
                  </a:lnTo>
                  <a:lnTo>
                    <a:pt x="74129" y="2735770"/>
                  </a:lnTo>
                  <a:lnTo>
                    <a:pt x="72212" y="2721533"/>
                  </a:lnTo>
                  <a:lnTo>
                    <a:pt x="63944" y="2707932"/>
                  </a:lnTo>
                  <a:lnTo>
                    <a:pt x="62839" y="2706941"/>
                  </a:lnTo>
                  <a:lnTo>
                    <a:pt x="57492" y="2701861"/>
                  </a:lnTo>
                  <a:lnTo>
                    <a:pt x="64452" y="2686862"/>
                  </a:lnTo>
                  <a:lnTo>
                    <a:pt x="55435" y="2675979"/>
                  </a:lnTo>
                  <a:lnTo>
                    <a:pt x="53213" y="2670848"/>
                  </a:lnTo>
                  <a:lnTo>
                    <a:pt x="53911" y="2665120"/>
                  </a:lnTo>
                  <a:lnTo>
                    <a:pt x="54864" y="2663456"/>
                  </a:lnTo>
                  <a:lnTo>
                    <a:pt x="60731" y="2658427"/>
                  </a:lnTo>
                  <a:lnTo>
                    <a:pt x="60731" y="2639479"/>
                  </a:lnTo>
                  <a:lnTo>
                    <a:pt x="25374" y="2621788"/>
                  </a:lnTo>
                  <a:lnTo>
                    <a:pt x="23850" y="2618232"/>
                  </a:lnTo>
                  <a:lnTo>
                    <a:pt x="24638" y="2614345"/>
                  </a:lnTo>
                  <a:lnTo>
                    <a:pt x="27813" y="2609888"/>
                  </a:lnTo>
                  <a:lnTo>
                    <a:pt x="37363" y="2598686"/>
                  </a:lnTo>
                  <a:lnTo>
                    <a:pt x="46482" y="2586990"/>
                  </a:lnTo>
                  <a:lnTo>
                    <a:pt x="72313" y="2544940"/>
                  </a:lnTo>
                  <a:lnTo>
                    <a:pt x="77254" y="2524709"/>
                  </a:lnTo>
                  <a:lnTo>
                    <a:pt x="77431" y="2522372"/>
                  </a:lnTo>
                  <a:lnTo>
                    <a:pt x="76009" y="2516301"/>
                  </a:lnTo>
                  <a:lnTo>
                    <a:pt x="73253" y="2509024"/>
                  </a:lnTo>
                  <a:lnTo>
                    <a:pt x="70993" y="2501900"/>
                  </a:lnTo>
                  <a:lnTo>
                    <a:pt x="69672" y="2494902"/>
                  </a:lnTo>
                  <a:lnTo>
                    <a:pt x="69761" y="2487599"/>
                  </a:lnTo>
                  <a:lnTo>
                    <a:pt x="74841" y="2458148"/>
                  </a:lnTo>
                  <a:lnTo>
                    <a:pt x="88684" y="2420924"/>
                  </a:lnTo>
                  <a:lnTo>
                    <a:pt x="115570" y="2381580"/>
                  </a:lnTo>
                  <a:lnTo>
                    <a:pt x="159753" y="2345753"/>
                  </a:lnTo>
                  <a:lnTo>
                    <a:pt x="225513" y="2319083"/>
                  </a:lnTo>
                  <a:lnTo>
                    <a:pt x="226237" y="2319083"/>
                  </a:lnTo>
                  <a:lnTo>
                    <a:pt x="229997" y="2317889"/>
                  </a:lnTo>
                  <a:lnTo>
                    <a:pt x="231000" y="2317762"/>
                  </a:lnTo>
                  <a:lnTo>
                    <a:pt x="231648" y="2317610"/>
                  </a:lnTo>
                  <a:lnTo>
                    <a:pt x="267157" y="2311958"/>
                  </a:lnTo>
                  <a:lnTo>
                    <a:pt x="336956" y="2316619"/>
                  </a:lnTo>
                  <a:lnTo>
                    <a:pt x="399643" y="2341003"/>
                  </a:lnTo>
                  <a:lnTo>
                    <a:pt x="450824" y="2380856"/>
                  </a:lnTo>
                  <a:lnTo>
                    <a:pt x="489127" y="2433675"/>
                  </a:lnTo>
                  <a:lnTo>
                    <a:pt x="510286" y="2493467"/>
                  </a:lnTo>
                  <a:lnTo>
                    <a:pt x="513867" y="2526449"/>
                  </a:lnTo>
                  <a:lnTo>
                    <a:pt x="512457" y="2558440"/>
                  </a:lnTo>
                  <a:lnTo>
                    <a:pt x="492887" y="2623210"/>
                  </a:lnTo>
                  <a:lnTo>
                    <a:pt x="468210" y="2663456"/>
                  </a:lnTo>
                  <a:lnTo>
                    <a:pt x="442683" y="2696159"/>
                  </a:lnTo>
                  <a:lnTo>
                    <a:pt x="437997" y="2702903"/>
                  </a:lnTo>
                  <a:lnTo>
                    <a:pt x="433070" y="2713266"/>
                  </a:lnTo>
                  <a:lnTo>
                    <a:pt x="429361" y="2727337"/>
                  </a:lnTo>
                  <a:lnTo>
                    <a:pt x="428498" y="2747962"/>
                  </a:lnTo>
                  <a:lnTo>
                    <a:pt x="432384" y="2769997"/>
                  </a:lnTo>
                  <a:lnTo>
                    <a:pt x="440969" y="2793377"/>
                  </a:lnTo>
                  <a:lnTo>
                    <a:pt x="454253" y="2818028"/>
                  </a:lnTo>
                  <a:lnTo>
                    <a:pt x="454418" y="2818282"/>
                  </a:lnTo>
                  <a:lnTo>
                    <a:pt x="461543" y="2812021"/>
                  </a:lnTo>
                  <a:lnTo>
                    <a:pt x="465747" y="2804045"/>
                  </a:lnTo>
                  <a:lnTo>
                    <a:pt x="465797" y="2803842"/>
                  </a:lnTo>
                  <a:lnTo>
                    <a:pt x="466877" y="2794990"/>
                  </a:lnTo>
                  <a:lnTo>
                    <a:pt x="464527" y="2785961"/>
                  </a:lnTo>
                  <a:lnTo>
                    <a:pt x="453732" y="2752458"/>
                  </a:lnTo>
                  <a:lnTo>
                    <a:pt x="453961" y="2729103"/>
                  </a:lnTo>
                  <a:lnTo>
                    <a:pt x="459079" y="2715145"/>
                  </a:lnTo>
                  <a:lnTo>
                    <a:pt x="462940" y="2709862"/>
                  </a:lnTo>
                  <a:lnTo>
                    <a:pt x="463854" y="2709024"/>
                  </a:lnTo>
                  <a:lnTo>
                    <a:pt x="473113" y="2697594"/>
                  </a:lnTo>
                  <a:lnTo>
                    <a:pt x="495630" y="2666555"/>
                  </a:lnTo>
                  <a:lnTo>
                    <a:pt x="515315" y="2633103"/>
                  </a:lnTo>
                  <a:lnTo>
                    <a:pt x="536943" y="2561247"/>
                  </a:lnTo>
                  <a:lnTo>
                    <a:pt x="538568" y="2523845"/>
                  </a:lnTo>
                  <a:close/>
                </a:path>
                <a:path w="696594" h="2820035">
                  <a:moveTo>
                    <a:pt x="605701" y="54292"/>
                  </a:moveTo>
                  <a:lnTo>
                    <a:pt x="603732" y="44526"/>
                  </a:lnTo>
                  <a:lnTo>
                    <a:pt x="598347" y="36537"/>
                  </a:lnTo>
                  <a:lnTo>
                    <a:pt x="590372" y="31165"/>
                  </a:lnTo>
                  <a:lnTo>
                    <a:pt x="580593" y="29184"/>
                  </a:lnTo>
                  <a:lnTo>
                    <a:pt x="570826" y="31165"/>
                  </a:lnTo>
                  <a:lnTo>
                    <a:pt x="562838" y="36537"/>
                  </a:lnTo>
                  <a:lnTo>
                    <a:pt x="557466" y="44526"/>
                  </a:lnTo>
                  <a:lnTo>
                    <a:pt x="555485" y="54292"/>
                  </a:lnTo>
                  <a:lnTo>
                    <a:pt x="557466" y="64071"/>
                  </a:lnTo>
                  <a:lnTo>
                    <a:pt x="562838" y="72047"/>
                  </a:lnTo>
                  <a:lnTo>
                    <a:pt x="570826" y="77431"/>
                  </a:lnTo>
                  <a:lnTo>
                    <a:pt x="580593" y="79400"/>
                  </a:lnTo>
                  <a:lnTo>
                    <a:pt x="590372" y="77431"/>
                  </a:lnTo>
                  <a:lnTo>
                    <a:pt x="598347" y="72047"/>
                  </a:lnTo>
                  <a:lnTo>
                    <a:pt x="603732" y="64071"/>
                  </a:lnTo>
                  <a:lnTo>
                    <a:pt x="605701" y="54292"/>
                  </a:lnTo>
                  <a:close/>
                </a:path>
                <a:path w="696594" h="2820035">
                  <a:moveTo>
                    <a:pt x="696518" y="18376"/>
                  </a:moveTo>
                  <a:lnTo>
                    <a:pt x="695071" y="11226"/>
                  </a:lnTo>
                  <a:lnTo>
                    <a:pt x="691134" y="5384"/>
                  </a:lnTo>
                  <a:lnTo>
                    <a:pt x="685292" y="1447"/>
                  </a:lnTo>
                  <a:lnTo>
                    <a:pt x="678141" y="0"/>
                  </a:lnTo>
                  <a:lnTo>
                    <a:pt x="670991" y="1447"/>
                  </a:lnTo>
                  <a:lnTo>
                    <a:pt x="665149" y="5384"/>
                  </a:lnTo>
                  <a:lnTo>
                    <a:pt x="661212" y="11226"/>
                  </a:lnTo>
                  <a:lnTo>
                    <a:pt x="659765" y="18376"/>
                  </a:lnTo>
                  <a:lnTo>
                    <a:pt x="661212" y="25527"/>
                  </a:lnTo>
                  <a:lnTo>
                    <a:pt x="665149" y="31369"/>
                  </a:lnTo>
                  <a:lnTo>
                    <a:pt x="670991" y="35318"/>
                  </a:lnTo>
                  <a:lnTo>
                    <a:pt x="678141" y="36753"/>
                  </a:lnTo>
                  <a:lnTo>
                    <a:pt x="685292" y="35318"/>
                  </a:lnTo>
                  <a:lnTo>
                    <a:pt x="691134" y="31369"/>
                  </a:lnTo>
                  <a:lnTo>
                    <a:pt x="695071" y="25527"/>
                  </a:lnTo>
                  <a:lnTo>
                    <a:pt x="696518" y="183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9881" y="4444165"/>
              <a:ext cx="342465" cy="3330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66152" y="3490201"/>
              <a:ext cx="157225" cy="2463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3839" y="3241980"/>
              <a:ext cx="292100" cy="378460"/>
            </a:xfrm>
            <a:custGeom>
              <a:avLst/>
              <a:gdLst/>
              <a:ahLst/>
              <a:cxnLst/>
              <a:rect l="l" t="t" r="r" b="b"/>
              <a:pathLst>
                <a:path w="292100" h="378460">
                  <a:moveTo>
                    <a:pt x="138948" y="0"/>
                  </a:moveTo>
                  <a:lnTo>
                    <a:pt x="88311" y="6385"/>
                  </a:lnTo>
                  <a:lnTo>
                    <a:pt x="45000" y="28618"/>
                  </a:lnTo>
                  <a:lnTo>
                    <a:pt x="15244" y="62786"/>
                  </a:lnTo>
                  <a:lnTo>
                    <a:pt x="0" y="102868"/>
                  </a:lnTo>
                  <a:lnTo>
                    <a:pt x="223" y="142846"/>
                  </a:lnTo>
                  <a:lnTo>
                    <a:pt x="4328" y="159821"/>
                  </a:lnTo>
                  <a:lnTo>
                    <a:pt x="8770" y="175512"/>
                  </a:lnTo>
                  <a:lnTo>
                    <a:pt x="13204" y="189654"/>
                  </a:lnTo>
                  <a:lnTo>
                    <a:pt x="22690" y="218107"/>
                  </a:lnTo>
                  <a:lnTo>
                    <a:pt x="23693" y="222717"/>
                  </a:lnTo>
                  <a:lnTo>
                    <a:pt x="23774" y="225579"/>
                  </a:lnTo>
                  <a:lnTo>
                    <a:pt x="22636" y="233642"/>
                  </a:lnTo>
                  <a:lnTo>
                    <a:pt x="18864" y="249234"/>
                  </a:lnTo>
                  <a:lnTo>
                    <a:pt x="9418" y="279600"/>
                  </a:lnTo>
                  <a:lnTo>
                    <a:pt x="12085" y="284909"/>
                  </a:lnTo>
                  <a:lnTo>
                    <a:pt x="21915" y="288147"/>
                  </a:lnTo>
                  <a:lnTo>
                    <a:pt x="27211" y="285493"/>
                  </a:lnTo>
                  <a:lnTo>
                    <a:pt x="37097" y="253651"/>
                  </a:lnTo>
                  <a:lnTo>
                    <a:pt x="41274" y="235861"/>
                  </a:lnTo>
                  <a:lnTo>
                    <a:pt x="42526" y="224967"/>
                  </a:lnTo>
                  <a:lnTo>
                    <a:pt x="42006" y="218729"/>
                  </a:lnTo>
                  <a:lnTo>
                    <a:pt x="40787" y="213128"/>
                  </a:lnTo>
                  <a:lnTo>
                    <a:pt x="26795" y="170320"/>
                  </a:lnTo>
                  <a:lnTo>
                    <a:pt x="22492" y="155155"/>
                  </a:lnTo>
                  <a:lnTo>
                    <a:pt x="18537" y="138846"/>
                  </a:lnTo>
                  <a:lnTo>
                    <a:pt x="18447" y="105406"/>
                  </a:lnTo>
                  <a:lnTo>
                    <a:pt x="31457" y="71825"/>
                  </a:lnTo>
                  <a:lnTo>
                    <a:pt x="56743" y="43145"/>
                  </a:lnTo>
                  <a:lnTo>
                    <a:pt x="93479" y="24406"/>
                  </a:lnTo>
                  <a:lnTo>
                    <a:pt x="147139" y="18942"/>
                  </a:lnTo>
                  <a:lnTo>
                    <a:pt x="193012" y="31443"/>
                  </a:lnTo>
                  <a:lnTo>
                    <a:pt x="229720" y="56215"/>
                  </a:lnTo>
                  <a:lnTo>
                    <a:pt x="255884" y="87562"/>
                  </a:lnTo>
                  <a:lnTo>
                    <a:pt x="270125" y="119789"/>
                  </a:lnTo>
                  <a:lnTo>
                    <a:pt x="271064" y="147202"/>
                  </a:lnTo>
                  <a:lnTo>
                    <a:pt x="262294" y="180440"/>
                  </a:lnTo>
                  <a:lnTo>
                    <a:pt x="259287" y="193878"/>
                  </a:lnTo>
                  <a:lnTo>
                    <a:pt x="257830" y="204162"/>
                  </a:lnTo>
                  <a:lnTo>
                    <a:pt x="258172" y="211173"/>
                  </a:lnTo>
                  <a:lnTo>
                    <a:pt x="259735" y="220018"/>
                  </a:lnTo>
                  <a:lnTo>
                    <a:pt x="262184" y="230358"/>
                  </a:lnTo>
                  <a:lnTo>
                    <a:pt x="270495" y="262871"/>
                  </a:lnTo>
                  <a:lnTo>
                    <a:pt x="271419" y="267827"/>
                  </a:lnTo>
                  <a:lnTo>
                    <a:pt x="269603" y="268322"/>
                  </a:lnTo>
                  <a:lnTo>
                    <a:pt x="264434" y="268602"/>
                  </a:lnTo>
                  <a:lnTo>
                    <a:pt x="252077" y="264817"/>
                  </a:lnTo>
                  <a:lnTo>
                    <a:pt x="249054" y="265147"/>
                  </a:lnTo>
                  <a:lnTo>
                    <a:pt x="240901" y="269694"/>
                  </a:lnTo>
                  <a:lnTo>
                    <a:pt x="233556" y="297410"/>
                  </a:lnTo>
                  <a:lnTo>
                    <a:pt x="229874" y="308172"/>
                  </a:lnTo>
                  <a:lnTo>
                    <a:pt x="224968" y="317871"/>
                  </a:lnTo>
                  <a:lnTo>
                    <a:pt x="218536" y="324799"/>
                  </a:lnTo>
                  <a:lnTo>
                    <a:pt x="209566" y="327287"/>
                  </a:lnTo>
                  <a:lnTo>
                    <a:pt x="197656" y="325452"/>
                  </a:lnTo>
                  <a:lnTo>
                    <a:pt x="183019" y="320547"/>
                  </a:lnTo>
                  <a:lnTo>
                    <a:pt x="161145" y="311985"/>
                  </a:lnTo>
                  <a:lnTo>
                    <a:pt x="156141" y="312404"/>
                  </a:lnTo>
                  <a:lnTo>
                    <a:pt x="132915" y="354394"/>
                  </a:lnTo>
                  <a:lnTo>
                    <a:pt x="130195" y="371891"/>
                  </a:lnTo>
                  <a:lnTo>
                    <a:pt x="133815" y="376603"/>
                  </a:lnTo>
                  <a:lnTo>
                    <a:pt x="138945" y="377276"/>
                  </a:lnTo>
                  <a:lnTo>
                    <a:pt x="144000" y="377949"/>
                  </a:lnTo>
                  <a:lnTo>
                    <a:pt x="148775" y="374405"/>
                  </a:lnTo>
                  <a:lnTo>
                    <a:pt x="149461" y="369198"/>
                  </a:lnTo>
                  <a:lnTo>
                    <a:pt x="151539" y="357176"/>
                  </a:lnTo>
                  <a:lnTo>
                    <a:pt x="154331" y="346115"/>
                  </a:lnTo>
                  <a:lnTo>
                    <a:pt x="157448" y="337261"/>
                  </a:lnTo>
                  <a:lnTo>
                    <a:pt x="160497" y="331860"/>
                  </a:lnTo>
                  <a:lnTo>
                    <a:pt x="183511" y="340650"/>
                  </a:lnTo>
                  <a:lnTo>
                    <a:pt x="200121" y="345170"/>
                  </a:lnTo>
                  <a:lnTo>
                    <a:pt x="240359" y="328529"/>
                  </a:lnTo>
                  <a:lnTo>
                    <a:pt x="256243" y="285429"/>
                  </a:lnTo>
                  <a:lnTo>
                    <a:pt x="265228" y="286794"/>
                  </a:lnTo>
                  <a:lnTo>
                    <a:pt x="291752" y="273110"/>
                  </a:lnTo>
                  <a:lnTo>
                    <a:pt x="288253" y="256493"/>
                  </a:lnTo>
                  <a:lnTo>
                    <a:pt x="278626" y="218578"/>
                  </a:lnTo>
                  <a:lnTo>
                    <a:pt x="277023" y="210700"/>
                  </a:lnTo>
                  <a:lnTo>
                    <a:pt x="276537" y="205330"/>
                  </a:lnTo>
                  <a:lnTo>
                    <a:pt x="277955" y="196095"/>
                  </a:lnTo>
                  <a:lnTo>
                    <a:pt x="280943" y="183158"/>
                  </a:lnTo>
                  <a:lnTo>
                    <a:pt x="289186" y="152041"/>
                  </a:lnTo>
                  <a:lnTo>
                    <a:pt x="289924" y="121795"/>
                  </a:lnTo>
                  <a:lnTo>
                    <a:pt x="278352" y="88776"/>
                  </a:lnTo>
                  <a:lnTo>
                    <a:pt x="255970" y="56536"/>
                  </a:lnTo>
                  <a:lnTo>
                    <a:pt x="224276" y="28626"/>
                  </a:lnTo>
                  <a:lnTo>
                    <a:pt x="184769" y="8597"/>
                  </a:lnTo>
                  <a:lnTo>
                    <a:pt x="13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9504" y="3541236"/>
              <a:ext cx="117943" cy="1195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50650" y="6656410"/>
              <a:ext cx="419734" cy="419734"/>
            </a:xfrm>
            <a:custGeom>
              <a:avLst/>
              <a:gdLst/>
              <a:ahLst/>
              <a:cxnLst/>
              <a:rect l="l" t="t" r="r" b="b"/>
              <a:pathLst>
                <a:path w="419734" h="419734">
                  <a:moveTo>
                    <a:pt x="72440" y="0"/>
                  </a:moveTo>
                  <a:lnTo>
                    <a:pt x="44244" y="5693"/>
                  </a:lnTo>
                  <a:lnTo>
                    <a:pt x="21218" y="21218"/>
                  </a:lnTo>
                  <a:lnTo>
                    <a:pt x="5693" y="44244"/>
                  </a:lnTo>
                  <a:lnTo>
                    <a:pt x="0" y="72440"/>
                  </a:lnTo>
                  <a:lnTo>
                    <a:pt x="0" y="346862"/>
                  </a:lnTo>
                  <a:lnTo>
                    <a:pt x="5693" y="375058"/>
                  </a:lnTo>
                  <a:lnTo>
                    <a:pt x="21218" y="398084"/>
                  </a:lnTo>
                  <a:lnTo>
                    <a:pt x="44244" y="413610"/>
                  </a:lnTo>
                  <a:lnTo>
                    <a:pt x="72440" y="419303"/>
                  </a:lnTo>
                  <a:lnTo>
                    <a:pt x="346862" y="419303"/>
                  </a:lnTo>
                  <a:lnTo>
                    <a:pt x="375058" y="413610"/>
                  </a:lnTo>
                  <a:lnTo>
                    <a:pt x="398084" y="398084"/>
                  </a:lnTo>
                  <a:lnTo>
                    <a:pt x="413610" y="375058"/>
                  </a:lnTo>
                  <a:lnTo>
                    <a:pt x="419303" y="346862"/>
                  </a:lnTo>
                  <a:lnTo>
                    <a:pt x="419303" y="72440"/>
                  </a:lnTo>
                  <a:lnTo>
                    <a:pt x="413610" y="44244"/>
                  </a:lnTo>
                  <a:lnTo>
                    <a:pt x="398084" y="21218"/>
                  </a:lnTo>
                  <a:lnTo>
                    <a:pt x="375058" y="5693"/>
                  </a:lnTo>
                  <a:lnTo>
                    <a:pt x="346862" y="0"/>
                  </a:lnTo>
                  <a:lnTo>
                    <a:pt x="7244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43875" y="6186131"/>
              <a:ext cx="1519555" cy="1060450"/>
            </a:xfrm>
            <a:custGeom>
              <a:avLst/>
              <a:gdLst/>
              <a:ahLst/>
              <a:cxnLst/>
              <a:rect l="l" t="t" r="r" b="b"/>
              <a:pathLst>
                <a:path w="1519554" h="1060450">
                  <a:moveTo>
                    <a:pt x="1519351" y="376008"/>
                  </a:moveTo>
                  <a:lnTo>
                    <a:pt x="1510868" y="333959"/>
                  </a:lnTo>
                  <a:lnTo>
                    <a:pt x="1487716" y="299631"/>
                  </a:lnTo>
                  <a:lnTo>
                    <a:pt x="1453388" y="276491"/>
                  </a:lnTo>
                  <a:lnTo>
                    <a:pt x="1411351" y="268008"/>
                  </a:lnTo>
                  <a:lnTo>
                    <a:pt x="835355" y="268008"/>
                  </a:lnTo>
                  <a:lnTo>
                    <a:pt x="793318" y="276491"/>
                  </a:lnTo>
                  <a:lnTo>
                    <a:pt x="791997" y="277393"/>
                  </a:lnTo>
                  <a:lnTo>
                    <a:pt x="791997" y="108000"/>
                  </a:lnTo>
                  <a:lnTo>
                    <a:pt x="783501" y="65963"/>
                  </a:lnTo>
                  <a:lnTo>
                    <a:pt x="760361" y="31635"/>
                  </a:lnTo>
                  <a:lnTo>
                    <a:pt x="726033" y="8483"/>
                  </a:lnTo>
                  <a:lnTo>
                    <a:pt x="683996" y="0"/>
                  </a:lnTo>
                  <a:lnTo>
                    <a:pt x="108000" y="0"/>
                  </a:lnTo>
                  <a:lnTo>
                    <a:pt x="65951" y="8483"/>
                  </a:lnTo>
                  <a:lnTo>
                    <a:pt x="31623" y="31635"/>
                  </a:lnTo>
                  <a:lnTo>
                    <a:pt x="8483" y="65963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3" y="726033"/>
                  </a:lnTo>
                  <a:lnTo>
                    <a:pt x="31623" y="760361"/>
                  </a:lnTo>
                  <a:lnTo>
                    <a:pt x="65951" y="783513"/>
                  </a:lnTo>
                  <a:lnTo>
                    <a:pt x="108000" y="791997"/>
                  </a:lnTo>
                  <a:lnTo>
                    <a:pt x="683996" y="791997"/>
                  </a:lnTo>
                  <a:lnTo>
                    <a:pt x="726033" y="783513"/>
                  </a:lnTo>
                  <a:lnTo>
                    <a:pt x="727354" y="782624"/>
                  </a:lnTo>
                  <a:lnTo>
                    <a:pt x="727354" y="952004"/>
                  </a:lnTo>
                  <a:lnTo>
                    <a:pt x="735838" y="994041"/>
                  </a:lnTo>
                  <a:lnTo>
                    <a:pt x="758990" y="1028369"/>
                  </a:lnTo>
                  <a:lnTo>
                    <a:pt x="793318" y="1051509"/>
                  </a:lnTo>
                  <a:lnTo>
                    <a:pt x="835355" y="1060005"/>
                  </a:lnTo>
                  <a:lnTo>
                    <a:pt x="1411351" y="1060005"/>
                  </a:lnTo>
                  <a:lnTo>
                    <a:pt x="1453388" y="1051509"/>
                  </a:lnTo>
                  <a:lnTo>
                    <a:pt x="1487716" y="1028369"/>
                  </a:lnTo>
                  <a:lnTo>
                    <a:pt x="1510868" y="994041"/>
                  </a:lnTo>
                  <a:lnTo>
                    <a:pt x="1519351" y="952004"/>
                  </a:lnTo>
                  <a:lnTo>
                    <a:pt x="1519351" y="376008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86780" y="6619058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24231" y="0"/>
                  </a:moveTo>
                  <a:lnTo>
                    <a:pt x="15178" y="1742"/>
                  </a:lnTo>
                  <a:lnTo>
                    <a:pt x="7672" y="6518"/>
                  </a:lnTo>
                  <a:lnTo>
                    <a:pt x="2387" y="13651"/>
                  </a:lnTo>
                  <a:lnTo>
                    <a:pt x="0" y="22466"/>
                  </a:lnTo>
                  <a:lnTo>
                    <a:pt x="7137" y="18300"/>
                  </a:lnTo>
                  <a:lnTo>
                    <a:pt x="15417" y="15938"/>
                  </a:lnTo>
                  <a:lnTo>
                    <a:pt x="27876" y="15938"/>
                  </a:lnTo>
                  <a:lnTo>
                    <a:pt x="31546" y="16344"/>
                  </a:lnTo>
                  <a:lnTo>
                    <a:pt x="35140" y="17195"/>
                  </a:lnTo>
                  <a:lnTo>
                    <a:pt x="39966" y="18326"/>
                  </a:lnTo>
                  <a:lnTo>
                    <a:pt x="44424" y="20142"/>
                  </a:lnTo>
                  <a:lnTo>
                    <a:pt x="48488" y="22504"/>
                  </a:lnTo>
                  <a:lnTo>
                    <a:pt x="46107" y="13683"/>
                  </a:lnTo>
                  <a:lnTo>
                    <a:pt x="40822" y="6537"/>
                  </a:lnTo>
                  <a:lnTo>
                    <a:pt x="33306" y="1748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13671" y="6607551"/>
              <a:ext cx="81684" cy="816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85895" y="6808120"/>
              <a:ext cx="139700" cy="256540"/>
            </a:xfrm>
            <a:custGeom>
              <a:avLst/>
              <a:gdLst/>
              <a:ahLst/>
              <a:cxnLst/>
              <a:rect l="l" t="t" r="r" b="b"/>
              <a:pathLst>
                <a:path w="139700" h="256540">
                  <a:moveTo>
                    <a:pt x="2362" y="0"/>
                  </a:moveTo>
                  <a:lnTo>
                    <a:pt x="406" y="22974"/>
                  </a:lnTo>
                  <a:lnTo>
                    <a:pt x="0" y="30441"/>
                  </a:lnTo>
                  <a:lnTo>
                    <a:pt x="3530" y="55203"/>
                  </a:lnTo>
                  <a:lnTo>
                    <a:pt x="6062" y="76923"/>
                  </a:lnTo>
                  <a:lnTo>
                    <a:pt x="7592" y="95596"/>
                  </a:lnTo>
                  <a:lnTo>
                    <a:pt x="8115" y="111213"/>
                  </a:lnTo>
                  <a:lnTo>
                    <a:pt x="12014" y="112814"/>
                  </a:lnTo>
                  <a:lnTo>
                    <a:pt x="17284" y="114160"/>
                  </a:lnTo>
                  <a:lnTo>
                    <a:pt x="23482" y="115239"/>
                  </a:lnTo>
                  <a:lnTo>
                    <a:pt x="23482" y="237820"/>
                  </a:lnTo>
                  <a:lnTo>
                    <a:pt x="24929" y="244983"/>
                  </a:lnTo>
                  <a:lnTo>
                    <a:pt x="28875" y="250837"/>
                  </a:lnTo>
                  <a:lnTo>
                    <a:pt x="34728" y="254786"/>
                  </a:lnTo>
                  <a:lnTo>
                    <a:pt x="41897" y="256235"/>
                  </a:lnTo>
                  <a:lnTo>
                    <a:pt x="49073" y="254786"/>
                  </a:lnTo>
                  <a:lnTo>
                    <a:pt x="54930" y="250837"/>
                  </a:lnTo>
                  <a:lnTo>
                    <a:pt x="58877" y="244983"/>
                  </a:lnTo>
                  <a:lnTo>
                    <a:pt x="60324" y="237820"/>
                  </a:lnTo>
                  <a:lnTo>
                    <a:pt x="60324" y="118389"/>
                  </a:lnTo>
                  <a:lnTo>
                    <a:pt x="76911" y="118389"/>
                  </a:lnTo>
                  <a:lnTo>
                    <a:pt x="76911" y="237820"/>
                  </a:lnTo>
                  <a:lnTo>
                    <a:pt x="78356" y="244983"/>
                  </a:lnTo>
                  <a:lnTo>
                    <a:pt x="82299" y="250837"/>
                  </a:lnTo>
                  <a:lnTo>
                    <a:pt x="88151" y="254786"/>
                  </a:lnTo>
                  <a:lnTo>
                    <a:pt x="95326" y="256235"/>
                  </a:lnTo>
                  <a:lnTo>
                    <a:pt x="102495" y="254786"/>
                  </a:lnTo>
                  <a:lnTo>
                    <a:pt x="108348" y="250837"/>
                  </a:lnTo>
                  <a:lnTo>
                    <a:pt x="112294" y="244983"/>
                  </a:lnTo>
                  <a:lnTo>
                    <a:pt x="113741" y="237820"/>
                  </a:lnTo>
                  <a:lnTo>
                    <a:pt x="113741" y="115239"/>
                  </a:lnTo>
                  <a:lnTo>
                    <a:pt x="127215" y="112890"/>
                  </a:lnTo>
                  <a:lnTo>
                    <a:pt x="136296" y="109308"/>
                  </a:lnTo>
                  <a:lnTo>
                    <a:pt x="136296" y="104457"/>
                  </a:lnTo>
                  <a:lnTo>
                    <a:pt x="138509" y="76840"/>
                  </a:lnTo>
                  <a:lnTo>
                    <a:pt x="139188" y="57635"/>
                  </a:lnTo>
                  <a:lnTo>
                    <a:pt x="138282" y="37845"/>
                  </a:lnTo>
                  <a:lnTo>
                    <a:pt x="135737" y="8470"/>
                  </a:lnTo>
                  <a:lnTo>
                    <a:pt x="120034" y="17001"/>
                  </a:lnTo>
                  <a:lnTo>
                    <a:pt x="101465" y="24301"/>
                  </a:lnTo>
                  <a:lnTo>
                    <a:pt x="79893" y="30420"/>
                  </a:lnTo>
                  <a:lnTo>
                    <a:pt x="55181" y="35407"/>
                  </a:lnTo>
                  <a:lnTo>
                    <a:pt x="52946" y="35636"/>
                  </a:lnTo>
                  <a:lnTo>
                    <a:pt x="50660" y="41998"/>
                  </a:lnTo>
                  <a:lnTo>
                    <a:pt x="45288" y="47091"/>
                  </a:lnTo>
                  <a:lnTo>
                    <a:pt x="36766" y="48983"/>
                  </a:lnTo>
                  <a:lnTo>
                    <a:pt x="33794" y="49136"/>
                  </a:lnTo>
                  <a:lnTo>
                    <a:pt x="26994" y="47946"/>
                  </a:lnTo>
                  <a:lnTo>
                    <a:pt x="21093" y="44634"/>
                  </a:lnTo>
                  <a:lnTo>
                    <a:pt x="16580" y="39588"/>
                  </a:lnTo>
                  <a:lnTo>
                    <a:pt x="13944" y="33197"/>
                  </a:lnTo>
                  <a:lnTo>
                    <a:pt x="11658" y="24265"/>
                  </a:lnTo>
                  <a:lnTo>
                    <a:pt x="8910" y="15746"/>
                  </a:lnTo>
                  <a:lnTo>
                    <a:pt x="5784" y="7653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271005" y="6698270"/>
              <a:ext cx="178574" cy="1414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71410" y="6816571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5">
                  <a:moveTo>
                    <a:pt x="0" y="0"/>
                  </a:moveTo>
                  <a:lnTo>
                    <a:pt x="0" y="246760"/>
                  </a:lnTo>
                </a:path>
              </a:pathLst>
            </a:custGeom>
            <a:ln w="3175">
              <a:solidFill>
                <a:srgbClr val="009F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81453" y="6713423"/>
              <a:ext cx="253365" cy="350520"/>
            </a:xfrm>
            <a:custGeom>
              <a:avLst/>
              <a:gdLst/>
              <a:ahLst/>
              <a:cxnLst/>
              <a:rect l="l" t="t" r="r" b="b"/>
              <a:pathLst>
                <a:path w="253365" h="350520">
                  <a:moveTo>
                    <a:pt x="50838" y="133502"/>
                  </a:moveTo>
                  <a:lnTo>
                    <a:pt x="49872" y="125285"/>
                  </a:lnTo>
                  <a:lnTo>
                    <a:pt x="47155" y="117754"/>
                  </a:lnTo>
                  <a:lnTo>
                    <a:pt x="42900" y="111125"/>
                  </a:lnTo>
                  <a:lnTo>
                    <a:pt x="37325" y="105613"/>
                  </a:lnTo>
                  <a:lnTo>
                    <a:pt x="36880" y="110591"/>
                  </a:lnTo>
                  <a:lnTo>
                    <a:pt x="36525" y="118351"/>
                  </a:lnTo>
                  <a:lnTo>
                    <a:pt x="34378" y="122961"/>
                  </a:lnTo>
                  <a:lnTo>
                    <a:pt x="31038" y="126415"/>
                  </a:lnTo>
                  <a:lnTo>
                    <a:pt x="32004" y="128587"/>
                  </a:lnTo>
                  <a:lnTo>
                    <a:pt x="32562" y="130975"/>
                  </a:lnTo>
                  <a:lnTo>
                    <a:pt x="32562" y="138531"/>
                  </a:lnTo>
                  <a:lnTo>
                    <a:pt x="36664" y="142633"/>
                  </a:lnTo>
                  <a:lnTo>
                    <a:pt x="46748" y="142633"/>
                  </a:lnTo>
                  <a:lnTo>
                    <a:pt x="50838" y="138531"/>
                  </a:lnTo>
                  <a:lnTo>
                    <a:pt x="50838" y="133502"/>
                  </a:lnTo>
                  <a:close/>
                </a:path>
                <a:path w="253365" h="350520">
                  <a:moveTo>
                    <a:pt x="253136" y="130048"/>
                  </a:moveTo>
                  <a:lnTo>
                    <a:pt x="245719" y="128638"/>
                  </a:lnTo>
                  <a:lnTo>
                    <a:pt x="239826" y="122770"/>
                  </a:lnTo>
                  <a:lnTo>
                    <a:pt x="238531" y="115074"/>
                  </a:lnTo>
                  <a:lnTo>
                    <a:pt x="237731" y="110248"/>
                  </a:lnTo>
                  <a:lnTo>
                    <a:pt x="238836" y="105397"/>
                  </a:lnTo>
                  <a:lnTo>
                    <a:pt x="243166" y="99326"/>
                  </a:lnTo>
                  <a:lnTo>
                    <a:pt x="245059" y="97612"/>
                  </a:lnTo>
                  <a:lnTo>
                    <a:pt x="247205" y="96329"/>
                  </a:lnTo>
                  <a:lnTo>
                    <a:pt x="240652" y="80543"/>
                  </a:lnTo>
                  <a:lnTo>
                    <a:pt x="213474" y="36880"/>
                  </a:lnTo>
                  <a:lnTo>
                    <a:pt x="183007" y="5549"/>
                  </a:lnTo>
                  <a:lnTo>
                    <a:pt x="171615" y="0"/>
                  </a:lnTo>
                  <a:lnTo>
                    <a:pt x="166979" y="1193"/>
                  </a:lnTo>
                  <a:lnTo>
                    <a:pt x="165887" y="1117"/>
                  </a:lnTo>
                  <a:lnTo>
                    <a:pt x="158496" y="8039"/>
                  </a:lnTo>
                  <a:lnTo>
                    <a:pt x="149809" y="13258"/>
                  </a:lnTo>
                  <a:lnTo>
                    <a:pt x="140093" y="16560"/>
                  </a:lnTo>
                  <a:lnTo>
                    <a:pt x="129616" y="17703"/>
                  </a:lnTo>
                  <a:lnTo>
                    <a:pt x="125945" y="17703"/>
                  </a:lnTo>
                  <a:lnTo>
                    <a:pt x="92430" y="76"/>
                  </a:lnTo>
                  <a:lnTo>
                    <a:pt x="87655" y="698"/>
                  </a:lnTo>
                  <a:lnTo>
                    <a:pt x="47345" y="17119"/>
                  </a:lnTo>
                  <a:lnTo>
                    <a:pt x="15989" y="51396"/>
                  </a:lnTo>
                  <a:lnTo>
                    <a:pt x="635" y="104330"/>
                  </a:lnTo>
                  <a:lnTo>
                    <a:pt x="0" y="115138"/>
                  </a:lnTo>
                  <a:lnTo>
                    <a:pt x="1041" y="118503"/>
                  </a:lnTo>
                  <a:lnTo>
                    <a:pt x="5689" y="125450"/>
                  </a:lnTo>
                  <a:lnTo>
                    <a:pt x="10312" y="128282"/>
                  </a:lnTo>
                  <a:lnTo>
                    <a:pt x="21386" y="128549"/>
                  </a:lnTo>
                  <a:lnTo>
                    <a:pt x="25831" y="126314"/>
                  </a:lnTo>
                  <a:lnTo>
                    <a:pt x="31089" y="120142"/>
                  </a:lnTo>
                  <a:lnTo>
                    <a:pt x="32512" y="116751"/>
                  </a:lnTo>
                  <a:lnTo>
                    <a:pt x="33134" y="106159"/>
                  </a:lnTo>
                  <a:lnTo>
                    <a:pt x="35255" y="92278"/>
                  </a:lnTo>
                  <a:lnTo>
                    <a:pt x="51155" y="57353"/>
                  </a:lnTo>
                  <a:lnTo>
                    <a:pt x="74206" y="39090"/>
                  </a:lnTo>
                  <a:lnTo>
                    <a:pt x="64820" y="89077"/>
                  </a:lnTo>
                  <a:lnTo>
                    <a:pt x="55384" y="149352"/>
                  </a:lnTo>
                  <a:lnTo>
                    <a:pt x="50571" y="202984"/>
                  </a:lnTo>
                  <a:lnTo>
                    <a:pt x="55041" y="233032"/>
                  </a:lnTo>
                  <a:lnTo>
                    <a:pt x="58064" y="236588"/>
                  </a:lnTo>
                  <a:lnTo>
                    <a:pt x="63944" y="239852"/>
                  </a:lnTo>
                  <a:lnTo>
                    <a:pt x="71755" y="242684"/>
                  </a:lnTo>
                  <a:lnTo>
                    <a:pt x="70891" y="261086"/>
                  </a:lnTo>
                  <a:lnTo>
                    <a:pt x="70231" y="281178"/>
                  </a:lnTo>
                  <a:lnTo>
                    <a:pt x="69811" y="303009"/>
                  </a:lnTo>
                  <a:lnTo>
                    <a:pt x="69659" y="326656"/>
                  </a:lnTo>
                  <a:lnTo>
                    <a:pt x="71501" y="335775"/>
                  </a:lnTo>
                  <a:lnTo>
                    <a:pt x="76517" y="343217"/>
                  </a:lnTo>
                  <a:lnTo>
                    <a:pt x="83947" y="348234"/>
                  </a:lnTo>
                  <a:lnTo>
                    <a:pt x="93065" y="350075"/>
                  </a:lnTo>
                  <a:lnTo>
                    <a:pt x="102171" y="348234"/>
                  </a:lnTo>
                  <a:lnTo>
                    <a:pt x="109601" y="343217"/>
                  </a:lnTo>
                  <a:lnTo>
                    <a:pt x="114617" y="335775"/>
                  </a:lnTo>
                  <a:lnTo>
                    <a:pt x="116459" y="326656"/>
                  </a:lnTo>
                  <a:lnTo>
                    <a:pt x="116916" y="286537"/>
                  </a:lnTo>
                  <a:lnTo>
                    <a:pt x="118122" y="252171"/>
                  </a:lnTo>
                  <a:lnTo>
                    <a:pt x="129565" y="253047"/>
                  </a:lnTo>
                  <a:lnTo>
                    <a:pt x="141008" y="252171"/>
                  </a:lnTo>
                  <a:lnTo>
                    <a:pt x="142214" y="286537"/>
                  </a:lnTo>
                  <a:lnTo>
                    <a:pt x="142659" y="326656"/>
                  </a:lnTo>
                  <a:lnTo>
                    <a:pt x="166065" y="350075"/>
                  </a:lnTo>
                  <a:lnTo>
                    <a:pt x="175171" y="348234"/>
                  </a:lnTo>
                  <a:lnTo>
                    <a:pt x="182613" y="343217"/>
                  </a:lnTo>
                  <a:lnTo>
                    <a:pt x="187629" y="335775"/>
                  </a:lnTo>
                  <a:lnTo>
                    <a:pt x="189471" y="326656"/>
                  </a:lnTo>
                  <a:lnTo>
                    <a:pt x="189318" y="303009"/>
                  </a:lnTo>
                  <a:lnTo>
                    <a:pt x="188899" y="281178"/>
                  </a:lnTo>
                  <a:lnTo>
                    <a:pt x="188239" y="261086"/>
                  </a:lnTo>
                  <a:lnTo>
                    <a:pt x="187375" y="242684"/>
                  </a:lnTo>
                  <a:lnTo>
                    <a:pt x="195160" y="239852"/>
                  </a:lnTo>
                  <a:lnTo>
                    <a:pt x="208559" y="203835"/>
                  </a:lnTo>
                  <a:lnTo>
                    <a:pt x="208076" y="191909"/>
                  </a:lnTo>
                  <a:lnTo>
                    <a:pt x="203771" y="149682"/>
                  </a:lnTo>
                  <a:lnTo>
                    <a:pt x="196481" y="101714"/>
                  </a:lnTo>
                  <a:lnTo>
                    <a:pt x="188595" y="57924"/>
                  </a:lnTo>
                  <a:lnTo>
                    <a:pt x="193484" y="64389"/>
                  </a:lnTo>
                  <a:lnTo>
                    <a:pt x="216103" y="106032"/>
                  </a:lnTo>
                  <a:lnTo>
                    <a:pt x="224040" y="134620"/>
                  </a:lnTo>
                  <a:lnTo>
                    <a:pt x="230771" y="139776"/>
                  </a:lnTo>
                  <a:lnTo>
                    <a:pt x="238239" y="139776"/>
                  </a:lnTo>
                  <a:lnTo>
                    <a:pt x="241782" y="139395"/>
                  </a:lnTo>
                  <a:lnTo>
                    <a:pt x="247027" y="138214"/>
                  </a:lnTo>
                  <a:lnTo>
                    <a:pt x="251117" y="134620"/>
                  </a:lnTo>
                  <a:lnTo>
                    <a:pt x="253136" y="130048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67027" y="6639066"/>
              <a:ext cx="87833" cy="879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33529" y="6524355"/>
              <a:ext cx="114414" cy="2556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53336" y="6367815"/>
              <a:ext cx="414020" cy="412750"/>
            </a:xfrm>
            <a:custGeom>
              <a:avLst/>
              <a:gdLst/>
              <a:ahLst/>
              <a:cxnLst/>
              <a:rect l="l" t="t" r="r" b="b"/>
              <a:pathLst>
                <a:path w="414020" h="412750">
                  <a:moveTo>
                    <a:pt x="386283" y="317690"/>
                  </a:moveTo>
                  <a:lnTo>
                    <a:pt x="241668" y="317690"/>
                  </a:lnTo>
                  <a:lnTo>
                    <a:pt x="241668" y="412584"/>
                  </a:lnTo>
                  <a:lnTo>
                    <a:pt x="383311" y="412584"/>
                  </a:lnTo>
                  <a:lnTo>
                    <a:pt x="386283" y="409587"/>
                  </a:lnTo>
                  <a:lnTo>
                    <a:pt x="386283" y="317690"/>
                  </a:lnTo>
                  <a:close/>
                </a:path>
                <a:path w="414020" h="412750">
                  <a:moveTo>
                    <a:pt x="386283" y="165836"/>
                  </a:moveTo>
                  <a:lnTo>
                    <a:pt x="28714" y="165836"/>
                  </a:lnTo>
                  <a:lnTo>
                    <a:pt x="28714" y="409587"/>
                  </a:lnTo>
                  <a:lnTo>
                    <a:pt x="31686" y="411594"/>
                  </a:lnTo>
                  <a:lnTo>
                    <a:pt x="176301" y="411594"/>
                  </a:lnTo>
                  <a:lnTo>
                    <a:pt x="176301" y="317690"/>
                  </a:lnTo>
                  <a:lnTo>
                    <a:pt x="386283" y="317690"/>
                  </a:lnTo>
                  <a:lnTo>
                    <a:pt x="386283" y="274726"/>
                  </a:lnTo>
                  <a:lnTo>
                    <a:pt x="87147" y="274726"/>
                  </a:lnTo>
                  <a:lnTo>
                    <a:pt x="87147" y="224777"/>
                  </a:lnTo>
                  <a:lnTo>
                    <a:pt x="386283" y="224777"/>
                  </a:lnTo>
                  <a:lnTo>
                    <a:pt x="386283" y="214782"/>
                  </a:lnTo>
                  <a:lnTo>
                    <a:pt x="87160" y="214782"/>
                  </a:lnTo>
                  <a:lnTo>
                    <a:pt x="87160" y="199796"/>
                  </a:lnTo>
                  <a:lnTo>
                    <a:pt x="255536" y="199796"/>
                  </a:lnTo>
                  <a:lnTo>
                    <a:pt x="255536" y="198805"/>
                  </a:lnTo>
                  <a:lnTo>
                    <a:pt x="386283" y="198805"/>
                  </a:lnTo>
                  <a:lnTo>
                    <a:pt x="386283" y="165836"/>
                  </a:lnTo>
                  <a:close/>
                </a:path>
                <a:path w="414020" h="412750">
                  <a:moveTo>
                    <a:pt x="125780" y="224777"/>
                  </a:moveTo>
                  <a:lnTo>
                    <a:pt x="114884" y="224777"/>
                  </a:lnTo>
                  <a:lnTo>
                    <a:pt x="114884" y="274726"/>
                  </a:lnTo>
                  <a:lnTo>
                    <a:pt x="125780" y="274726"/>
                  </a:lnTo>
                  <a:lnTo>
                    <a:pt x="125780" y="224777"/>
                  </a:lnTo>
                  <a:close/>
                </a:path>
                <a:path w="414020" h="412750">
                  <a:moveTo>
                    <a:pt x="255536" y="224777"/>
                  </a:moveTo>
                  <a:lnTo>
                    <a:pt x="153517" y="224777"/>
                  </a:lnTo>
                  <a:lnTo>
                    <a:pt x="153517" y="274726"/>
                  </a:lnTo>
                  <a:lnTo>
                    <a:pt x="255536" y="274726"/>
                  </a:lnTo>
                  <a:lnTo>
                    <a:pt x="255536" y="224777"/>
                  </a:lnTo>
                  <a:close/>
                </a:path>
                <a:path w="414020" h="412750">
                  <a:moveTo>
                    <a:pt x="294157" y="224777"/>
                  </a:moveTo>
                  <a:lnTo>
                    <a:pt x="283273" y="224777"/>
                  </a:lnTo>
                  <a:lnTo>
                    <a:pt x="283273" y="274726"/>
                  </a:lnTo>
                  <a:lnTo>
                    <a:pt x="294157" y="274726"/>
                  </a:lnTo>
                  <a:lnTo>
                    <a:pt x="294157" y="224777"/>
                  </a:lnTo>
                  <a:close/>
                </a:path>
                <a:path w="414020" h="412750">
                  <a:moveTo>
                    <a:pt x="386283" y="224777"/>
                  </a:moveTo>
                  <a:lnTo>
                    <a:pt x="321894" y="224777"/>
                  </a:lnTo>
                  <a:lnTo>
                    <a:pt x="321894" y="274726"/>
                  </a:lnTo>
                  <a:lnTo>
                    <a:pt x="386283" y="274726"/>
                  </a:lnTo>
                  <a:lnTo>
                    <a:pt x="386283" y="224777"/>
                  </a:lnTo>
                  <a:close/>
                </a:path>
                <a:path w="414020" h="412750">
                  <a:moveTo>
                    <a:pt x="255536" y="199796"/>
                  </a:moveTo>
                  <a:lnTo>
                    <a:pt x="153517" y="199796"/>
                  </a:lnTo>
                  <a:lnTo>
                    <a:pt x="153517" y="214782"/>
                  </a:lnTo>
                  <a:lnTo>
                    <a:pt x="386283" y="214782"/>
                  </a:lnTo>
                  <a:lnTo>
                    <a:pt x="386283" y="213791"/>
                  </a:lnTo>
                  <a:lnTo>
                    <a:pt x="255536" y="213791"/>
                  </a:lnTo>
                  <a:lnTo>
                    <a:pt x="255536" y="199796"/>
                  </a:lnTo>
                  <a:close/>
                </a:path>
                <a:path w="414020" h="412750">
                  <a:moveTo>
                    <a:pt x="386283" y="198805"/>
                  </a:moveTo>
                  <a:lnTo>
                    <a:pt x="321894" y="198805"/>
                  </a:lnTo>
                  <a:lnTo>
                    <a:pt x="321894" y="213791"/>
                  </a:lnTo>
                  <a:lnTo>
                    <a:pt x="386283" y="213791"/>
                  </a:lnTo>
                  <a:lnTo>
                    <a:pt x="386283" y="198805"/>
                  </a:lnTo>
                  <a:close/>
                </a:path>
                <a:path w="414020" h="412750">
                  <a:moveTo>
                    <a:pt x="106959" y="47955"/>
                  </a:moveTo>
                  <a:lnTo>
                    <a:pt x="61404" y="47955"/>
                  </a:lnTo>
                  <a:lnTo>
                    <a:pt x="59423" y="50952"/>
                  </a:lnTo>
                  <a:lnTo>
                    <a:pt x="59423" y="112890"/>
                  </a:lnTo>
                  <a:lnTo>
                    <a:pt x="2971" y="155841"/>
                  </a:lnTo>
                  <a:lnTo>
                    <a:pt x="990" y="156844"/>
                  </a:lnTo>
                  <a:lnTo>
                    <a:pt x="0" y="159842"/>
                  </a:lnTo>
                  <a:lnTo>
                    <a:pt x="990" y="161836"/>
                  </a:lnTo>
                  <a:lnTo>
                    <a:pt x="990" y="163842"/>
                  </a:lnTo>
                  <a:lnTo>
                    <a:pt x="3962" y="165836"/>
                  </a:lnTo>
                  <a:lnTo>
                    <a:pt x="411035" y="165836"/>
                  </a:lnTo>
                  <a:lnTo>
                    <a:pt x="413016" y="163842"/>
                  </a:lnTo>
                  <a:lnTo>
                    <a:pt x="414007" y="161836"/>
                  </a:lnTo>
                  <a:lnTo>
                    <a:pt x="414007" y="156844"/>
                  </a:lnTo>
                  <a:lnTo>
                    <a:pt x="411035" y="153847"/>
                  </a:lnTo>
                  <a:lnTo>
                    <a:pt x="307453" y="73926"/>
                  </a:lnTo>
                  <a:lnTo>
                    <a:pt x="108940" y="73926"/>
                  </a:lnTo>
                  <a:lnTo>
                    <a:pt x="108940" y="49949"/>
                  </a:lnTo>
                  <a:lnTo>
                    <a:pt x="106959" y="47955"/>
                  </a:lnTo>
                  <a:close/>
                </a:path>
                <a:path w="414020" h="412750">
                  <a:moveTo>
                    <a:pt x="210959" y="0"/>
                  </a:moveTo>
                  <a:lnTo>
                    <a:pt x="207987" y="0"/>
                  </a:lnTo>
                  <a:lnTo>
                    <a:pt x="206006" y="1003"/>
                  </a:lnTo>
                  <a:lnTo>
                    <a:pt x="108940" y="73926"/>
                  </a:lnTo>
                  <a:lnTo>
                    <a:pt x="307453" y="73926"/>
                  </a:lnTo>
                  <a:lnTo>
                    <a:pt x="212940" y="1003"/>
                  </a:lnTo>
                  <a:lnTo>
                    <a:pt x="210959" y="0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2140" y="438124"/>
              <a:ext cx="1461770" cy="1040130"/>
            </a:xfrm>
            <a:custGeom>
              <a:avLst/>
              <a:gdLst/>
              <a:ahLst/>
              <a:cxnLst/>
              <a:rect l="l" t="t" r="r" b="b"/>
              <a:pathLst>
                <a:path w="1461770" h="1040130">
                  <a:moveTo>
                    <a:pt x="1461249" y="373684"/>
                  </a:moveTo>
                  <a:lnTo>
                    <a:pt x="1452753" y="331647"/>
                  </a:lnTo>
                  <a:lnTo>
                    <a:pt x="1429613" y="297319"/>
                  </a:lnTo>
                  <a:lnTo>
                    <a:pt x="1395272" y="274167"/>
                  </a:lnTo>
                  <a:lnTo>
                    <a:pt x="1353248" y="265684"/>
                  </a:lnTo>
                  <a:lnTo>
                    <a:pt x="1039749" y="265684"/>
                  </a:lnTo>
                  <a:lnTo>
                    <a:pt x="1039749" y="144005"/>
                  </a:lnTo>
                  <a:lnTo>
                    <a:pt x="1032395" y="98488"/>
                  </a:lnTo>
                  <a:lnTo>
                    <a:pt x="1011961" y="58953"/>
                  </a:lnTo>
                  <a:lnTo>
                    <a:pt x="980782" y="27787"/>
                  </a:lnTo>
                  <a:lnTo>
                    <a:pt x="941247" y="7340"/>
                  </a:lnTo>
                  <a:lnTo>
                    <a:pt x="895743" y="0"/>
                  </a:lnTo>
                  <a:lnTo>
                    <a:pt x="144005" y="0"/>
                  </a:lnTo>
                  <a:lnTo>
                    <a:pt x="98488" y="7340"/>
                  </a:lnTo>
                  <a:lnTo>
                    <a:pt x="58953" y="27787"/>
                  </a:lnTo>
                  <a:lnTo>
                    <a:pt x="27774" y="58953"/>
                  </a:lnTo>
                  <a:lnTo>
                    <a:pt x="7340" y="98488"/>
                  </a:lnTo>
                  <a:lnTo>
                    <a:pt x="0" y="144005"/>
                  </a:lnTo>
                  <a:lnTo>
                    <a:pt x="0" y="895743"/>
                  </a:lnTo>
                  <a:lnTo>
                    <a:pt x="7340" y="941260"/>
                  </a:lnTo>
                  <a:lnTo>
                    <a:pt x="27774" y="980795"/>
                  </a:lnTo>
                  <a:lnTo>
                    <a:pt x="58953" y="1011961"/>
                  </a:lnTo>
                  <a:lnTo>
                    <a:pt x="98488" y="1032395"/>
                  </a:lnTo>
                  <a:lnTo>
                    <a:pt x="144005" y="1039736"/>
                  </a:lnTo>
                  <a:lnTo>
                    <a:pt x="895743" y="1039736"/>
                  </a:lnTo>
                  <a:lnTo>
                    <a:pt x="941247" y="1032395"/>
                  </a:lnTo>
                  <a:lnTo>
                    <a:pt x="980782" y="1011961"/>
                  </a:lnTo>
                  <a:lnTo>
                    <a:pt x="1011961" y="980795"/>
                  </a:lnTo>
                  <a:lnTo>
                    <a:pt x="1032395" y="941260"/>
                  </a:lnTo>
                  <a:lnTo>
                    <a:pt x="1039749" y="895743"/>
                  </a:lnTo>
                  <a:lnTo>
                    <a:pt x="1039749" y="811809"/>
                  </a:lnTo>
                  <a:lnTo>
                    <a:pt x="1353248" y="811809"/>
                  </a:lnTo>
                  <a:lnTo>
                    <a:pt x="1395272" y="803325"/>
                  </a:lnTo>
                  <a:lnTo>
                    <a:pt x="1429613" y="780173"/>
                  </a:lnTo>
                  <a:lnTo>
                    <a:pt x="1452753" y="745845"/>
                  </a:lnTo>
                  <a:lnTo>
                    <a:pt x="1461249" y="703808"/>
                  </a:lnTo>
                  <a:lnTo>
                    <a:pt x="1461249" y="373684"/>
                  </a:lnTo>
                  <a:close/>
                </a:path>
              </a:pathLst>
            </a:custGeom>
            <a:solidFill>
              <a:srgbClr val="009FD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60481D4A-8DBC-F94B-8F43-3A36E516753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9950562" y="6790901"/>
            <a:ext cx="235532" cy="147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877F7E-E3C6-6F4D-8973-808C901F9C34}"/>
              </a:ext>
            </a:extLst>
          </p:cNvPr>
          <p:cNvSpPr/>
          <p:nvPr/>
        </p:nvSpPr>
        <p:spPr>
          <a:xfrm>
            <a:off x="3253463" y="6516450"/>
            <a:ext cx="77470" cy="62865"/>
          </a:xfrm>
          <a:custGeom>
            <a:avLst/>
            <a:gdLst/>
            <a:ahLst/>
            <a:cxnLst/>
            <a:rect l="l" t="t" r="r" b="b"/>
            <a:pathLst>
              <a:path w="77470" h="62865">
                <a:moveTo>
                  <a:pt x="58115" y="0"/>
                </a:moveTo>
                <a:lnTo>
                  <a:pt x="44792" y="0"/>
                </a:lnTo>
                <a:lnTo>
                  <a:pt x="37680" y="7112"/>
                </a:lnTo>
                <a:lnTo>
                  <a:pt x="37680" y="17119"/>
                </a:lnTo>
                <a:lnTo>
                  <a:pt x="38100" y="19481"/>
                </a:lnTo>
                <a:lnTo>
                  <a:pt x="28521" y="17963"/>
                </a:lnTo>
                <a:lnTo>
                  <a:pt x="19727" y="14547"/>
                </a:lnTo>
                <a:lnTo>
                  <a:pt x="11941" y="9455"/>
                </a:lnTo>
                <a:lnTo>
                  <a:pt x="5384" y="2908"/>
                </a:lnTo>
                <a:lnTo>
                  <a:pt x="4013" y="5245"/>
                </a:lnTo>
                <a:lnTo>
                  <a:pt x="3238" y="7975"/>
                </a:lnTo>
                <a:lnTo>
                  <a:pt x="3238" y="16395"/>
                </a:lnTo>
                <a:lnTo>
                  <a:pt x="6032" y="21247"/>
                </a:lnTo>
                <a:lnTo>
                  <a:pt x="10299" y="24091"/>
                </a:lnTo>
                <a:lnTo>
                  <a:pt x="7696" y="24015"/>
                </a:lnTo>
                <a:lnTo>
                  <a:pt x="5245" y="23304"/>
                </a:lnTo>
                <a:lnTo>
                  <a:pt x="3111" y="22110"/>
                </a:lnTo>
                <a:lnTo>
                  <a:pt x="3098" y="29997"/>
                </a:lnTo>
                <a:lnTo>
                  <a:pt x="8572" y="36410"/>
                </a:lnTo>
                <a:lnTo>
                  <a:pt x="15836" y="37871"/>
                </a:lnTo>
                <a:lnTo>
                  <a:pt x="14503" y="38239"/>
                </a:lnTo>
                <a:lnTo>
                  <a:pt x="13106" y="38430"/>
                </a:lnTo>
                <a:lnTo>
                  <a:pt x="9639" y="38328"/>
                </a:lnTo>
                <a:lnTo>
                  <a:pt x="8674" y="38138"/>
                </a:lnTo>
                <a:lnTo>
                  <a:pt x="10693" y="44450"/>
                </a:lnTo>
                <a:lnTo>
                  <a:pt x="16548" y="49034"/>
                </a:lnTo>
                <a:lnTo>
                  <a:pt x="23495" y="49161"/>
                </a:lnTo>
                <a:lnTo>
                  <a:pt x="18059" y="53416"/>
                </a:lnTo>
                <a:lnTo>
                  <a:pt x="11214" y="55956"/>
                </a:lnTo>
                <a:lnTo>
                  <a:pt x="1244" y="55880"/>
                </a:lnTo>
                <a:lnTo>
                  <a:pt x="0" y="55740"/>
                </a:lnTo>
                <a:lnTo>
                  <a:pt x="7023" y="60236"/>
                </a:lnTo>
                <a:lnTo>
                  <a:pt x="15367" y="62865"/>
                </a:lnTo>
                <a:lnTo>
                  <a:pt x="24320" y="62865"/>
                </a:lnTo>
                <a:lnTo>
                  <a:pt x="43694" y="58759"/>
                </a:lnTo>
                <a:lnTo>
                  <a:pt x="57850" y="48153"/>
                </a:lnTo>
                <a:lnTo>
                  <a:pt x="66531" y="33616"/>
                </a:lnTo>
                <a:lnTo>
                  <a:pt x="69481" y="17716"/>
                </a:lnTo>
                <a:lnTo>
                  <a:pt x="69430" y="15659"/>
                </a:lnTo>
                <a:lnTo>
                  <a:pt x="72542" y="13423"/>
                </a:lnTo>
                <a:lnTo>
                  <a:pt x="75222" y="10629"/>
                </a:lnTo>
                <a:lnTo>
                  <a:pt x="77355" y="7442"/>
                </a:lnTo>
                <a:lnTo>
                  <a:pt x="74510" y="8699"/>
                </a:lnTo>
                <a:lnTo>
                  <a:pt x="71450" y="9563"/>
                </a:lnTo>
                <a:lnTo>
                  <a:pt x="68237" y="9944"/>
                </a:lnTo>
                <a:lnTo>
                  <a:pt x="71513" y="7975"/>
                </a:lnTo>
                <a:lnTo>
                  <a:pt x="74028" y="4864"/>
                </a:lnTo>
                <a:lnTo>
                  <a:pt x="75222" y="1155"/>
                </a:lnTo>
                <a:lnTo>
                  <a:pt x="72148" y="2984"/>
                </a:lnTo>
                <a:lnTo>
                  <a:pt x="68757" y="4305"/>
                </a:lnTo>
                <a:lnTo>
                  <a:pt x="65138" y="5016"/>
                </a:lnTo>
                <a:lnTo>
                  <a:pt x="62242" y="1930"/>
                </a:lnTo>
                <a:lnTo>
                  <a:pt x="58115" y="0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F8625D-2966-5B45-B847-F741A4F68A21}"/>
              </a:ext>
            </a:extLst>
          </p:cNvPr>
          <p:cNvSpPr/>
          <p:nvPr/>
        </p:nvSpPr>
        <p:spPr>
          <a:xfrm>
            <a:off x="0" y="0"/>
            <a:ext cx="10692130" cy="5148580"/>
          </a:xfrm>
          <a:custGeom>
            <a:avLst/>
            <a:gdLst/>
            <a:ahLst/>
            <a:cxnLst/>
            <a:rect l="l" t="t" r="r" b="b"/>
            <a:pathLst>
              <a:path w="10692130" h="5148580">
                <a:moveTo>
                  <a:pt x="10692003" y="0"/>
                </a:moveTo>
                <a:lnTo>
                  <a:pt x="0" y="0"/>
                </a:lnTo>
                <a:lnTo>
                  <a:pt x="0" y="5147995"/>
                </a:lnTo>
                <a:lnTo>
                  <a:pt x="10692003" y="5147995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ABD513A-ADE1-4B43-B23D-CEF5DA6BC9FE}"/>
              </a:ext>
            </a:extLst>
          </p:cNvPr>
          <p:cNvGrpSpPr/>
          <p:nvPr/>
        </p:nvGrpSpPr>
        <p:grpSpPr>
          <a:xfrm>
            <a:off x="8567995" y="6196505"/>
            <a:ext cx="1404620" cy="374650"/>
            <a:chOff x="8567995" y="6196505"/>
            <a:chExt cx="1404620" cy="37465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897D1A3-0060-0543-A807-BC6930CB13C8}"/>
                </a:ext>
              </a:extLst>
            </p:cNvPr>
            <p:cNvSpPr/>
            <p:nvPr/>
          </p:nvSpPr>
          <p:spPr>
            <a:xfrm>
              <a:off x="8567995" y="6196505"/>
              <a:ext cx="1404620" cy="374650"/>
            </a:xfrm>
            <a:custGeom>
              <a:avLst/>
              <a:gdLst/>
              <a:ahLst/>
              <a:cxnLst/>
              <a:rect l="l" t="t" r="r" b="b"/>
              <a:pathLst>
                <a:path w="1404620" h="374650">
                  <a:moveTo>
                    <a:pt x="1343075" y="0"/>
                  </a:moveTo>
                  <a:lnTo>
                    <a:pt x="60909" y="0"/>
                  </a:lnTo>
                  <a:lnTo>
                    <a:pt x="37220" y="4802"/>
                  </a:lnTo>
                  <a:lnTo>
                    <a:pt x="17857" y="17892"/>
                  </a:lnTo>
                  <a:lnTo>
                    <a:pt x="4793" y="37295"/>
                  </a:lnTo>
                  <a:lnTo>
                    <a:pt x="0" y="61036"/>
                  </a:lnTo>
                  <a:lnTo>
                    <a:pt x="0" y="313385"/>
                  </a:lnTo>
                  <a:lnTo>
                    <a:pt x="4793" y="337105"/>
                  </a:lnTo>
                  <a:lnTo>
                    <a:pt x="17857" y="356501"/>
                  </a:lnTo>
                  <a:lnTo>
                    <a:pt x="37220" y="369592"/>
                  </a:lnTo>
                  <a:lnTo>
                    <a:pt x="60909" y="374396"/>
                  </a:lnTo>
                  <a:lnTo>
                    <a:pt x="1343075" y="374396"/>
                  </a:lnTo>
                  <a:lnTo>
                    <a:pt x="1366768" y="369592"/>
                  </a:lnTo>
                  <a:lnTo>
                    <a:pt x="1386139" y="356501"/>
                  </a:lnTo>
                  <a:lnTo>
                    <a:pt x="1399213" y="337105"/>
                  </a:lnTo>
                  <a:lnTo>
                    <a:pt x="1404010" y="313385"/>
                  </a:lnTo>
                  <a:lnTo>
                    <a:pt x="1404010" y="61036"/>
                  </a:lnTo>
                  <a:lnTo>
                    <a:pt x="1399213" y="37295"/>
                  </a:lnTo>
                  <a:lnTo>
                    <a:pt x="1386139" y="17892"/>
                  </a:lnTo>
                  <a:lnTo>
                    <a:pt x="1366768" y="4802"/>
                  </a:lnTo>
                  <a:lnTo>
                    <a:pt x="1343075" y="0"/>
                  </a:lnTo>
                  <a:close/>
                </a:path>
              </a:pathLst>
            </a:custGeom>
            <a:solidFill>
              <a:srgbClr val="ED1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BBEC7CC-321E-6141-97EE-5C9A9DA74B13}"/>
                </a:ext>
              </a:extLst>
            </p:cNvPr>
            <p:cNvSpPr/>
            <p:nvPr/>
          </p:nvSpPr>
          <p:spPr>
            <a:xfrm>
              <a:off x="8654175" y="6287904"/>
              <a:ext cx="365837" cy="19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AC3E806-9FDC-3445-A4AC-765DDBD15B63}"/>
                </a:ext>
              </a:extLst>
            </p:cNvPr>
            <p:cNvSpPr/>
            <p:nvPr/>
          </p:nvSpPr>
          <p:spPr>
            <a:xfrm>
              <a:off x="9048705" y="6331567"/>
              <a:ext cx="164109" cy="145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BF10B00-023E-644C-B06D-707B08A60185}"/>
                </a:ext>
              </a:extLst>
            </p:cNvPr>
            <p:cNvSpPr/>
            <p:nvPr/>
          </p:nvSpPr>
          <p:spPr>
            <a:xfrm>
              <a:off x="9233380" y="6291309"/>
              <a:ext cx="296959" cy="191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5DDBE1B-8D89-DF48-82B9-2DB653B53C37}"/>
                </a:ext>
              </a:extLst>
            </p:cNvPr>
            <p:cNvSpPr/>
            <p:nvPr/>
          </p:nvSpPr>
          <p:spPr>
            <a:xfrm>
              <a:off x="9550833" y="6329977"/>
              <a:ext cx="178917" cy="1524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D65A5AA-C71D-5D44-85BA-337B2682DA0B}"/>
                </a:ext>
              </a:extLst>
            </p:cNvPr>
            <p:cNvSpPr/>
            <p:nvPr/>
          </p:nvSpPr>
          <p:spPr>
            <a:xfrm>
              <a:off x="9752051" y="6284975"/>
              <a:ext cx="121920" cy="192405"/>
            </a:xfrm>
            <a:custGeom>
              <a:avLst/>
              <a:gdLst/>
              <a:ahLst/>
              <a:cxnLst/>
              <a:rect l="l" t="t" r="r" b="b"/>
              <a:pathLst>
                <a:path w="121920" h="192404">
                  <a:moveTo>
                    <a:pt x="46545" y="0"/>
                  </a:moveTo>
                  <a:lnTo>
                    <a:pt x="0" y="0"/>
                  </a:lnTo>
                  <a:lnTo>
                    <a:pt x="0" y="192163"/>
                  </a:lnTo>
                  <a:lnTo>
                    <a:pt x="46545" y="192163"/>
                  </a:lnTo>
                  <a:lnTo>
                    <a:pt x="46545" y="0"/>
                  </a:lnTo>
                  <a:close/>
                </a:path>
                <a:path w="121920" h="192404">
                  <a:moveTo>
                    <a:pt x="121716" y="0"/>
                  </a:moveTo>
                  <a:lnTo>
                    <a:pt x="75171" y="0"/>
                  </a:lnTo>
                  <a:lnTo>
                    <a:pt x="75171" y="192163"/>
                  </a:lnTo>
                  <a:lnTo>
                    <a:pt x="121716" y="192163"/>
                  </a:lnTo>
                  <a:lnTo>
                    <a:pt x="121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CCCFB95-1556-1B4F-972F-EDAC92F4FEF0}"/>
              </a:ext>
            </a:extLst>
          </p:cNvPr>
          <p:cNvSpPr txBox="1"/>
          <p:nvPr/>
        </p:nvSpPr>
        <p:spPr>
          <a:xfrm>
            <a:off x="455300" y="1894118"/>
            <a:ext cx="5979795" cy="28416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43204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solidFill>
                  <a:srgbClr val="FFFFFF"/>
                </a:solidFill>
                <a:latin typeface="Avenir Book"/>
                <a:cs typeface="Avenir Book"/>
              </a:rPr>
              <a:t>Tunstall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has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been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at the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forefront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of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technology innovation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for the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health, housing and  social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markets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for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over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60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years.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Its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pioneering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software, hardware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services  enable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new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delivery models which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can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transform services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across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the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continuum, 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empower people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live independently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with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improved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quality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of</a:t>
            </a:r>
            <a:r>
              <a:rPr sz="1200" spc="-130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life.</a:t>
            </a:r>
            <a:endParaRPr sz="1200">
              <a:latin typeface="Avenir Book"/>
              <a:cs typeface="Avenir Book"/>
            </a:endParaRPr>
          </a:p>
          <a:p>
            <a:pPr marL="12700" marR="5080">
              <a:lnSpc>
                <a:spcPts val="1400"/>
              </a:lnSpc>
              <a:spcBef>
                <a:spcPts val="565"/>
              </a:spcBef>
            </a:pPr>
            <a:r>
              <a:rPr sz="1200" spc="-30" dirty="0">
                <a:solidFill>
                  <a:srgbClr val="FFFFFF"/>
                </a:solidFill>
                <a:latin typeface="Avenir Book"/>
                <a:cs typeface="Avenir Book"/>
              </a:rPr>
              <a:t>Tunstall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works with social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providers, healthcare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services, housing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retirement 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living 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providers 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charities in 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38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countries, 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improving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the lives 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than five million 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people, including those living with dementia, learning disabilities, physical disabilities and  long-term health</a:t>
            </a:r>
            <a:r>
              <a:rPr sz="1200" spc="-40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conditions.</a:t>
            </a:r>
            <a:endParaRPr sz="1200">
              <a:latin typeface="Avenir Book"/>
              <a:cs typeface="Avenir Book"/>
            </a:endParaRPr>
          </a:p>
          <a:p>
            <a:pPr marL="12700" marR="172720">
              <a:lnSpc>
                <a:spcPts val="1400"/>
              </a:lnSpc>
              <a:spcBef>
                <a:spcPts val="565"/>
              </a:spcBef>
            </a:pPr>
            <a:r>
              <a:rPr sz="1200" spc="-40" dirty="0">
                <a:solidFill>
                  <a:srgbClr val="FFFFFF"/>
                </a:solidFill>
                <a:latin typeface="Avenir Book"/>
                <a:cs typeface="Avenir Book"/>
              </a:rPr>
              <a:t>Tunstall’s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innovation-led,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person-centred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Connected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Health solutions connect  people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integrate services, enabling early intervention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avoid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or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mitigate adverse  events,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improve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outcomes.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As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technology advances,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we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have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the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capability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not  just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react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events,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but to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predict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even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prevent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them using data-driven</a:t>
            </a:r>
            <a:r>
              <a:rPr sz="1200" spc="-95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insights.</a:t>
            </a:r>
            <a:endParaRPr sz="1200">
              <a:latin typeface="Avenir Book"/>
              <a:cs typeface="Avenir Book"/>
            </a:endParaRPr>
          </a:p>
          <a:p>
            <a:pPr marL="12700" marR="2692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The </a:t>
            </a:r>
            <a:r>
              <a:rPr sz="1200" spc="-30" dirty="0">
                <a:solidFill>
                  <a:srgbClr val="FFFFFF"/>
                </a:solidFill>
                <a:latin typeface="Avenir Book"/>
                <a:cs typeface="Avenir Book"/>
              </a:rPr>
              <a:t>Tunstall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Cognitive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approach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can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help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create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intelligent, personalised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care  programmes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effectively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allocate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resources,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making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sure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those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in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need have the  right levels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of </a:t>
            </a:r>
            <a:r>
              <a:rPr sz="1200" spc="-15" dirty="0">
                <a:solidFill>
                  <a:srgbClr val="FFFFFF"/>
                </a:solidFill>
                <a:latin typeface="Avenir Book"/>
                <a:cs typeface="Avenir Book"/>
              </a:rPr>
              <a:t>support </a:t>
            </a:r>
            <a:r>
              <a:rPr sz="1200" spc="-10" dirty="0">
                <a:solidFill>
                  <a:srgbClr val="FFFFFF"/>
                </a:solidFill>
                <a:latin typeface="Avenir Book"/>
                <a:cs typeface="Avenir Book"/>
              </a:rPr>
              <a:t>and</a:t>
            </a:r>
            <a:r>
              <a:rPr sz="1200" spc="-75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venir Book"/>
                <a:cs typeface="Avenir Book"/>
              </a:rPr>
              <a:t>reassurance.</a:t>
            </a:r>
            <a:endParaRPr sz="1200">
              <a:latin typeface="Avenir Book"/>
              <a:cs typeface="Avenir Book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BCBFBDF-A866-9B45-A1F6-6A94BF554D9A}"/>
              </a:ext>
            </a:extLst>
          </p:cNvPr>
          <p:cNvSpPr txBox="1">
            <a:spLocks/>
          </p:cNvSpPr>
          <p:nvPr/>
        </p:nvSpPr>
        <p:spPr>
          <a:xfrm>
            <a:off x="419299" y="1406339"/>
            <a:ext cx="98548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000" b="1" kern="0" dirty="0">
                <a:solidFill>
                  <a:schemeClr val="bg1"/>
                </a:solidFill>
                <a:latin typeface="Avenir Black" panose="02000503020000020003" pitchFamily="2" charset="0"/>
              </a:rPr>
              <a:t>About</a:t>
            </a:r>
            <a:r>
              <a:rPr lang="en-GB" sz="3000" b="1" kern="0" spc="-90" dirty="0">
                <a:solidFill>
                  <a:schemeClr val="bg1"/>
                </a:solidFill>
                <a:latin typeface="Avenir Black" panose="02000503020000020003" pitchFamily="2" charset="0"/>
              </a:rPr>
              <a:t> </a:t>
            </a:r>
            <a:r>
              <a:rPr lang="en-GB" sz="3000" b="1" kern="0" spc="-35" dirty="0">
                <a:solidFill>
                  <a:schemeClr val="bg1"/>
                </a:solidFill>
                <a:latin typeface="Avenir Black" panose="02000503020000020003" pitchFamily="2" charset="0"/>
              </a:rPr>
              <a:t>Tunstall</a:t>
            </a: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920E6DB-7FBD-0941-A53D-9C518E600E1F}"/>
              </a:ext>
            </a:extLst>
          </p:cNvPr>
          <p:cNvGrpSpPr/>
          <p:nvPr/>
        </p:nvGrpSpPr>
        <p:grpSpPr>
          <a:xfrm>
            <a:off x="3635994" y="216004"/>
            <a:ext cx="6308090" cy="5696585"/>
            <a:chOff x="3635994" y="216004"/>
            <a:chExt cx="6308090" cy="569658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38319D5-4753-C345-B1CB-DE7365BAEF27}"/>
                </a:ext>
              </a:extLst>
            </p:cNvPr>
            <p:cNvSpPr/>
            <p:nvPr/>
          </p:nvSpPr>
          <p:spPr>
            <a:xfrm>
              <a:off x="3635984" y="216013"/>
              <a:ext cx="6308090" cy="5696585"/>
            </a:xfrm>
            <a:custGeom>
              <a:avLst/>
              <a:gdLst/>
              <a:ahLst/>
              <a:cxnLst/>
              <a:rect l="l" t="t" r="r" b="b"/>
              <a:pathLst>
                <a:path w="6308090" h="5696585">
                  <a:moveTo>
                    <a:pt x="1782013" y="432003"/>
                  </a:moveTo>
                  <a:lnTo>
                    <a:pt x="1773516" y="389953"/>
                  </a:lnTo>
                  <a:lnTo>
                    <a:pt x="1750377" y="355625"/>
                  </a:lnTo>
                  <a:lnTo>
                    <a:pt x="1716049" y="332486"/>
                  </a:lnTo>
                  <a:lnTo>
                    <a:pt x="1674012" y="324002"/>
                  </a:lnTo>
                  <a:lnTo>
                    <a:pt x="1267980" y="324002"/>
                  </a:lnTo>
                  <a:lnTo>
                    <a:pt x="1267980" y="144005"/>
                  </a:lnTo>
                  <a:lnTo>
                    <a:pt x="1260640" y="98475"/>
                  </a:lnTo>
                  <a:lnTo>
                    <a:pt x="1240205" y="58953"/>
                  </a:lnTo>
                  <a:lnTo>
                    <a:pt x="1209027" y="27774"/>
                  </a:lnTo>
                  <a:lnTo>
                    <a:pt x="1169504" y="7340"/>
                  </a:lnTo>
                  <a:lnTo>
                    <a:pt x="1123975" y="0"/>
                  </a:lnTo>
                  <a:lnTo>
                    <a:pt x="144005" y="0"/>
                  </a:lnTo>
                  <a:lnTo>
                    <a:pt x="98488" y="7340"/>
                  </a:lnTo>
                  <a:lnTo>
                    <a:pt x="58966" y="27774"/>
                  </a:lnTo>
                  <a:lnTo>
                    <a:pt x="27787" y="58953"/>
                  </a:lnTo>
                  <a:lnTo>
                    <a:pt x="7340" y="98475"/>
                  </a:lnTo>
                  <a:lnTo>
                    <a:pt x="0" y="144005"/>
                  </a:lnTo>
                  <a:lnTo>
                    <a:pt x="0" y="1123975"/>
                  </a:lnTo>
                  <a:lnTo>
                    <a:pt x="7340" y="1169492"/>
                  </a:lnTo>
                  <a:lnTo>
                    <a:pt x="27787" y="1209014"/>
                  </a:lnTo>
                  <a:lnTo>
                    <a:pt x="58966" y="1240193"/>
                  </a:lnTo>
                  <a:lnTo>
                    <a:pt x="98488" y="1260640"/>
                  </a:lnTo>
                  <a:lnTo>
                    <a:pt x="144005" y="1267980"/>
                  </a:lnTo>
                  <a:lnTo>
                    <a:pt x="1123975" y="1267980"/>
                  </a:lnTo>
                  <a:lnTo>
                    <a:pt x="1169504" y="1260640"/>
                  </a:lnTo>
                  <a:lnTo>
                    <a:pt x="1209027" y="1240193"/>
                  </a:lnTo>
                  <a:lnTo>
                    <a:pt x="1240205" y="1209014"/>
                  </a:lnTo>
                  <a:lnTo>
                    <a:pt x="1260640" y="1169492"/>
                  </a:lnTo>
                  <a:lnTo>
                    <a:pt x="1267980" y="1123975"/>
                  </a:lnTo>
                  <a:lnTo>
                    <a:pt x="1267980" y="990003"/>
                  </a:lnTo>
                  <a:lnTo>
                    <a:pt x="1674012" y="990003"/>
                  </a:lnTo>
                  <a:lnTo>
                    <a:pt x="1716049" y="981506"/>
                  </a:lnTo>
                  <a:lnTo>
                    <a:pt x="1750377" y="958367"/>
                  </a:lnTo>
                  <a:lnTo>
                    <a:pt x="1773516" y="924039"/>
                  </a:lnTo>
                  <a:lnTo>
                    <a:pt x="1782013" y="882002"/>
                  </a:lnTo>
                  <a:lnTo>
                    <a:pt x="1782013" y="432003"/>
                  </a:lnTo>
                  <a:close/>
                </a:path>
                <a:path w="6308090" h="5696585">
                  <a:moveTo>
                    <a:pt x="4878006" y="4176001"/>
                  </a:moveTo>
                  <a:lnTo>
                    <a:pt x="4869523" y="4133951"/>
                  </a:lnTo>
                  <a:lnTo>
                    <a:pt x="4846383" y="4099623"/>
                  </a:lnTo>
                  <a:lnTo>
                    <a:pt x="4812042" y="4076484"/>
                  </a:lnTo>
                  <a:lnTo>
                    <a:pt x="4770005" y="4068000"/>
                  </a:lnTo>
                  <a:lnTo>
                    <a:pt x="4320006" y="4068000"/>
                  </a:lnTo>
                  <a:lnTo>
                    <a:pt x="4277969" y="4076484"/>
                  </a:lnTo>
                  <a:lnTo>
                    <a:pt x="4243641" y="4099623"/>
                  </a:lnTo>
                  <a:lnTo>
                    <a:pt x="4220489" y="4133951"/>
                  </a:lnTo>
                  <a:lnTo>
                    <a:pt x="4212006" y="4176001"/>
                  </a:lnTo>
                  <a:lnTo>
                    <a:pt x="4212006" y="4427994"/>
                  </a:lnTo>
                  <a:lnTo>
                    <a:pt x="3420008" y="4427994"/>
                  </a:lnTo>
                  <a:lnTo>
                    <a:pt x="3374491" y="4435335"/>
                  </a:lnTo>
                  <a:lnTo>
                    <a:pt x="3334956" y="4455782"/>
                  </a:lnTo>
                  <a:lnTo>
                    <a:pt x="3303790" y="4486948"/>
                  </a:lnTo>
                  <a:lnTo>
                    <a:pt x="3283343" y="4526483"/>
                  </a:lnTo>
                  <a:lnTo>
                    <a:pt x="3276003" y="4572000"/>
                  </a:lnTo>
                  <a:lnTo>
                    <a:pt x="3276003" y="5551970"/>
                  </a:lnTo>
                  <a:lnTo>
                    <a:pt x="3283343" y="5597487"/>
                  </a:lnTo>
                  <a:lnTo>
                    <a:pt x="3303790" y="5637022"/>
                  </a:lnTo>
                  <a:lnTo>
                    <a:pt x="3334956" y="5668188"/>
                  </a:lnTo>
                  <a:lnTo>
                    <a:pt x="3374491" y="5688635"/>
                  </a:lnTo>
                  <a:lnTo>
                    <a:pt x="3420008" y="5695975"/>
                  </a:lnTo>
                  <a:lnTo>
                    <a:pt x="4399978" y="5695975"/>
                  </a:lnTo>
                  <a:lnTo>
                    <a:pt x="4445495" y="5688635"/>
                  </a:lnTo>
                  <a:lnTo>
                    <a:pt x="4485030" y="5668188"/>
                  </a:lnTo>
                  <a:lnTo>
                    <a:pt x="4516196" y="5637022"/>
                  </a:lnTo>
                  <a:lnTo>
                    <a:pt x="4536643" y="5597487"/>
                  </a:lnTo>
                  <a:lnTo>
                    <a:pt x="4543984" y="5551970"/>
                  </a:lnTo>
                  <a:lnTo>
                    <a:pt x="4543984" y="4734001"/>
                  </a:lnTo>
                  <a:lnTo>
                    <a:pt x="4770005" y="4734001"/>
                  </a:lnTo>
                  <a:lnTo>
                    <a:pt x="4812042" y="4725505"/>
                  </a:lnTo>
                  <a:lnTo>
                    <a:pt x="4846383" y="4702365"/>
                  </a:lnTo>
                  <a:lnTo>
                    <a:pt x="4869523" y="4668037"/>
                  </a:lnTo>
                  <a:lnTo>
                    <a:pt x="4878006" y="4626000"/>
                  </a:lnTo>
                  <a:lnTo>
                    <a:pt x="4878006" y="4176001"/>
                  </a:lnTo>
                  <a:close/>
                </a:path>
                <a:path w="6308090" h="5696585">
                  <a:moveTo>
                    <a:pt x="6307975" y="356285"/>
                  </a:moveTo>
                  <a:lnTo>
                    <a:pt x="6300635" y="310769"/>
                  </a:lnTo>
                  <a:lnTo>
                    <a:pt x="6280201" y="271233"/>
                  </a:lnTo>
                  <a:lnTo>
                    <a:pt x="6249022" y="240055"/>
                  </a:lnTo>
                  <a:lnTo>
                    <a:pt x="6209500" y="219621"/>
                  </a:lnTo>
                  <a:lnTo>
                    <a:pt x="6163983" y="212280"/>
                  </a:lnTo>
                  <a:lnTo>
                    <a:pt x="5640006" y="212280"/>
                  </a:lnTo>
                  <a:lnTo>
                    <a:pt x="5594489" y="219621"/>
                  </a:lnTo>
                  <a:lnTo>
                    <a:pt x="5554967" y="240055"/>
                  </a:lnTo>
                  <a:lnTo>
                    <a:pt x="5523789" y="271233"/>
                  </a:lnTo>
                  <a:lnTo>
                    <a:pt x="5503342" y="310769"/>
                  </a:lnTo>
                  <a:lnTo>
                    <a:pt x="5496001" y="356285"/>
                  </a:lnTo>
                  <a:lnTo>
                    <a:pt x="5496001" y="388023"/>
                  </a:lnTo>
                  <a:lnTo>
                    <a:pt x="4572012" y="388023"/>
                  </a:lnTo>
                  <a:lnTo>
                    <a:pt x="4526496" y="395363"/>
                  </a:lnTo>
                  <a:lnTo>
                    <a:pt x="4486961" y="415798"/>
                  </a:lnTo>
                  <a:lnTo>
                    <a:pt x="4455795" y="446976"/>
                  </a:lnTo>
                  <a:lnTo>
                    <a:pt x="4435348" y="486511"/>
                  </a:lnTo>
                  <a:lnTo>
                    <a:pt x="4428007" y="532028"/>
                  </a:lnTo>
                  <a:lnTo>
                    <a:pt x="4428007" y="1511998"/>
                  </a:lnTo>
                  <a:lnTo>
                    <a:pt x="4435348" y="1557515"/>
                  </a:lnTo>
                  <a:lnTo>
                    <a:pt x="4455795" y="1597037"/>
                  </a:lnTo>
                  <a:lnTo>
                    <a:pt x="4486961" y="1628216"/>
                  </a:lnTo>
                  <a:lnTo>
                    <a:pt x="4526496" y="1648663"/>
                  </a:lnTo>
                  <a:lnTo>
                    <a:pt x="4572012" y="1656003"/>
                  </a:lnTo>
                  <a:lnTo>
                    <a:pt x="5551983" y="1656003"/>
                  </a:lnTo>
                  <a:lnTo>
                    <a:pt x="5597499" y="1648663"/>
                  </a:lnTo>
                  <a:lnTo>
                    <a:pt x="5637034" y="1628216"/>
                  </a:lnTo>
                  <a:lnTo>
                    <a:pt x="5668200" y="1597037"/>
                  </a:lnTo>
                  <a:lnTo>
                    <a:pt x="5688647" y="1557515"/>
                  </a:lnTo>
                  <a:lnTo>
                    <a:pt x="5695988" y="1511998"/>
                  </a:lnTo>
                  <a:lnTo>
                    <a:pt x="5695988" y="1024255"/>
                  </a:lnTo>
                  <a:lnTo>
                    <a:pt x="6163983" y="1024255"/>
                  </a:lnTo>
                  <a:lnTo>
                    <a:pt x="6209500" y="1016914"/>
                  </a:lnTo>
                  <a:lnTo>
                    <a:pt x="6249022" y="996467"/>
                  </a:lnTo>
                  <a:lnTo>
                    <a:pt x="6280201" y="965301"/>
                  </a:lnTo>
                  <a:lnTo>
                    <a:pt x="6300635" y="925766"/>
                  </a:lnTo>
                  <a:lnTo>
                    <a:pt x="6307975" y="880249"/>
                  </a:lnTo>
                  <a:lnTo>
                    <a:pt x="6307975" y="356285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6867572-60DC-0943-8C50-16872B7ADC58}"/>
                </a:ext>
              </a:extLst>
            </p:cNvPr>
            <p:cNvSpPr/>
            <p:nvPr/>
          </p:nvSpPr>
          <p:spPr>
            <a:xfrm>
              <a:off x="8316366" y="828141"/>
              <a:ext cx="727710" cy="807720"/>
            </a:xfrm>
            <a:custGeom>
              <a:avLst/>
              <a:gdLst/>
              <a:ahLst/>
              <a:cxnLst/>
              <a:rect l="l" t="t" r="r" b="b"/>
              <a:pathLst>
                <a:path w="727709" h="807719">
                  <a:moveTo>
                    <a:pt x="624598" y="307467"/>
                  </a:moveTo>
                  <a:lnTo>
                    <a:pt x="623646" y="260616"/>
                  </a:lnTo>
                  <a:lnTo>
                    <a:pt x="604558" y="224967"/>
                  </a:lnTo>
                  <a:lnTo>
                    <a:pt x="600887" y="219341"/>
                  </a:lnTo>
                  <a:lnTo>
                    <a:pt x="600379" y="204457"/>
                  </a:lnTo>
                  <a:lnTo>
                    <a:pt x="598995" y="198234"/>
                  </a:lnTo>
                  <a:lnTo>
                    <a:pt x="597890" y="192087"/>
                  </a:lnTo>
                  <a:lnTo>
                    <a:pt x="585330" y="148437"/>
                  </a:lnTo>
                  <a:lnTo>
                    <a:pt x="564680" y="108534"/>
                  </a:lnTo>
                  <a:lnTo>
                    <a:pt x="536892" y="73380"/>
                  </a:lnTo>
                  <a:lnTo>
                    <a:pt x="502932" y="43967"/>
                  </a:lnTo>
                  <a:lnTo>
                    <a:pt x="463753" y="21259"/>
                  </a:lnTo>
                  <a:lnTo>
                    <a:pt x="420319" y="6286"/>
                  </a:lnTo>
                  <a:lnTo>
                    <a:pt x="373583" y="0"/>
                  </a:lnTo>
                  <a:lnTo>
                    <a:pt x="324523" y="3416"/>
                  </a:lnTo>
                  <a:lnTo>
                    <a:pt x="279654" y="15163"/>
                  </a:lnTo>
                  <a:lnTo>
                    <a:pt x="239585" y="33820"/>
                  </a:lnTo>
                  <a:lnTo>
                    <a:pt x="204762" y="58826"/>
                  </a:lnTo>
                  <a:lnTo>
                    <a:pt x="175577" y="89649"/>
                  </a:lnTo>
                  <a:lnTo>
                    <a:pt x="152463" y="125717"/>
                  </a:lnTo>
                  <a:lnTo>
                    <a:pt x="135813" y="166509"/>
                  </a:lnTo>
                  <a:lnTo>
                    <a:pt x="126060" y="211455"/>
                  </a:lnTo>
                  <a:lnTo>
                    <a:pt x="125171" y="218224"/>
                  </a:lnTo>
                  <a:lnTo>
                    <a:pt x="119456" y="224282"/>
                  </a:lnTo>
                  <a:lnTo>
                    <a:pt x="116230" y="230784"/>
                  </a:lnTo>
                  <a:lnTo>
                    <a:pt x="112318" y="237858"/>
                  </a:lnTo>
                  <a:lnTo>
                    <a:pt x="108394" y="244665"/>
                  </a:lnTo>
                  <a:lnTo>
                    <a:pt x="105130" y="251675"/>
                  </a:lnTo>
                  <a:lnTo>
                    <a:pt x="103530" y="258787"/>
                  </a:lnTo>
                  <a:lnTo>
                    <a:pt x="102641" y="279082"/>
                  </a:lnTo>
                  <a:lnTo>
                    <a:pt x="102514" y="307467"/>
                  </a:lnTo>
                  <a:lnTo>
                    <a:pt x="102654" y="319811"/>
                  </a:lnTo>
                  <a:lnTo>
                    <a:pt x="114935" y="367093"/>
                  </a:lnTo>
                  <a:lnTo>
                    <a:pt x="143535" y="377126"/>
                  </a:lnTo>
                  <a:lnTo>
                    <a:pt x="159283" y="374230"/>
                  </a:lnTo>
                  <a:lnTo>
                    <a:pt x="183057" y="339166"/>
                  </a:lnTo>
                  <a:lnTo>
                    <a:pt x="183438" y="305231"/>
                  </a:lnTo>
                  <a:lnTo>
                    <a:pt x="183324" y="278955"/>
                  </a:lnTo>
                  <a:lnTo>
                    <a:pt x="176136" y="238747"/>
                  </a:lnTo>
                  <a:lnTo>
                    <a:pt x="166166" y="227545"/>
                  </a:lnTo>
                  <a:lnTo>
                    <a:pt x="163245" y="221170"/>
                  </a:lnTo>
                  <a:lnTo>
                    <a:pt x="162458" y="214401"/>
                  </a:lnTo>
                  <a:lnTo>
                    <a:pt x="163169" y="206971"/>
                  </a:lnTo>
                  <a:lnTo>
                    <a:pt x="176949" y="159550"/>
                  </a:lnTo>
                  <a:lnTo>
                    <a:pt x="200939" y="117830"/>
                  </a:lnTo>
                  <a:lnTo>
                    <a:pt x="233476" y="83235"/>
                  </a:lnTo>
                  <a:lnTo>
                    <a:pt x="272910" y="57150"/>
                  </a:lnTo>
                  <a:lnTo>
                    <a:pt x="317588" y="40970"/>
                  </a:lnTo>
                  <a:lnTo>
                    <a:pt x="365836" y="36106"/>
                  </a:lnTo>
                  <a:lnTo>
                    <a:pt x="415417" y="43154"/>
                  </a:lnTo>
                  <a:lnTo>
                    <a:pt x="460349" y="60845"/>
                  </a:lnTo>
                  <a:lnTo>
                    <a:pt x="499148" y="87934"/>
                  </a:lnTo>
                  <a:lnTo>
                    <a:pt x="530402" y="123139"/>
                  </a:lnTo>
                  <a:lnTo>
                    <a:pt x="552640" y="165201"/>
                  </a:lnTo>
                  <a:lnTo>
                    <a:pt x="564438" y="212877"/>
                  </a:lnTo>
                  <a:lnTo>
                    <a:pt x="565086" y="218300"/>
                  </a:lnTo>
                  <a:lnTo>
                    <a:pt x="560679" y="224447"/>
                  </a:lnTo>
                  <a:lnTo>
                    <a:pt x="558177" y="230073"/>
                  </a:lnTo>
                  <a:lnTo>
                    <a:pt x="554177" y="237858"/>
                  </a:lnTo>
                  <a:lnTo>
                    <a:pt x="550024" y="245262"/>
                  </a:lnTo>
                  <a:lnTo>
                    <a:pt x="546468" y="252869"/>
                  </a:lnTo>
                  <a:lnTo>
                    <a:pt x="543128" y="293116"/>
                  </a:lnTo>
                  <a:lnTo>
                    <a:pt x="543064" y="304279"/>
                  </a:lnTo>
                  <a:lnTo>
                    <a:pt x="543318" y="318325"/>
                  </a:lnTo>
                  <a:lnTo>
                    <a:pt x="544499" y="335343"/>
                  </a:lnTo>
                  <a:lnTo>
                    <a:pt x="544550" y="339166"/>
                  </a:lnTo>
                  <a:lnTo>
                    <a:pt x="544004" y="348678"/>
                  </a:lnTo>
                  <a:lnTo>
                    <a:pt x="539838" y="356095"/>
                  </a:lnTo>
                  <a:lnTo>
                    <a:pt x="532739" y="361073"/>
                  </a:lnTo>
                  <a:lnTo>
                    <a:pt x="523316" y="364921"/>
                  </a:lnTo>
                  <a:lnTo>
                    <a:pt x="522401" y="361861"/>
                  </a:lnTo>
                  <a:lnTo>
                    <a:pt x="521195" y="359676"/>
                  </a:lnTo>
                  <a:lnTo>
                    <a:pt x="519772" y="304279"/>
                  </a:lnTo>
                  <a:lnTo>
                    <a:pt x="519468" y="278955"/>
                  </a:lnTo>
                  <a:lnTo>
                    <a:pt x="519747" y="261899"/>
                  </a:lnTo>
                  <a:lnTo>
                    <a:pt x="519899" y="253136"/>
                  </a:lnTo>
                  <a:lnTo>
                    <a:pt x="521601" y="244894"/>
                  </a:lnTo>
                  <a:lnTo>
                    <a:pt x="525310" y="236613"/>
                  </a:lnTo>
                  <a:lnTo>
                    <a:pt x="529653" y="228523"/>
                  </a:lnTo>
                  <a:lnTo>
                    <a:pt x="533565" y="220268"/>
                  </a:lnTo>
                  <a:lnTo>
                    <a:pt x="535863" y="214376"/>
                  </a:lnTo>
                  <a:lnTo>
                    <a:pt x="538899" y="207518"/>
                  </a:lnTo>
                  <a:lnTo>
                    <a:pt x="537743" y="201891"/>
                  </a:lnTo>
                  <a:lnTo>
                    <a:pt x="521462" y="155816"/>
                  </a:lnTo>
                  <a:lnTo>
                    <a:pt x="507974" y="136664"/>
                  </a:lnTo>
                  <a:lnTo>
                    <a:pt x="507974" y="199059"/>
                  </a:lnTo>
                  <a:lnTo>
                    <a:pt x="506272" y="206209"/>
                  </a:lnTo>
                  <a:lnTo>
                    <a:pt x="504393" y="212102"/>
                  </a:lnTo>
                  <a:lnTo>
                    <a:pt x="500316" y="224447"/>
                  </a:lnTo>
                  <a:lnTo>
                    <a:pt x="495604" y="237858"/>
                  </a:lnTo>
                  <a:lnTo>
                    <a:pt x="493788" y="242938"/>
                  </a:lnTo>
                  <a:lnTo>
                    <a:pt x="493788" y="370459"/>
                  </a:lnTo>
                  <a:lnTo>
                    <a:pt x="489000" y="377367"/>
                  </a:lnTo>
                  <a:lnTo>
                    <a:pt x="474941" y="380187"/>
                  </a:lnTo>
                  <a:lnTo>
                    <a:pt x="464527" y="381330"/>
                  </a:lnTo>
                  <a:lnTo>
                    <a:pt x="453745" y="380555"/>
                  </a:lnTo>
                  <a:lnTo>
                    <a:pt x="442188" y="376847"/>
                  </a:lnTo>
                  <a:lnTo>
                    <a:pt x="430466" y="373634"/>
                  </a:lnTo>
                  <a:lnTo>
                    <a:pt x="390804" y="376656"/>
                  </a:lnTo>
                  <a:lnTo>
                    <a:pt x="378269" y="399605"/>
                  </a:lnTo>
                  <a:lnTo>
                    <a:pt x="379526" y="407162"/>
                  </a:lnTo>
                  <a:lnTo>
                    <a:pt x="383628" y="413461"/>
                  </a:lnTo>
                  <a:lnTo>
                    <a:pt x="389978" y="417703"/>
                  </a:lnTo>
                  <a:lnTo>
                    <a:pt x="398030" y="419163"/>
                  </a:lnTo>
                  <a:lnTo>
                    <a:pt x="427418" y="420458"/>
                  </a:lnTo>
                  <a:lnTo>
                    <a:pt x="441629" y="417690"/>
                  </a:lnTo>
                  <a:lnTo>
                    <a:pt x="454723" y="408317"/>
                  </a:lnTo>
                  <a:lnTo>
                    <a:pt x="457847" y="404825"/>
                  </a:lnTo>
                  <a:lnTo>
                    <a:pt x="466610" y="406273"/>
                  </a:lnTo>
                  <a:lnTo>
                    <a:pt x="435952" y="453148"/>
                  </a:lnTo>
                  <a:lnTo>
                    <a:pt x="382905" y="481888"/>
                  </a:lnTo>
                  <a:lnTo>
                    <a:pt x="359829" y="484428"/>
                  </a:lnTo>
                  <a:lnTo>
                    <a:pt x="338518" y="480568"/>
                  </a:lnTo>
                  <a:lnTo>
                    <a:pt x="300050" y="459003"/>
                  </a:lnTo>
                  <a:lnTo>
                    <a:pt x="262483" y="420458"/>
                  </a:lnTo>
                  <a:lnTo>
                    <a:pt x="235038" y="374230"/>
                  </a:lnTo>
                  <a:lnTo>
                    <a:pt x="232486" y="368719"/>
                  </a:lnTo>
                  <a:lnTo>
                    <a:pt x="233845" y="335343"/>
                  </a:lnTo>
                  <a:lnTo>
                    <a:pt x="237871" y="243624"/>
                  </a:lnTo>
                  <a:lnTo>
                    <a:pt x="262369" y="239636"/>
                  </a:lnTo>
                  <a:lnTo>
                    <a:pt x="285699" y="231787"/>
                  </a:lnTo>
                  <a:lnTo>
                    <a:pt x="307759" y="219760"/>
                  </a:lnTo>
                  <a:lnTo>
                    <a:pt x="308279" y="219341"/>
                  </a:lnTo>
                  <a:lnTo>
                    <a:pt x="328434" y="203225"/>
                  </a:lnTo>
                  <a:lnTo>
                    <a:pt x="358686" y="243459"/>
                  </a:lnTo>
                  <a:lnTo>
                    <a:pt x="396671" y="268909"/>
                  </a:lnTo>
                  <a:lnTo>
                    <a:pt x="441210" y="282282"/>
                  </a:lnTo>
                  <a:lnTo>
                    <a:pt x="491070" y="286258"/>
                  </a:lnTo>
                  <a:lnTo>
                    <a:pt x="491070" y="293116"/>
                  </a:lnTo>
                  <a:lnTo>
                    <a:pt x="490855" y="298691"/>
                  </a:lnTo>
                  <a:lnTo>
                    <a:pt x="491261" y="307467"/>
                  </a:lnTo>
                  <a:lnTo>
                    <a:pt x="491896" y="319811"/>
                  </a:lnTo>
                  <a:lnTo>
                    <a:pt x="492734" y="335343"/>
                  </a:lnTo>
                  <a:lnTo>
                    <a:pt x="493420" y="350875"/>
                  </a:lnTo>
                  <a:lnTo>
                    <a:pt x="493661" y="361861"/>
                  </a:lnTo>
                  <a:lnTo>
                    <a:pt x="493788" y="370459"/>
                  </a:lnTo>
                  <a:lnTo>
                    <a:pt x="493788" y="242938"/>
                  </a:lnTo>
                  <a:lnTo>
                    <a:pt x="487006" y="261899"/>
                  </a:lnTo>
                  <a:lnTo>
                    <a:pt x="434975" y="257873"/>
                  </a:lnTo>
                  <a:lnTo>
                    <a:pt x="391820" y="239204"/>
                  </a:lnTo>
                  <a:lnTo>
                    <a:pt x="357708" y="205778"/>
                  </a:lnTo>
                  <a:lnTo>
                    <a:pt x="356387" y="203225"/>
                  </a:lnTo>
                  <a:lnTo>
                    <a:pt x="332803" y="157505"/>
                  </a:lnTo>
                  <a:lnTo>
                    <a:pt x="316039" y="180568"/>
                  </a:lnTo>
                  <a:lnTo>
                    <a:pt x="296468" y="198272"/>
                  </a:lnTo>
                  <a:lnTo>
                    <a:pt x="273888" y="210997"/>
                  </a:lnTo>
                  <a:lnTo>
                    <a:pt x="248043" y="219075"/>
                  </a:lnTo>
                  <a:lnTo>
                    <a:pt x="232765" y="219341"/>
                  </a:lnTo>
                  <a:lnTo>
                    <a:pt x="223126" y="213385"/>
                  </a:lnTo>
                  <a:lnTo>
                    <a:pt x="219341" y="202692"/>
                  </a:lnTo>
                  <a:lnTo>
                    <a:pt x="221615" y="188722"/>
                  </a:lnTo>
                  <a:lnTo>
                    <a:pt x="244195" y="147650"/>
                  </a:lnTo>
                  <a:lnTo>
                    <a:pt x="277863" y="115620"/>
                  </a:lnTo>
                  <a:lnTo>
                    <a:pt x="319316" y="95084"/>
                  </a:lnTo>
                  <a:lnTo>
                    <a:pt x="365290" y="88468"/>
                  </a:lnTo>
                  <a:lnTo>
                    <a:pt x="412661" y="96913"/>
                  </a:lnTo>
                  <a:lnTo>
                    <a:pt x="453758" y="118516"/>
                  </a:lnTo>
                  <a:lnTo>
                    <a:pt x="485863" y="151345"/>
                  </a:lnTo>
                  <a:lnTo>
                    <a:pt x="506310" y="193509"/>
                  </a:lnTo>
                  <a:lnTo>
                    <a:pt x="507974" y="199059"/>
                  </a:lnTo>
                  <a:lnTo>
                    <a:pt x="507974" y="136664"/>
                  </a:lnTo>
                  <a:lnTo>
                    <a:pt x="494131" y="116992"/>
                  </a:lnTo>
                  <a:lnTo>
                    <a:pt x="459511" y="88468"/>
                  </a:lnTo>
                  <a:lnTo>
                    <a:pt x="457771" y="87033"/>
                  </a:lnTo>
                  <a:lnTo>
                    <a:pt x="414375" y="67538"/>
                  </a:lnTo>
                  <a:lnTo>
                    <a:pt x="365937" y="60121"/>
                  </a:lnTo>
                  <a:lnTo>
                    <a:pt x="317614" y="66040"/>
                  </a:lnTo>
                  <a:lnTo>
                    <a:pt x="273786" y="84378"/>
                  </a:lnTo>
                  <a:lnTo>
                    <a:pt x="236524" y="113487"/>
                  </a:lnTo>
                  <a:lnTo>
                    <a:pt x="207937" y="151726"/>
                  </a:lnTo>
                  <a:lnTo>
                    <a:pt x="190119" y="197446"/>
                  </a:lnTo>
                  <a:lnTo>
                    <a:pt x="189090" y="205778"/>
                  </a:lnTo>
                  <a:lnTo>
                    <a:pt x="189293" y="210540"/>
                  </a:lnTo>
                  <a:lnTo>
                    <a:pt x="191211" y="216700"/>
                  </a:lnTo>
                  <a:lnTo>
                    <a:pt x="195059" y="222923"/>
                  </a:lnTo>
                  <a:lnTo>
                    <a:pt x="199301" y="229146"/>
                  </a:lnTo>
                  <a:lnTo>
                    <a:pt x="202869" y="236042"/>
                  </a:lnTo>
                  <a:lnTo>
                    <a:pt x="205397" y="243255"/>
                  </a:lnTo>
                  <a:lnTo>
                    <a:pt x="206578" y="250456"/>
                  </a:lnTo>
                  <a:lnTo>
                    <a:pt x="208483" y="278955"/>
                  </a:lnTo>
                  <a:lnTo>
                    <a:pt x="209677" y="307467"/>
                  </a:lnTo>
                  <a:lnTo>
                    <a:pt x="208254" y="335915"/>
                  </a:lnTo>
                  <a:lnTo>
                    <a:pt x="202285" y="364185"/>
                  </a:lnTo>
                  <a:lnTo>
                    <a:pt x="201422" y="366966"/>
                  </a:lnTo>
                  <a:lnTo>
                    <a:pt x="202234" y="370814"/>
                  </a:lnTo>
                  <a:lnTo>
                    <a:pt x="235991" y="432028"/>
                  </a:lnTo>
                  <a:lnTo>
                    <a:pt x="281901" y="480720"/>
                  </a:lnTo>
                  <a:lnTo>
                    <a:pt x="339585" y="509574"/>
                  </a:lnTo>
                  <a:lnTo>
                    <a:pt x="370941" y="511873"/>
                  </a:lnTo>
                  <a:lnTo>
                    <a:pt x="403987" y="504863"/>
                  </a:lnTo>
                  <a:lnTo>
                    <a:pt x="442010" y="484428"/>
                  </a:lnTo>
                  <a:lnTo>
                    <a:pt x="471004" y="458762"/>
                  </a:lnTo>
                  <a:lnTo>
                    <a:pt x="500570" y="417868"/>
                  </a:lnTo>
                  <a:lnTo>
                    <a:pt x="511479" y="405117"/>
                  </a:lnTo>
                  <a:lnTo>
                    <a:pt x="511733" y="404825"/>
                  </a:lnTo>
                  <a:lnTo>
                    <a:pt x="515086" y="400900"/>
                  </a:lnTo>
                  <a:lnTo>
                    <a:pt x="532282" y="386969"/>
                  </a:lnTo>
                  <a:lnTo>
                    <a:pt x="544436" y="381330"/>
                  </a:lnTo>
                  <a:lnTo>
                    <a:pt x="553351" y="377202"/>
                  </a:lnTo>
                  <a:lnTo>
                    <a:pt x="558723" y="375513"/>
                  </a:lnTo>
                  <a:lnTo>
                    <a:pt x="565277" y="373849"/>
                  </a:lnTo>
                  <a:lnTo>
                    <a:pt x="570344" y="375348"/>
                  </a:lnTo>
                  <a:lnTo>
                    <a:pt x="590638" y="377012"/>
                  </a:lnTo>
                  <a:lnTo>
                    <a:pt x="598855" y="373849"/>
                  </a:lnTo>
                  <a:lnTo>
                    <a:pt x="607783" y="370408"/>
                  </a:lnTo>
                  <a:lnTo>
                    <a:pt x="612571" y="364921"/>
                  </a:lnTo>
                  <a:lnTo>
                    <a:pt x="619658" y="356831"/>
                  </a:lnTo>
                  <a:lnTo>
                    <a:pt x="624205" y="337604"/>
                  </a:lnTo>
                  <a:lnTo>
                    <a:pt x="624471" y="318325"/>
                  </a:lnTo>
                  <a:lnTo>
                    <a:pt x="624598" y="307467"/>
                  </a:lnTo>
                  <a:close/>
                </a:path>
                <a:path w="727709" h="807719">
                  <a:moveTo>
                    <a:pt x="727595" y="697522"/>
                  </a:moveTo>
                  <a:lnTo>
                    <a:pt x="726071" y="675347"/>
                  </a:lnTo>
                  <a:lnTo>
                    <a:pt x="718019" y="647026"/>
                  </a:lnTo>
                  <a:lnTo>
                    <a:pt x="707326" y="619836"/>
                  </a:lnTo>
                  <a:lnTo>
                    <a:pt x="699566" y="605167"/>
                  </a:lnTo>
                  <a:lnTo>
                    <a:pt x="699566" y="690816"/>
                  </a:lnTo>
                  <a:lnTo>
                    <a:pt x="696734" y="705726"/>
                  </a:lnTo>
                  <a:lnTo>
                    <a:pt x="649160" y="742365"/>
                  </a:lnTo>
                  <a:lnTo>
                    <a:pt x="595376" y="758291"/>
                  </a:lnTo>
                  <a:lnTo>
                    <a:pt x="514705" y="771169"/>
                  </a:lnTo>
                  <a:lnTo>
                    <a:pt x="461632" y="776224"/>
                  </a:lnTo>
                  <a:lnTo>
                    <a:pt x="408470" y="778865"/>
                  </a:lnTo>
                  <a:lnTo>
                    <a:pt x="355231" y="779335"/>
                  </a:lnTo>
                  <a:lnTo>
                    <a:pt x="301942" y="777849"/>
                  </a:lnTo>
                  <a:lnTo>
                    <a:pt x="248627" y="774649"/>
                  </a:lnTo>
                  <a:lnTo>
                    <a:pt x="203034" y="770496"/>
                  </a:lnTo>
                  <a:lnTo>
                    <a:pt x="157810" y="764006"/>
                  </a:lnTo>
                  <a:lnTo>
                    <a:pt x="113309" y="753821"/>
                  </a:lnTo>
                  <a:lnTo>
                    <a:pt x="69900" y="738568"/>
                  </a:lnTo>
                  <a:lnTo>
                    <a:pt x="34099" y="712393"/>
                  </a:lnTo>
                  <a:lnTo>
                    <a:pt x="28143" y="692467"/>
                  </a:lnTo>
                  <a:lnTo>
                    <a:pt x="27203" y="687285"/>
                  </a:lnTo>
                  <a:lnTo>
                    <a:pt x="49250" y="624230"/>
                  </a:lnTo>
                  <a:lnTo>
                    <a:pt x="85305" y="573316"/>
                  </a:lnTo>
                  <a:lnTo>
                    <a:pt x="129197" y="549440"/>
                  </a:lnTo>
                  <a:lnTo>
                    <a:pt x="178396" y="539394"/>
                  </a:lnTo>
                  <a:lnTo>
                    <a:pt x="197332" y="537870"/>
                  </a:lnTo>
                  <a:lnTo>
                    <a:pt x="212585" y="542188"/>
                  </a:lnTo>
                  <a:lnTo>
                    <a:pt x="225653" y="551726"/>
                  </a:lnTo>
                  <a:lnTo>
                    <a:pt x="238036" y="565861"/>
                  </a:lnTo>
                  <a:lnTo>
                    <a:pt x="267449" y="602449"/>
                  </a:lnTo>
                  <a:lnTo>
                    <a:pt x="297878" y="638276"/>
                  </a:lnTo>
                  <a:lnTo>
                    <a:pt x="360794" y="710641"/>
                  </a:lnTo>
                  <a:lnTo>
                    <a:pt x="362496" y="711619"/>
                  </a:lnTo>
                  <a:lnTo>
                    <a:pt x="366102" y="714565"/>
                  </a:lnTo>
                  <a:lnTo>
                    <a:pt x="436410" y="632218"/>
                  </a:lnTo>
                  <a:lnTo>
                    <a:pt x="468261" y="594474"/>
                  </a:lnTo>
                  <a:lnTo>
                    <a:pt x="496062" y="557923"/>
                  </a:lnTo>
                  <a:lnTo>
                    <a:pt x="505612" y="545973"/>
                  </a:lnTo>
                  <a:lnTo>
                    <a:pt x="509485" y="541375"/>
                  </a:lnTo>
                  <a:lnTo>
                    <a:pt x="517601" y="537197"/>
                  </a:lnTo>
                  <a:lnTo>
                    <a:pt x="523316" y="537692"/>
                  </a:lnTo>
                  <a:lnTo>
                    <a:pt x="573468" y="544055"/>
                  </a:lnTo>
                  <a:lnTo>
                    <a:pt x="615340" y="554774"/>
                  </a:lnTo>
                  <a:lnTo>
                    <a:pt x="654050" y="585825"/>
                  </a:lnTo>
                  <a:lnTo>
                    <a:pt x="676325" y="623570"/>
                  </a:lnTo>
                  <a:lnTo>
                    <a:pt x="696544" y="673950"/>
                  </a:lnTo>
                  <a:lnTo>
                    <a:pt x="699566" y="690816"/>
                  </a:lnTo>
                  <a:lnTo>
                    <a:pt x="699566" y="605167"/>
                  </a:lnTo>
                  <a:lnTo>
                    <a:pt x="676656" y="569645"/>
                  </a:lnTo>
                  <a:lnTo>
                    <a:pt x="641096" y="537197"/>
                  </a:lnTo>
                  <a:lnTo>
                    <a:pt x="592289" y="519150"/>
                  </a:lnTo>
                  <a:lnTo>
                    <a:pt x="550938" y="513397"/>
                  </a:lnTo>
                  <a:lnTo>
                    <a:pt x="509485" y="508660"/>
                  </a:lnTo>
                  <a:lnTo>
                    <a:pt x="503770" y="508139"/>
                  </a:lnTo>
                  <a:lnTo>
                    <a:pt x="495439" y="512216"/>
                  </a:lnTo>
                  <a:lnTo>
                    <a:pt x="490982" y="517791"/>
                  </a:lnTo>
                  <a:lnTo>
                    <a:pt x="474052" y="539394"/>
                  </a:lnTo>
                  <a:lnTo>
                    <a:pt x="457809" y="560590"/>
                  </a:lnTo>
                  <a:lnTo>
                    <a:pt x="443166" y="579869"/>
                  </a:lnTo>
                  <a:lnTo>
                    <a:pt x="423989" y="604951"/>
                  </a:lnTo>
                  <a:lnTo>
                    <a:pt x="418909" y="611263"/>
                  </a:lnTo>
                  <a:lnTo>
                    <a:pt x="413232" y="617880"/>
                  </a:lnTo>
                  <a:lnTo>
                    <a:pt x="407174" y="624789"/>
                  </a:lnTo>
                  <a:lnTo>
                    <a:pt x="400723" y="632218"/>
                  </a:lnTo>
                  <a:lnTo>
                    <a:pt x="387261" y="592213"/>
                  </a:lnTo>
                  <a:lnTo>
                    <a:pt x="382422" y="576478"/>
                  </a:lnTo>
                  <a:lnTo>
                    <a:pt x="384390" y="571804"/>
                  </a:lnTo>
                  <a:lnTo>
                    <a:pt x="385800" y="568007"/>
                  </a:lnTo>
                  <a:lnTo>
                    <a:pt x="388848" y="560158"/>
                  </a:lnTo>
                  <a:lnTo>
                    <a:pt x="392112" y="552043"/>
                  </a:lnTo>
                  <a:lnTo>
                    <a:pt x="399135" y="534835"/>
                  </a:lnTo>
                  <a:lnTo>
                    <a:pt x="327342" y="534835"/>
                  </a:lnTo>
                  <a:lnTo>
                    <a:pt x="334594" y="552132"/>
                  </a:lnTo>
                  <a:lnTo>
                    <a:pt x="337921" y="560184"/>
                  </a:lnTo>
                  <a:lnTo>
                    <a:pt x="341083" y="568172"/>
                  </a:lnTo>
                  <a:lnTo>
                    <a:pt x="342531" y="571893"/>
                  </a:lnTo>
                  <a:lnTo>
                    <a:pt x="344512" y="576364"/>
                  </a:lnTo>
                  <a:lnTo>
                    <a:pt x="343471" y="579869"/>
                  </a:lnTo>
                  <a:lnTo>
                    <a:pt x="339674" y="592302"/>
                  </a:lnTo>
                  <a:lnTo>
                    <a:pt x="335470" y="605205"/>
                  </a:lnTo>
                  <a:lnTo>
                    <a:pt x="326555" y="631888"/>
                  </a:lnTo>
                  <a:lnTo>
                    <a:pt x="320700" y="625360"/>
                  </a:lnTo>
                  <a:lnTo>
                    <a:pt x="316179" y="620941"/>
                  </a:lnTo>
                  <a:lnTo>
                    <a:pt x="274332" y="567118"/>
                  </a:lnTo>
                  <a:lnTo>
                    <a:pt x="236766" y="517677"/>
                  </a:lnTo>
                  <a:lnTo>
                    <a:pt x="230708" y="509536"/>
                  </a:lnTo>
                  <a:lnTo>
                    <a:pt x="224751" y="506920"/>
                  </a:lnTo>
                  <a:lnTo>
                    <a:pt x="214909" y="508304"/>
                  </a:lnTo>
                  <a:lnTo>
                    <a:pt x="201803" y="509816"/>
                  </a:lnTo>
                  <a:lnTo>
                    <a:pt x="175514" y="512254"/>
                  </a:lnTo>
                  <a:lnTo>
                    <a:pt x="162433" y="513880"/>
                  </a:lnTo>
                  <a:lnTo>
                    <a:pt x="116725" y="523125"/>
                  </a:lnTo>
                  <a:lnTo>
                    <a:pt x="75374" y="544715"/>
                  </a:lnTo>
                  <a:lnTo>
                    <a:pt x="47561" y="573100"/>
                  </a:lnTo>
                  <a:lnTo>
                    <a:pt x="26504" y="605205"/>
                  </a:lnTo>
                  <a:lnTo>
                    <a:pt x="11353" y="640384"/>
                  </a:lnTo>
                  <a:lnTo>
                    <a:pt x="1257" y="678027"/>
                  </a:lnTo>
                  <a:lnTo>
                    <a:pt x="0" y="700747"/>
                  </a:lnTo>
                  <a:lnTo>
                    <a:pt x="5753" y="721067"/>
                  </a:lnTo>
                  <a:lnTo>
                    <a:pt x="37172" y="752563"/>
                  </a:lnTo>
                  <a:lnTo>
                    <a:pt x="80886" y="772553"/>
                  </a:lnTo>
                  <a:lnTo>
                    <a:pt x="127050" y="785672"/>
                  </a:lnTo>
                  <a:lnTo>
                    <a:pt x="173863" y="794715"/>
                  </a:lnTo>
                  <a:lnTo>
                    <a:pt x="221145" y="800557"/>
                  </a:lnTo>
                  <a:lnTo>
                    <a:pt x="268744" y="804125"/>
                  </a:lnTo>
                  <a:lnTo>
                    <a:pt x="316522" y="806310"/>
                  </a:lnTo>
                  <a:lnTo>
                    <a:pt x="369366" y="807351"/>
                  </a:lnTo>
                  <a:lnTo>
                    <a:pt x="422135" y="806411"/>
                  </a:lnTo>
                  <a:lnTo>
                    <a:pt x="474764" y="803287"/>
                  </a:lnTo>
                  <a:lnTo>
                    <a:pt x="527253" y="797788"/>
                  </a:lnTo>
                  <a:lnTo>
                    <a:pt x="579564" y="789762"/>
                  </a:lnTo>
                  <a:lnTo>
                    <a:pt x="626046" y="779335"/>
                  </a:lnTo>
                  <a:lnTo>
                    <a:pt x="664819" y="766089"/>
                  </a:lnTo>
                  <a:lnTo>
                    <a:pt x="709523" y="736854"/>
                  </a:lnTo>
                  <a:lnTo>
                    <a:pt x="721880" y="718337"/>
                  </a:lnTo>
                  <a:lnTo>
                    <a:pt x="727595" y="697522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38571E7-4AD8-1D4B-97DB-A266691EA9FC}"/>
              </a:ext>
            </a:extLst>
          </p:cNvPr>
          <p:cNvSpPr txBox="1"/>
          <p:nvPr/>
        </p:nvSpPr>
        <p:spPr>
          <a:xfrm>
            <a:off x="455300" y="5453292"/>
            <a:ext cx="3861435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340" algn="just">
              <a:lnSpc>
                <a:spcPct val="119000"/>
              </a:lnSpc>
              <a:spcBef>
                <a:spcPts val="100"/>
              </a:spcBef>
            </a:pPr>
            <a:r>
              <a:rPr sz="700" spc="35" dirty="0">
                <a:solidFill>
                  <a:srgbClr val="3D505A"/>
                </a:solidFill>
                <a:latin typeface="Calibri"/>
                <a:cs typeface="Calibri"/>
              </a:rPr>
              <a:t>Our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policy </a:t>
            </a:r>
            <a:r>
              <a:rPr sz="700" spc="10" dirty="0">
                <a:solidFill>
                  <a:srgbClr val="3D505A"/>
                </a:solidFill>
                <a:latin typeface="Calibri"/>
                <a:cs typeface="Calibri"/>
              </a:rPr>
              <a:t>of continual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development means </a:t>
            </a:r>
            <a:r>
              <a:rPr sz="700" dirty="0">
                <a:solidFill>
                  <a:srgbClr val="3D505A"/>
                </a:solidFill>
                <a:latin typeface="Calibri"/>
                <a:cs typeface="Calibri"/>
              </a:rPr>
              <a:t>that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product </a:t>
            </a:r>
            <a:r>
              <a:rPr sz="700" spc="15" dirty="0">
                <a:solidFill>
                  <a:srgbClr val="3D505A"/>
                </a:solidFill>
                <a:latin typeface="Calibri"/>
                <a:cs typeface="Calibri"/>
              </a:rPr>
              <a:t>specification </a:t>
            </a:r>
            <a:r>
              <a:rPr sz="700" spc="25" dirty="0">
                <a:solidFill>
                  <a:srgbClr val="3D505A"/>
                </a:solidFill>
                <a:latin typeface="Calibri"/>
                <a:cs typeface="Calibri"/>
              </a:rPr>
              <a:t>and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appearance 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may change without notice. </a:t>
            </a:r>
            <a:r>
              <a:rPr sz="700" spc="-2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does not accept responsibility for any errors and or  omissions contained within this document. This document should not </a:t>
            </a:r>
            <a:r>
              <a:rPr sz="700" spc="-5" dirty="0">
                <a:solidFill>
                  <a:srgbClr val="3D505A"/>
                </a:solidFill>
                <a:latin typeface="Avenir Book"/>
                <a:cs typeface="Avenir Book"/>
              </a:rPr>
              <a:t>be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relied upon for 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product </a:t>
            </a:r>
            <a:r>
              <a:rPr sz="700" spc="10" dirty="0">
                <a:solidFill>
                  <a:srgbClr val="3D505A"/>
                </a:solidFill>
                <a:latin typeface="Calibri"/>
                <a:cs typeface="Calibri"/>
              </a:rPr>
              <a:t>details, </a:t>
            </a:r>
            <a:r>
              <a:rPr sz="700" spc="25" dirty="0">
                <a:solidFill>
                  <a:srgbClr val="3D505A"/>
                </a:solidFill>
                <a:latin typeface="Calibri"/>
                <a:cs typeface="Calibri"/>
              </a:rPr>
              <a:t>and </a:t>
            </a:r>
            <a:r>
              <a:rPr sz="700" spc="10" dirty="0">
                <a:solidFill>
                  <a:srgbClr val="3D505A"/>
                </a:solidFill>
                <a:latin typeface="Calibri"/>
                <a:cs typeface="Calibri"/>
              </a:rPr>
              <a:t>reference </a:t>
            </a:r>
            <a:r>
              <a:rPr sz="700" spc="20" dirty="0">
                <a:solidFill>
                  <a:srgbClr val="3D505A"/>
                </a:solidFill>
                <a:latin typeface="Calibri"/>
                <a:cs typeface="Calibri"/>
              </a:rPr>
              <a:t>should </a:t>
            </a:r>
            <a:r>
              <a:rPr sz="700" spc="45" dirty="0">
                <a:solidFill>
                  <a:srgbClr val="3D505A"/>
                </a:solidFill>
                <a:latin typeface="Calibri"/>
                <a:cs typeface="Calibri"/>
              </a:rPr>
              <a:t>be </a:t>
            </a:r>
            <a:r>
              <a:rPr sz="700" spc="30" dirty="0">
                <a:solidFill>
                  <a:srgbClr val="3D505A"/>
                </a:solidFill>
                <a:latin typeface="Calibri"/>
                <a:cs typeface="Calibri"/>
              </a:rPr>
              <a:t>made </a:t>
            </a:r>
            <a:r>
              <a:rPr sz="700" spc="15" dirty="0">
                <a:solidFill>
                  <a:srgbClr val="3D505A"/>
                </a:solidFill>
                <a:latin typeface="Calibri"/>
                <a:cs typeface="Calibri"/>
              </a:rPr>
              <a:t>to </a:t>
            </a:r>
            <a:r>
              <a:rPr sz="700" dirty="0">
                <a:solidFill>
                  <a:srgbClr val="3D505A"/>
                </a:solidFill>
                <a:latin typeface="Calibri"/>
                <a:cs typeface="Calibri"/>
              </a:rPr>
              <a:t>current</a:t>
            </a:r>
            <a:r>
              <a:rPr sz="700" spc="25" dirty="0">
                <a:solidFill>
                  <a:srgbClr val="3D505A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3D505A"/>
                </a:solidFill>
                <a:latin typeface="Calibri"/>
                <a:cs typeface="Calibri"/>
              </a:rPr>
              <a:t>specifications.</a:t>
            </a:r>
            <a:endParaRPr sz="700">
              <a:latin typeface="Calibri"/>
              <a:cs typeface="Calibri"/>
            </a:endParaRPr>
          </a:p>
          <a:p>
            <a:pPr marL="12700" marR="5080" algn="just">
              <a:lnSpc>
                <a:spcPct val="166700"/>
              </a:lnSpc>
              <a:spcBef>
                <a:spcPts val="560"/>
              </a:spcBef>
            </a:pPr>
            <a:r>
              <a:rPr sz="700" dirty="0">
                <a:solidFill>
                  <a:srgbClr val="3D505A"/>
                </a:solidFill>
                <a:latin typeface="Avenir Book"/>
                <a:cs typeface="Avenir Book"/>
              </a:rPr>
              <a:t>©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2020 </a:t>
            </a:r>
            <a:r>
              <a:rPr sz="700" spc="-2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Group Ltd. </a:t>
            </a:r>
            <a:r>
              <a:rPr sz="700" dirty="0">
                <a:solidFill>
                  <a:srgbClr val="3D505A"/>
                </a:solidFill>
                <a:latin typeface="Avenir Book"/>
                <a:cs typeface="Avenir Book"/>
              </a:rPr>
              <a:t>® </a:t>
            </a:r>
            <a:r>
              <a:rPr sz="700" spc="-2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700" spc="-5" dirty="0">
                <a:solidFill>
                  <a:srgbClr val="3D505A"/>
                </a:solidFill>
                <a:latin typeface="Avenir Book"/>
                <a:cs typeface="Avenir Book"/>
              </a:rPr>
              <a:t>is </a:t>
            </a:r>
            <a:r>
              <a:rPr sz="7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700" spc="-15" dirty="0">
                <a:solidFill>
                  <a:srgbClr val="3D505A"/>
                </a:solidFill>
                <a:latin typeface="Avenir Book"/>
                <a:cs typeface="Avenir Book"/>
              </a:rPr>
              <a:t>registered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trademark. ICP triagemanager </a:t>
            </a:r>
            <a:r>
              <a:rPr sz="700" spc="-5" dirty="0">
                <a:solidFill>
                  <a:srgbClr val="3D505A"/>
                </a:solidFill>
                <a:latin typeface="Avenir Book"/>
                <a:cs typeface="Avenir Book"/>
              </a:rPr>
              <a:t>is </a:t>
            </a:r>
            <a:r>
              <a:rPr sz="7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trademark.  </a:t>
            </a:r>
            <a:r>
              <a:rPr sz="700" spc="-2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Healthcare (UK) Ltd </a:t>
            </a:r>
            <a:r>
              <a:rPr sz="700" spc="-5" dirty="0">
                <a:solidFill>
                  <a:srgbClr val="3D505A"/>
                </a:solidFill>
                <a:latin typeface="Avenir Book"/>
                <a:cs typeface="Avenir Book"/>
              </a:rPr>
              <a:t>is </a:t>
            </a:r>
            <a:r>
              <a:rPr sz="7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member </a:t>
            </a:r>
            <a:r>
              <a:rPr sz="700" spc="-5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700" spc="-1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700" spc="-20" dirty="0">
                <a:solidFill>
                  <a:srgbClr val="3D505A"/>
                </a:solidFill>
                <a:latin typeface="Avenir Book"/>
                <a:cs typeface="Avenir Book"/>
              </a:rPr>
              <a:t>Tunstall</a:t>
            </a:r>
            <a:r>
              <a:rPr sz="70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700" spc="-15" dirty="0">
                <a:solidFill>
                  <a:srgbClr val="3D505A"/>
                </a:solidFill>
                <a:latin typeface="Avenir Book"/>
                <a:cs typeface="Avenir Book"/>
              </a:rPr>
              <a:t>Group.</a:t>
            </a:r>
            <a:endParaRPr sz="700">
              <a:latin typeface="Avenir Book"/>
              <a:cs typeface="Avenir Book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sz="700" b="1" spc="-5" dirty="0">
                <a:solidFill>
                  <a:srgbClr val="009FDA"/>
                </a:solidFill>
                <a:latin typeface="Avenir Black"/>
                <a:cs typeface="Avenir Black"/>
              </a:rPr>
              <a:t>t: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01977 660206 </a:t>
            </a:r>
            <a:r>
              <a:rPr sz="700" b="1" spc="-5" dirty="0">
                <a:solidFill>
                  <a:srgbClr val="009FDA"/>
                </a:solidFill>
                <a:latin typeface="Avenir Black"/>
                <a:cs typeface="Avenir Black"/>
              </a:rPr>
              <a:t>e: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  <a:hlinkClick r:id="rId6"/>
              </a:rPr>
              <a:t>Hello@tunstall.com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700" b="1" spc="-5" dirty="0">
                <a:solidFill>
                  <a:srgbClr val="009FDA"/>
                </a:solidFill>
                <a:latin typeface="Avenir Black"/>
                <a:cs typeface="Avenir Black"/>
              </a:rPr>
              <a:t>w: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tunstall.co.uk</a:t>
            </a:r>
            <a:r>
              <a:rPr sz="800" spc="3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5" dirty="0">
                <a:solidFill>
                  <a:srgbClr val="3D505A"/>
                </a:solidFill>
                <a:latin typeface="Avenir Book"/>
                <a:cs typeface="Avenir Book"/>
              </a:rPr>
              <a:t>@TunstallHealth</a:t>
            </a:r>
            <a:endParaRPr sz="8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8221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4A349328-CA69-5545-A192-502E2FD490EB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Living with COVID-19 this winter: what should we expect?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CDA25C-4DE2-E54F-92EB-8C3667C9129F}"/>
              </a:ext>
            </a:extLst>
          </p:cNvPr>
          <p:cNvGrpSpPr/>
          <p:nvPr/>
        </p:nvGrpSpPr>
        <p:grpSpPr>
          <a:xfrm>
            <a:off x="9078989" y="180000"/>
            <a:ext cx="1253011" cy="791311"/>
            <a:chOff x="9078989" y="180000"/>
            <a:chExt cx="1253011" cy="79131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48C21E2-B4E8-6A41-91E3-8D014FC7ED19}"/>
                </a:ext>
              </a:extLst>
            </p:cNvPr>
            <p:cNvSpPr/>
            <p:nvPr/>
          </p:nvSpPr>
          <p:spPr>
            <a:xfrm>
              <a:off x="9540688" y="180000"/>
              <a:ext cx="791312" cy="791311"/>
            </a:xfrm>
            <a:prstGeom prst="roundRect">
              <a:avLst>
                <a:gd name="adj" fmla="val 10440"/>
              </a:avLst>
            </a:prstGeom>
            <a:solidFill>
              <a:schemeClr val="accent4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57F774B-AB2F-034C-9AEA-505B025BA48E}"/>
                </a:ext>
              </a:extLst>
            </p:cNvPr>
            <p:cNvSpPr/>
            <p:nvPr/>
          </p:nvSpPr>
          <p:spPr>
            <a:xfrm>
              <a:off x="9078989" y="303159"/>
              <a:ext cx="529006" cy="529005"/>
            </a:xfrm>
            <a:prstGeom prst="roundRect">
              <a:avLst>
                <a:gd name="adj" fmla="val 15514"/>
              </a:avLst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0705D3-60DC-D34C-AF6A-744A6ABEA124}"/>
                </a:ext>
              </a:extLst>
            </p:cNvPr>
            <p:cNvGrpSpPr/>
            <p:nvPr/>
          </p:nvGrpSpPr>
          <p:grpSpPr>
            <a:xfrm>
              <a:off x="9157770" y="319148"/>
              <a:ext cx="1050936" cy="533400"/>
              <a:chOff x="9262270" y="391148"/>
              <a:chExt cx="1050936" cy="53340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F1A26BB-374A-594E-8EC8-366950D4A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79802" y="391148"/>
                <a:ext cx="533404" cy="5334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280448BD-4FE6-7A41-AA40-98090EB6F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62270" y="447689"/>
                <a:ext cx="348478" cy="399931"/>
              </a:xfrm>
              <a:prstGeom prst="rect">
                <a:avLst/>
              </a:prstGeom>
            </p:spPr>
          </p:pic>
        </p:grp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982ABE4-2ADB-944B-8740-1C714FB4D60D}"/>
              </a:ext>
            </a:extLst>
          </p:cNvPr>
          <p:cNvSpPr/>
          <p:nvPr/>
        </p:nvSpPr>
        <p:spPr>
          <a:xfrm>
            <a:off x="360000" y="1080000"/>
            <a:ext cx="9972000" cy="5640736"/>
          </a:xfrm>
          <a:prstGeom prst="roundRect">
            <a:avLst>
              <a:gd name="adj" fmla="val 282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44">
            <a:extLst>
              <a:ext uri="{FF2B5EF4-FFF2-40B4-BE49-F238E27FC236}">
                <a16:creationId xmlns:a16="http://schemas.microsoft.com/office/drawing/2014/main" id="{9D81A669-0A86-3140-97E2-B170A2F6F52F}"/>
              </a:ext>
            </a:extLst>
          </p:cNvPr>
          <p:cNvSpPr txBox="1"/>
          <p:nvPr/>
        </p:nvSpPr>
        <p:spPr>
          <a:xfrm>
            <a:off x="698117" y="1314964"/>
            <a:ext cx="9295765" cy="48526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500" b="1" spc="-15" dirty="0">
                <a:solidFill>
                  <a:srgbClr val="009FDA"/>
                </a:solidFill>
                <a:latin typeface="Avenir Black"/>
                <a:cs typeface="Avenir Black"/>
              </a:rPr>
              <a:t>When asked by the Government’s Chief Scientific Advisor to look ahead to winter 2020/21, </a:t>
            </a:r>
          </a:p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500" b="1" spc="-15" dirty="0">
                <a:solidFill>
                  <a:srgbClr val="009FDA"/>
                </a:solidFill>
                <a:latin typeface="Avenir Black"/>
                <a:cs typeface="Avenir Black"/>
              </a:rPr>
              <a:t>The Academy of Medical Sciences identified four serious challenges:</a:t>
            </a:r>
            <a:r>
              <a:rPr lang="en-GB" sz="1500" b="1" spc="-15" baseline="30000" dirty="0">
                <a:solidFill>
                  <a:srgbClr val="009FDA"/>
                </a:solidFill>
                <a:latin typeface="Avenir Black"/>
                <a:cs typeface="Avenir Black"/>
              </a:rPr>
              <a:t>1</a:t>
            </a:r>
            <a:endParaRPr sz="1500" baseline="30000" dirty="0">
              <a:latin typeface="Avenir Book"/>
              <a:cs typeface="Avenir Book"/>
            </a:endParaRPr>
          </a:p>
        </p:txBody>
      </p:sp>
      <p:grpSp>
        <p:nvGrpSpPr>
          <p:cNvPr id="21" name="object 24">
            <a:extLst>
              <a:ext uri="{FF2B5EF4-FFF2-40B4-BE49-F238E27FC236}">
                <a16:creationId xmlns:a16="http://schemas.microsoft.com/office/drawing/2014/main" id="{4C1E2E7B-E6F5-C24E-9F1E-35486998A21E}"/>
              </a:ext>
            </a:extLst>
          </p:cNvPr>
          <p:cNvGrpSpPr/>
          <p:nvPr/>
        </p:nvGrpSpPr>
        <p:grpSpPr>
          <a:xfrm>
            <a:off x="1765300" y="5628738"/>
            <a:ext cx="522605" cy="203200"/>
            <a:chOff x="504005" y="4299624"/>
            <a:chExt cx="522605" cy="203200"/>
          </a:xfrm>
        </p:grpSpPr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87562F2A-1954-0B49-8240-5EC8B16CFC34}"/>
                </a:ext>
              </a:extLst>
            </p:cNvPr>
            <p:cNvSpPr/>
            <p:nvPr/>
          </p:nvSpPr>
          <p:spPr>
            <a:xfrm>
              <a:off x="776465" y="4299628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C571030F-56FD-C249-878E-1388686DBD51}"/>
                </a:ext>
              </a:extLst>
            </p:cNvPr>
            <p:cNvSpPr/>
            <p:nvPr/>
          </p:nvSpPr>
          <p:spPr>
            <a:xfrm>
              <a:off x="504005" y="4299624"/>
              <a:ext cx="249694" cy="202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39">
            <a:extLst>
              <a:ext uri="{FF2B5EF4-FFF2-40B4-BE49-F238E27FC236}">
                <a16:creationId xmlns:a16="http://schemas.microsoft.com/office/drawing/2014/main" id="{B53563B7-2AB3-0B47-9157-901567013F47}"/>
              </a:ext>
            </a:extLst>
          </p:cNvPr>
          <p:cNvSpPr txBox="1"/>
          <p:nvPr/>
        </p:nvSpPr>
        <p:spPr>
          <a:xfrm>
            <a:off x="508651" y="6503483"/>
            <a:ext cx="85344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* Worst case scenario, not accounting for new drugs/treatments/vaccines and assuming no lock-down as strict as March 2020 </a:t>
            </a:r>
          </a:p>
        </p:txBody>
      </p:sp>
      <p:sp>
        <p:nvSpPr>
          <p:cNvPr id="27" name="object 44">
            <a:extLst>
              <a:ext uri="{FF2B5EF4-FFF2-40B4-BE49-F238E27FC236}">
                <a16:creationId xmlns:a16="http://schemas.microsoft.com/office/drawing/2014/main" id="{64915ECF-0CB1-E243-ABC6-599A50D57692}"/>
              </a:ext>
            </a:extLst>
          </p:cNvPr>
          <p:cNvSpPr txBox="1"/>
          <p:nvPr/>
        </p:nvSpPr>
        <p:spPr>
          <a:xfrm>
            <a:off x="730272" y="5862389"/>
            <a:ext cx="9295765" cy="5739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The UK must prepare now for another potential wave of COVID-19 this winter that could be more serious than the first. </a:t>
            </a:r>
          </a:p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Combined with a growing NHS waiting list, the disruption to the delivery of care caused by the first wave of the </a:t>
            </a:r>
          </a:p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coronavirus and the risk of a winter flu epidemic, this poses a serious risk to health. We do not have long to act...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7BD0EBD4-12F6-FE45-9233-E2D38CFEE3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691" y="2035189"/>
            <a:ext cx="8864609" cy="3468339"/>
          </a:xfrm>
          <a:prstGeom prst="rect">
            <a:avLst/>
          </a:prstGeom>
        </p:spPr>
      </p:pic>
      <p:sp>
        <p:nvSpPr>
          <p:cNvPr id="54" name="object 39">
            <a:extLst>
              <a:ext uri="{FF2B5EF4-FFF2-40B4-BE49-F238E27FC236}">
                <a16:creationId xmlns:a16="http://schemas.microsoft.com/office/drawing/2014/main" id="{9840AD63-DD62-3242-8B7D-64B15D88A050}"/>
              </a:ext>
            </a:extLst>
          </p:cNvPr>
          <p:cNvSpPr txBox="1"/>
          <p:nvPr/>
        </p:nvSpPr>
        <p:spPr>
          <a:xfrm>
            <a:off x="360000" y="6816972"/>
            <a:ext cx="85344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1. Preparing for a challenging winter 2020/21. The Academy of Medical Sciences. July 2020.</a:t>
            </a:r>
          </a:p>
        </p:txBody>
      </p:sp>
    </p:spTree>
    <p:extLst>
      <p:ext uri="{BB962C8B-B14F-4D97-AF65-F5344CB8AC3E}">
        <p14:creationId xmlns:p14="http://schemas.microsoft.com/office/powerpoint/2010/main" val="411461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8C85DA-ED5D-6C49-945A-62DDB7F5DA0B}"/>
              </a:ext>
            </a:extLst>
          </p:cNvPr>
          <p:cNvSpPr/>
          <p:nvPr/>
        </p:nvSpPr>
        <p:spPr>
          <a:xfrm>
            <a:off x="357460" y="6041395"/>
            <a:ext cx="9972000" cy="583691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54BC084-9BA8-C14F-BC48-96C03415DAC8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The NHS will face unprecedented layers of pressure this winter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893FE4-5988-A34B-B614-F9BB1F325BCA}"/>
              </a:ext>
            </a:extLst>
          </p:cNvPr>
          <p:cNvGrpSpPr/>
          <p:nvPr/>
        </p:nvGrpSpPr>
        <p:grpSpPr>
          <a:xfrm>
            <a:off x="9336205" y="177371"/>
            <a:ext cx="1253011" cy="791311"/>
            <a:chOff x="9078989" y="180000"/>
            <a:chExt cx="1253011" cy="79131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4BE20FD-ED82-6D48-98B8-648A2D686B3A}"/>
                </a:ext>
              </a:extLst>
            </p:cNvPr>
            <p:cNvSpPr/>
            <p:nvPr/>
          </p:nvSpPr>
          <p:spPr>
            <a:xfrm>
              <a:off x="9540688" y="180000"/>
              <a:ext cx="791312" cy="791311"/>
            </a:xfrm>
            <a:prstGeom prst="roundRect">
              <a:avLst>
                <a:gd name="adj" fmla="val 10440"/>
              </a:avLst>
            </a:prstGeom>
            <a:solidFill>
              <a:schemeClr val="accent4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9B70854-53BF-194C-BEF9-135CD0A3AD5E}"/>
                </a:ext>
              </a:extLst>
            </p:cNvPr>
            <p:cNvSpPr/>
            <p:nvPr/>
          </p:nvSpPr>
          <p:spPr>
            <a:xfrm>
              <a:off x="9078989" y="303159"/>
              <a:ext cx="529006" cy="529005"/>
            </a:xfrm>
            <a:prstGeom prst="roundRect">
              <a:avLst>
                <a:gd name="adj" fmla="val 15514"/>
              </a:avLst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5C5791-A7D1-E349-9B47-CD5187D52077}"/>
                </a:ext>
              </a:extLst>
            </p:cNvPr>
            <p:cNvGrpSpPr/>
            <p:nvPr/>
          </p:nvGrpSpPr>
          <p:grpSpPr>
            <a:xfrm>
              <a:off x="9157770" y="319148"/>
              <a:ext cx="1050936" cy="533400"/>
              <a:chOff x="9262270" y="391148"/>
              <a:chExt cx="1050936" cy="533400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7720CB04-8A61-FB4E-B5C9-E472790E5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79802" y="391148"/>
                <a:ext cx="533404" cy="533400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470F720D-6561-C247-8B52-6D5CC9E6D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62270" y="447689"/>
                <a:ext cx="348478" cy="399931"/>
              </a:xfrm>
              <a:prstGeom prst="rect">
                <a:avLst/>
              </a:prstGeom>
            </p:spPr>
          </p:pic>
        </p:grpSp>
      </p:grpSp>
      <p:sp>
        <p:nvSpPr>
          <p:cNvPr id="14" name="object 44">
            <a:extLst>
              <a:ext uri="{FF2B5EF4-FFF2-40B4-BE49-F238E27FC236}">
                <a16:creationId xmlns:a16="http://schemas.microsoft.com/office/drawing/2014/main" id="{05977F89-FCFB-1E4A-9A81-7FFE0BC21CBF}"/>
              </a:ext>
            </a:extLst>
          </p:cNvPr>
          <p:cNvSpPr txBox="1"/>
          <p:nvPr/>
        </p:nvSpPr>
        <p:spPr>
          <a:xfrm>
            <a:off x="362800" y="6031564"/>
            <a:ext cx="9970600" cy="42126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17780" algn="ctr">
              <a:lnSpc>
                <a:spcPct val="104200"/>
              </a:lnSpc>
              <a:spcBef>
                <a:spcPts val="40"/>
              </a:spcBef>
            </a:pPr>
            <a:r>
              <a:rPr lang="en-GB" sz="1300" b="1" spc="-15" dirty="0">
                <a:solidFill>
                  <a:schemeClr val="tx2"/>
                </a:solidFill>
                <a:latin typeface="Avenir Black"/>
                <a:cs typeface="Avenir Black"/>
              </a:rPr>
              <a:t>People living at home with long-term conditions and those living in residential care already constitute a major challenge for the NHS. The pressures of COVID-19 have increased their vulnerability. It is likely that winter 20/21 will do so further.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E3A1CEC-B421-7240-A29A-D6F2D09A3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8243" y="889854"/>
            <a:ext cx="8216914" cy="4839969"/>
          </a:xfrm>
          <a:prstGeom prst="rect">
            <a:avLst/>
          </a:prstGeom>
        </p:spPr>
      </p:pic>
      <p:sp>
        <p:nvSpPr>
          <p:cNvPr id="21" name="object 39">
            <a:extLst>
              <a:ext uri="{FF2B5EF4-FFF2-40B4-BE49-F238E27FC236}">
                <a16:creationId xmlns:a16="http://schemas.microsoft.com/office/drawing/2014/main" id="{6D796C90-5513-114E-8CFF-6B305E4AE265}"/>
              </a:ext>
            </a:extLst>
          </p:cNvPr>
          <p:cNvSpPr txBox="1"/>
          <p:nvPr/>
        </p:nvSpPr>
        <p:spPr>
          <a:xfrm>
            <a:off x="5343460" y="5729823"/>
            <a:ext cx="25915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*from 13,906 in 2010/11 to 22,682 in 2014/15</a:t>
            </a:r>
          </a:p>
        </p:txBody>
      </p:sp>
      <p:sp>
        <p:nvSpPr>
          <p:cNvPr id="22" name="object 39">
            <a:extLst>
              <a:ext uri="{FF2B5EF4-FFF2-40B4-BE49-F238E27FC236}">
                <a16:creationId xmlns:a16="http://schemas.microsoft.com/office/drawing/2014/main" id="{E4B55FFF-A9BB-A34E-A0BA-301F0379B03F}"/>
              </a:ext>
            </a:extLst>
          </p:cNvPr>
          <p:cNvSpPr txBox="1"/>
          <p:nvPr/>
        </p:nvSpPr>
        <p:spPr>
          <a:xfrm>
            <a:off x="360000" y="6797339"/>
            <a:ext cx="9602711" cy="320601"/>
          </a:xfrm>
          <a:prstGeom prst="rect">
            <a:avLst/>
          </a:prstGeom>
        </p:spPr>
        <p:txBody>
          <a:bodyPr vert="horz" wrap="square" lIns="0" tIns="0" rIns="0" bIns="0" numCol="2" rtlCol="0">
            <a:spAutoFit/>
          </a:bodyPr>
          <a:lstStyle/>
          <a:p>
            <a:pPr marL="12700" marR="300355">
              <a:lnSpc>
                <a:spcPts val="7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1. Unlocking the power of information smart guide to engagement. Available to download here</a:t>
            </a:r>
          </a:p>
          <a:p>
            <a:pPr marL="12700" marR="300355">
              <a:lnSpc>
                <a:spcPts val="7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2. NHS England website: 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www.england.nhs.uk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/mental-health/adults/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iapt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/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mus</a:t>
            </a:r>
            <a:endParaRPr lang="en-GB" sz="800" spc="-20" dirty="0">
              <a:solidFill>
                <a:srgbClr val="3D505A"/>
              </a:solidFill>
              <a:latin typeface="Avenir Book"/>
              <a:cs typeface="Avenir Book"/>
            </a:endParaRPr>
          </a:p>
          <a:p>
            <a:pPr marL="12700" marR="300355">
              <a:lnSpc>
                <a:spcPts val="700"/>
              </a:lnSpc>
              <a:spcBef>
                <a:spcPts val="180"/>
              </a:spcBef>
            </a:pPr>
            <a:endParaRPr lang="en-GB" sz="800" spc="-20" dirty="0">
              <a:solidFill>
                <a:srgbClr val="3D505A"/>
              </a:solidFill>
              <a:latin typeface="Avenir Book"/>
              <a:cs typeface="Avenir Book"/>
            </a:endParaRPr>
          </a:p>
          <a:p>
            <a:pPr marL="12700" marR="300355">
              <a:lnSpc>
                <a:spcPts val="7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3. 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Alzheimers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 Society website. 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www.alzheimers.org.uk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/about-us/news-and-media/facts-media</a:t>
            </a:r>
          </a:p>
          <a:p>
            <a:pPr marL="12700" marR="300355">
              <a:lnSpc>
                <a:spcPts val="7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4. Daily Telegraph. December 2015. Available to view here </a:t>
            </a:r>
          </a:p>
        </p:txBody>
      </p:sp>
    </p:spTree>
    <p:extLst>
      <p:ext uri="{BB962C8B-B14F-4D97-AF65-F5344CB8AC3E}">
        <p14:creationId xmlns:p14="http://schemas.microsoft.com/office/powerpoint/2010/main" val="207857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A89B9E8-E985-064A-BB9D-F6198872C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80400" y="1952004"/>
            <a:ext cx="7660556" cy="41154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07C58AB-2FA9-9743-988A-960DF81AB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0400" y="1952004"/>
            <a:ext cx="7660555" cy="3824207"/>
          </a:xfrm>
          <a:prstGeom prst="rect">
            <a:avLst/>
          </a:prstGeom>
          <a:effectLst>
            <a:outerShdw blurRad="114300" dir="4800000" algn="ctr" rotWithShape="0">
              <a:srgbClr val="000000">
                <a:alpha val="74000"/>
              </a:srgbClr>
            </a:outerShdw>
          </a:effec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C43FA1BD-95EF-0445-AEE9-BF7767107F20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A COVID-19 winter: a compelling case for telehealth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9A5DE7-59A3-914B-A407-CC1D14DE052C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F71179-5EC6-4249-B68C-27C50F224CBF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A7CAF-16A4-B24B-B778-3FBC6A6B4459}"/>
              </a:ext>
            </a:extLst>
          </p:cNvPr>
          <p:cNvGrpSpPr/>
          <p:nvPr/>
        </p:nvGrpSpPr>
        <p:grpSpPr>
          <a:xfrm>
            <a:off x="9157770" y="319148"/>
            <a:ext cx="1050936" cy="533400"/>
            <a:chOff x="9262270" y="391148"/>
            <a:chExt cx="1050936" cy="5334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49B3AAE-91D9-064E-ADBE-F3F3156A7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79802" y="391148"/>
              <a:ext cx="533404" cy="5334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06B22AC-F75D-544B-8982-B395C00C2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62270" y="447689"/>
              <a:ext cx="348478" cy="399931"/>
            </a:xfrm>
            <a:prstGeom prst="rect">
              <a:avLst/>
            </a:prstGeom>
          </p:spPr>
        </p:pic>
      </p:grpSp>
      <p:sp>
        <p:nvSpPr>
          <p:cNvPr id="8" name="object 44">
            <a:extLst>
              <a:ext uri="{FF2B5EF4-FFF2-40B4-BE49-F238E27FC236}">
                <a16:creationId xmlns:a16="http://schemas.microsoft.com/office/drawing/2014/main" id="{A7C2A8A8-7002-1B43-AD0C-016964CCC3BA}"/>
              </a:ext>
            </a:extLst>
          </p:cNvPr>
          <p:cNvSpPr txBox="1"/>
          <p:nvPr/>
        </p:nvSpPr>
        <p:spPr>
          <a:xfrm>
            <a:off x="334600" y="1030118"/>
            <a:ext cx="9295765" cy="38920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17780">
              <a:lnSpc>
                <a:spcPct val="104200"/>
              </a:lnSpc>
              <a:spcBef>
                <a:spcPts val="40"/>
              </a:spcBef>
            </a:pPr>
            <a: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The Government has announced an additional £588 million, available to CCGs via the NHS until 31st March 2021, </a:t>
            </a:r>
            <a:b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</a:br>
            <a:r>
              <a:rPr lang="en-GB"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to help cover the cost of recovery and support services for up to six weeks following discharge from hospital.</a:t>
            </a:r>
            <a:r>
              <a:rPr lang="en-GB" sz="1200" b="1" spc="-15" baseline="30000" dirty="0">
                <a:solidFill>
                  <a:srgbClr val="009FDA"/>
                </a:solidFill>
                <a:latin typeface="Avenir Black"/>
                <a:cs typeface="Avenir Black"/>
              </a:rPr>
              <a:t>1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602D37C-C3DA-7141-8309-B554E168CD5F}"/>
              </a:ext>
            </a:extLst>
          </p:cNvPr>
          <p:cNvSpPr txBox="1"/>
          <p:nvPr/>
        </p:nvSpPr>
        <p:spPr>
          <a:xfrm>
            <a:off x="1580400" y="6126828"/>
            <a:ext cx="5041900" cy="2462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165">
              <a:lnSpc>
                <a:spcPts val="930"/>
              </a:lnSpc>
              <a:spcBef>
                <a:spcPts val="110"/>
              </a:spcBef>
            </a:pPr>
            <a:r>
              <a:rPr sz="800" spc="-20" dirty="0">
                <a:solidFill>
                  <a:schemeClr val="tx2"/>
                </a:solidFill>
                <a:latin typeface="Avenir Book"/>
                <a:cs typeface="Avenir Book"/>
              </a:rPr>
              <a:t>Graphic adapted from: </a:t>
            </a:r>
            <a:r>
              <a:rPr sz="800" i="1" spc="-20" dirty="0">
                <a:solidFill>
                  <a:schemeClr val="tx2"/>
                </a:solidFill>
                <a:latin typeface="Avenir Book"/>
                <a:cs typeface="Avenir Book"/>
              </a:rPr>
              <a:t>Hospital discharge service 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</a:rPr>
              <a:t>requirements: </a:t>
            </a:r>
            <a:r>
              <a:rPr sz="800" i="1" spc="-20" dirty="0">
                <a:solidFill>
                  <a:schemeClr val="tx2"/>
                </a:solidFill>
                <a:latin typeface="Avenir Book"/>
                <a:cs typeface="Avenir Book"/>
              </a:rPr>
              <a:t>action cards </a:t>
            </a:r>
            <a:r>
              <a:rPr sz="800" i="1" spc="-15" dirty="0">
                <a:solidFill>
                  <a:schemeClr val="tx2"/>
                </a:solidFill>
                <a:latin typeface="Avenir Book"/>
                <a:cs typeface="Avenir Book"/>
              </a:rPr>
              <a:t>for</a:t>
            </a:r>
            <a:r>
              <a:rPr sz="800" i="1" spc="-155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</a:rPr>
              <a:t>staff.</a:t>
            </a:r>
            <a:endParaRPr sz="8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50800">
              <a:lnSpc>
                <a:spcPts val="930"/>
              </a:lnSpc>
            </a:pPr>
            <a:r>
              <a:rPr sz="800" i="1" spc="-20" dirty="0">
                <a:solidFill>
                  <a:schemeClr val="tx2"/>
                </a:solidFill>
                <a:latin typeface="Avenir Book"/>
                <a:cs typeface="Avenir Book"/>
              </a:rPr>
              <a:t>Available </a:t>
            </a:r>
            <a:r>
              <a:rPr sz="800" i="1" spc="-10" dirty="0">
                <a:solidFill>
                  <a:schemeClr val="tx2"/>
                </a:solidFill>
                <a:latin typeface="Avenir Book"/>
                <a:cs typeface="Avenir Book"/>
              </a:rPr>
              <a:t>to </a:t>
            </a:r>
            <a:r>
              <a:rPr sz="800" i="1" spc="-20" dirty="0">
                <a:solidFill>
                  <a:schemeClr val="tx2"/>
                </a:solidFill>
                <a:latin typeface="Avenir Book"/>
                <a:cs typeface="Avenir Book"/>
              </a:rPr>
              <a:t>download from</a:t>
            </a:r>
            <a:r>
              <a:rPr sz="800" i="1" spc="30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</a:rPr>
              <a:t>.gov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.uk/government/publications/hospital-discharge-service-action-car</a:t>
            </a:r>
            <a:r>
              <a:rPr sz="800" i="1" spc="-25" dirty="0">
                <a:solidFill>
                  <a:schemeClr val="tx2"/>
                </a:solidFill>
                <a:latin typeface="Avenir Book"/>
                <a:cs typeface="Avenir Book"/>
              </a:rPr>
              <a:t>ds</a:t>
            </a:r>
            <a:r>
              <a:rPr sz="675" i="1" spc="-37" baseline="30864" dirty="0">
                <a:solidFill>
                  <a:schemeClr val="tx2"/>
                </a:solidFill>
                <a:latin typeface="Avenir Book"/>
                <a:cs typeface="Avenir Book"/>
              </a:rPr>
              <a:t>1</a:t>
            </a:r>
            <a:endParaRPr sz="675" baseline="30864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grpSp>
        <p:nvGrpSpPr>
          <p:cNvPr id="14" name="object 12">
            <a:extLst>
              <a:ext uri="{FF2B5EF4-FFF2-40B4-BE49-F238E27FC236}">
                <a16:creationId xmlns:a16="http://schemas.microsoft.com/office/drawing/2014/main" id="{8119F685-649F-0B4B-90F8-BFFB2D12E1B0}"/>
              </a:ext>
            </a:extLst>
          </p:cNvPr>
          <p:cNvGrpSpPr/>
          <p:nvPr/>
        </p:nvGrpSpPr>
        <p:grpSpPr>
          <a:xfrm>
            <a:off x="2121407" y="2062149"/>
            <a:ext cx="6549986" cy="3429263"/>
            <a:chOff x="2121407" y="2062149"/>
            <a:chExt cx="6549986" cy="3429263"/>
          </a:xfrm>
        </p:grpSpPr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CC67A62A-5E10-F94D-82E5-134AE0406920}"/>
                </a:ext>
              </a:extLst>
            </p:cNvPr>
            <p:cNvSpPr/>
            <p:nvPr/>
          </p:nvSpPr>
          <p:spPr>
            <a:xfrm>
              <a:off x="2121407" y="2062149"/>
              <a:ext cx="6549986" cy="7250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CFE32A3D-8198-2747-933E-4B53EA1A65FD}"/>
                </a:ext>
              </a:extLst>
            </p:cNvPr>
            <p:cNvSpPr/>
            <p:nvPr/>
          </p:nvSpPr>
          <p:spPr>
            <a:xfrm>
              <a:off x="2249405" y="3045431"/>
              <a:ext cx="6194590" cy="24459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39">
            <a:extLst>
              <a:ext uri="{FF2B5EF4-FFF2-40B4-BE49-F238E27FC236}">
                <a16:creationId xmlns:a16="http://schemas.microsoft.com/office/drawing/2014/main" id="{10A42216-5114-3C4A-99C1-701BDD236AC3}"/>
              </a:ext>
            </a:extLst>
          </p:cNvPr>
          <p:cNvSpPr txBox="1"/>
          <p:nvPr/>
        </p:nvSpPr>
        <p:spPr>
          <a:xfrm>
            <a:off x="328324" y="6787065"/>
            <a:ext cx="85344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1. Hospital Discharge Service: Policy and Operating Model 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www.gov.uk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 August 2020.</a:t>
            </a:r>
          </a:p>
        </p:txBody>
      </p:sp>
    </p:spTree>
    <p:extLst>
      <p:ext uri="{BB962C8B-B14F-4D97-AF65-F5344CB8AC3E}">
        <p14:creationId xmlns:p14="http://schemas.microsoft.com/office/powerpoint/2010/main" val="286333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32">
            <a:extLst>
              <a:ext uri="{FF2B5EF4-FFF2-40B4-BE49-F238E27FC236}">
                <a16:creationId xmlns:a16="http://schemas.microsoft.com/office/drawing/2014/main" id="{5041835F-8667-EE47-9FF3-198D24AE996A}"/>
              </a:ext>
            </a:extLst>
          </p:cNvPr>
          <p:cNvSpPr/>
          <p:nvPr/>
        </p:nvSpPr>
        <p:spPr>
          <a:xfrm>
            <a:off x="2218727" y="4543425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30">
                <a:moveTo>
                  <a:pt x="791997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91997"/>
                </a:lnTo>
                <a:lnTo>
                  <a:pt x="8486" y="834038"/>
                </a:lnTo>
                <a:lnTo>
                  <a:pt x="31630" y="868367"/>
                </a:lnTo>
                <a:lnTo>
                  <a:pt x="65960" y="891511"/>
                </a:lnTo>
                <a:lnTo>
                  <a:pt x="108000" y="899998"/>
                </a:lnTo>
                <a:lnTo>
                  <a:pt x="791997" y="899998"/>
                </a:lnTo>
                <a:lnTo>
                  <a:pt x="834038" y="891511"/>
                </a:lnTo>
                <a:lnTo>
                  <a:pt x="868367" y="868367"/>
                </a:lnTo>
                <a:lnTo>
                  <a:pt x="891511" y="834038"/>
                </a:lnTo>
                <a:lnTo>
                  <a:pt x="899998" y="791997"/>
                </a:lnTo>
                <a:lnTo>
                  <a:pt x="899998" y="108000"/>
                </a:lnTo>
                <a:lnTo>
                  <a:pt x="891511" y="65960"/>
                </a:lnTo>
                <a:lnTo>
                  <a:pt x="868367" y="31630"/>
                </a:lnTo>
                <a:lnTo>
                  <a:pt x="834038" y="8486"/>
                </a:lnTo>
                <a:lnTo>
                  <a:pt x="791997" y="0"/>
                </a:lnTo>
                <a:close/>
              </a:path>
            </a:pathLst>
          </a:custGeom>
          <a:solidFill>
            <a:schemeClr val="accent2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76D0B6A2-FCE4-9648-8757-7FE998A7EA55}"/>
              </a:ext>
            </a:extLst>
          </p:cNvPr>
          <p:cNvSpPr/>
          <p:nvPr/>
        </p:nvSpPr>
        <p:spPr>
          <a:xfrm>
            <a:off x="3072047" y="4387840"/>
            <a:ext cx="1893653" cy="1275994"/>
          </a:xfrm>
          <a:custGeom>
            <a:avLst/>
            <a:gdLst/>
            <a:ahLst/>
            <a:cxnLst/>
            <a:rect l="l" t="t" r="r" b="b"/>
            <a:pathLst>
              <a:path w="3016884" h="1584325">
                <a:moveTo>
                  <a:pt x="28728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439951"/>
                </a:lnTo>
                <a:lnTo>
                  <a:pt x="7341" y="1485466"/>
                </a:lnTo>
                <a:lnTo>
                  <a:pt x="27785" y="1524997"/>
                </a:lnTo>
                <a:lnTo>
                  <a:pt x="58959" y="1556170"/>
                </a:lnTo>
                <a:lnTo>
                  <a:pt x="98490" y="1576614"/>
                </a:lnTo>
                <a:lnTo>
                  <a:pt x="144005" y="1583956"/>
                </a:lnTo>
                <a:lnTo>
                  <a:pt x="2872803" y="1583956"/>
                </a:lnTo>
                <a:lnTo>
                  <a:pt x="2918318" y="1576614"/>
                </a:lnTo>
                <a:lnTo>
                  <a:pt x="2957849" y="1556170"/>
                </a:lnTo>
                <a:lnTo>
                  <a:pt x="2989022" y="1524997"/>
                </a:lnTo>
                <a:lnTo>
                  <a:pt x="3009466" y="1485466"/>
                </a:lnTo>
                <a:lnTo>
                  <a:pt x="3016808" y="1439951"/>
                </a:lnTo>
                <a:lnTo>
                  <a:pt x="3016808" y="144005"/>
                </a:lnTo>
                <a:lnTo>
                  <a:pt x="3009466" y="98485"/>
                </a:lnTo>
                <a:lnTo>
                  <a:pt x="2989022" y="58954"/>
                </a:lnTo>
                <a:lnTo>
                  <a:pt x="2957849" y="27782"/>
                </a:lnTo>
                <a:lnTo>
                  <a:pt x="2918318" y="7340"/>
                </a:lnTo>
                <a:lnTo>
                  <a:pt x="2872803" y="0"/>
                </a:lnTo>
                <a:close/>
              </a:path>
            </a:pathLst>
          </a:custGeom>
          <a:solidFill>
            <a:schemeClr val="accent2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EF8DFBD9-B6D1-2D4E-B35C-69B5D186540E}"/>
              </a:ext>
            </a:extLst>
          </p:cNvPr>
          <p:cNvSpPr/>
          <p:nvPr/>
        </p:nvSpPr>
        <p:spPr>
          <a:xfrm>
            <a:off x="4910607" y="3931664"/>
            <a:ext cx="1830644" cy="1850269"/>
          </a:xfrm>
          <a:custGeom>
            <a:avLst/>
            <a:gdLst/>
            <a:ahLst/>
            <a:cxnLst/>
            <a:rect l="l" t="t" r="r" b="b"/>
            <a:pathLst>
              <a:path w="3016884" h="1584325">
                <a:moveTo>
                  <a:pt x="28728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439951"/>
                </a:lnTo>
                <a:lnTo>
                  <a:pt x="7341" y="1485466"/>
                </a:lnTo>
                <a:lnTo>
                  <a:pt x="27785" y="1524997"/>
                </a:lnTo>
                <a:lnTo>
                  <a:pt x="58959" y="1556170"/>
                </a:lnTo>
                <a:lnTo>
                  <a:pt x="98490" y="1576614"/>
                </a:lnTo>
                <a:lnTo>
                  <a:pt x="144005" y="1583956"/>
                </a:lnTo>
                <a:lnTo>
                  <a:pt x="2872803" y="1583956"/>
                </a:lnTo>
                <a:lnTo>
                  <a:pt x="2918318" y="1576614"/>
                </a:lnTo>
                <a:lnTo>
                  <a:pt x="2957849" y="1556170"/>
                </a:lnTo>
                <a:lnTo>
                  <a:pt x="2989022" y="1524997"/>
                </a:lnTo>
                <a:lnTo>
                  <a:pt x="3009466" y="1485466"/>
                </a:lnTo>
                <a:lnTo>
                  <a:pt x="3016808" y="1439951"/>
                </a:lnTo>
                <a:lnTo>
                  <a:pt x="3016808" y="144005"/>
                </a:lnTo>
                <a:lnTo>
                  <a:pt x="3009466" y="98485"/>
                </a:lnTo>
                <a:lnTo>
                  <a:pt x="2989022" y="58954"/>
                </a:lnTo>
                <a:lnTo>
                  <a:pt x="2957849" y="27782"/>
                </a:lnTo>
                <a:lnTo>
                  <a:pt x="2918318" y="7340"/>
                </a:lnTo>
                <a:lnTo>
                  <a:pt x="2872803" y="0"/>
                </a:lnTo>
                <a:close/>
              </a:path>
            </a:pathLst>
          </a:custGeom>
          <a:solidFill>
            <a:schemeClr val="accent2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2">
            <a:extLst>
              <a:ext uri="{FF2B5EF4-FFF2-40B4-BE49-F238E27FC236}">
                <a16:creationId xmlns:a16="http://schemas.microsoft.com/office/drawing/2014/main" id="{B1AA5548-B593-1D40-BDF6-DF106D2AAB7D}"/>
              </a:ext>
            </a:extLst>
          </p:cNvPr>
          <p:cNvSpPr/>
          <p:nvPr/>
        </p:nvSpPr>
        <p:spPr>
          <a:xfrm>
            <a:off x="6057785" y="3585209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30">
                <a:moveTo>
                  <a:pt x="791997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91997"/>
                </a:lnTo>
                <a:lnTo>
                  <a:pt x="8486" y="834038"/>
                </a:lnTo>
                <a:lnTo>
                  <a:pt x="31630" y="868367"/>
                </a:lnTo>
                <a:lnTo>
                  <a:pt x="65960" y="891511"/>
                </a:lnTo>
                <a:lnTo>
                  <a:pt x="108000" y="899998"/>
                </a:lnTo>
                <a:lnTo>
                  <a:pt x="791997" y="899998"/>
                </a:lnTo>
                <a:lnTo>
                  <a:pt x="834038" y="891511"/>
                </a:lnTo>
                <a:lnTo>
                  <a:pt x="868367" y="868367"/>
                </a:lnTo>
                <a:lnTo>
                  <a:pt x="891511" y="834038"/>
                </a:lnTo>
                <a:lnTo>
                  <a:pt x="899998" y="791997"/>
                </a:lnTo>
                <a:lnTo>
                  <a:pt x="899998" y="108000"/>
                </a:lnTo>
                <a:lnTo>
                  <a:pt x="891511" y="65960"/>
                </a:lnTo>
                <a:lnTo>
                  <a:pt x="868367" y="31630"/>
                </a:lnTo>
                <a:lnTo>
                  <a:pt x="834038" y="8486"/>
                </a:lnTo>
                <a:lnTo>
                  <a:pt x="791997" y="0"/>
                </a:lnTo>
                <a:close/>
              </a:path>
            </a:pathLst>
          </a:custGeom>
          <a:solidFill>
            <a:schemeClr val="accent2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9BC0F92-90EE-2E43-9EDA-8D9A05B5AC3D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A COVID-19 winter: a compelling case for telehealth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B9DBDB-5E26-6443-92D1-50F8DE2D9224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05C6D7-ABB4-F746-B2B9-84290182C7ED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AD8376-F4E5-8841-85DF-76BBA5B0A1E4}"/>
              </a:ext>
            </a:extLst>
          </p:cNvPr>
          <p:cNvGrpSpPr/>
          <p:nvPr/>
        </p:nvGrpSpPr>
        <p:grpSpPr>
          <a:xfrm>
            <a:off x="9157770" y="319148"/>
            <a:ext cx="1050936" cy="533400"/>
            <a:chOff x="9262270" y="391148"/>
            <a:chExt cx="1050936" cy="5334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B52A90C-91D2-D149-B185-63021737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9802" y="391148"/>
              <a:ext cx="533404" cy="5334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6EA9789-2BDD-5C4A-93BF-65A22CC7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2270" y="447689"/>
              <a:ext cx="348478" cy="399931"/>
            </a:xfrm>
            <a:prstGeom prst="rect">
              <a:avLst/>
            </a:prstGeom>
          </p:spPr>
        </p:pic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0DC56B69-C40F-564A-90EA-466A72D83F93}"/>
              </a:ext>
            </a:extLst>
          </p:cNvPr>
          <p:cNvSpPr/>
          <p:nvPr/>
        </p:nvSpPr>
        <p:spPr>
          <a:xfrm>
            <a:off x="3971816" y="1677605"/>
            <a:ext cx="3016885" cy="1584325"/>
          </a:xfrm>
          <a:custGeom>
            <a:avLst/>
            <a:gdLst/>
            <a:ahLst/>
            <a:cxnLst/>
            <a:rect l="l" t="t" r="r" b="b"/>
            <a:pathLst>
              <a:path w="3016884" h="1584325">
                <a:moveTo>
                  <a:pt x="28728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439951"/>
                </a:lnTo>
                <a:lnTo>
                  <a:pt x="7341" y="1485466"/>
                </a:lnTo>
                <a:lnTo>
                  <a:pt x="27785" y="1524997"/>
                </a:lnTo>
                <a:lnTo>
                  <a:pt x="58959" y="1556170"/>
                </a:lnTo>
                <a:lnTo>
                  <a:pt x="98490" y="1576614"/>
                </a:lnTo>
                <a:lnTo>
                  <a:pt x="144005" y="1583956"/>
                </a:lnTo>
                <a:lnTo>
                  <a:pt x="2872803" y="1583956"/>
                </a:lnTo>
                <a:lnTo>
                  <a:pt x="2918318" y="1576614"/>
                </a:lnTo>
                <a:lnTo>
                  <a:pt x="2957849" y="1556170"/>
                </a:lnTo>
                <a:lnTo>
                  <a:pt x="2989022" y="1524997"/>
                </a:lnTo>
                <a:lnTo>
                  <a:pt x="3009466" y="1485466"/>
                </a:lnTo>
                <a:lnTo>
                  <a:pt x="3016808" y="1439951"/>
                </a:lnTo>
                <a:lnTo>
                  <a:pt x="3016808" y="144005"/>
                </a:lnTo>
                <a:lnTo>
                  <a:pt x="3009466" y="98485"/>
                </a:lnTo>
                <a:lnTo>
                  <a:pt x="2989022" y="58954"/>
                </a:lnTo>
                <a:lnTo>
                  <a:pt x="2957849" y="27782"/>
                </a:lnTo>
                <a:lnTo>
                  <a:pt x="2918318" y="7340"/>
                </a:lnTo>
                <a:lnTo>
                  <a:pt x="2872803" y="0"/>
                </a:lnTo>
                <a:close/>
              </a:path>
            </a:pathLst>
          </a:custGeom>
          <a:solidFill>
            <a:srgbClr val="009FDA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9B4881-EC44-5C41-80AB-2D2DE72D4E3E}"/>
              </a:ext>
            </a:extLst>
          </p:cNvPr>
          <p:cNvGrpSpPr/>
          <p:nvPr/>
        </p:nvGrpSpPr>
        <p:grpSpPr>
          <a:xfrm>
            <a:off x="4126628" y="1828805"/>
            <a:ext cx="522154" cy="202834"/>
            <a:chOff x="4126628" y="1828805"/>
            <a:chExt cx="522154" cy="202834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48337C48-7A51-0742-9C99-68240EC79FAC}"/>
                </a:ext>
              </a:extLst>
            </p:cNvPr>
            <p:cNvSpPr/>
            <p:nvPr/>
          </p:nvSpPr>
          <p:spPr>
            <a:xfrm>
              <a:off x="4399088" y="1828808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37578712-3E51-934B-B320-60A9AE3F6061}"/>
                </a:ext>
              </a:extLst>
            </p:cNvPr>
            <p:cNvSpPr/>
            <p:nvPr/>
          </p:nvSpPr>
          <p:spPr>
            <a:xfrm>
              <a:off x="4126628" y="1828805"/>
              <a:ext cx="249694" cy="202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EFD9A56-E6A9-0044-A7DE-4DDD25284566}"/>
              </a:ext>
            </a:extLst>
          </p:cNvPr>
          <p:cNvSpPr/>
          <p:nvPr/>
        </p:nvSpPr>
        <p:spPr>
          <a:xfrm>
            <a:off x="7297191" y="3600005"/>
            <a:ext cx="3016808" cy="2203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0632CC25-A76B-FD4C-A2FE-3188A693F7A0}"/>
              </a:ext>
            </a:extLst>
          </p:cNvPr>
          <p:cNvSpPr txBox="1"/>
          <p:nvPr/>
        </p:nvSpPr>
        <p:spPr>
          <a:xfrm>
            <a:off x="5007300" y="4621433"/>
            <a:ext cx="1620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31140">
              <a:lnSpc>
                <a:spcPct val="100000"/>
              </a:lnSpc>
              <a:spcBef>
                <a:spcPts val="100"/>
              </a:spcBef>
            </a:pPr>
            <a:r>
              <a:rPr lang="en-GB"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This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program </a:t>
            </a:r>
            <a:r>
              <a:rPr lang="en-GB" sz="1000" b="1" spc="-25" dirty="0">
                <a:solidFill>
                  <a:srgbClr val="C80075"/>
                </a:solidFill>
                <a:latin typeface="Avenir Black"/>
                <a:cs typeface="Avenir Black"/>
              </a:rPr>
              <a:t>provided  </a:t>
            </a:r>
            <a:r>
              <a:rPr lang="en-GB" sz="1000" b="1" dirty="0">
                <a:solidFill>
                  <a:srgbClr val="C80075"/>
                </a:solidFill>
                <a:latin typeface="Avenir Black"/>
                <a:cs typeface="Avenir Black"/>
              </a:rPr>
              <a:t>a </a:t>
            </a:r>
            <a:r>
              <a:rPr lang="en-GB"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safe and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satisfying  experience </a:t>
            </a:r>
            <a:r>
              <a:rPr lang="en-GB"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for</a:t>
            </a:r>
            <a:r>
              <a:rPr lang="en-GB" sz="1000" b="1" spc="-135" dirty="0">
                <a:solidFill>
                  <a:srgbClr val="C80075"/>
                </a:solidFill>
                <a:latin typeface="Avenir Black"/>
                <a:cs typeface="Avenir Black"/>
              </a:rPr>
              <a:t>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patients</a:t>
            </a:r>
            <a:endParaRPr lang="en-GB" sz="1000" dirty="0">
              <a:solidFill>
                <a:srgbClr val="C80075"/>
              </a:solidFill>
              <a:latin typeface="Avenir Black"/>
              <a:cs typeface="Avenir Black"/>
            </a:endParaRPr>
          </a:p>
          <a:p>
            <a:pPr marL="38100" marR="30480">
              <a:lnSpc>
                <a:spcPct val="100000"/>
              </a:lnSpc>
            </a:pPr>
            <a:r>
              <a:rPr lang="en-GB" sz="1000" b="1" spc="-25" dirty="0">
                <a:solidFill>
                  <a:srgbClr val="C80075"/>
                </a:solidFill>
                <a:latin typeface="Avenir Black"/>
                <a:cs typeface="Avenir Black"/>
              </a:rPr>
              <a:t>while </a:t>
            </a:r>
            <a:r>
              <a:rPr lang="en-GB" sz="1000" b="1" spc="-30" dirty="0">
                <a:solidFill>
                  <a:srgbClr val="C80075"/>
                </a:solidFill>
                <a:latin typeface="Avenir Black"/>
                <a:cs typeface="Avenir Black"/>
              </a:rPr>
              <a:t>minimizing </a:t>
            </a:r>
            <a:r>
              <a:rPr lang="en-GB" sz="1000" b="1" spc="-160" dirty="0">
                <a:solidFill>
                  <a:srgbClr val="C80075"/>
                </a:solidFill>
                <a:latin typeface="Avenir Black"/>
                <a:cs typeface="Avenir Black"/>
              </a:rPr>
              <a:t> </a:t>
            </a:r>
            <a:r>
              <a:rPr lang="en-GB" sz="1000" b="1" spc="-30" dirty="0">
                <a:solidFill>
                  <a:srgbClr val="C80075"/>
                </a:solidFill>
                <a:latin typeface="Avenir Black"/>
                <a:cs typeface="Avenir Black"/>
              </a:rPr>
              <a:t>COVID-19 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exposure </a:t>
            </a:r>
            <a:r>
              <a:rPr lang="en-GB"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and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in-person  healthcare</a:t>
            </a:r>
            <a:r>
              <a:rPr lang="en-GB" sz="1000" b="1" spc="-50" dirty="0">
                <a:solidFill>
                  <a:srgbClr val="C80075"/>
                </a:solidFill>
                <a:latin typeface="Avenir Black"/>
                <a:cs typeface="Avenir Black"/>
              </a:rPr>
              <a:t> </a:t>
            </a:r>
            <a:r>
              <a:rPr lang="en-GB"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utilization.</a:t>
            </a:r>
            <a:r>
              <a:rPr lang="en-GB" sz="825" b="1" spc="-30" baseline="35353" dirty="0">
                <a:solidFill>
                  <a:srgbClr val="C80075"/>
                </a:solidFill>
                <a:latin typeface="Avenir Black"/>
                <a:cs typeface="Avenir Black"/>
              </a:rPr>
              <a:t>1</a:t>
            </a:r>
            <a:endParaRPr lang="en-GB" sz="825" baseline="35353" dirty="0">
              <a:solidFill>
                <a:srgbClr val="C80075"/>
              </a:solidFill>
              <a:latin typeface="Avenir Black"/>
              <a:cs typeface="Avenir Black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B4CC6F6D-88C3-9144-A4B3-1C8269B9374B}"/>
              </a:ext>
            </a:extLst>
          </p:cNvPr>
          <p:cNvSpPr txBox="1"/>
          <p:nvPr/>
        </p:nvSpPr>
        <p:spPr>
          <a:xfrm>
            <a:off x="3237899" y="4759154"/>
            <a:ext cx="15068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Remote patient  monitoring appears to  </a:t>
            </a:r>
            <a:r>
              <a:rPr sz="1000" b="1" spc="-10" dirty="0">
                <a:solidFill>
                  <a:srgbClr val="C80075"/>
                </a:solidFill>
                <a:latin typeface="Avenir Black"/>
                <a:cs typeface="Avenir Black"/>
              </a:rPr>
              <a:t>be an </a:t>
            </a:r>
            <a:r>
              <a:rPr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effective</a:t>
            </a:r>
            <a:r>
              <a:rPr sz="1000" b="1" spc="-180" dirty="0">
                <a:solidFill>
                  <a:srgbClr val="C80075"/>
                </a:solidFill>
                <a:latin typeface="Avenir Black"/>
                <a:cs typeface="Avenir Black"/>
              </a:rPr>
              <a:t> </a:t>
            </a:r>
            <a:r>
              <a:rPr sz="1000" b="1" spc="-25" dirty="0">
                <a:solidFill>
                  <a:srgbClr val="C80075"/>
                </a:solidFill>
                <a:latin typeface="Avenir Black"/>
                <a:cs typeface="Avenir Black"/>
              </a:rPr>
              <a:t>approach  </a:t>
            </a:r>
            <a:r>
              <a:rPr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for </a:t>
            </a:r>
            <a:r>
              <a:rPr sz="1000" b="1" spc="-20" dirty="0">
                <a:solidFill>
                  <a:srgbClr val="C80075"/>
                </a:solidFill>
                <a:latin typeface="Avenir Black"/>
                <a:cs typeface="Avenir Black"/>
              </a:rPr>
              <a:t>managing COVID-19  symptoms </a:t>
            </a:r>
            <a:r>
              <a:rPr sz="1000" b="1" spc="-10" dirty="0">
                <a:solidFill>
                  <a:srgbClr val="C80075"/>
                </a:solidFill>
                <a:latin typeface="Avenir Black"/>
                <a:cs typeface="Avenir Black"/>
              </a:rPr>
              <a:t>at</a:t>
            </a:r>
            <a:r>
              <a:rPr sz="1000" b="1" spc="-80" dirty="0">
                <a:solidFill>
                  <a:srgbClr val="C80075"/>
                </a:solidFill>
                <a:latin typeface="Avenir Black"/>
                <a:cs typeface="Avenir Black"/>
              </a:rPr>
              <a:t> </a:t>
            </a:r>
            <a:r>
              <a:rPr sz="1000" b="1" spc="-15" dirty="0">
                <a:solidFill>
                  <a:srgbClr val="C80075"/>
                </a:solidFill>
                <a:latin typeface="Avenir Black"/>
                <a:cs typeface="Avenir Black"/>
              </a:rPr>
              <a:t>home.</a:t>
            </a:r>
            <a:r>
              <a:rPr sz="825" b="1" spc="-22" baseline="35353" dirty="0">
                <a:solidFill>
                  <a:srgbClr val="C80075"/>
                </a:solidFill>
                <a:latin typeface="Avenir Black"/>
                <a:cs typeface="Avenir Black"/>
              </a:rPr>
              <a:t>1</a:t>
            </a:r>
            <a:endParaRPr sz="825" baseline="35353" dirty="0">
              <a:solidFill>
                <a:srgbClr val="C80075"/>
              </a:solidFill>
              <a:latin typeface="Avenir Black"/>
              <a:cs typeface="Avenir Black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997BCE2-E0AD-524A-86DA-995F641CD57C}"/>
              </a:ext>
            </a:extLst>
          </p:cNvPr>
          <p:cNvSpPr/>
          <p:nvPr/>
        </p:nvSpPr>
        <p:spPr>
          <a:xfrm>
            <a:off x="7297194" y="1080004"/>
            <a:ext cx="3016885" cy="2171065"/>
          </a:xfrm>
          <a:custGeom>
            <a:avLst/>
            <a:gdLst/>
            <a:ahLst/>
            <a:cxnLst/>
            <a:rect l="l" t="t" r="r" b="b"/>
            <a:pathLst>
              <a:path w="3016884" h="2171065">
                <a:moveTo>
                  <a:pt x="28728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2026754"/>
                </a:lnTo>
                <a:lnTo>
                  <a:pt x="7341" y="2072269"/>
                </a:lnTo>
                <a:lnTo>
                  <a:pt x="27785" y="2111800"/>
                </a:lnTo>
                <a:lnTo>
                  <a:pt x="58959" y="2142974"/>
                </a:lnTo>
                <a:lnTo>
                  <a:pt x="98490" y="2163418"/>
                </a:lnTo>
                <a:lnTo>
                  <a:pt x="144005" y="2170760"/>
                </a:lnTo>
                <a:lnTo>
                  <a:pt x="2872803" y="2170760"/>
                </a:lnTo>
                <a:lnTo>
                  <a:pt x="2918318" y="2163418"/>
                </a:lnTo>
                <a:lnTo>
                  <a:pt x="2957849" y="2142974"/>
                </a:lnTo>
                <a:lnTo>
                  <a:pt x="2989022" y="2111800"/>
                </a:lnTo>
                <a:lnTo>
                  <a:pt x="3009466" y="2072269"/>
                </a:lnTo>
                <a:lnTo>
                  <a:pt x="3016808" y="2026754"/>
                </a:lnTo>
                <a:lnTo>
                  <a:pt x="3016808" y="144005"/>
                </a:lnTo>
                <a:lnTo>
                  <a:pt x="3009466" y="98485"/>
                </a:lnTo>
                <a:lnTo>
                  <a:pt x="2989022" y="58954"/>
                </a:lnTo>
                <a:lnTo>
                  <a:pt x="2957849" y="27782"/>
                </a:lnTo>
                <a:lnTo>
                  <a:pt x="2918318" y="7340"/>
                </a:lnTo>
                <a:lnTo>
                  <a:pt x="2872803" y="0"/>
                </a:lnTo>
                <a:close/>
              </a:path>
            </a:pathLst>
          </a:custGeom>
          <a:solidFill>
            <a:srgbClr val="732B9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8024F637-5F4C-4842-B847-813E348F37D8}"/>
              </a:ext>
            </a:extLst>
          </p:cNvPr>
          <p:cNvSpPr/>
          <p:nvPr/>
        </p:nvSpPr>
        <p:spPr>
          <a:xfrm>
            <a:off x="7733465" y="1659609"/>
            <a:ext cx="249694" cy="202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04C45A6F-D611-5D40-A02A-EC3EEB782327}"/>
              </a:ext>
            </a:extLst>
          </p:cNvPr>
          <p:cNvSpPr/>
          <p:nvPr/>
        </p:nvSpPr>
        <p:spPr>
          <a:xfrm>
            <a:off x="7461005" y="1659605"/>
            <a:ext cx="249694" cy="2028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581FEF07-0A35-1344-BBD4-88932F2C82FA}"/>
              </a:ext>
            </a:extLst>
          </p:cNvPr>
          <p:cNvSpPr txBox="1"/>
          <p:nvPr/>
        </p:nvSpPr>
        <p:spPr>
          <a:xfrm>
            <a:off x="7466300" y="1886874"/>
            <a:ext cx="260921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This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remote monitoring approach </a:t>
            </a:r>
            <a:r>
              <a:rPr sz="1000" b="1" spc="-10" dirty="0">
                <a:solidFill>
                  <a:srgbClr val="732B90"/>
                </a:solidFill>
                <a:latin typeface="Avenir Black"/>
                <a:cs typeface="Avenir Black"/>
              </a:rPr>
              <a:t>is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helping  </a:t>
            </a:r>
            <a:r>
              <a:rPr sz="1000" b="1" spc="-10" dirty="0">
                <a:solidFill>
                  <a:srgbClr val="732B90"/>
                </a:solidFill>
                <a:latin typeface="Avenir Black"/>
                <a:cs typeface="Avenir Black"/>
              </a:rPr>
              <a:t>us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during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pandemic,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but will also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enable  </a:t>
            </a:r>
            <a:r>
              <a:rPr sz="1000" b="1" spc="-10" dirty="0">
                <a:solidFill>
                  <a:srgbClr val="732B90"/>
                </a:solidFill>
                <a:latin typeface="Avenir Black"/>
                <a:cs typeface="Avenir Black"/>
              </a:rPr>
              <a:t>us to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provide more proactive care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over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the  longer term, improving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wellbeing of  residents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helping </a:t>
            </a:r>
            <a:r>
              <a:rPr sz="1000" b="1" spc="-10" dirty="0">
                <a:solidFill>
                  <a:srgbClr val="732B90"/>
                </a:solidFill>
                <a:latin typeface="Avenir Black"/>
                <a:cs typeface="Avenir Black"/>
              </a:rPr>
              <a:t>to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reduce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the</a:t>
            </a:r>
            <a:r>
              <a:rPr sz="1000" b="1" spc="-204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000" b="1" spc="-25" dirty="0">
                <a:solidFill>
                  <a:srgbClr val="732B90"/>
                </a:solidFill>
                <a:latin typeface="Avenir Black"/>
                <a:cs typeface="Avenir Black"/>
              </a:rPr>
              <a:t>pressure  </a:t>
            </a:r>
            <a:r>
              <a:rPr sz="1000" b="1" spc="-10" dirty="0">
                <a:solidFill>
                  <a:srgbClr val="732B90"/>
                </a:solidFill>
                <a:latin typeface="Avenir Black"/>
                <a:cs typeface="Avenir Black"/>
              </a:rPr>
              <a:t>on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primary </a:t>
            </a:r>
            <a:r>
              <a:rPr sz="1000" b="1" spc="-15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000" b="1" spc="-20" dirty="0">
                <a:solidFill>
                  <a:srgbClr val="732B90"/>
                </a:solidFill>
                <a:latin typeface="Avenir Black"/>
                <a:cs typeface="Avenir Black"/>
              </a:rPr>
              <a:t>secondary</a:t>
            </a:r>
            <a:r>
              <a:rPr sz="1000" b="1" spc="-12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000" b="1" spc="-25" dirty="0">
                <a:solidFill>
                  <a:srgbClr val="732B90"/>
                </a:solidFill>
                <a:latin typeface="Avenir Black"/>
                <a:cs typeface="Avenir Black"/>
              </a:rPr>
              <a:t>care.</a:t>
            </a:r>
            <a:endParaRPr sz="10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b="1" spc="-20" dirty="0">
                <a:solidFill>
                  <a:srgbClr val="3D505A"/>
                </a:solidFill>
                <a:latin typeface="Avenir Black"/>
                <a:cs typeface="Avenir Black"/>
              </a:rPr>
              <a:t>Joanne</a:t>
            </a:r>
            <a:r>
              <a:rPr sz="900" b="1" spc="-45" dirty="0">
                <a:solidFill>
                  <a:srgbClr val="3D505A"/>
                </a:solidFill>
                <a:latin typeface="Avenir Black"/>
                <a:cs typeface="Avenir Black"/>
              </a:rPr>
              <a:t> </a:t>
            </a:r>
            <a:r>
              <a:rPr sz="900" b="1" spc="-20" dirty="0">
                <a:solidFill>
                  <a:srgbClr val="3D505A"/>
                </a:solidFill>
                <a:latin typeface="Avenir Black"/>
                <a:cs typeface="Avenir Black"/>
              </a:rPr>
              <a:t>Dorsman</a:t>
            </a:r>
            <a:endParaRPr sz="9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Bolton </a:t>
            </a:r>
            <a:r>
              <a:rPr sz="900" spc="-15" dirty="0">
                <a:solidFill>
                  <a:srgbClr val="3D505A"/>
                </a:solidFill>
                <a:latin typeface="Avenir Book"/>
                <a:cs typeface="Avenir Book"/>
              </a:rPr>
              <a:t>NHS </a:t>
            </a: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Foundation</a:t>
            </a:r>
            <a:r>
              <a:rPr sz="900" spc="-9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900" spc="-40" dirty="0">
                <a:solidFill>
                  <a:srgbClr val="3D505A"/>
                </a:solidFill>
                <a:latin typeface="Avenir Book"/>
                <a:cs typeface="Avenir Book"/>
              </a:rPr>
              <a:t>Trust</a:t>
            </a:r>
            <a:endParaRPr sz="900" dirty="0">
              <a:latin typeface="Avenir Book"/>
              <a:cs typeface="Avenir Book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0B99D54-4B4A-C346-8F22-F5B06101FB15}"/>
              </a:ext>
            </a:extLst>
          </p:cNvPr>
          <p:cNvSpPr txBox="1"/>
          <p:nvPr/>
        </p:nvSpPr>
        <p:spPr>
          <a:xfrm>
            <a:off x="4140922" y="2056074"/>
            <a:ext cx="2528570" cy="108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009FDA"/>
                </a:solidFill>
                <a:latin typeface="Avenir Black"/>
                <a:cs typeface="Avenir Black"/>
              </a:rPr>
              <a:t>The use </a:t>
            </a:r>
            <a:r>
              <a:rPr sz="1000" b="1" spc="-10" dirty="0">
                <a:solidFill>
                  <a:srgbClr val="009FDA"/>
                </a:solidFill>
                <a:latin typeface="Avenir Black"/>
                <a:cs typeface="Avenir Black"/>
              </a:rPr>
              <a:t>of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Digital Health </a:t>
            </a:r>
            <a:r>
              <a:rPr sz="1000" b="1" spc="-30" dirty="0">
                <a:solidFill>
                  <a:srgbClr val="009FDA"/>
                </a:solidFill>
                <a:latin typeface="Avenir Black"/>
                <a:cs typeface="Avenir Black"/>
              </a:rPr>
              <a:t>Technology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to  support patients </a:t>
            </a:r>
            <a:r>
              <a:rPr sz="1000" b="1" spc="-10" dirty="0">
                <a:solidFill>
                  <a:srgbClr val="009FDA"/>
                </a:solidFill>
                <a:latin typeface="Avenir Black"/>
                <a:cs typeface="Avenir Black"/>
              </a:rPr>
              <a:t>is </a:t>
            </a:r>
            <a:r>
              <a:rPr sz="1000" b="1" dirty="0">
                <a:solidFill>
                  <a:srgbClr val="009FDA"/>
                </a:solidFill>
                <a:latin typeface="Avenir Black"/>
                <a:cs typeface="Avenir Black"/>
              </a:rPr>
              <a:t>a </a:t>
            </a:r>
            <a:r>
              <a:rPr sz="1000" b="1" spc="-15" dirty="0">
                <a:solidFill>
                  <a:srgbClr val="009FDA"/>
                </a:solidFill>
                <a:latin typeface="Avenir Black"/>
                <a:cs typeface="Avenir Black"/>
              </a:rPr>
              <a:t>key part </a:t>
            </a:r>
            <a:r>
              <a:rPr sz="1000" b="1" spc="-10" dirty="0">
                <a:solidFill>
                  <a:srgbClr val="009FDA"/>
                </a:solidFill>
                <a:latin typeface="Avenir Black"/>
                <a:cs typeface="Avenir Black"/>
              </a:rPr>
              <a:t>of </a:t>
            </a:r>
            <a:r>
              <a:rPr sz="1000" b="1" spc="-15" dirty="0">
                <a:solidFill>
                  <a:srgbClr val="009FDA"/>
                </a:solidFill>
                <a:latin typeface="Avenir Black"/>
                <a:cs typeface="Avenir Black"/>
              </a:rPr>
              <a:t>the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novel  coronavirus (COVID-19) standard</a:t>
            </a:r>
            <a:r>
              <a:rPr sz="1000" b="1" spc="-16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operating  </a:t>
            </a:r>
            <a:r>
              <a:rPr sz="1000" b="1" spc="-25" dirty="0">
                <a:solidFill>
                  <a:srgbClr val="009FDA"/>
                </a:solidFill>
                <a:latin typeface="Avenir Black"/>
                <a:cs typeface="Avenir Black"/>
              </a:rPr>
              <a:t>procedure: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Community Health</a:t>
            </a:r>
            <a:r>
              <a:rPr sz="1000" b="1" spc="-8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Services.</a:t>
            </a:r>
            <a:endParaRPr sz="10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b="1" spc="-15" dirty="0">
                <a:solidFill>
                  <a:srgbClr val="3D505A"/>
                </a:solidFill>
                <a:latin typeface="Avenir Black"/>
                <a:cs typeface="Avenir Black"/>
              </a:rPr>
              <a:t>Vicki</a:t>
            </a:r>
            <a:r>
              <a:rPr sz="900" b="1" spc="-45" dirty="0">
                <a:solidFill>
                  <a:srgbClr val="3D505A"/>
                </a:solidFill>
                <a:latin typeface="Avenir Black"/>
                <a:cs typeface="Avenir Black"/>
              </a:rPr>
              <a:t> </a:t>
            </a:r>
            <a:r>
              <a:rPr sz="900" b="1" spc="-20" dirty="0">
                <a:solidFill>
                  <a:srgbClr val="3D505A"/>
                </a:solidFill>
                <a:latin typeface="Avenir Black"/>
                <a:cs typeface="Avenir Black"/>
              </a:rPr>
              <a:t>Slade</a:t>
            </a:r>
            <a:endParaRPr sz="900" dirty="0">
              <a:latin typeface="Avenir Black"/>
              <a:cs typeface="Avenir Black"/>
            </a:endParaRPr>
          </a:p>
          <a:p>
            <a:pPr marL="12700" marR="847725">
              <a:lnSpc>
                <a:spcPct val="101899"/>
              </a:lnSpc>
            </a:pP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Digital Health Lead, Cornwall  Partnership </a:t>
            </a:r>
            <a:r>
              <a:rPr sz="900" spc="-15" dirty="0">
                <a:solidFill>
                  <a:srgbClr val="3D505A"/>
                </a:solidFill>
                <a:latin typeface="Avenir Book"/>
                <a:cs typeface="Avenir Book"/>
              </a:rPr>
              <a:t>NHS </a:t>
            </a: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Foundation</a:t>
            </a:r>
            <a:r>
              <a:rPr sz="900" spc="-12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900" spc="-40" dirty="0">
                <a:solidFill>
                  <a:srgbClr val="3D505A"/>
                </a:solidFill>
                <a:latin typeface="Avenir Book"/>
                <a:cs typeface="Avenir Book"/>
              </a:rPr>
              <a:t>Trust</a:t>
            </a:r>
            <a:endParaRPr sz="900" dirty="0">
              <a:latin typeface="Avenir Book"/>
              <a:cs typeface="Avenir Book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FB0122-42C8-AE41-93AC-3D8A3770F17B}"/>
              </a:ext>
            </a:extLst>
          </p:cNvPr>
          <p:cNvGrpSpPr/>
          <p:nvPr/>
        </p:nvGrpSpPr>
        <p:grpSpPr>
          <a:xfrm>
            <a:off x="9539998" y="1174393"/>
            <a:ext cx="509810" cy="599734"/>
            <a:chOff x="9539998" y="1174393"/>
            <a:chExt cx="509810" cy="599734"/>
          </a:xfrm>
        </p:grpSpPr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906E52C5-9CEE-4B44-868F-5CAF02E61A62}"/>
                </a:ext>
              </a:extLst>
            </p:cNvPr>
            <p:cNvSpPr/>
            <p:nvPr/>
          </p:nvSpPr>
          <p:spPr>
            <a:xfrm>
              <a:off x="9704966" y="1189492"/>
              <a:ext cx="64135" cy="29845"/>
            </a:xfrm>
            <a:custGeom>
              <a:avLst/>
              <a:gdLst/>
              <a:ahLst/>
              <a:cxnLst/>
              <a:rect l="l" t="t" r="r" b="b"/>
              <a:pathLst>
                <a:path w="64134" h="29844">
                  <a:moveTo>
                    <a:pt x="31800" y="0"/>
                  </a:moveTo>
                  <a:lnTo>
                    <a:pt x="19920" y="2287"/>
                  </a:lnTo>
                  <a:lnTo>
                    <a:pt x="10071" y="8556"/>
                  </a:lnTo>
                  <a:lnTo>
                    <a:pt x="3136" y="17916"/>
                  </a:lnTo>
                  <a:lnTo>
                    <a:pt x="0" y="29476"/>
                  </a:lnTo>
                  <a:lnTo>
                    <a:pt x="7295" y="25840"/>
                  </a:lnTo>
                  <a:lnTo>
                    <a:pt x="15071" y="23153"/>
                  </a:lnTo>
                  <a:lnTo>
                    <a:pt x="23252" y="21488"/>
                  </a:lnTo>
                  <a:lnTo>
                    <a:pt x="31762" y="20916"/>
                  </a:lnTo>
                  <a:lnTo>
                    <a:pt x="36575" y="20916"/>
                  </a:lnTo>
                  <a:lnTo>
                    <a:pt x="41401" y="21462"/>
                  </a:lnTo>
                  <a:lnTo>
                    <a:pt x="46113" y="22567"/>
                  </a:lnTo>
                  <a:lnTo>
                    <a:pt x="52438" y="24041"/>
                  </a:lnTo>
                  <a:lnTo>
                    <a:pt x="58292" y="26428"/>
                  </a:lnTo>
                  <a:lnTo>
                    <a:pt x="63626" y="29540"/>
                  </a:lnTo>
                  <a:lnTo>
                    <a:pt x="60502" y="17959"/>
                  </a:lnTo>
                  <a:lnTo>
                    <a:pt x="53567" y="8578"/>
                  </a:lnTo>
                  <a:lnTo>
                    <a:pt x="43704" y="2293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F82BD97B-A5DA-E345-B2A1-07B0E4060D86}"/>
                </a:ext>
              </a:extLst>
            </p:cNvPr>
            <p:cNvSpPr/>
            <p:nvPr/>
          </p:nvSpPr>
          <p:spPr>
            <a:xfrm>
              <a:off x="9871476" y="1174393"/>
              <a:ext cx="107179" cy="1071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DCAD6585-19DC-BE4A-AA11-ECD653EF11D9}"/>
                </a:ext>
              </a:extLst>
            </p:cNvPr>
            <p:cNvSpPr/>
            <p:nvPr/>
          </p:nvSpPr>
          <p:spPr>
            <a:xfrm>
              <a:off x="9835033" y="1437577"/>
              <a:ext cx="182880" cy="336550"/>
            </a:xfrm>
            <a:custGeom>
              <a:avLst/>
              <a:gdLst/>
              <a:ahLst/>
              <a:cxnLst/>
              <a:rect l="l" t="t" r="r" b="b"/>
              <a:pathLst>
                <a:path w="182879" h="336550">
                  <a:moveTo>
                    <a:pt x="3086" y="0"/>
                  </a:moveTo>
                  <a:lnTo>
                    <a:pt x="1214" y="20196"/>
                  </a:lnTo>
                  <a:lnTo>
                    <a:pt x="0" y="39954"/>
                  </a:lnTo>
                  <a:lnTo>
                    <a:pt x="4631" y="72442"/>
                  </a:lnTo>
                  <a:lnTo>
                    <a:pt x="7950" y="100941"/>
                  </a:lnTo>
                  <a:lnTo>
                    <a:pt x="9954" y="125441"/>
                  </a:lnTo>
                  <a:lnTo>
                    <a:pt x="10642" y="145935"/>
                  </a:lnTo>
                  <a:lnTo>
                    <a:pt x="15760" y="148043"/>
                  </a:lnTo>
                  <a:lnTo>
                    <a:pt x="22669" y="149796"/>
                  </a:lnTo>
                  <a:lnTo>
                    <a:pt x="30810" y="151206"/>
                  </a:lnTo>
                  <a:lnTo>
                    <a:pt x="30810" y="312051"/>
                  </a:lnTo>
                  <a:lnTo>
                    <a:pt x="32707" y="321453"/>
                  </a:lnTo>
                  <a:lnTo>
                    <a:pt x="37884" y="329136"/>
                  </a:lnTo>
                  <a:lnTo>
                    <a:pt x="45565" y="334318"/>
                  </a:lnTo>
                  <a:lnTo>
                    <a:pt x="54978" y="336219"/>
                  </a:lnTo>
                  <a:lnTo>
                    <a:pt x="64390" y="334318"/>
                  </a:lnTo>
                  <a:lnTo>
                    <a:pt x="72072" y="329136"/>
                  </a:lnTo>
                  <a:lnTo>
                    <a:pt x="77248" y="321453"/>
                  </a:lnTo>
                  <a:lnTo>
                    <a:pt x="79146" y="312051"/>
                  </a:lnTo>
                  <a:lnTo>
                    <a:pt x="79146" y="155359"/>
                  </a:lnTo>
                  <a:lnTo>
                    <a:pt x="93675" y="155511"/>
                  </a:lnTo>
                  <a:lnTo>
                    <a:pt x="100914" y="155359"/>
                  </a:lnTo>
                  <a:lnTo>
                    <a:pt x="100914" y="312051"/>
                  </a:lnTo>
                  <a:lnTo>
                    <a:pt x="102811" y="321453"/>
                  </a:lnTo>
                  <a:lnTo>
                    <a:pt x="107988" y="329136"/>
                  </a:lnTo>
                  <a:lnTo>
                    <a:pt x="115669" y="334318"/>
                  </a:lnTo>
                  <a:lnTo>
                    <a:pt x="125082" y="336219"/>
                  </a:lnTo>
                  <a:lnTo>
                    <a:pt x="134487" y="334318"/>
                  </a:lnTo>
                  <a:lnTo>
                    <a:pt x="142165" y="329136"/>
                  </a:lnTo>
                  <a:lnTo>
                    <a:pt x="147340" y="321453"/>
                  </a:lnTo>
                  <a:lnTo>
                    <a:pt x="149237" y="312051"/>
                  </a:lnTo>
                  <a:lnTo>
                    <a:pt x="149237" y="151206"/>
                  </a:lnTo>
                  <a:lnTo>
                    <a:pt x="161326" y="148601"/>
                  </a:lnTo>
                  <a:lnTo>
                    <a:pt x="181744" y="100827"/>
                  </a:lnTo>
                  <a:lnTo>
                    <a:pt x="182635" y="75625"/>
                  </a:lnTo>
                  <a:lnTo>
                    <a:pt x="181445" y="49656"/>
                  </a:lnTo>
                  <a:lnTo>
                    <a:pt x="178104" y="11112"/>
                  </a:lnTo>
                  <a:lnTo>
                    <a:pt x="157500" y="22305"/>
                  </a:lnTo>
                  <a:lnTo>
                    <a:pt x="133135" y="31884"/>
                  </a:lnTo>
                  <a:lnTo>
                    <a:pt x="104829" y="39914"/>
                  </a:lnTo>
                  <a:lnTo>
                    <a:pt x="72402" y="46456"/>
                  </a:lnTo>
                  <a:lnTo>
                    <a:pt x="69469" y="46761"/>
                  </a:lnTo>
                  <a:lnTo>
                    <a:pt x="66490" y="52663"/>
                  </a:lnTo>
                  <a:lnTo>
                    <a:pt x="62163" y="57665"/>
                  </a:lnTo>
                  <a:lnTo>
                    <a:pt x="56660" y="61490"/>
                  </a:lnTo>
                  <a:lnTo>
                    <a:pt x="50152" y="63855"/>
                  </a:lnTo>
                  <a:lnTo>
                    <a:pt x="46266" y="64477"/>
                  </a:lnTo>
                  <a:lnTo>
                    <a:pt x="44335" y="64477"/>
                  </a:lnTo>
                  <a:lnTo>
                    <a:pt x="15291" y="31846"/>
                  </a:lnTo>
                  <a:lnTo>
                    <a:pt x="11687" y="20662"/>
                  </a:lnTo>
                  <a:lnTo>
                    <a:pt x="7583" y="1004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A8920F19-EF3A-944B-8024-13B1195B0D3F}"/>
                </a:ext>
              </a:extLst>
            </p:cNvPr>
            <p:cNvSpPr/>
            <p:nvPr/>
          </p:nvSpPr>
          <p:spPr>
            <a:xfrm>
              <a:off x="9815481" y="1293449"/>
              <a:ext cx="234327" cy="1855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4D38ACC4-6577-7D48-AE8F-9CAE4BFA53C1}"/>
                </a:ext>
              </a:extLst>
            </p:cNvPr>
            <p:cNvSpPr/>
            <p:nvPr/>
          </p:nvSpPr>
          <p:spPr>
            <a:xfrm>
              <a:off x="9539998" y="1313319"/>
              <a:ext cx="359410" cy="459740"/>
            </a:xfrm>
            <a:custGeom>
              <a:avLst/>
              <a:gdLst/>
              <a:ahLst/>
              <a:cxnLst/>
              <a:rect l="l" t="t" r="r" b="b"/>
              <a:pathLst>
                <a:path w="359409" h="459739">
                  <a:moveTo>
                    <a:pt x="27178" y="163601"/>
                  </a:moveTo>
                  <a:lnTo>
                    <a:pt x="23317" y="158610"/>
                  </a:lnTo>
                  <a:lnTo>
                    <a:pt x="21361" y="152488"/>
                  </a:lnTo>
                  <a:lnTo>
                    <a:pt x="21640" y="146100"/>
                  </a:lnTo>
                  <a:lnTo>
                    <a:pt x="22390" y="135356"/>
                  </a:lnTo>
                  <a:lnTo>
                    <a:pt x="13246" y="142659"/>
                  </a:lnTo>
                  <a:lnTo>
                    <a:pt x="6184" y="152006"/>
                  </a:lnTo>
                  <a:lnTo>
                    <a:pt x="1638" y="162979"/>
                  </a:lnTo>
                  <a:lnTo>
                    <a:pt x="25" y="175183"/>
                  </a:lnTo>
                  <a:lnTo>
                    <a:pt x="0" y="453783"/>
                  </a:lnTo>
                  <a:lnTo>
                    <a:pt x="5372" y="459143"/>
                  </a:lnTo>
                  <a:lnTo>
                    <a:pt x="18605" y="459143"/>
                  </a:lnTo>
                  <a:lnTo>
                    <a:pt x="23964" y="453783"/>
                  </a:lnTo>
                  <a:lnTo>
                    <a:pt x="23990" y="170929"/>
                  </a:lnTo>
                  <a:lnTo>
                    <a:pt x="25158" y="166992"/>
                  </a:lnTo>
                  <a:lnTo>
                    <a:pt x="27178" y="163601"/>
                  </a:lnTo>
                  <a:close/>
                </a:path>
                <a:path w="359409" h="459739">
                  <a:moveTo>
                    <a:pt x="93472" y="175171"/>
                  </a:moveTo>
                  <a:lnTo>
                    <a:pt x="92214" y="164401"/>
                  </a:lnTo>
                  <a:lnTo>
                    <a:pt x="88646" y="154520"/>
                  </a:lnTo>
                  <a:lnTo>
                    <a:pt x="83058" y="145821"/>
                  </a:lnTo>
                  <a:lnTo>
                    <a:pt x="75730" y="138582"/>
                  </a:lnTo>
                  <a:lnTo>
                    <a:pt x="75145" y="145097"/>
                  </a:lnTo>
                  <a:lnTo>
                    <a:pt x="74676" y="155282"/>
                  </a:lnTo>
                  <a:lnTo>
                    <a:pt x="71869" y="161353"/>
                  </a:lnTo>
                  <a:lnTo>
                    <a:pt x="67487" y="165874"/>
                  </a:lnTo>
                  <a:lnTo>
                    <a:pt x="68757" y="168719"/>
                  </a:lnTo>
                  <a:lnTo>
                    <a:pt x="69494" y="171856"/>
                  </a:lnTo>
                  <a:lnTo>
                    <a:pt x="69494" y="181775"/>
                  </a:lnTo>
                  <a:lnTo>
                    <a:pt x="74866" y="187159"/>
                  </a:lnTo>
                  <a:lnTo>
                    <a:pt x="88099" y="187159"/>
                  </a:lnTo>
                  <a:lnTo>
                    <a:pt x="93472" y="181775"/>
                  </a:lnTo>
                  <a:lnTo>
                    <a:pt x="93472" y="175171"/>
                  </a:lnTo>
                  <a:close/>
                </a:path>
                <a:path w="359409" h="459739">
                  <a:moveTo>
                    <a:pt x="358914" y="170649"/>
                  </a:moveTo>
                  <a:lnTo>
                    <a:pt x="338709" y="144678"/>
                  </a:lnTo>
                  <a:lnTo>
                    <a:pt x="340169" y="138315"/>
                  </a:lnTo>
                  <a:lnTo>
                    <a:pt x="345846" y="130327"/>
                  </a:lnTo>
                  <a:lnTo>
                    <a:pt x="348335" y="128092"/>
                  </a:lnTo>
                  <a:lnTo>
                    <a:pt x="351142" y="126415"/>
                  </a:lnTo>
                  <a:lnTo>
                    <a:pt x="342544" y="105689"/>
                  </a:lnTo>
                  <a:lnTo>
                    <a:pt x="322440" y="69824"/>
                  </a:lnTo>
                  <a:lnTo>
                    <a:pt x="297929" y="37744"/>
                  </a:lnTo>
                  <a:lnTo>
                    <a:pt x="270840" y="10668"/>
                  </a:lnTo>
                  <a:lnTo>
                    <a:pt x="251968" y="0"/>
                  </a:lnTo>
                  <a:lnTo>
                    <a:pt x="245884" y="1574"/>
                  </a:lnTo>
                  <a:lnTo>
                    <a:pt x="244449" y="1473"/>
                  </a:lnTo>
                  <a:lnTo>
                    <a:pt x="234746" y="10553"/>
                  </a:lnTo>
                  <a:lnTo>
                    <a:pt x="223342" y="17399"/>
                  </a:lnTo>
                  <a:lnTo>
                    <a:pt x="210591" y="21729"/>
                  </a:lnTo>
                  <a:lnTo>
                    <a:pt x="196837" y="23241"/>
                  </a:lnTo>
                  <a:lnTo>
                    <a:pt x="192036" y="23241"/>
                  </a:lnTo>
                  <a:lnTo>
                    <a:pt x="155206" y="7531"/>
                  </a:lnTo>
                  <a:lnTo>
                    <a:pt x="148056" y="101"/>
                  </a:lnTo>
                  <a:lnTo>
                    <a:pt x="141770" y="914"/>
                  </a:lnTo>
                  <a:lnTo>
                    <a:pt x="88900" y="22466"/>
                  </a:lnTo>
                  <a:lnTo>
                    <a:pt x="56972" y="53174"/>
                  </a:lnTo>
                  <a:lnTo>
                    <a:pt x="35293" y="96697"/>
                  </a:lnTo>
                  <a:lnTo>
                    <a:pt x="27203" y="141528"/>
                  </a:lnTo>
                  <a:lnTo>
                    <a:pt x="26758" y="151079"/>
                  </a:lnTo>
                  <a:lnTo>
                    <a:pt x="28130" y="155511"/>
                  </a:lnTo>
                  <a:lnTo>
                    <a:pt x="34239" y="164617"/>
                  </a:lnTo>
                  <a:lnTo>
                    <a:pt x="40297" y="168338"/>
                  </a:lnTo>
                  <a:lnTo>
                    <a:pt x="48336" y="168681"/>
                  </a:lnTo>
                  <a:lnTo>
                    <a:pt x="54825" y="168681"/>
                  </a:lnTo>
                  <a:lnTo>
                    <a:pt x="60667" y="165747"/>
                  </a:lnTo>
                  <a:lnTo>
                    <a:pt x="67564" y="157645"/>
                  </a:lnTo>
                  <a:lnTo>
                    <a:pt x="69430" y="153200"/>
                  </a:lnTo>
                  <a:lnTo>
                    <a:pt x="70243" y="139306"/>
                  </a:lnTo>
                  <a:lnTo>
                    <a:pt x="70726" y="135140"/>
                  </a:lnTo>
                  <a:lnTo>
                    <a:pt x="80327" y="97828"/>
                  </a:lnTo>
                  <a:lnTo>
                    <a:pt x="103695" y="64973"/>
                  </a:lnTo>
                  <a:lnTo>
                    <a:pt x="124142" y="51308"/>
                  </a:lnTo>
                  <a:lnTo>
                    <a:pt x="114490" y="101981"/>
                  </a:lnTo>
                  <a:lnTo>
                    <a:pt x="104013" y="164134"/>
                  </a:lnTo>
                  <a:lnTo>
                    <a:pt x="95846" y="226415"/>
                  </a:lnTo>
                  <a:lnTo>
                    <a:pt x="93129" y="277418"/>
                  </a:lnTo>
                  <a:lnTo>
                    <a:pt x="98996" y="305790"/>
                  </a:lnTo>
                  <a:lnTo>
                    <a:pt x="102958" y="310451"/>
                  </a:lnTo>
                  <a:lnTo>
                    <a:pt x="110680" y="314744"/>
                  </a:lnTo>
                  <a:lnTo>
                    <a:pt x="120929" y="318452"/>
                  </a:lnTo>
                  <a:lnTo>
                    <a:pt x="119786" y="342582"/>
                  </a:lnTo>
                  <a:lnTo>
                    <a:pt x="118922" y="368947"/>
                  </a:lnTo>
                  <a:lnTo>
                    <a:pt x="118364" y="397611"/>
                  </a:lnTo>
                  <a:lnTo>
                    <a:pt x="118173" y="428637"/>
                  </a:lnTo>
                  <a:lnTo>
                    <a:pt x="120586" y="440588"/>
                  </a:lnTo>
                  <a:lnTo>
                    <a:pt x="127165" y="450354"/>
                  </a:lnTo>
                  <a:lnTo>
                    <a:pt x="136931" y="456933"/>
                  </a:lnTo>
                  <a:lnTo>
                    <a:pt x="148894" y="459359"/>
                  </a:lnTo>
                  <a:lnTo>
                    <a:pt x="160832" y="456933"/>
                  </a:lnTo>
                  <a:lnTo>
                    <a:pt x="170586" y="450354"/>
                  </a:lnTo>
                  <a:lnTo>
                    <a:pt x="177177" y="440588"/>
                  </a:lnTo>
                  <a:lnTo>
                    <a:pt x="179590" y="428637"/>
                  </a:lnTo>
                  <a:lnTo>
                    <a:pt x="179743" y="401332"/>
                  </a:lnTo>
                  <a:lnTo>
                    <a:pt x="180174" y="375970"/>
                  </a:lnTo>
                  <a:lnTo>
                    <a:pt x="180860" y="352513"/>
                  </a:lnTo>
                  <a:lnTo>
                    <a:pt x="181762" y="330898"/>
                  </a:lnTo>
                  <a:lnTo>
                    <a:pt x="196773" y="332054"/>
                  </a:lnTo>
                  <a:lnTo>
                    <a:pt x="211797" y="330898"/>
                  </a:lnTo>
                  <a:lnTo>
                    <a:pt x="212686" y="352513"/>
                  </a:lnTo>
                  <a:lnTo>
                    <a:pt x="213360" y="375970"/>
                  </a:lnTo>
                  <a:lnTo>
                    <a:pt x="213804" y="401332"/>
                  </a:lnTo>
                  <a:lnTo>
                    <a:pt x="213956" y="428637"/>
                  </a:lnTo>
                  <a:lnTo>
                    <a:pt x="216369" y="440588"/>
                  </a:lnTo>
                  <a:lnTo>
                    <a:pt x="222948" y="450354"/>
                  </a:lnTo>
                  <a:lnTo>
                    <a:pt x="232714" y="456933"/>
                  </a:lnTo>
                  <a:lnTo>
                    <a:pt x="244665" y="459359"/>
                  </a:lnTo>
                  <a:lnTo>
                    <a:pt x="256616" y="456933"/>
                  </a:lnTo>
                  <a:lnTo>
                    <a:pt x="266382" y="450354"/>
                  </a:lnTo>
                  <a:lnTo>
                    <a:pt x="272961" y="440588"/>
                  </a:lnTo>
                  <a:lnTo>
                    <a:pt x="275386" y="428637"/>
                  </a:lnTo>
                  <a:lnTo>
                    <a:pt x="275183" y="397611"/>
                  </a:lnTo>
                  <a:lnTo>
                    <a:pt x="274637" y="368947"/>
                  </a:lnTo>
                  <a:lnTo>
                    <a:pt x="273761" y="342582"/>
                  </a:lnTo>
                  <a:lnTo>
                    <a:pt x="272630" y="318452"/>
                  </a:lnTo>
                  <a:lnTo>
                    <a:pt x="282854" y="314744"/>
                  </a:lnTo>
                  <a:lnTo>
                    <a:pt x="300291" y="280682"/>
                  </a:lnTo>
                  <a:lnTo>
                    <a:pt x="300443" y="267474"/>
                  </a:lnTo>
                  <a:lnTo>
                    <a:pt x="299808" y="251828"/>
                  </a:lnTo>
                  <a:lnTo>
                    <a:pt x="294157" y="196405"/>
                  </a:lnTo>
                  <a:lnTo>
                    <a:pt x="284581" y="133464"/>
                  </a:lnTo>
                  <a:lnTo>
                    <a:pt x="274231" y="76022"/>
                  </a:lnTo>
                  <a:lnTo>
                    <a:pt x="280644" y="84493"/>
                  </a:lnTo>
                  <a:lnTo>
                    <a:pt x="305079" y="126453"/>
                  </a:lnTo>
                  <a:lnTo>
                    <a:pt x="318528" y="166687"/>
                  </a:lnTo>
                  <a:lnTo>
                    <a:pt x="321335" y="173494"/>
                  </a:lnTo>
                  <a:lnTo>
                    <a:pt x="326110" y="178777"/>
                  </a:lnTo>
                  <a:lnTo>
                    <a:pt x="332295" y="182194"/>
                  </a:lnTo>
                  <a:lnTo>
                    <a:pt x="339382" y="183413"/>
                  </a:lnTo>
                  <a:lnTo>
                    <a:pt x="344030" y="182905"/>
                  </a:lnTo>
                  <a:lnTo>
                    <a:pt x="350913" y="181368"/>
                  </a:lnTo>
                  <a:lnTo>
                    <a:pt x="356273" y="176644"/>
                  </a:lnTo>
                  <a:lnTo>
                    <a:pt x="358914" y="170649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BD4CDF3-8F40-5445-9FDB-38E825515E9E}"/>
                </a:ext>
              </a:extLst>
            </p:cNvPr>
            <p:cNvSpPr/>
            <p:nvPr/>
          </p:nvSpPr>
          <p:spPr>
            <a:xfrm>
              <a:off x="9679052" y="1215751"/>
              <a:ext cx="115250" cy="1154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4">
            <a:extLst>
              <a:ext uri="{FF2B5EF4-FFF2-40B4-BE49-F238E27FC236}">
                <a16:creationId xmlns:a16="http://schemas.microsoft.com/office/drawing/2014/main" id="{0376669D-23BF-7442-8C98-ADF40BF4B585}"/>
              </a:ext>
            </a:extLst>
          </p:cNvPr>
          <p:cNvSpPr/>
          <p:nvPr/>
        </p:nvSpPr>
        <p:spPr>
          <a:xfrm>
            <a:off x="359994" y="6004629"/>
            <a:ext cx="9972040" cy="720090"/>
          </a:xfrm>
          <a:custGeom>
            <a:avLst/>
            <a:gdLst/>
            <a:ahLst/>
            <a:cxnLst/>
            <a:rect l="l" t="t" r="r" b="b"/>
            <a:pathLst>
              <a:path w="9972040" h="720090">
                <a:moveTo>
                  <a:pt x="9828009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575995"/>
                </a:lnTo>
                <a:lnTo>
                  <a:pt x="7341" y="621510"/>
                </a:lnTo>
                <a:lnTo>
                  <a:pt x="27785" y="661041"/>
                </a:lnTo>
                <a:lnTo>
                  <a:pt x="58959" y="692215"/>
                </a:lnTo>
                <a:lnTo>
                  <a:pt x="98490" y="712659"/>
                </a:lnTo>
                <a:lnTo>
                  <a:pt x="144005" y="720001"/>
                </a:lnTo>
                <a:lnTo>
                  <a:pt x="9828009" y="720001"/>
                </a:lnTo>
                <a:lnTo>
                  <a:pt x="9873523" y="712659"/>
                </a:lnTo>
                <a:lnTo>
                  <a:pt x="9913050" y="692215"/>
                </a:lnTo>
                <a:lnTo>
                  <a:pt x="9944220" y="661041"/>
                </a:lnTo>
                <a:lnTo>
                  <a:pt x="9964661" y="621510"/>
                </a:lnTo>
                <a:lnTo>
                  <a:pt x="9972001" y="575995"/>
                </a:lnTo>
                <a:lnTo>
                  <a:pt x="9972001" y="144005"/>
                </a:lnTo>
                <a:lnTo>
                  <a:pt x="9964661" y="98485"/>
                </a:lnTo>
                <a:lnTo>
                  <a:pt x="9944220" y="58954"/>
                </a:lnTo>
                <a:lnTo>
                  <a:pt x="9913050" y="27782"/>
                </a:lnTo>
                <a:lnTo>
                  <a:pt x="9873523" y="7340"/>
                </a:lnTo>
                <a:lnTo>
                  <a:pt x="9828009" y="0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13CBB162-CE2B-1545-9AA2-6E1B43ACF540}"/>
              </a:ext>
            </a:extLst>
          </p:cNvPr>
          <p:cNvSpPr txBox="1"/>
          <p:nvPr/>
        </p:nvSpPr>
        <p:spPr>
          <a:xfrm>
            <a:off x="1311631" y="6054350"/>
            <a:ext cx="806640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30480" algn="ctr">
              <a:lnSpc>
                <a:spcPct val="104200"/>
              </a:lnSpc>
              <a:spcBef>
                <a:spcPts val="40"/>
              </a:spcBef>
            </a:pP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Telehealth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with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remote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patient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monitoring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improves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outcomes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and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drives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efficiencies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in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the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management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of</a:t>
            </a:r>
            <a:r>
              <a:rPr sz="1200" b="1" spc="-4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patients 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with long-term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conditions living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at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home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or in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care.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It is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now also being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successfully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used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to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monitor vulnerable  patients</a:t>
            </a:r>
            <a:r>
              <a:rPr sz="1200" b="1" spc="-5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for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signs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of</a:t>
            </a:r>
            <a:r>
              <a:rPr sz="1200" b="1" spc="-5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infection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and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to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manage</a:t>
            </a:r>
            <a:r>
              <a:rPr sz="1200" b="1" spc="-5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those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infected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with</a:t>
            </a:r>
            <a:r>
              <a:rPr sz="1200" b="1" spc="-5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COVID-19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venir Heavy"/>
                <a:cs typeface="Avenir Heavy"/>
              </a:rPr>
              <a:t>in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venir Heavy"/>
                <a:cs typeface="Avenir Heavy"/>
              </a:rPr>
              <a:t>the</a:t>
            </a:r>
            <a:r>
              <a:rPr sz="1200" b="1" spc="-45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primary-care</a:t>
            </a:r>
            <a:r>
              <a:rPr sz="1200" b="1" spc="-50" dirty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Heavy"/>
                <a:cs typeface="Avenir Heavy"/>
              </a:rPr>
              <a:t>setting.</a:t>
            </a:r>
            <a:r>
              <a:rPr sz="1200" b="1" spc="-37" baseline="31746" dirty="0">
                <a:solidFill>
                  <a:srgbClr val="FFFFFF"/>
                </a:solidFill>
                <a:latin typeface="Avenir Heavy"/>
                <a:cs typeface="Avenir Heavy"/>
              </a:rPr>
              <a:t>1</a:t>
            </a:r>
            <a:endParaRPr sz="1200" baseline="31746" dirty="0">
              <a:latin typeface="Avenir Heavy"/>
              <a:cs typeface="Avenir Heavy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5A966BED-D396-AB4F-88CE-63D42ABC64D5}"/>
              </a:ext>
            </a:extLst>
          </p:cNvPr>
          <p:cNvSpPr txBox="1"/>
          <p:nvPr/>
        </p:nvSpPr>
        <p:spPr>
          <a:xfrm>
            <a:off x="360000" y="1080000"/>
            <a:ext cx="3470462" cy="96693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37490">
              <a:lnSpc>
                <a:spcPts val="1540"/>
              </a:lnSpc>
              <a:spcBef>
                <a:spcPts val="40"/>
              </a:spcBef>
            </a:pP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Telehealth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programmes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that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enable</a:t>
            </a:r>
            <a:r>
              <a:rPr sz="1200" b="1" spc="-14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009FDA"/>
                </a:solidFill>
                <a:latin typeface="Avenir Black"/>
                <a:cs typeface="Avenir Black"/>
              </a:rPr>
              <a:t>remote 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patient monitoring protect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the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wellbeing </a:t>
            </a:r>
            <a:br>
              <a:rPr lang="en-GB" sz="1200" b="1" spc="-25" dirty="0">
                <a:solidFill>
                  <a:srgbClr val="009FDA"/>
                </a:solidFill>
                <a:latin typeface="Avenir Black"/>
                <a:cs typeface="Avenir Black"/>
              </a:rPr>
            </a:b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of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vulnerable patients without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the need</a:t>
            </a:r>
            <a:r>
              <a:rPr lang="en-GB"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for</a:t>
            </a:r>
            <a:r>
              <a:rPr lang="en-GB"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 f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ace-to-face contact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with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primary </a:t>
            </a: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or</a:t>
            </a:r>
            <a:r>
              <a:rPr lang="en-GB" sz="1200" b="1" spc="-17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secondary</a:t>
            </a:r>
            <a:r>
              <a:rPr lang="en-GB"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 care teams. They are proven effective for:</a:t>
            </a:r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B6A204A1-A931-3A4E-B5AF-D8A76CEE51CB}"/>
              </a:ext>
            </a:extLst>
          </p:cNvPr>
          <p:cNvSpPr txBox="1"/>
          <p:nvPr/>
        </p:nvSpPr>
        <p:spPr>
          <a:xfrm>
            <a:off x="360000" y="2090895"/>
            <a:ext cx="3237865" cy="2071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5080" indent="-165100">
              <a:lnSpc>
                <a:spcPct val="104200"/>
              </a:lnSpc>
              <a:spcBef>
                <a:spcPts val="635"/>
              </a:spcBef>
              <a:buClr>
                <a:srgbClr val="009FDA"/>
              </a:buClr>
              <a:buChar char="•"/>
              <a:tabLst>
                <a:tab pos="177800" algn="l"/>
              </a:tabLst>
            </a:pP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Improving outcomes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patients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with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long- 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term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conditions, empowering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them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take  responsibility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for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managing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their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care and  reducing</a:t>
            </a:r>
            <a:r>
              <a:rPr sz="1200" spc="-7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risk</a:t>
            </a:r>
            <a:r>
              <a:rPr sz="120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</a:t>
            </a:r>
            <a:r>
              <a:rPr sz="120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emergency</a:t>
            </a:r>
            <a:r>
              <a:rPr sz="120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hospitalisations</a:t>
            </a:r>
            <a:endParaRPr sz="1200" dirty="0">
              <a:latin typeface="Avenir Book"/>
              <a:cs typeface="Avenir Book"/>
            </a:endParaRPr>
          </a:p>
          <a:p>
            <a:pPr marL="177800" marR="175260" indent="-165100">
              <a:lnSpc>
                <a:spcPct val="104200"/>
              </a:lnSpc>
              <a:spcBef>
                <a:spcPts val="565"/>
              </a:spcBef>
              <a:buClr>
                <a:srgbClr val="009FDA"/>
              </a:buClr>
              <a:buChar char="•"/>
              <a:tabLst>
                <a:tab pos="177800" algn="l"/>
              </a:tabLst>
            </a:pP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Monitoring at-risk patients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1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community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for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physical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mental health</a:t>
            </a:r>
            <a:r>
              <a:rPr sz="1200" spc="-1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issues</a:t>
            </a:r>
            <a:endParaRPr sz="1200" dirty="0">
              <a:latin typeface="Avenir Book"/>
              <a:cs typeface="Avenir Book"/>
            </a:endParaRPr>
          </a:p>
          <a:p>
            <a:pPr marL="177800" marR="149860" indent="-165100">
              <a:lnSpc>
                <a:spcPct val="104200"/>
              </a:lnSpc>
              <a:spcBef>
                <a:spcPts val="565"/>
              </a:spcBef>
              <a:buClr>
                <a:srgbClr val="009FDA"/>
              </a:buClr>
              <a:buChar char="•"/>
              <a:tabLst>
                <a:tab pos="177800" algn="l"/>
              </a:tabLst>
            </a:pP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Enabling faster discharge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patients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from 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hospital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reducing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 risk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</a:t>
            </a:r>
            <a:r>
              <a:rPr sz="1200" spc="-204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readmission 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by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providing continued monitoring and  management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12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community</a:t>
            </a:r>
            <a:endParaRPr sz="1200" dirty="0">
              <a:latin typeface="Avenir Book"/>
              <a:cs typeface="Avenir Book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5F864EDF-80BC-4148-80A7-B93D3525F381}"/>
              </a:ext>
            </a:extLst>
          </p:cNvPr>
          <p:cNvSpPr/>
          <p:nvPr/>
        </p:nvSpPr>
        <p:spPr>
          <a:xfrm>
            <a:off x="5986798" y="1080004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30">
                <a:moveTo>
                  <a:pt x="791997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91997"/>
                </a:lnTo>
                <a:lnTo>
                  <a:pt x="8486" y="834038"/>
                </a:lnTo>
                <a:lnTo>
                  <a:pt x="31630" y="868367"/>
                </a:lnTo>
                <a:lnTo>
                  <a:pt x="65960" y="891511"/>
                </a:lnTo>
                <a:lnTo>
                  <a:pt x="108000" y="899998"/>
                </a:lnTo>
                <a:lnTo>
                  <a:pt x="791997" y="899998"/>
                </a:lnTo>
                <a:lnTo>
                  <a:pt x="834038" y="891511"/>
                </a:lnTo>
                <a:lnTo>
                  <a:pt x="868367" y="868367"/>
                </a:lnTo>
                <a:lnTo>
                  <a:pt x="891511" y="834038"/>
                </a:lnTo>
                <a:lnTo>
                  <a:pt x="899998" y="791997"/>
                </a:lnTo>
                <a:lnTo>
                  <a:pt x="899998" y="108000"/>
                </a:lnTo>
                <a:lnTo>
                  <a:pt x="891511" y="65960"/>
                </a:lnTo>
                <a:lnTo>
                  <a:pt x="868367" y="31630"/>
                </a:lnTo>
                <a:lnTo>
                  <a:pt x="834038" y="8486"/>
                </a:lnTo>
                <a:lnTo>
                  <a:pt x="791997" y="0"/>
                </a:lnTo>
                <a:close/>
              </a:path>
            </a:pathLst>
          </a:custGeom>
          <a:solidFill>
            <a:srgbClr val="009FDA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5F225D0D-C9F8-764A-A51E-DD7BB4E12EB1}"/>
              </a:ext>
            </a:extLst>
          </p:cNvPr>
          <p:cNvSpPr/>
          <p:nvPr/>
        </p:nvSpPr>
        <p:spPr>
          <a:xfrm>
            <a:off x="6117314" y="1429677"/>
            <a:ext cx="199250" cy="2006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DE54A57C-8AC0-1A40-B515-502589D80476}"/>
              </a:ext>
            </a:extLst>
          </p:cNvPr>
          <p:cNvSpPr/>
          <p:nvPr/>
        </p:nvSpPr>
        <p:spPr>
          <a:xfrm>
            <a:off x="6259398" y="1256067"/>
            <a:ext cx="497205" cy="548005"/>
          </a:xfrm>
          <a:custGeom>
            <a:avLst/>
            <a:gdLst/>
            <a:ahLst/>
            <a:cxnLst/>
            <a:rect l="l" t="t" r="r" b="b"/>
            <a:pathLst>
              <a:path w="497204" h="548005">
                <a:moveTo>
                  <a:pt x="317334" y="498944"/>
                </a:moveTo>
                <a:lnTo>
                  <a:pt x="302247" y="490372"/>
                </a:lnTo>
                <a:lnTo>
                  <a:pt x="295579" y="487286"/>
                </a:lnTo>
                <a:lnTo>
                  <a:pt x="286080" y="482879"/>
                </a:lnTo>
                <a:lnTo>
                  <a:pt x="268973" y="476326"/>
                </a:lnTo>
                <a:lnTo>
                  <a:pt x="251129" y="470598"/>
                </a:lnTo>
                <a:lnTo>
                  <a:pt x="181305" y="470598"/>
                </a:lnTo>
                <a:lnTo>
                  <a:pt x="181305" y="510108"/>
                </a:lnTo>
                <a:lnTo>
                  <a:pt x="179527" y="518985"/>
                </a:lnTo>
                <a:lnTo>
                  <a:pt x="174675" y="526249"/>
                </a:lnTo>
                <a:lnTo>
                  <a:pt x="167474" y="531139"/>
                </a:lnTo>
                <a:lnTo>
                  <a:pt x="158661" y="532942"/>
                </a:lnTo>
                <a:lnTo>
                  <a:pt x="149834" y="531139"/>
                </a:lnTo>
                <a:lnTo>
                  <a:pt x="142633" y="526249"/>
                </a:lnTo>
                <a:lnTo>
                  <a:pt x="137769" y="518985"/>
                </a:lnTo>
                <a:lnTo>
                  <a:pt x="135991" y="510108"/>
                </a:lnTo>
                <a:lnTo>
                  <a:pt x="137769" y="501218"/>
                </a:lnTo>
                <a:lnTo>
                  <a:pt x="142633" y="493966"/>
                </a:lnTo>
                <a:lnTo>
                  <a:pt x="149834" y="489077"/>
                </a:lnTo>
                <a:lnTo>
                  <a:pt x="158661" y="487286"/>
                </a:lnTo>
                <a:lnTo>
                  <a:pt x="167474" y="489077"/>
                </a:lnTo>
                <a:lnTo>
                  <a:pt x="174675" y="493966"/>
                </a:lnTo>
                <a:lnTo>
                  <a:pt x="179527" y="501218"/>
                </a:lnTo>
                <a:lnTo>
                  <a:pt x="181305" y="510108"/>
                </a:lnTo>
                <a:lnTo>
                  <a:pt x="181305" y="470598"/>
                </a:lnTo>
                <a:lnTo>
                  <a:pt x="14833" y="470598"/>
                </a:lnTo>
                <a:lnTo>
                  <a:pt x="14833" y="361950"/>
                </a:lnTo>
                <a:lnTo>
                  <a:pt x="0" y="354850"/>
                </a:lnTo>
                <a:lnTo>
                  <a:pt x="0" y="502221"/>
                </a:lnTo>
                <a:lnTo>
                  <a:pt x="3556" y="519988"/>
                </a:lnTo>
                <a:lnTo>
                  <a:pt x="13271" y="534504"/>
                </a:lnTo>
                <a:lnTo>
                  <a:pt x="27686" y="544283"/>
                </a:lnTo>
                <a:lnTo>
                  <a:pt x="45326" y="547878"/>
                </a:lnTo>
                <a:lnTo>
                  <a:pt x="271995" y="547878"/>
                </a:lnTo>
                <a:lnTo>
                  <a:pt x="313766" y="519988"/>
                </a:lnTo>
                <a:lnTo>
                  <a:pt x="317334" y="502221"/>
                </a:lnTo>
                <a:lnTo>
                  <a:pt x="317334" y="498944"/>
                </a:lnTo>
                <a:close/>
              </a:path>
              <a:path w="497204" h="548005">
                <a:moveTo>
                  <a:pt x="317334" y="45656"/>
                </a:moveTo>
                <a:lnTo>
                  <a:pt x="313766" y="27889"/>
                </a:lnTo>
                <a:lnTo>
                  <a:pt x="304050" y="13385"/>
                </a:lnTo>
                <a:lnTo>
                  <a:pt x="289636" y="3594"/>
                </a:lnTo>
                <a:lnTo>
                  <a:pt x="271995" y="0"/>
                </a:lnTo>
                <a:lnTo>
                  <a:pt x="45326" y="0"/>
                </a:lnTo>
                <a:lnTo>
                  <a:pt x="27686" y="3594"/>
                </a:lnTo>
                <a:lnTo>
                  <a:pt x="13271" y="13385"/>
                </a:lnTo>
                <a:lnTo>
                  <a:pt x="3556" y="27889"/>
                </a:lnTo>
                <a:lnTo>
                  <a:pt x="0" y="45656"/>
                </a:lnTo>
                <a:lnTo>
                  <a:pt x="0" y="193040"/>
                </a:lnTo>
                <a:lnTo>
                  <a:pt x="14833" y="185928"/>
                </a:lnTo>
                <a:lnTo>
                  <a:pt x="14833" y="52158"/>
                </a:lnTo>
                <a:lnTo>
                  <a:pt x="302488" y="52158"/>
                </a:lnTo>
                <a:lnTo>
                  <a:pt x="302488" y="219354"/>
                </a:lnTo>
                <a:lnTo>
                  <a:pt x="306628" y="215150"/>
                </a:lnTo>
                <a:lnTo>
                  <a:pt x="311708" y="212013"/>
                </a:lnTo>
                <a:lnTo>
                  <a:pt x="317334" y="210172"/>
                </a:lnTo>
                <a:lnTo>
                  <a:pt x="317334" y="45656"/>
                </a:lnTo>
                <a:close/>
              </a:path>
              <a:path w="497204" h="548005">
                <a:moveTo>
                  <a:pt x="496874" y="426910"/>
                </a:moveTo>
                <a:lnTo>
                  <a:pt x="466382" y="368693"/>
                </a:lnTo>
                <a:lnTo>
                  <a:pt x="457212" y="325755"/>
                </a:lnTo>
                <a:lnTo>
                  <a:pt x="452437" y="289280"/>
                </a:lnTo>
                <a:lnTo>
                  <a:pt x="435140" y="250469"/>
                </a:lnTo>
                <a:lnTo>
                  <a:pt x="417029" y="229743"/>
                </a:lnTo>
                <a:lnTo>
                  <a:pt x="397217" y="215938"/>
                </a:lnTo>
                <a:lnTo>
                  <a:pt x="378739" y="209994"/>
                </a:lnTo>
                <a:lnTo>
                  <a:pt x="364642" y="212813"/>
                </a:lnTo>
                <a:lnTo>
                  <a:pt x="360337" y="215785"/>
                </a:lnTo>
                <a:lnTo>
                  <a:pt x="359676" y="221399"/>
                </a:lnTo>
                <a:lnTo>
                  <a:pt x="365074" y="230784"/>
                </a:lnTo>
                <a:lnTo>
                  <a:pt x="366382" y="236842"/>
                </a:lnTo>
                <a:lnTo>
                  <a:pt x="363613" y="240576"/>
                </a:lnTo>
                <a:lnTo>
                  <a:pt x="358686" y="241236"/>
                </a:lnTo>
                <a:lnTo>
                  <a:pt x="353555" y="238074"/>
                </a:lnTo>
                <a:lnTo>
                  <a:pt x="335648" y="225831"/>
                </a:lnTo>
                <a:lnTo>
                  <a:pt x="319786" y="227088"/>
                </a:lnTo>
                <a:lnTo>
                  <a:pt x="309981" y="237591"/>
                </a:lnTo>
                <a:lnTo>
                  <a:pt x="310210" y="253149"/>
                </a:lnTo>
                <a:lnTo>
                  <a:pt x="310781" y="259359"/>
                </a:lnTo>
                <a:lnTo>
                  <a:pt x="307873" y="263118"/>
                </a:lnTo>
                <a:lnTo>
                  <a:pt x="303199" y="263766"/>
                </a:lnTo>
                <a:lnTo>
                  <a:pt x="298500" y="260692"/>
                </a:lnTo>
                <a:lnTo>
                  <a:pt x="281279" y="248627"/>
                </a:lnTo>
                <a:lnTo>
                  <a:pt x="266103" y="251091"/>
                </a:lnTo>
                <a:lnTo>
                  <a:pt x="257314" y="263156"/>
                </a:lnTo>
                <a:lnTo>
                  <a:pt x="259257" y="279946"/>
                </a:lnTo>
                <a:lnTo>
                  <a:pt x="260629" y="287312"/>
                </a:lnTo>
                <a:lnTo>
                  <a:pt x="257530" y="291642"/>
                </a:lnTo>
                <a:lnTo>
                  <a:pt x="252031" y="291871"/>
                </a:lnTo>
                <a:lnTo>
                  <a:pt x="246176" y="286969"/>
                </a:lnTo>
                <a:lnTo>
                  <a:pt x="191274" y="206286"/>
                </a:lnTo>
                <a:lnTo>
                  <a:pt x="182257" y="197612"/>
                </a:lnTo>
                <a:lnTo>
                  <a:pt x="170878" y="193294"/>
                </a:lnTo>
                <a:lnTo>
                  <a:pt x="158661" y="193522"/>
                </a:lnTo>
                <a:lnTo>
                  <a:pt x="147104" y="198501"/>
                </a:lnTo>
                <a:lnTo>
                  <a:pt x="138341" y="207556"/>
                </a:lnTo>
                <a:lnTo>
                  <a:pt x="133718" y="218948"/>
                </a:lnTo>
                <a:lnTo>
                  <a:pt x="133604" y="231190"/>
                </a:lnTo>
                <a:lnTo>
                  <a:pt x="138379" y="242798"/>
                </a:lnTo>
                <a:lnTo>
                  <a:pt x="233654" y="382841"/>
                </a:lnTo>
                <a:lnTo>
                  <a:pt x="223050" y="381317"/>
                </a:lnTo>
                <a:lnTo>
                  <a:pt x="178104" y="386308"/>
                </a:lnTo>
                <a:lnTo>
                  <a:pt x="160959" y="414858"/>
                </a:lnTo>
                <a:lnTo>
                  <a:pt x="165049" y="424827"/>
                </a:lnTo>
                <a:lnTo>
                  <a:pt x="237109" y="449389"/>
                </a:lnTo>
                <a:lnTo>
                  <a:pt x="285178" y="464464"/>
                </a:lnTo>
                <a:lnTo>
                  <a:pt x="329044" y="486587"/>
                </a:lnTo>
                <a:lnTo>
                  <a:pt x="364617" y="518185"/>
                </a:lnTo>
                <a:lnTo>
                  <a:pt x="496874" y="426910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610FABB2-7F33-6741-9BF0-41BB07859DC7}"/>
              </a:ext>
            </a:extLst>
          </p:cNvPr>
          <p:cNvSpPr/>
          <p:nvPr/>
        </p:nvSpPr>
        <p:spPr>
          <a:xfrm>
            <a:off x="6344922" y="1395698"/>
            <a:ext cx="146291" cy="146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EF5C90-1FC3-E048-B151-3501AE03A3CA}"/>
              </a:ext>
            </a:extLst>
          </p:cNvPr>
          <p:cNvGrpSpPr/>
          <p:nvPr/>
        </p:nvGrpSpPr>
        <p:grpSpPr>
          <a:xfrm>
            <a:off x="6449244" y="2721460"/>
            <a:ext cx="427486" cy="427990"/>
            <a:chOff x="6449244" y="2721460"/>
            <a:chExt cx="427486" cy="427990"/>
          </a:xfrm>
        </p:grpSpPr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1783804E-91E7-9542-A7CC-8A4F276E2293}"/>
                </a:ext>
              </a:extLst>
            </p:cNvPr>
            <p:cNvSpPr/>
            <p:nvPr/>
          </p:nvSpPr>
          <p:spPr>
            <a:xfrm>
              <a:off x="6499279" y="2871403"/>
              <a:ext cx="71194" cy="1395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36C9D9DB-2B4F-5E4F-8E91-019DA2E356AD}"/>
                </a:ext>
              </a:extLst>
            </p:cNvPr>
            <p:cNvSpPr/>
            <p:nvPr/>
          </p:nvSpPr>
          <p:spPr>
            <a:xfrm>
              <a:off x="6449244" y="2721460"/>
              <a:ext cx="394335" cy="427990"/>
            </a:xfrm>
            <a:custGeom>
              <a:avLst/>
              <a:gdLst/>
              <a:ahLst/>
              <a:cxnLst/>
              <a:rect l="l" t="t" r="r" b="b"/>
              <a:pathLst>
                <a:path w="394334" h="427989">
                  <a:moveTo>
                    <a:pt x="114867" y="99991"/>
                  </a:moveTo>
                  <a:lnTo>
                    <a:pt x="51919" y="122596"/>
                  </a:lnTo>
                  <a:lnTo>
                    <a:pt x="23917" y="154733"/>
                  </a:lnTo>
                  <a:lnTo>
                    <a:pt x="6156" y="196806"/>
                  </a:lnTo>
                  <a:lnTo>
                    <a:pt x="0" y="245591"/>
                  </a:lnTo>
                  <a:lnTo>
                    <a:pt x="6809" y="297865"/>
                  </a:lnTo>
                  <a:lnTo>
                    <a:pt x="37661" y="365039"/>
                  </a:lnTo>
                  <a:lnTo>
                    <a:pt x="87593" y="411353"/>
                  </a:lnTo>
                  <a:lnTo>
                    <a:pt x="130477" y="426562"/>
                  </a:lnTo>
                  <a:lnTo>
                    <a:pt x="144921" y="427583"/>
                  </a:lnTo>
                  <a:lnTo>
                    <a:pt x="151751" y="427354"/>
                  </a:lnTo>
                  <a:lnTo>
                    <a:pt x="190969" y="416382"/>
                  </a:lnTo>
                  <a:lnTo>
                    <a:pt x="150255" y="416382"/>
                  </a:lnTo>
                  <a:lnTo>
                    <a:pt x="131134" y="415493"/>
                  </a:lnTo>
                  <a:lnTo>
                    <a:pt x="93118" y="401802"/>
                  </a:lnTo>
                  <a:lnTo>
                    <a:pt x="46428" y="358360"/>
                  </a:lnTo>
                  <a:lnTo>
                    <a:pt x="17464" y="295097"/>
                  </a:lnTo>
                  <a:lnTo>
                    <a:pt x="11129" y="247332"/>
                  </a:lnTo>
                  <a:lnTo>
                    <a:pt x="11073" y="245591"/>
                  </a:lnTo>
                  <a:lnTo>
                    <a:pt x="16413" y="200794"/>
                  </a:lnTo>
                  <a:lnTo>
                    <a:pt x="32499" y="161621"/>
                  </a:lnTo>
                  <a:lnTo>
                    <a:pt x="58016" y="131768"/>
                  </a:lnTo>
                  <a:lnTo>
                    <a:pt x="91734" y="114236"/>
                  </a:lnTo>
                  <a:lnTo>
                    <a:pt x="117594" y="111027"/>
                  </a:lnTo>
                  <a:lnTo>
                    <a:pt x="161836" y="111027"/>
                  </a:lnTo>
                  <a:lnTo>
                    <a:pt x="141165" y="103197"/>
                  </a:lnTo>
                  <a:lnTo>
                    <a:pt x="114867" y="99991"/>
                  </a:lnTo>
                  <a:close/>
                </a:path>
                <a:path w="394334" h="427989">
                  <a:moveTo>
                    <a:pt x="224137" y="412978"/>
                  </a:moveTo>
                  <a:lnTo>
                    <a:pt x="197055" y="412978"/>
                  </a:lnTo>
                  <a:lnTo>
                    <a:pt x="203248" y="416435"/>
                  </a:lnTo>
                  <a:lnTo>
                    <a:pt x="209493" y="419409"/>
                  </a:lnTo>
                  <a:lnTo>
                    <a:pt x="215773" y="421895"/>
                  </a:lnTo>
                  <a:lnTo>
                    <a:pt x="222149" y="423900"/>
                  </a:lnTo>
                  <a:lnTo>
                    <a:pt x="243103" y="427421"/>
                  </a:lnTo>
                  <a:lnTo>
                    <a:pt x="264387" y="426473"/>
                  </a:lnTo>
                  <a:lnTo>
                    <a:pt x="285628" y="421100"/>
                  </a:lnTo>
                  <a:lnTo>
                    <a:pt x="295743" y="416382"/>
                  </a:lnTo>
                  <a:lnTo>
                    <a:pt x="243867" y="416382"/>
                  </a:lnTo>
                  <a:lnTo>
                    <a:pt x="225007" y="413258"/>
                  </a:lnTo>
                  <a:lnTo>
                    <a:pt x="224137" y="412978"/>
                  </a:lnTo>
                  <a:close/>
                </a:path>
                <a:path w="394334" h="427989">
                  <a:moveTo>
                    <a:pt x="195886" y="400672"/>
                  </a:moveTo>
                  <a:lnTo>
                    <a:pt x="150255" y="416382"/>
                  </a:lnTo>
                  <a:lnTo>
                    <a:pt x="190969" y="416382"/>
                  </a:lnTo>
                  <a:lnTo>
                    <a:pt x="197055" y="412978"/>
                  </a:lnTo>
                  <a:lnTo>
                    <a:pt x="224137" y="412978"/>
                  </a:lnTo>
                  <a:lnTo>
                    <a:pt x="218698" y="411233"/>
                  </a:lnTo>
                  <a:lnTo>
                    <a:pt x="212419" y="408652"/>
                  </a:lnTo>
                  <a:lnTo>
                    <a:pt x="206200" y="405526"/>
                  </a:lnTo>
                  <a:lnTo>
                    <a:pt x="199935" y="401802"/>
                  </a:lnTo>
                  <a:lnTo>
                    <a:pt x="198198" y="400685"/>
                  </a:lnTo>
                  <a:lnTo>
                    <a:pt x="195886" y="400672"/>
                  </a:lnTo>
                  <a:close/>
                </a:path>
                <a:path w="394334" h="427989">
                  <a:moveTo>
                    <a:pt x="388609" y="247332"/>
                  </a:moveTo>
                  <a:lnTo>
                    <a:pt x="385078" y="247345"/>
                  </a:lnTo>
                  <a:lnTo>
                    <a:pt x="382995" y="249580"/>
                  </a:lnTo>
                  <a:lnTo>
                    <a:pt x="382852" y="253060"/>
                  </a:lnTo>
                  <a:lnTo>
                    <a:pt x="382161" y="263441"/>
                  </a:lnTo>
                  <a:lnTo>
                    <a:pt x="364720" y="328743"/>
                  </a:lnTo>
                  <a:lnTo>
                    <a:pt x="326236" y="383029"/>
                  </a:lnTo>
                  <a:lnTo>
                    <a:pt x="282129" y="410621"/>
                  </a:lnTo>
                  <a:lnTo>
                    <a:pt x="243867" y="416382"/>
                  </a:lnTo>
                  <a:lnTo>
                    <a:pt x="295743" y="416382"/>
                  </a:lnTo>
                  <a:lnTo>
                    <a:pt x="333533" y="391297"/>
                  </a:lnTo>
                  <a:lnTo>
                    <a:pt x="374636" y="333559"/>
                  </a:lnTo>
                  <a:lnTo>
                    <a:pt x="389849" y="286916"/>
                  </a:lnTo>
                  <a:lnTo>
                    <a:pt x="394019" y="250024"/>
                  </a:lnTo>
                  <a:lnTo>
                    <a:pt x="391644" y="247446"/>
                  </a:lnTo>
                  <a:lnTo>
                    <a:pt x="388609" y="247332"/>
                  </a:lnTo>
                  <a:close/>
                </a:path>
                <a:path w="394334" h="427989">
                  <a:moveTo>
                    <a:pt x="161836" y="111027"/>
                  </a:moveTo>
                  <a:lnTo>
                    <a:pt x="117594" y="111027"/>
                  </a:lnTo>
                  <a:lnTo>
                    <a:pt x="143724" y="115247"/>
                  </a:lnTo>
                  <a:lnTo>
                    <a:pt x="169240" y="126632"/>
                  </a:lnTo>
                  <a:lnTo>
                    <a:pt x="193257" y="144919"/>
                  </a:lnTo>
                  <a:lnTo>
                    <a:pt x="195378" y="146926"/>
                  </a:lnTo>
                  <a:lnTo>
                    <a:pt x="198718" y="146926"/>
                  </a:lnTo>
                  <a:lnTo>
                    <a:pt x="200827" y="144919"/>
                  </a:lnTo>
                  <a:lnTo>
                    <a:pt x="221694" y="129044"/>
                  </a:lnTo>
                  <a:lnTo>
                    <a:pt x="191530" y="129044"/>
                  </a:lnTo>
                  <a:lnTo>
                    <a:pt x="166963" y="112970"/>
                  </a:lnTo>
                  <a:lnTo>
                    <a:pt x="161836" y="111027"/>
                  </a:lnTo>
                  <a:close/>
                </a:path>
                <a:path w="394334" h="427989">
                  <a:moveTo>
                    <a:pt x="323935" y="111027"/>
                  </a:moveTo>
                  <a:lnTo>
                    <a:pt x="276531" y="111027"/>
                  </a:lnTo>
                  <a:lnTo>
                    <a:pt x="302376" y="114236"/>
                  </a:lnTo>
                  <a:lnTo>
                    <a:pt x="313362" y="118055"/>
                  </a:lnTo>
                  <a:lnTo>
                    <a:pt x="323780" y="123250"/>
                  </a:lnTo>
                  <a:lnTo>
                    <a:pt x="333596" y="129802"/>
                  </a:lnTo>
                  <a:lnTo>
                    <a:pt x="342775" y="137693"/>
                  </a:lnTo>
                  <a:lnTo>
                    <a:pt x="344946" y="139814"/>
                  </a:lnTo>
                  <a:lnTo>
                    <a:pt x="348451" y="139750"/>
                  </a:lnTo>
                  <a:lnTo>
                    <a:pt x="352681" y="135382"/>
                  </a:lnTo>
                  <a:lnTo>
                    <a:pt x="352630" y="131889"/>
                  </a:lnTo>
                  <a:lnTo>
                    <a:pt x="350433" y="129781"/>
                  </a:lnTo>
                  <a:lnTo>
                    <a:pt x="340212" y="120983"/>
                  </a:lnTo>
                  <a:lnTo>
                    <a:pt x="329257" y="113676"/>
                  </a:lnTo>
                  <a:lnTo>
                    <a:pt x="323935" y="111027"/>
                  </a:lnTo>
                  <a:close/>
                </a:path>
                <a:path w="394334" h="427989">
                  <a:moveTo>
                    <a:pt x="130418" y="0"/>
                  </a:moveTo>
                  <a:lnTo>
                    <a:pt x="110695" y="0"/>
                  </a:lnTo>
                  <a:lnTo>
                    <a:pt x="108231" y="2476"/>
                  </a:lnTo>
                  <a:lnTo>
                    <a:pt x="108231" y="22186"/>
                  </a:lnTo>
                  <a:lnTo>
                    <a:pt x="113911" y="50240"/>
                  </a:lnTo>
                  <a:lnTo>
                    <a:pt x="129391" y="73177"/>
                  </a:lnTo>
                  <a:lnTo>
                    <a:pt x="152331" y="88655"/>
                  </a:lnTo>
                  <a:lnTo>
                    <a:pt x="180392" y="94335"/>
                  </a:lnTo>
                  <a:lnTo>
                    <a:pt x="191530" y="94335"/>
                  </a:lnTo>
                  <a:lnTo>
                    <a:pt x="191530" y="129044"/>
                  </a:lnTo>
                  <a:lnTo>
                    <a:pt x="202567" y="129044"/>
                  </a:lnTo>
                  <a:lnTo>
                    <a:pt x="202579" y="88595"/>
                  </a:lnTo>
                  <a:lnTo>
                    <a:pt x="203665" y="83299"/>
                  </a:lnTo>
                  <a:lnTo>
                    <a:pt x="180392" y="83299"/>
                  </a:lnTo>
                  <a:lnTo>
                    <a:pt x="156622" y="78490"/>
                  </a:lnTo>
                  <a:lnTo>
                    <a:pt x="137190" y="65382"/>
                  </a:lnTo>
                  <a:lnTo>
                    <a:pt x="124078" y="45955"/>
                  </a:lnTo>
                  <a:lnTo>
                    <a:pt x="119267" y="22186"/>
                  </a:lnTo>
                  <a:lnTo>
                    <a:pt x="119267" y="11049"/>
                  </a:lnTo>
                  <a:lnTo>
                    <a:pt x="167152" y="11049"/>
                  </a:lnTo>
                  <a:lnTo>
                    <a:pt x="153826" y="3903"/>
                  </a:lnTo>
                  <a:lnTo>
                    <a:pt x="130418" y="0"/>
                  </a:lnTo>
                  <a:close/>
                </a:path>
                <a:path w="394334" h="427989">
                  <a:moveTo>
                    <a:pt x="279239" y="99991"/>
                  </a:moveTo>
                  <a:lnTo>
                    <a:pt x="252943" y="103197"/>
                  </a:lnTo>
                  <a:lnTo>
                    <a:pt x="227144" y="112970"/>
                  </a:lnTo>
                  <a:lnTo>
                    <a:pt x="202567" y="129044"/>
                  </a:lnTo>
                  <a:lnTo>
                    <a:pt x="221694" y="129044"/>
                  </a:lnTo>
                  <a:lnTo>
                    <a:pt x="224864" y="126632"/>
                  </a:lnTo>
                  <a:lnTo>
                    <a:pt x="250396" y="115247"/>
                  </a:lnTo>
                  <a:lnTo>
                    <a:pt x="276531" y="111027"/>
                  </a:lnTo>
                  <a:lnTo>
                    <a:pt x="323935" y="111027"/>
                  </a:lnTo>
                  <a:lnTo>
                    <a:pt x="317609" y="107880"/>
                  </a:lnTo>
                  <a:lnTo>
                    <a:pt x="305310" y="103619"/>
                  </a:lnTo>
                  <a:lnTo>
                    <a:pt x="279239" y="99991"/>
                  </a:lnTo>
                  <a:close/>
                </a:path>
                <a:path w="394334" h="427989">
                  <a:moveTo>
                    <a:pt x="167152" y="11049"/>
                  </a:moveTo>
                  <a:lnTo>
                    <a:pt x="130418" y="11049"/>
                  </a:lnTo>
                  <a:lnTo>
                    <a:pt x="154188" y="15857"/>
                  </a:lnTo>
                  <a:lnTo>
                    <a:pt x="173620" y="28965"/>
                  </a:lnTo>
                  <a:lnTo>
                    <a:pt x="186732" y="48392"/>
                  </a:lnTo>
                  <a:lnTo>
                    <a:pt x="191543" y="72161"/>
                  </a:lnTo>
                  <a:lnTo>
                    <a:pt x="191543" y="83299"/>
                  </a:lnTo>
                  <a:lnTo>
                    <a:pt x="203665" y="83299"/>
                  </a:lnTo>
                  <a:lnTo>
                    <a:pt x="208763" y="58428"/>
                  </a:lnTo>
                  <a:lnTo>
                    <a:pt x="213146" y="51955"/>
                  </a:lnTo>
                  <a:lnTo>
                    <a:pt x="199646" y="51955"/>
                  </a:lnTo>
                  <a:lnTo>
                    <a:pt x="189740" y="31193"/>
                  </a:lnTo>
                  <a:lnTo>
                    <a:pt x="174033" y="14738"/>
                  </a:lnTo>
                  <a:lnTo>
                    <a:pt x="167152" y="11049"/>
                  </a:lnTo>
                  <a:close/>
                </a:path>
                <a:path w="394334" h="427989">
                  <a:moveTo>
                    <a:pt x="283402" y="0"/>
                  </a:moveTo>
                  <a:lnTo>
                    <a:pt x="280354" y="0"/>
                  </a:lnTo>
                  <a:lnTo>
                    <a:pt x="254610" y="3813"/>
                  </a:lnTo>
                  <a:lnTo>
                    <a:pt x="231837" y="14500"/>
                  </a:lnTo>
                  <a:lnTo>
                    <a:pt x="213146" y="30925"/>
                  </a:lnTo>
                  <a:lnTo>
                    <a:pt x="199646" y="51955"/>
                  </a:lnTo>
                  <a:lnTo>
                    <a:pt x="213146" y="51955"/>
                  </a:lnTo>
                  <a:lnTo>
                    <a:pt x="225455" y="33777"/>
                  </a:lnTo>
                  <a:lnTo>
                    <a:pt x="250153" y="17148"/>
                  </a:lnTo>
                  <a:lnTo>
                    <a:pt x="280354" y="11049"/>
                  </a:lnTo>
                  <a:lnTo>
                    <a:pt x="283402" y="11049"/>
                  </a:lnTo>
                  <a:lnTo>
                    <a:pt x="285879" y="8572"/>
                  </a:lnTo>
                  <a:lnTo>
                    <a:pt x="285879" y="2476"/>
                  </a:lnTo>
                  <a:lnTo>
                    <a:pt x="283402" y="0"/>
                  </a:lnTo>
                  <a:close/>
                </a:path>
              </a:pathLst>
            </a:custGeom>
            <a:solidFill>
              <a:srgbClr val="009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71281EED-9BB4-9E49-B4CE-4FAAF0AF0120}"/>
                </a:ext>
              </a:extLst>
            </p:cNvPr>
            <p:cNvSpPr/>
            <p:nvPr/>
          </p:nvSpPr>
          <p:spPr>
            <a:xfrm>
              <a:off x="6631925" y="2854217"/>
              <a:ext cx="244805" cy="19481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0A000-0DD2-6E4B-9ED7-8A2B9993840A}"/>
              </a:ext>
            </a:extLst>
          </p:cNvPr>
          <p:cNvGrpSpPr/>
          <p:nvPr/>
        </p:nvGrpSpPr>
        <p:grpSpPr>
          <a:xfrm>
            <a:off x="3274607" y="4531460"/>
            <a:ext cx="522154" cy="202834"/>
            <a:chOff x="4126628" y="1828805"/>
            <a:chExt cx="522154" cy="202834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36E008BA-C1E8-4049-89F5-2341B436CFCB}"/>
                </a:ext>
              </a:extLst>
            </p:cNvPr>
            <p:cNvSpPr/>
            <p:nvPr/>
          </p:nvSpPr>
          <p:spPr>
            <a:xfrm>
              <a:off x="4399088" y="1828808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600C92D5-24F0-1743-8A98-404674EF7883}"/>
                </a:ext>
              </a:extLst>
            </p:cNvPr>
            <p:cNvSpPr/>
            <p:nvPr/>
          </p:nvSpPr>
          <p:spPr>
            <a:xfrm>
              <a:off x="4126628" y="1828805"/>
              <a:ext cx="249694" cy="202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73880F-6E43-4143-801A-94E09934CF33}"/>
              </a:ext>
            </a:extLst>
          </p:cNvPr>
          <p:cNvGrpSpPr/>
          <p:nvPr/>
        </p:nvGrpSpPr>
        <p:grpSpPr>
          <a:xfrm>
            <a:off x="5038774" y="4387840"/>
            <a:ext cx="522154" cy="202834"/>
            <a:chOff x="4126628" y="1828805"/>
            <a:chExt cx="522154" cy="202834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009C6F38-13D3-6749-BCA2-F0877008AC7E}"/>
                </a:ext>
              </a:extLst>
            </p:cNvPr>
            <p:cNvSpPr/>
            <p:nvPr/>
          </p:nvSpPr>
          <p:spPr>
            <a:xfrm>
              <a:off x="4399088" y="1828808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F3316261-71BF-8145-AFF0-72BA73515986}"/>
                </a:ext>
              </a:extLst>
            </p:cNvPr>
            <p:cNvSpPr/>
            <p:nvPr/>
          </p:nvSpPr>
          <p:spPr>
            <a:xfrm>
              <a:off x="4126628" y="1828805"/>
              <a:ext cx="249694" cy="202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7326A222-E3C5-2340-B056-D99A88E8B6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8089" y="4726523"/>
            <a:ext cx="622300" cy="577651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61349F2E-9D96-E240-B3B2-05DAE751883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84900" y="3718768"/>
            <a:ext cx="611002" cy="610997"/>
          </a:xfrm>
          <a:prstGeom prst="rect">
            <a:avLst/>
          </a:prstGeom>
        </p:spPr>
      </p:pic>
      <p:sp>
        <p:nvSpPr>
          <p:cNvPr id="65" name="object 39">
            <a:extLst>
              <a:ext uri="{FF2B5EF4-FFF2-40B4-BE49-F238E27FC236}">
                <a16:creationId xmlns:a16="http://schemas.microsoft.com/office/drawing/2014/main" id="{25A3F681-0F29-F84D-AA21-4159A94781A8}"/>
              </a:ext>
            </a:extLst>
          </p:cNvPr>
          <p:cNvSpPr txBox="1"/>
          <p:nvPr/>
        </p:nvSpPr>
        <p:spPr>
          <a:xfrm>
            <a:off x="328324" y="6787065"/>
            <a:ext cx="85344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1. </a:t>
            </a:r>
            <a:r>
              <a:rPr lang="en-GB" sz="800" spc="-20" dirty="0" err="1">
                <a:solidFill>
                  <a:srgbClr val="3D505A"/>
                </a:solidFill>
                <a:latin typeface="Avenir Book"/>
                <a:cs typeface="Avenir Book"/>
              </a:rPr>
              <a:t>Annis</a:t>
            </a: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 T et al. Rapid implementation of a COVID-19 remote patient monitoring program.  J Am Med Inform Assoc 2020;27(8): 1326-30.</a:t>
            </a:r>
          </a:p>
        </p:txBody>
      </p:sp>
      <p:sp>
        <p:nvSpPr>
          <p:cNvPr id="67" name="object 32">
            <a:extLst>
              <a:ext uri="{FF2B5EF4-FFF2-40B4-BE49-F238E27FC236}">
                <a16:creationId xmlns:a16="http://schemas.microsoft.com/office/drawing/2014/main" id="{9CE268D6-B59F-6D47-9EE1-B55600F52B20}"/>
              </a:ext>
            </a:extLst>
          </p:cNvPr>
          <p:cNvSpPr/>
          <p:nvPr/>
        </p:nvSpPr>
        <p:spPr>
          <a:xfrm>
            <a:off x="2202471" y="4565133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30">
                <a:moveTo>
                  <a:pt x="791997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91997"/>
                </a:lnTo>
                <a:lnTo>
                  <a:pt x="8486" y="834038"/>
                </a:lnTo>
                <a:lnTo>
                  <a:pt x="31630" y="868367"/>
                </a:lnTo>
                <a:lnTo>
                  <a:pt x="65960" y="891511"/>
                </a:lnTo>
                <a:lnTo>
                  <a:pt x="108000" y="899998"/>
                </a:lnTo>
                <a:lnTo>
                  <a:pt x="791997" y="899998"/>
                </a:lnTo>
                <a:lnTo>
                  <a:pt x="834038" y="891511"/>
                </a:lnTo>
                <a:lnTo>
                  <a:pt x="868367" y="868367"/>
                </a:lnTo>
                <a:lnTo>
                  <a:pt x="891511" y="834038"/>
                </a:lnTo>
                <a:lnTo>
                  <a:pt x="899998" y="791997"/>
                </a:lnTo>
                <a:lnTo>
                  <a:pt x="899998" y="108000"/>
                </a:lnTo>
                <a:lnTo>
                  <a:pt x="891511" y="65960"/>
                </a:lnTo>
                <a:lnTo>
                  <a:pt x="868367" y="31630"/>
                </a:lnTo>
                <a:lnTo>
                  <a:pt x="834038" y="8486"/>
                </a:lnTo>
                <a:lnTo>
                  <a:pt x="791997" y="0"/>
                </a:lnTo>
                <a:close/>
              </a:path>
            </a:pathLst>
          </a:custGeom>
          <a:solidFill>
            <a:schemeClr val="accent2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59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659D0D4-EB99-8841-89B9-6FF62586B83F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While Covid-19 has accelerated adoption, </a:t>
            </a:r>
            <a:b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</a:b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the benefits of telehealth are well established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647110-FE78-DE42-9ED0-97D571673547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817ECB-04D3-934B-95AA-5A9E4A727C22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81F4FA-57B9-4245-8291-ABEA5EB9EBAD}"/>
              </a:ext>
            </a:extLst>
          </p:cNvPr>
          <p:cNvGrpSpPr/>
          <p:nvPr/>
        </p:nvGrpSpPr>
        <p:grpSpPr>
          <a:xfrm>
            <a:off x="9157770" y="319148"/>
            <a:ext cx="1050936" cy="533400"/>
            <a:chOff x="9262270" y="391148"/>
            <a:chExt cx="1050936" cy="5334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32B6BDE-D88F-D444-B30B-F9159C48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9802" y="391148"/>
              <a:ext cx="533404" cy="5334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F7E2F28-4D43-5941-8EEC-F965C309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62270" y="447689"/>
              <a:ext cx="348478" cy="39993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061B1A-C2EC-B942-9CFB-392FE514F033}"/>
              </a:ext>
            </a:extLst>
          </p:cNvPr>
          <p:cNvSpPr txBox="1"/>
          <p:nvPr/>
        </p:nvSpPr>
        <p:spPr>
          <a:xfrm>
            <a:off x="2156248" y="1352101"/>
            <a:ext cx="1986878" cy="1540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2011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WHOLE SYSTEM DEMONSTRATOR PROGRAMME REPORT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Study with focus on COPD, diabetes and CHD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N=6191 (3 UK sites)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Substantially reduced mortality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Reduced number of hospitalisations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Reduced time in A&amp;E</a:t>
            </a:r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456F6-995C-2F4D-9757-E8BE91274C21}"/>
              </a:ext>
            </a:extLst>
          </p:cNvPr>
          <p:cNvSpPr txBox="1"/>
          <p:nvPr/>
        </p:nvSpPr>
        <p:spPr>
          <a:xfrm>
            <a:off x="2457056" y="4648815"/>
            <a:ext cx="1357714" cy="1284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rgbClr val="0070C0"/>
                </a:solidFill>
              </a:rPr>
              <a:t>2014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rgbClr val="0070C0"/>
                </a:solidFill>
              </a:rPr>
              <a:t>FIVE YEAR FORWARD VIEW </a:t>
            </a:r>
          </a:p>
          <a:p>
            <a:pPr algn="ctr">
              <a:lnSpc>
                <a:spcPts val="1040"/>
              </a:lnSpc>
            </a:pPr>
            <a:r>
              <a:rPr lang="en-US" sz="1000" b="1" dirty="0">
                <a:solidFill>
                  <a:srgbClr val="0070C0"/>
                </a:solidFill>
              </a:rPr>
              <a:t>CTA </a:t>
            </a:r>
            <a:r>
              <a:rPr lang="en-US" sz="1000" dirty="0">
                <a:solidFill>
                  <a:srgbClr val="0070C0"/>
                </a:solidFill>
              </a:rPr>
              <a:t>for “</a:t>
            </a:r>
            <a:r>
              <a:rPr lang="en-US" sz="1000" b="1" dirty="0">
                <a:solidFill>
                  <a:srgbClr val="0070C0"/>
                </a:solidFill>
              </a:rPr>
              <a:t>Radical upgrade in public health” </a:t>
            </a:r>
          </a:p>
          <a:p>
            <a:pPr algn="ctr">
              <a:lnSpc>
                <a:spcPts val="1040"/>
              </a:lnSpc>
            </a:pPr>
            <a:r>
              <a:rPr lang="en-US" sz="1000" b="1" dirty="0">
                <a:solidFill>
                  <a:srgbClr val="0070C0"/>
                </a:solidFill>
              </a:rPr>
              <a:t>&amp;</a:t>
            </a:r>
          </a:p>
          <a:p>
            <a:pPr algn="ctr">
              <a:lnSpc>
                <a:spcPts val="1040"/>
              </a:lnSpc>
            </a:pPr>
            <a:r>
              <a:rPr lang="en-US" sz="1000" dirty="0">
                <a:solidFill>
                  <a:srgbClr val="0070C0"/>
                </a:solidFill>
              </a:rPr>
              <a:t>models of care which shift care from hospitals to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794C3-CBC5-3145-8628-C1BAA1DFBF43}"/>
              </a:ext>
            </a:extLst>
          </p:cNvPr>
          <p:cNvSpPr txBox="1"/>
          <p:nvPr/>
        </p:nvSpPr>
        <p:spPr>
          <a:xfrm>
            <a:off x="8613111" y="2049641"/>
            <a:ext cx="1782696" cy="963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900" indent="-88900"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rgbClr val="0070C0"/>
                </a:solidFill>
              </a:rPr>
              <a:t>AUGUST 2020 </a:t>
            </a:r>
          </a:p>
          <a:p>
            <a:pPr marL="88900" indent="-88900" algn="ctr">
              <a:lnSpc>
                <a:spcPts val="1040"/>
              </a:lnSpc>
              <a:spcAft>
                <a:spcPts val="500"/>
              </a:spcAft>
            </a:pPr>
            <a:r>
              <a:rPr lang="en-US" sz="1000" b="1" cap="all" dirty="0">
                <a:solidFill>
                  <a:srgbClr val="0070C0"/>
                </a:solidFill>
              </a:rPr>
              <a:t>Hospital Discharge Services</a:t>
            </a:r>
          </a:p>
          <a:p>
            <a:pPr marL="88900" indent="-889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70C0"/>
                </a:solidFill>
              </a:rPr>
              <a:t>£588 million available for post-discharge support</a:t>
            </a:r>
          </a:p>
          <a:p>
            <a:pPr marL="88900" indent="-889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70C0"/>
                </a:solidFill>
              </a:rPr>
              <a:t>Increase use of telecare &amp; telehealth included in CTA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4A54E-CA3F-804A-9275-976F451FBDC1}"/>
              </a:ext>
            </a:extLst>
          </p:cNvPr>
          <p:cNvSpPr txBox="1"/>
          <p:nvPr/>
        </p:nvSpPr>
        <p:spPr>
          <a:xfrm>
            <a:off x="6172095" y="1676539"/>
            <a:ext cx="1928018" cy="1348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4"/>
                </a:solidFill>
              </a:rPr>
              <a:t>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RPM PUBLICATION REVIEW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Patent expectations and experiences  of RPM for COPD, HF, diabetes, ESRD</a:t>
            </a:r>
          </a:p>
          <a:p>
            <a:pPr marL="0" marR="0" lvl="0" indent="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N=307 (UK 56% )</a:t>
            </a:r>
          </a:p>
          <a:p>
            <a:pPr marL="72000" marR="0" lvl="0" indent="-7200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chemeClr val="accent4"/>
                </a:solidFill>
                <a:latin typeface="Calibri" panose="020F0502020204030204"/>
              </a:rPr>
              <a:t>Increased patients’ knowledge</a:t>
            </a:r>
          </a:p>
          <a:p>
            <a:pPr marL="72000" marR="0" lvl="0" indent="-7200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chemeClr val="accent4"/>
                </a:solidFill>
                <a:latin typeface="Calibri" panose="020F0502020204030204"/>
              </a:rPr>
              <a:t>Improved</a:t>
            </a:r>
            <a:br>
              <a:rPr lang="en-US" sz="1000" dirty="0">
                <a:solidFill>
                  <a:schemeClr val="accent4"/>
                </a:solidFill>
                <a:latin typeface="Calibri" panose="020F0502020204030204"/>
              </a:rPr>
            </a:br>
            <a:r>
              <a:rPr lang="en-US" sz="1000" dirty="0">
                <a:solidFill>
                  <a:schemeClr val="accent4"/>
                </a:solidFill>
                <a:latin typeface="Calibri" panose="020F0502020204030204"/>
              </a:rPr>
              <a:t> self-management</a:t>
            </a: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FC6AE-98C1-8343-8889-818CA1CB63C3}"/>
              </a:ext>
            </a:extLst>
          </p:cNvPr>
          <p:cNvSpPr txBox="1"/>
          <p:nvPr/>
        </p:nvSpPr>
        <p:spPr>
          <a:xfrm>
            <a:off x="5787744" y="4459830"/>
            <a:ext cx="1102838" cy="1027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</a:rPr>
              <a:t>2019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rgbClr val="0070C0"/>
                </a:solidFill>
              </a:rPr>
              <a:t>NHS LONG </a:t>
            </a:r>
            <a:br>
              <a:rPr lang="en-US" sz="1000" b="1" dirty="0">
                <a:solidFill>
                  <a:srgbClr val="0070C0"/>
                </a:solidFill>
              </a:rPr>
            </a:br>
            <a:r>
              <a:rPr lang="en-US" sz="1000" b="1" dirty="0">
                <a:solidFill>
                  <a:srgbClr val="0070C0"/>
                </a:solidFill>
              </a:rPr>
              <a:t>TERM PLAN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rgbClr val="0070C0"/>
                </a:solidFill>
              </a:rPr>
              <a:t>CTA: </a:t>
            </a:r>
            <a:br>
              <a:rPr lang="en-US" sz="1000" b="1" dirty="0">
                <a:solidFill>
                  <a:srgbClr val="0070C0"/>
                </a:solidFill>
              </a:rPr>
            </a:br>
            <a:r>
              <a:rPr lang="en-US" sz="1000" dirty="0">
                <a:solidFill>
                  <a:srgbClr val="0070C0"/>
                </a:solidFill>
              </a:rPr>
              <a:t>Make better use of data and digital technology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80A75-942F-B741-A22C-EB623DDDBEC4}"/>
              </a:ext>
            </a:extLst>
          </p:cNvPr>
          <p:cNvSpPr txBox="1"/>
          <p:nvPr/>
        </p:nvSpPr>
        <p:spPr>
          <a:xfrm>
            <a:off x="7260493" y="4607598"/>
            <a:ext cx="1520814" cy="1284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2020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STUDY OF RPM OF COVID-19 PATIENTS AT HOME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N=3701 (USA)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Minimised exposure to COVID-19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A safe and satisfying experience for patients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0BDD6-4B6A-4F49-81E8-F8693214BFB9}"/>
              </a:ext>
            </a:extLst>
          </p:cNvPr>
          <p:cNvSpPr txBox="1"/>
          <p:nvPr/>
        </p:nvSpPr>
        <p:spPr>
          <a:xfrm>
            <a:off x="376024" y="4554849"/>
            <a:ext cx="1785088" cy="1803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2009</a:t>
            </a:r>
            <a:endParaRPr lang="en-US" sz="1200" b="1" baseline="30000" dirty="0">
              <a:solidFill>
                <a:schemeClr val="accent4"/>
              </a:solidFill>
            </a:endParaRP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TELECARE NORTH </a:t>
            </a:r>
            <a:br>
              <a:rPr lang="en-US" sz="1000" b="1" dirty="0">
                <a:solidFill>
                  <a:schemeClr val="accent4"/>
                </a:solidFill>
              </a:rPr>
            </a:br>
            <a:r>
              <a:rPr lang="en-US" sz="1000" b="1" dirty="0">
                <a:solidFill>
                  <a:schemeClr val="accent4"/>
                </a:solidFill>
              </a:rPr>
              <a:t>PILOT STUDY (Telekat)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RPM for COPD patients (Denmark)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N=100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Significant economic and patient benefits led to increased adoption in region</a:t>
            </a:r>
          </a:p>
          <a:p>
            <a:pPr marL="72000" indent="-72000" algn="ctr">
              <a:lnSpc>
                <a:spcPts val="10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Similar model operational throughout Denmark since 2019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A3C8C-A23B-664B-8B2E-2F735A5B4F73}"/>
              </a:ext>
            </a:extLst>
          </p:cNvPr>
          <p:cNvSpPr txBox="1"/>
          <p:nvPr/>
        </p:nvSpPr>
        <p:spPr>
          <a:xfrm>
            <a:off x="140895" y="1676304"/>
            <a:ext cx="1493107" cy="12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2008</a:t>
            </a:r>
            <a:endParaRPr lang="en-US" sz="1200" b="1" baseline="30000" dirty="0">
              <a:solidFill>
                <a:schemeClr val="accent4"/>
              </a:solidFill>
            </a:endParaRP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PATIENTS KNOW BEST PORTAL LAUNCHED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Shared records between patients and health teams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Now used across multiple </a:t>
            </a:r>
            <a:br>
              <a:rPr lang="en-US" sz="1000" dirty="0">
                <a:solidFill>
                  <a:schemeClr val="accent4"/>
                </a:solidFill>
              </a:rPr>
            </a:br>
            <a:r>
              <a:rPr lang="en-US" sz="1000" dirty="0">
                <a:solidFill>
                  <a:schemeClr val="accent4"/>
                </a:solidFill>
              </a:rPr>
              <a:t>NHS Trusts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endParaRPr lang="en-GB" sz="12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2BAC4B-5BA0-CF45-A7DB-8B253C820E95}"/>
              </a:ext>
            </a:extLst>
          </p:cNvPr>
          <p:cNvSpPr txBox="1"/>
          <p:nvPr/>
        </p:nvSpPr>
        <p:spPr>
          <a:xfrm>
            <a:off x="4615202" y="1855845"/>
            <a:ext cx="1401914" cy="1027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</a:rPr>
              <a:t>2015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cap="all" dirty="0">
                <a:solidFill>
                  <a:srgbClr val="0070C0"/>
                </a:solidFill>
              </a:rPr>
              <a:t>Sustainability and Transformation Fund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rgbClr val="0070C0"/>
                </a:solidFill>
              </a:rPr>
              <a:t>£2.1 billion in 2016-17 to fund sustainable transformation in patient outcomes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EBC62-A811-D44A-897C-8BD488A46BBB}"/>
              </a:ext>
            </a:extLst>
          </p:cNvPr>
          <p:cNvSpPr txBox="1"/>
          <p:nvPr/>
        </p:nvSpPr>
        <p:spPr>
          <a:xfrm>
            <a:off x="9191742" y="4594941"/>
            <a:ext cx="1266636" cy="1540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2020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CASE STUDIES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Avoiding face-to-face contact during pandemic, including monitoring : </a:t>
            </a:r>
          </a:p>
          <a:p>
            <a:pPr marL="72000" marR="0" lvl="0" indent="-7200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chemeClr val="accent4"/>
                </a:solidFill>
                <a:latin typeface="Calibri" panose="020F0502020204030204"/>
              </a:rPr>
              <a:t>Patients with eating disorders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-72000" algn="ctr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chemeClr val="accent4"/>
                </a:solidFill>
                <a:latin typeface="Calibri" panose="020F0502020204030204"/>
              </a:rPr>
              <a:t>Infection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in community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39216F-328F-AC41-89C3-472F2EE6A22D}"/>
              </a:ext>
            </a:extLst>
          </p:cNvPr>
          <p:cNvSpPr txBox="1"/>
          <p:nvPr/>
        </p:nvSpPr>
        <p:spPr>
          <a:xfrm>
            <a:off x="4333394" y="4621179"/>
            <a:ext cx="1225638" cy="1868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200" b="1" dirty="0">
                <a:solidFill>
                  <a:schemeClr val="accent4"/>
                </a:solidFill>
              </a:rPr>
              <a:t>2014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PENNINE CARE                                  NHS TRUST REPORT </a:t>
            </a:r>
            <a:br>
              <a:rPr lang="en-US" sz="1000" b="1" dirty="0">
                <a:solidFill>
                  <a:schemeClr val="accent4"/>
                </a:solidFill>
              </a:rPr>
            </a:br>
            <a:r>
              <a:rPr lang="en-US" sz="1000" dirty="0">
                <a:solidFill>
                  <a:schemeClr val="accent4"/>
                </a:solidFill>
              </a:rPr>
              <a:t>Telehealth Study patients  including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COPD, CHF, diabetes, BP management 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r>
              <a:rPr lang="en-US" sz="1000" dirty="0">
                <a:solidFill>
                  <a:schemeClr val="accent4"/>
                </a:solidFill>
              </a:rPr>
              <a:t>Significant clinical and economic benefits reported</a:t>
            </a: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endParaRPr lang="en-US" sz="1000" dirty="0">
              <a:solidFill>
                <a:schemeClr val="accent4"/>
              </a:solidFill>
            </a:endParaRPr>
          </a:p>
          <a:p>
            <a:pPr algn="ctr">
              <a:lnSpc>
                <a:spcPts val="1040"/>
              </a:lnSpc>
              <a:spcAft>
                <a:spcPts val="500"/>
              </a:spcAft>
            </a:pPr>
            <a:endParaRPr lang="en-GB" sz="1200" dirty="0">
              <a:solidFill>
                <a:schemeClr val="accent4"/>
              </a:solidFill>
            </a:endParaRPr>
          </a:p>
        </p:txBody>
      </p:sp>
      <p:grpSp>
        <p:nvGrpSpPr>
          <p:cNvPr id="424" name="Graphic 11">
            <a:extLst>
              <a:ext uri="{FF2B5EF4-FFF2-40B4-BE49-F238E27FC236}">
                <a16:creationId xmlns:a16="http://schemas.microsoft.com/office/drawing/2014/main" id="{3A79FE27-1F77-A143-87CF-49DA66A5C794}"/>
              </a:ext>
            </a:extLst>
          </p:cNvPr>
          <p:cNvGrpSpPr/>
          <p:nvPr/>
        </p:nvGrpSpPr>
        <p:grpSpPr>
          <a:xfrm flipV="1">
            <a:off x="-1264" y="2678894"/>
            <a:ext cx="10693399" cy="2165425"/>
            <a:chOff x="0" y="2682029"/>
            <a:chExt cx="10693399" cy="2107162"/>
          </a:xfrm>
        </p:grpSpPr>
        <p:grpSp>
          <p:nvGrpSpPr>
            <p:cNvPr id="425" name="Graphic 11">
              <a:extLst>
                <a:ext uri="{FF2B5EF4-FFF2-40B4-BE49-F238E27FC236}">
                  <a16:creationId xmlns:a16="http://schemas.microsoft.com/office/drawing/2014/main" id="{3A79FE27-1F77-A143-87CF-49DA66A5C794}"/>
                </a:ext>
              </a:extLst>
            </p:cNvPr>
            <p:cNvGrpSpPr/>
            <p:nvPr/>
          </p:nvGrpSpPr>
          <p:grpSpPr>
            <a:xfrm>
              <a:off x="765948" y="3765017"/>
              <a:ext cx="374877" cy="385081"/>
              <a:chOff x="765948" y="3765017"/>
              <a:chExt cx="374877" cy="385081"/>
            </a:xfrm>
            <a:solidFill>
              <a:srgbClr val="FFFFFF"/>
            </a:solidFill>
          </p:grpSpPr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69A503DE-B10E-1F41-8F7F-8633ADFD1E0A}"/>
                  </a:ext>
                </a:extLst>
              </p:cNvPr>
              <p:cNvSpPr/>
              <p:nvPr/>
            </p:nvSpPr>
            <p:spPr>
              <a:xfrm>
                <a:off x="1042146" y="3765017"/>
                <a:ext cx="50644" cy="50572"/>
              </a:xfrm>
              <a:custGeom>
                <a:avLst/>
                <a:gdLst>
                  <a:gd name="connsiteX0" fmla="*/ 26587 w 50644"/>
                  <a:gd name="connsiteY0" fmla="*/ 50546 h 50572"/>
                  <a:gd name="connsiteX1" fmla="*/ 27 w 50644"/>
                  <a:gd name="connsiteY1" fmla="*/ 26549 h 50572"/>
                  <a:gd name="connsiteX2" fmla="*/ 24057 w 50644"/>
                  <a:gd name="connsiteY2" fmla="*/ 26 h 50572"/>
                  <a:gd name="connsiteX3" fmla="*/ 50617 w 50644"/>
                  <a:gd name="connsiteY3" fmla="*/ 24023 h 50572"/>
                  <a:gd name="connsiteX4" fmla="*/ 26587 w 50644"/>
                  <a:gd name="connsiteY4" fmla="*/ 50546 h 5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4" h="50572">
                    <a:moveTo>
                      <a:pt x="26587" y="50546"/>
                    </a:moveTo>
                    <a:cubicBezTo>
                      <a:pt x="12674" y="51178"/>
                      <a:pt x="659" y="40442"/>
                      <a:pt x="27" y="26549"/>
                    </a:cubicBezTo>
                    <a:cubicBezTo>
                      <a:pt x="-606" y="12656"/>
                      <a:pt x="10145" y="658"/>
                      <a:pt x="24057" y="26"/>
                    </a:cubicBezTo>
                    <a:cubicBezTo>
                      <a:pt x="37970" y="-605"/>
                      <a:pt x="49985" y="10130"/>
                      <a:pt x="50617" y="24023"/>
                    </a:cubicBezTo>
                    <a:cubicBezTo>
                      <a:pt x="51250" y="37916"/>
                      <a:pt x="40499" y="49915"/>
                      <a:pt x="26587" y="50546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2BF6F4ED-2BB8-BB43-8838-0C6B7441B484}"/>
                  </a:ext>
                </a:extLst>
              </p:cNvPr>
              <p:cNvSpPr/>
              <p:nvPr/>
            </p:nvSpPr>
            <p:spPr>
              <a:xfrm>
                <a:off x="1140193" y="4149625"/>
                <a:ext cx="632" cy="473"/>
              </a:xfrm>
              <a:custGeom>
                <a:avLst/>
                <a:gdLst>
                  <a:gd name="connsiteX0" fmla="*/ 0 w 632"/>
                  <a:gd name="connsiteY0" fmla="*/ 0 h 473"/>
                  <a:gd name="connsiteX1" fmla="*/ 0 w 632"/>
                  <a:gd name="connsiteY1" fmla="*/ 0 h 473"/>
                  <a:gd name="connsiteX2" fmla="*/ 632 w 632"/>
                  <a:gd name="connsiteY2" fmla="*/ 0 h 473"/>
                  <a:gd name="connsiteX3" fmla="*/ 0 w 632"/>
                  <a:gd name="connsiteY3" fmla="*/ 0 h 473"/>
                  <a:gd name="connsiteX4" fmla="*/ 0 w 632"/>
                  <a:gd name="connsiteY4" fmla="*/ 0 h 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473">
                    <a:moveTo>
                      <a:pt x="0" y="0"/>
                    </a:moveTo>
                    <a:cubicBezTo>
                      <a:pt x="0" y="632"/>
                      <a:pt x="0" y="632"/>
                      <a:pt x="0" y="0"/>
                    </a:cubicBezTo>
                    <a:lnTo>
                      <a:pt x="632" y="0"/>
                    </a:lnTo>
                    <a:cubicBezTo>
                      <a:pt x="632" y="0"/>
                      <a:pt x="632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69A883E0-5007-2641-80D8-B16807F8AA78}"/>
                  </a:ext>
                </a:extLst>
              </p:cNvPr>
              <p:cNvSpPr/>
              <p:nvPr/>
            </p:nvSpPr>
            <p:spPr>
              <a:xfrm>
                <a:off x="765948" y="4050608"/>
                <a:ext cx="67605" cy="67946"/>
              </a:xfrm>
              <a:custGeom>
                <a:avLst/>
                <a:gdLst>
                  <a:gd name="connsiteX0" fmla="*/ 66905 w 67605"/>
                  <a:gd name="connsiteY0" fmla="*/ 40288 h 67946"/>
                  <a:gd name="connsiteX1" fmla="*/ 27697 w 67605"/>
                  <a:gd name="connsiteY1" fmla="*/ 67442 h 67946"/>
                  <a:gd name="connsiteX2" fmla="*/ 505 w 67605"/>
                  <a:gd name="connsiteY2" fmla="*/ 27658 h 67946"/>
                  <a:gd name="connsiteX3" fmla="*/ 40345 w 67605"/>
                  <a:gd name="connsiteY3" fmla="*/ 504 h 67946"/>
                  <a:gd name="connsiteX4" fmla="*/ 66905 w 67605"/>
                  <a:gd name="connsiteY4" fmla="*/ 40288 h 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05" h="67946">
                    <a:moveTo>
                      <a:pt x="66905" y="40288"/>
                    </a:moveTo>
                    <a:cubicBezTo>
                      <a:pt x="63743" y="58601"/>
                      <a:pt x="46036" y="70600"/>
                      <a:pt x="27697" y="67442"/>
                    </a:cubicBezTo>
                    <a:cubicBezTo>
                      <a:pt x="9358" y="64285"/>
                      <a:pt x="-2657" y="46603"/>
                      <a:pt x="505" y="27658"/>
                    </a:cubicBezTo>
                    <a:cubicBezTo>
                      <a:pt x="3666" y="9345"/>
                      <a:pt x="21373" y="-2654"/>
                      <a:pt x="40345" y="504"/>
                    </a:cubicBezTo>
                    <a:cubicBezTo>
                      <a:pt x="58684" y="4293"/>
                      <a:pt x="70700" y="21975"/>
                      <a:pt x="66905" y="4028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3BE29E95-8F12-9D4C-B791-1DDFE0084882}"/>
                </a:ext>
              </a:extLst>
            </p:cNvPr>
            <p:cNvSpPr/>
            <p:nvPr/>
          </p:nvSpPr>
          <p:spPr>
            <a:xfrm>
              <a:off x="227659" y="2940942"/>
              <a:ext cx="808190" cy="1000289"/>
            </a:xfrm>
            <a:custGeom>
              <a:avLst/>
              <a:gdLst>
                <a:gd name="connsiteX0" fmla="*/ 648829 w 808190"/>
                <a:gd name="connsiteY0" fmla="*/ 0 h 1000289"/>
                <a:gd name="connsiteX1" fmla="*/ 0 w 808190"/>
                <a:gd name="connsiteY1" fmla="*/ 1000289 h 1000289"/>
                <a:gd name="connsiteX2" fmla="*/ 808190 w 808190"/>
                <a:gd name="connsiteY2" fmla="*/ 671912 h 100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8190" h="1000289">
                  <a:moveTo>
                    <a:pt x="648829" y="0"/>
                  </a:moveTo>
                  <a:lnTo>
                    <a:pt x="0" y="1000289"/>
                  </a:lnTo>
                  <a:lnTo>
                    <a:pt x="808190" y="671912"/>
                  </a:lnTo>
                  <a:close/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8599ADEB-6DB1-034B-9990-99D5F59EFE8D}"/>
                </a:ext>
              </a:extLst>
            </p:cNvPr>
            <p:cNvSpPr/>
            <p:nvPr/>
          </p:nvSpPr>
          <p:spPr>
            <a:xfrm>
              <a:off x="557132" y="2976306"/>
              <a:ext cx="321252" cy="828522"/>
            </a:xfrm>
            <a:custGeom>
              <a:avLst/>
              <a:gdLst>
                <a:gd name="connsiteX0" fmla="*/ 321252 w 321252"/>
                <a:gd name="connsiteY0" fmla="*/ 0 h 828522"/>
                <a:gd name="connsiteX1" fmla="*/ 0 w 321252"/>
                <a:gd name="connsiteY1" fmla="*/ 828523 h 82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252" h="828522">
                  <a:moveTo>
                    <a:pt x="321252" y="0"/>
                  </a:moveTo>
                  <a:lnTo>
                    <a:pt x="0" y="828523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5AD0AA6C-29F0-EA4B-8B68-9A3EACAC9357}"/>
                </a:ext>
              </a:extLst>
            </p:cNvPr>
            <p:cNvSpPr/>
            <p:nvPr/>
          </p:nvSpPr>
          <p:spPr>
            <a:xfrm>
              <a:off x="474922" y="3796619"/>
              <a:ext cx="321252" cy="914405"/>
            </a:xfrm>
            <a:custGeom>
              <a:avLst/>
              <a:gdLst>
                <a:gd name="connsiteX0" fmla="*/ 82210 w 321252"/>
                <a:gd name="connsiteY0" fmla="*/ 0 h 914405"/>
                <a:gd name="connsiteX1" fmla="*/ 0 w 321252"/>
                <a:gd name="connsiteY1" fmla="*/ 914406 h 914405"/>
                <a:gd name="connsiteX2" fmla="*/ 321253 w 321252"/>
                <a:gd name="connsiteY2" fmla="*/ 287962 h 9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252" h="914405">
                  <a:moveTo>
                    <a:pt x="82210" y="0"/>
                  </a:moveTo>
                  <a:lnTo>
                    <a:pt x="0" y="914406"/>
                  </a:lnTo>
                  <a:lnTo>
                    <a:pt x="321253" y="287962"/>
                  </a:lnTo>
                  <a:close/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929378C8-2E61-5A48-B966-FF852A00760C}"/>
                </a:ext>
              </a:extLst>
            </p:cNvPr>
            <p:cNvSpPr/>
            <p:nvPr/>
          </p:nvSpPr>
          <p:spPr>
            <a:xfrm>
              <a:off x="1048497" y="3617274"/>
              <a:ext cx="4195254" cy="345428"/>
            </a:xfrm>
            <a:custGeom>
              <a:avLst/>
              <a:gdLst>
                <a:gd name="connsiteX0" fmla="*/ 0 w 4195254"/>
                <a:gd name="connsiteY0" fmla="*/ 0 h 345428"/>
                <a:gd name="connsiteX1" fmla="*/ 463540 w 4195254"/>
                <a:gd name="connsiteY1" fmla="*/ 46099 h 345428"/>
                <a:gd name="connsiteX2" fmla="*/ 704479 w 4195254"/>
                <a:gd name="connsiteY2" fmla="*/ 345428 h 345428"/>
                <a:gd name="connsiteX3" fmla="*/ 1158533 w 4195254"/>
                <a:gd name="connsiteY3" fmla="*/ 111143 h 345428"/>
                <a:gd name="connsiteX4" fmla="*/ 1741593 w 4195254"/>
                <a:gd name="connsiteY4" fmla="*/ 312590 h 345428"/>
                <a:gd name="connsiteX5" fmla="*/ 2628832 w 4195254"/>
                <a:gd name="connsiteY5" fmla="*/ 34101 h 345428"/>
                <a:gd name="connsiteX6" fmla="*/ 3483187 w 4195254"/>
                <a:gd name="connsiteY6" fmla="*/ 283542 h 345428"/>
                <a:gd name="connsiteX7" fmla="*/ 4195255 w 4195254"/>
                <a:gd name="connsiteY7" fmla="*/ 277858 h 3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5254" h="345428">
                  <a:moveTo>
                    <a:pt x="0" y="0"/>
                  </a:moveTo>
                  <a:lnTo>
                    <a:pt x="463540" y="46099"/>
                  </a:lnTo>
                  <a:lnTo>
                    <a:pt x="704479" y="345428"/>
                  </a:lnTo>
                  <a:lnTo>
                    <a:pt x="1158533" y="111143"/>
                  </a:lnTo>
                  <a:lnTo>
                    <a:pt x="1741593" y="312590"/>
                  </a:lnTo>
                  <a:lnTo>
                    <a:pt x="2628832" y="34101"/>
                  </a:lnTo>
                  <a:lnTo>
                    <a:pt x="3483187" y="283542"/>
                  </a:lnTo>
                  <a:lnTo>
                    <a:pt x="4195255" y="277858"/>
                  </a:lnTo>
                </a:path>
              </a:pathLst>
            </a:custGeom>
            <a:noFill/>
            <a:ln w="12644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48BF6D49-68DB-8A48-8140-6A21164E7380}"/>
                </a:ext>
              </a:extLst>
            </p:cNvPr>
            <p:cNvSpPr/>
            <p:nvPr/>
          </p:nvSpPr>
          <p:spPr>
            <a:xfrm>
              <a:off x="1752976" y="3965228"/>
              <a:ext cx="670962" cy="566451"/>
            </a:xfrm>
            <a:custGeom>
              <a:avLst/>
              <a:gdLst>
                <a:gd name="connsiteX0" fmla="*/ 0 w 670962"/>
                <a:gd name="connsiteY0" fmla="*/ 0 h 566451"/>
                <a:gd name="connsiteX1" fmla="*/ 670962 w 670962"/>
                <a:gd name="connsiteY1" fmla="*/ 566452 h 5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0962" h="566451">
                  <a:moveTo>
                    <a:pt x="0" y="0"/>
                  </a:moveTo>
                  <a:lnTo>
                    <a:pt x="670962" y="566452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0E3D02D0-D7B5-F345-AB93-D4CA0B8FD33B}"/>
                </a:ext>
              </a:extLst>
            </p:cNvPr>
            <p:cNvSpPr/>
            <p:nvPr/>
          </p:nvSpPr>
          <p:spPr>
            <a:xfrm>
              <a:off x="1067468" y="3694948"/>
              <a:ext cx="330738" cy="95355"/>
            </a:xfrm>
            <a:custGeom>
              <a:avLst/>
              <a:gdLst>
                <a:gd name="connsiteX0" fmla="*/ 330738 w 330738"/>
                <a:gd name="connsiteY0" fmla="*/ 0 h 95355"/>
                <a:gd name="connsiteX1" fmla="*/ 0 w 330738"/>
                <a:gd name="connsiteY1" fmla="*/ 95356 h 9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738" h="95355">
                  <a:moveTo>
                    <a:pt x="330738" y="0"/>
                  </a:moveTo>
                  <a:lnTo>
                    <a:pt x="0" y="95356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F699BD26-DE06-7F47-BABD-366BB419B3FD}"/>
                </a:ext>
              </a:extLst>
            </p:cNvPr>
            <p:cNvSpPr/>
            <p:nvPr/>
          </p:nvSpPr>
          <p:spPr>
            <a:xfrm>
              <a:off x="1067468" y="3791567"/>
              <a:ext cx="684242" cy="173661"/>
            </a:xfrm>
            <a:custGeom>
              <a:avLst/>
              <a:gdLst>
                <a:gd name="connsiteX0" fmla="*/ 0 w 684242"/>
                <a:gd name="connsiteY0" fmla="*/ 0 h 173661"/>
                <a:gd name="connsiteX1" fmla="*/ 684243 w 684242"/>
                <a:gd name="connsiteY1" fmla="*/ 173661 h 17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4242" h="173661">
                  <a:moveTo>
                    <a:pt x="0" y="0"/>
                  </a:moveTo>
                  <a:lnTo>
                    <a:pt x="684243" y="173661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B9B075D9-0663-4546-B8DE-D05F802BA738}"/>
                </a:ext>
              </a:extLst>
            </p:cNvPr>
            <p:cNvSpPr/>
            <p:nvPr/>
          </p:nvSpPr>
          <p:spPr>
            <a:xfrm>
              <a:off x="799969" y="3797882"/>
              <a:ext cx="598237" cy="295540"/>
            </a:xfrm>
            <a:custGeom>
              <a:avLst/>
              <a:gdLst>
                <a:gd name="connsiteX0" fmla="*/ 263705 w 598237"/>
                <a:gd name="connsiteY0" fmla="*/ 0 h 295540"/>
                <a:gd name="connsiteX1" fmla="*/ 0 w 598237"/>
                <a:gd name="connsiteY1" fmla="*/ 295540 h 295540"/>
                <a:gd name="connsiteX2" fmla="*/ 598238 w 598237"/>
                <a:gd name="connsiteY2" fmla="*/ 226076 h 29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237" h="295540">
                  <a:moveTo>
                    <a:pt x="263705" y="0"/>
                  </a:moveTo>
                  <a:lnTo>
                    <a:pt x="0" y="295540"/>
                  </a:lnTo>
                  <a:lnTo>
                    <a:pt x="598238" y="226076"/>
                  </a:lnTo>
                  <a:close/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9D3B8489-CCF5-C84C-8F86-49D6DD6164AE}"/>
                </a:ext>
              </a:extLst>
            </p:cNvPr>
            <p:cNvSpPr/>
            <p:nvPr/>
          </p:nvSpPr>
          <p:spPr>
            <a:xfrm>
              <a:off x="1399472" y="4027746"/>
              <a:ext cx="1009921" cy="515932"/>
            </a:xfrm>
            <a:custGeom>
              <a:avLst/>
              <a:gdLst>
                <a:gd name="connsiteX0" fmla="*/ 1009922 w 1009921"/>
                <a:gd name="connsiteY0" fmla="*/ 515932 h 515932"/>
                <a:gd name="connsiteX1" fmla="*/ 0 w 1009921"/>
                <a:gd name="connsiteY1" fmla="*/ 0 h 5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921" h="515932">
                  <a:moveTo>
                    <a:pt x="1009922" y="515932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1E9609F1-B41E-1942-BD94-0B2164323102}"/>
                </a:ext>
              </a:extLst>
            </p:cNvPr>
            <p:cNvSpPr/>
            <p:nvPr/>
          </p:nvSpPr>
          <p:spPr>
            <a:xfrm>
              <a:off x="2207030" y="3048928"/>
              <a:ext cx="908107" cy="1493487"/>
            </a:xfrm>
            <a:custGeom>
              <a:avLst/>
              <a:gdLst>
                <a:gd name="connsiteX0" fmla="*/ 218173 w 908107"/>
                <a:gd name="connsiteY0" fmla="*/ 1493488 h 1493487"/>
                <a:gd name="connsiteX1" fmla="*/ 0 w 908107"/>
                <a:gd name="connsiteY1" fmla="*/ 679490 h 1493487"/>
                <a:gd name="connsiteX2" fmla="*/ 908108 w 908107"/>
                <a:gd name="connsiteY2" fmla="*/ 0 h 149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107" h="1493487">
                  <a:moveTo>
                    <a:pt x="218173" y="1493488"/>
                  </a:moveTo>
                  <a:lnTo>
                    <a:pt x="0" y="679490"/>
                  </a:lnTo>
                  <a:lnTo>
                    <a:pt x="908108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E6A671A2-DAC7-C94A-99D5-C01450CF027E}"/>
                </a:ext>
              </a:extLst>
            </p:cNvPr>
            <p:cNvSpPr/>
            <p:nvPr/>
          </p:nvSpPr>
          <p:spPr>
            <a:xfrm>
              <a:off x="2426468" y="3067241"/>
              <a:ext cx="697522" cy="1475174"/>
            </a:xfrm>
            <a:custGeom>
              <a:avLst/>
              <a:gdLst>
                <a:gd name="connsiteX0" fmla="*/ 0 w 697522"/>
                <a:gd name="connsiteY0" fmla="*/ 1475174 h 1475174"/>
                <a:gd name="connsiteX1" fmla="*/ 350342 w 697522"/>
                <a:gd name="connsiteY1" fmla="*/ 862623 h 1475174"/>
                <a:gd name="connsiteX2" fmla="*/ 697523 w 697522"/>
                <a:gd name="connsiteY2" fmla="*/ 0 h 14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522" h="1475174">
                  <a:moveTo>
                    <a:pt x="0" y="1475174"/>
                  </a:moveTo>
                  <a:lnTo>
                    <a:pt x="350342" y="862623"/>
                  </a:lnTo>
                  <a:lnTo>
                    <a:pt x="697523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353170B0-0013-C449-B4CA-DF150F66D530}"/>
                </a:ext>
              </a:extLst>
            </p:cNvPr>
            <p:cNvSpPr/>
            <p:nvPr/>
          </p:nvSpPr>
          <p:spPr>
            <a:xfrm>
              <a:off x="474922" y="3244060"/>
              <a:ext cx="1172445" cy="1466964"/>
            </a:xfrm>
            <a:custGeom>
              <a:avLst/>
              <a:gdLst>
                <a:gd name="connsiteX0" fmla="*/ 1172445 w 1172445"/>
                <a:gd name="connsiteY0" fmla="*/ 0 h 1466964"/>
                <a:gd name="connsiteX1" fmla="*/ 923285 w 1172445"/>
                <a:gd name="connsiteY1" fmla="*/ 779897 h 1466964"/>
                <a:gd name="connsiteX2" fmla="*/ 0 w 1172445"/>
                <a:gd name="connsiteY2" fmla="*/ 1466965 h 14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445" h="1466964">
                  <a:moveTo>
                    <a:pt x="1172445" y="0"/>
                  </a:moveTo>
                  <a:lnTo>
                    <a:pt x="923285" y="779897"/>
                  </a:lnTo>
                  <a:lnTo>
                    <a:pt x="0" y="1466965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873F401B-E874-CC46-9C86-E51B43DCE802}"/>
                </a:ext>
              </a:extLst>
            </p:cNvPr>
            <p:cNvSpPr/>
            <p:nvPr/>
          </p:nvSpPr>
          <p:spPr>
            <a:xfrm>
              <a:off x="1751711" y="3517497"/>
              <a:ext cx="219438" cy="428154"/>
            </a:xfrm>
            <a:custGeom>
              <a:avLst/>
              <a:gdLst>
                <a:gd name="connsiteX0" fmla="*/ 0 w 219438"/>
                <a:gd name="connsiteY0" fmla="*/ 428154 h 428154"/>
                <a:gd name="connsiteX1" fmla="*/ 219438 w 219438"/>
                <a:gd name="connsiteY1" fmla="*/ 0 h 42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38" h="428154">
                  <a:moveTo>
                    <a:pt x="0" y="428154"/>
                  </a:moveTo>
                  <a:lnTo>
                    <a:pt x="219438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5FC09678-FAAE-9144-9E00-BF0CA342D743}"/>
                </a:ext>
              </a:extLst>
            </p:cNvPr>
            <p:cNvSpPr/>
            <p:nvPr/>
          </p:nvSpPr>
          <p:spPr>
            <a:xfrm>
              <a:off x="1035849" y="3237745"/>
              <a:ext cx="597605" cy="379528"/>
            </a:xfrm>
            <a:custGeom>
              <a:avLst/>
              <a:gdLst>
                <a:gd name="connsiteX0" fmla="*/ 0 w 597605"/>
                <a:gd name="connsiteY0" fmla="*/ 379529 h 379528"/>
                <a:gd name="connsiteX1" fmla="*/ 597606 w 597605"/>
                <a:gd name="connsiteY1" fmla="*/ 0 h 3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7605" h="379528">
                  <a:moveTo>
                    <a:pt x="0" y="379529"/>
                  </a:moveTo>
                  <a:lnTo>
                    <a:pt x="597606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807CC2AB-5B14-5A4B-B62B-FB6EDA57E1FC}"/>
                </a:ext>
              </a:extLst>
            </p:cNvPr>
            <p:cNvSpPr/>
            <p:nvPr/>
          </p:nvSpPr>
          <p:spPr>
            <a:xfrm>
              <a:off x="1752976" y="3966491"/>
              <a:ext cx="543852" cy="95355"/>
            </a:xfrm>
            <a:custGeom>
              <a:avLst/>
              <a:gdLst>
                <a:gd name="connsiteX0" fmla="*/ 0 w 543852"/>
                <a:gd name="connsiteY0" fmla="*/ 0 h 95355"/>
                <a:gd name="connsiteX1" fmla="*/ 541955 w 543852"/>
                <a:gd name="connsiteY1" fmla="*/ 95356 h 95355"/>
                <a:gd name="connsiteX2" fmla="*/ 543853 w 543852"/>
                <a:gd name="connsiteY2" fmla="*/ 95356 h 9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852" h="95355">
                  <a:moveTo>
                    <a:pt x="0" y="0"/>
                  </a:moveTo>
                  <a:lnTo>
                    <a:pt x="541955" y="95356"/>
                  </a:lnTo>
                  <a:lnTo>
                    <a:pt x="543853" y="95356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814DD401-137A-E643-849B-13DAF06ACD93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C3F101B7-C778-9E47-87D7-BA09AC9C29A9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0BBAC67D-A19D-CD4B-AFA9-23591143468B}"/>
                </a:ext>
              </a:extLst>
            </p:cNvPr>
            <p:cNvSpPr/>
            <p:nvPr/>
          </p:nvSpPr>
          <p:spPr>
            <a:xfrm>
              <a:off x="1399472" y="3239008"/>
              <a:ext cx="815778" cy="487514"/>
            </a:xfrm>
            <a:custGeom>
              <a:avLst/>
              <a:gdLst>
                <a:gd name="connsiteX0" fmla="*/ 0 w 815778"/>
                <a:gd name="connsiteY0" fmla="*/ 455940 h 487514"/>
                <a:gd name="connsiteX1" fmla="*/ 705744 w 815778"/>
                <a:gd name="connsiteY1" fmla="*/ 238074 h 487514"/>
                <a:gd name="connsiteX2" fmla="*/ 815779 w 815778"/>
                <a:gd name="connsiteY2" fmla="*/ 487515 h 487514"/>
                <a:gd name="connsiteX3" fmla="*/ 247896 w 815778"/>
                <a:gd name="connsiteY3" fmla="*/ 0 h 48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78" h="487514">
                  <a:moveTo>
                    <a:pt x="0" y="455940"/>
                  </a:moveTo>
                  <a:lnTo>
                    <a:pt x="705744" y="238074"/>
                  </a:lnTo>
                  <a:lnTo>
                    <a:pt x="815779" y="487515"/>
                  </a:lnTo>
                  <a:lnTo>
                    <a:pt x="247896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1E9E8BB2-A7B4-FF46-A685-106D2B0205A5}"/>
                </a:ext>
              </a:extLst>
            </p:cNvPr>
            <p:cNvSpPr/>
            <p:nvPr/>
          </p:nvSpPr>
          <p:spPr>
            <a:xfrm>
              <a:off x="2296196" y="3061557"/>
              <a:ext cx="826529" cy="999657"/>
            </a:xfrm>
            <a:custGeom>
              <a:avLst/>
              <a:gdLst>
                <a:gd name="connsiteX0" fmla="*/ 0 w 826529"/>
                <a:gd name="connsiteY0" fmla="*/ 999658 h 999657"/>
                <a:gd name="connsiteX1" fmla="*/ 826530 w 826529"/>
                <a:gd name="connsiteY1" fmla="*/ 0 h 9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6529" h="999657">
                  <a:moveTo>
                    <a:pt x="0" y="999658"/>
                  </a:moveTo>
                  <a:lnTo>
                    <a:pt x="82653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EEC7B7EA-514A-1642-9F63-87DAAB52C914}"/>
                </a:ext>
              </a:extLst>
            </p:cNvPr>
            <p:cNvSpPr/>
            <p:nvPr/>
          </p:nvSpPr>
          <p:spPr>
            <a:xfrm>
              <a:off x="1400104" y="3929864"/>
              <a:ext cx="1333071" cy="97881"/>
            </a:xfrm>
            <a:custGeom>
              <a:avLst/>
              <a:gdLst>
                <a:gd name="connsiteX0" fmla="*/ 0 w 1333071"/>
                <a:gd name="connsiteY0" fmla="*/ 97882 h 97881"/>
                <a:gd name="connsiteX1" fmla="*/ 351607 w 1333071"/>
                <a:gd name="connsiteY1" fmla="*/ 34732 h 97881"/>
                <a:gd name="connsiteX2" fmla="*/ 1333072 w 1333071"/>
                <a:gd name="connsiteY2" fmla="*/ 0 h 9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071" h="97881">
                  <a:moveTo>
                    <a:pt x="0" y="97882"/>
                  </a:moveTo>
                  <a:lnTo>
                    <a:pt x="351607" y="34732"/>
                  </a:lnTo>
                  <a:lnTo>
                    <a:pt x="1333072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D5174EC9-65E3-894E-AB1D-7EEBB3B95D57}"/>
                </a:ext>
              </a:extLst>
            </p:cNvPr>
            <p:cNvSpPr/>
            <p:nvPr/>
          </p:nvSpPr>
          <p:spPr>
            <a:xfrm>
              <a:off x="232085" y="3617274"/>
              <a:ext cx="803763" cy="476779"/>
            </a:xfrm>
            <a:custGeom>
              <a:avLst/>
              <a:gdLst>
                <a:gd name="connsiteX0" fmla="*/ 0 w 803763"/>
                <a:gd name="connsiteY0" fmla="*/ 328378 h 476779"/>
                <a:gd name="connsiteX1" fmla="*/ 557765 w 803763"/>
                <a:gd name="connsiteY1" fmla="*/ 476779 h 476779"/>
                <a:gd name="connsiteX2" fmla="*/ 803764 w 803763"/>
                <a:gd name="connsiteY2" fmla="*/ 0 h 47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763" h="476779">
                  <a:moveTo>
                    <a:pt x="0" y="328378"/>
                  </a:moveTo>
                  <a:lnTo>
                    <a:pt x="557765" y="476779"/>
                  </a:lnTo>
                  <a:lnTo>
                    <a:pt x="803764" y="0"/>
                  </a:lnTo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E55E0462-9E94-674B-955C-5B4B64D198F1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D652E9C7-5EB9-6D40-B808-9F674E5ADD5C}"/>
                </a:ext>
              </a:extLst>
            </p:cNvPr>
            <p:cNvSpPr/>
            <p:nvPr/>
          </p:nvSpPr>
          <p:spPr>
            <a:xfrm>
              <a:off x="2425203" y="3945652"/>
              <a:ext cx="350342" cy="607498"/>
            </a:xfrm>
            <a:custGeom>
              <a:avLst/>
              <a:gdLst>
                <a:gd name="connsiteX0" fmla="*/ 0 w 350342"/>
                <a:gd name="connsiteY0" fmla="*/ 607499 h 607498"/>
                <a:gd name="connsiteX1" fmla="*/ 307972 w 350342"/>
                <a:gd name="connsiteY1" fmla="*/ 408578 h 607498"/>
                <a:gd name="connsiteX2" fmla="*/ 350342 w 350342"/>
                <a:gd name="connsiteY2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342" h="607498">
                  <a:moveTo>
                    <a:pt x="0" y="607499"/>
                  </a:moveTo>
                  <a:lnTo>
                    <a:pt x="307972" y="408578"/>
                  </a:lnTo>
                  <a:lnTo>
                    <a:pt x="350342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C5AE3527-DFEC-A044-BBF9-B3F245C0A889}"/>
                </a:ext>
              </a:extLst>
            </p:cNvPr>
            <p:cNvSpPr/>
            <p:nvPr/>
          </p:nvSpPr>
          <p:spPr>
            <a:xfrm>
              <a:off x="2733175" y="3664636"/>
              <a:ext cx="925814" cy="688330"/>
            </a:xfrm>
            <a:custGeom>
              <a:avLst/>
              <a:gdLst>
                <a:gd name="connsiteX0" fmla="*/ 925814 w 925814"/>
                <a:gd name="connsiteY0" fmla="*/ 0 h 688330"/>
                <a:gd name="connsiteX1" fmla="*/ 0 w 925814"/>
                <a:gd name="connsiteY1" fmla="*/ 688331 h 68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814" h="688330">
                  <a:moveTo>
                    <a:pt x="925814" y="0"/>
                  </a:moveTo>
                  <a:lnTo>
                    <a:pt x="0" y="688331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38274E14-DED7-7C47-93EF-114F570A5B8B}"/>
                </a:ext>
              </a:extLst>
            </p:cNvPr>
            <p:cNvSpPr/>
            <p:nvPr/>
          </p:nvSpPr>
          <p:spPr>
            <a:xfrm>
              <a:off x="2296829" y="3633061"/>
              <a:ext cx="799336" cy="430680"/>
            </a:xfrm>
            <a:custGeom>
              <a:avLst/>
              <a:gdLst>
                <a:gd name="connsiteX0" fmla="*/ 799337 w 799336"/>
                <a:gd name="connsiteY0" fmla="*/ 0 h 430680"/>
                <a:gd name="connsiteX1" fmla="*/ 478717 w 799336"/>
                <a:gd name="connsiteY1" fmla="*/ 295540 h 430680"/>
                <a:gd name="connsiteX2" fmla="*/ 0 w 799336"/>
                <a:gd name="connsiteY2" fmla="*/ 430680 h 4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336" h="430680">
                  <a:moveTo>
                    <a:pt x="799337" y="0"/>
                  </a:moveTo>
                  <a:lnTo>
                    <a:pt x="478717" y="295540"/>
                  </a:lnTo>
                  <a:lnTo>
                    <a:pt x="0" y="43068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6D5F9179-91CE-A34C-A978-D42E5AF41C22}"/>
                </a:ext>
              </a:extLst>
            </p:cNvPr>
            <p:cNvSpPr/>
            <p:nvPr/>
          </p:nvSpPr>
          <p:spPr>
            <a:xfrm>
              <a:off x="2529" y="3615379"/>
              <a:ext cx="1021937" cy="418681"/>
            </a:xfrm>
            <a:custGeom>
              <a:avLst/>
              <a:gdLst>
                <a:gd name="connsiteX0" fmla="*/ 0 w 1021937"/>
                <a:gd name="connsiteY0" fmla="*/ 418682 h 418681"/>
                <a:gd name="connsiteX1" fmla="*/ 1021937 w 1021937"/>
                <a:gd name="connsiteY1" fmla="*/ 0 h 41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1937" h="418681">
                  <a:moveTo>
                    <a:pt x="0" y="418682"/>
                  </a:moveTo>
                  <a:lnTo>
                    <a:pt x="1021937" y="0"/>
                  </a:lnTo>
                </a:path>
              </a:pathLst>
            </a:custGeom>
            <a:ln w="12644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4D66BDA3-119D-B444-8003-AE8B92D383D4}"/>
                </a:ext>
              </a:extLst>
            </p:cNvPr>
            <p:cNvSpPr/>
            <p:nvPr/>
          </p:nvSpPr>
          <p:spPr>
            <a:xfrm>
              <a:off x="3094901" y="3072924"/>
              <a:ext cx="37943" cy="562662"/>
            </a:xfrm>
            <a:custGeom>
              <a:avLst/>
              <a:gdLst>
                <a:gd name="connsiteX0" fmla="*/ 37943 w 37943"/>
                <a:gd name="connsiteY0" fmla="*/ 0 h 562662"/>
                <a:gd name="connsiteX1" fmla="*/ 0 w 37943"/>
                <a:gd name="connsiteY1" fmla="*/ 562663 h 56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43" h="562662">
                  <a:moveTo>
                    <a:pt x="37943" y="0"/>
                  </a:moveTo>
                  <a:lnTo>
                    <a:pt x="0" y="562663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4ACFACD5-1E60-DE41-B992-D1A983F4A693}"/>
                </a:ext>
              </a:extLst>
            </p:cNvPr>
            <p:cNvSpPr/>
            <p:nvPr/>
          </p:nvSpPr>
          <p:spPr>
            <a:xfrm>
              <a:off x="3089842" y="3637482"/>
              <a:ext cx="555868" cy="18313"/>
            </a:xfrm>
            <a:custGeom>
              <a:avLst/>
              <a:gdLst>
                <a:gd name="connsiteX0" fmla="*/ 555868 w 555868"/>
                <a:gd name="connsiteY0" fmla="*/ 18313 h 18313"/>
                <a:gd name="connsiteX1" fmla="*/ 0 w 555868"/>
                <a:gd name="connsiteY1" fmla="*/ 0 h 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868" h="18313">
                  <a:moveTo>
                    <a:pt x="555868" y="18313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D58FE363-FE7B-2A46-9CDC-813BFDE61D46}"/>
                </a:ext>
              </a:extLst>
            </p:cNvPr>
            <p:cNvSpPr/>
            <p:nvPr/>
          </p:nvSpPr>
          <p:spPr>
            <a:xfrm>
              <a:off x="3096165" y="3636850"/>
              <a:ext cx="326311" cy="826628"/>
            </a:xfrm>
            <a:custGeom>
              <a:avLst/>
              <a:gdLst>
                <a:gd name="connsiteX0" fmla="*/ 0 w 326311"/>
                <a:gd name="connsiteY0" fmla="*/ 0 h 826628"/>
                <a:gd name="connsiteX1" fmla="*/ 326312 w 326311"/>
                <a:gd name="connsiteY1" fmla="*/ 826628 h 82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311" h="826628">
                  <a:moveTo>
                    <a:pt x="0" y="0"/>
                  </a:moveTo>
                  <a:lnTo>
                    <a:pt x="326312" y="826628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6BBA9029-4083-A243-9969-BDA8E3D6AE6B}"/>
                </a:ext>
              </a:extLst>
            </p:cNvPr>
            <p:cNvSpPr/>
            <p:nvPr/>
          </p:nvSpPr>
          <p:spPr>
            <a:xfrm>
              <a:off x="3420580" y="3655795"/>
              <a:ext cx="238409" cy="807683"/>
            </a:xfrm>
            <a:custGeom>
              <a:avLst/>
              <a:gdLst>
                <a:gd name="connsiteX0" fmla="*/ 238410 w 238409"/>
                <a:gd name="connsiteY0" fmla="*/ 0 h 807683"/>
                <a:gd name="connsiteX1" fmla="*/ 0 w 238409"/>
                <a:gd name="connsiteY1" fmla="*/ 807683 h 80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409" h="807683">
                  <a:moveTo>
                    <a:pt x="238410" y="0"/>
                  </a:moveTo>
                  <a:lnTo>
                    <a:pt x="0" y="807683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D81BB759-0940-C24D-BF3F-DB70173ECEF7}"/>
                </a:ext>
              </a:extLst>
            </p:cNvPr>
            <p:cNvSpPr/>
            <p:nvPr/>
          </p:nvSpPr>
          <p:spPr>
            <a:xfrm>
              <a:off x="2778707" y="2844323"/>
              <a:ext cx="1754241" cy="1373503"/>
            </a:xfrm>
            <a:custGeom>
              <a:avLst/>
              <a:gdLst>
                <a:gd name="connsiteX0" fmla="*/ 0 w 1754241"/>
                <a:gd name="connsiteY0" fmla="*/ 1084278 h 1373503"/>
                <a:gd name="connsiteX1" fmla="*/ 534367 w 1754241"/>
                <a:gd name="connsiteY1" fmla="*/ 1341929 h 1373503"/>
                <a:gd name="connsiteX2" fmla="*/ 877753 w 1754241"/>
                <a:gd name="connsiteY2" fmla="*/ 1340666 h 1373503"/>
                <a:gd name="connsiteX3" fmla="*/ 1532273 w 1754241"/>
                <a:gd name="connsiteY3" fmla="*/ 1373503 h 1373503"/>
                <a:gd name="connsiteX4" fmla="*/ 1754241 w 1754241"/>
                <a:gd name="connsiteY4" fmla="*/ 1052704 h 1373503"/>
                <a:gd name="connsiteX5" fmla="*/ 1692267 w 1754241"/>
                <a:gd name="connsiteY5" fmla="*/ 0 h 1373503"/>
                <a:gd name="connsiteX6" fmla="*/ 880282 w 1754241"/>
                <a:gd name="connsiteY6" fmla="*/ 812104 h 1373503"/>
                <a:gd name="connsiteX7" fmla="*/ 1532273 w 1754241"/>
                <a:gd name="connsiteY7" fmla="*/ 1370977 h 137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241" h="1373503">
                  <a:moveTo>
                    <a:pt x="0" y="1084278"/>
                  </a:moveTo>
                  <a:lnTo>
                    <a:pt x="534367" y="1341929"/>
                  </a:lnTo>
                  <a:lnTo>
                    <a:pt x="877753" y="1340666"/>
                  </a:lnTo>
                  <a:lnTo>
                    <a:pt x="1532273" y="1373503"/>
                  </a:lnTo>
                  <a:lnTo>
                    <a:pt x="1754241" y="1052704"/>
                  </a:lnTo>
                  <a:lnTo>
                    <a:pt x="1692267" y="0"/>
                  </a:lnTo>
                  <a:lnTo>
                    <a:pt x="880282" y="812104"/>
                  </a:lnTo>
                  <a:lnTo>
                    <a:pt x="1532273" y="1370977"/>
                  </a:lnTo>
                </a:path>
              </a:pathLst>
            </a:custGeom>
            <a:noFill/>
            <a:ln w="6322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435F0A91-2633-734B-BEBD-4687A6848FB7}"/>
                </a:ext>
              </a:extLst>
            </p:cNvPr>
            <p:cNvSpPr/>
            <p:nvPr/>
          </p:nvSpPr>
          <p:spPr>
            <a:xfrm>
              <a:off x="4044746" y="2848112"/>
              <a:ext cx="426228" cy="910616"/>
            </a:xfrm>
            <a:custGeom>
              <a:avLst/>
              <a:gdLst>
                <a:gd name="connsiteX0" fmla="*/ 426229 w 426228"/>
                <a:gd name="connsiteY0" fmla="*/ 0 h 910616"/>
                <a:gd name="connsiteX1" fmla="*/ 0 w 426228"/>
                <a:gd name="connsiteY1" fmla="*/ 910617 h 9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228" h="910616">
                  <a:moveTo>
                    <a:pt x="426229" y="0"/>
                  </a:moveTo>
                  <a:lnTo>
                    <a:pt x="0" y="910617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1EB43E4C-8591-A94C-A5C3-21C35CC3FEFF}"/>
                </a:ext>
              </a:extLst>
            </p:cNvPr>
            <p:cNvSpPr/>
            <p:nvPr/>
          </p:nvSpPr>
          <p:spPr>
            <a:xfrm>
              <a:off x="4470974" y="2847480"/>
              <a:ext cx="1410855" cy="819050"/>
            </a:xfrm>
            <a:custGeom>
              <a:avLst/>
              <a:gdLst>
                <a:gd name="connsiteX0" fmla="*/ 1410855 w 1410855"/>
                <a:gd name="connsiteY0" fmla="*/ 819050 h 819050"/>
                <a:gd name="connsiteX1" fmla="*/ 0 w 1410855"/>
                <a:gd name="connsiteY1" fmla="*/ 0 h 8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0855" h="819050">
                  <a:moveTo>
                    <a:pt x="1410855" y="819050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BB454492-922A-3340-A0E2-CD0DD900C78F}"/>
                </a:ext>
              </a:extLst>
            </p:cNvPr>
            <p:cNvSpPr/>
            <p:nvPr/>
          </p:nvSpPr>
          <p:spPr>
            <a:xfrm>
              <a:off x="3664049" y="3345731"/>
              <a:ext cx="1091499" cy="824102"/>
            </a:xfrm>
            <a:custGeom>
              <a:avLst/>
              <a:gdLst>
                <a:gd name="connsiteX0" fmla="*/ 0 w 1091499"/>
                <a:gd name="connsiteY0" fmla="*/ 824102 h 824102"/>
                <a:gd name="connsiteX1" fmla="*/ 378799 w 1091499"/>
                <a:gd name="connsiteY1" fmla="*/ 416156 h 824102"/>
                <a:gd name="connsiteX2" fmla="*/ 1091500 w 1091499"/>
                <a:gd name="connsiteY2" fmla="*/ 0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499" h="824102">
                  <a:moveTo>
                    <a:pt x="0" y="824102"/>
                  </a:moveTo>
                  <a:lnTo>
                    <a:pt x="378799" y="416156"/>
                  </a:lnTo>
                  <a:lnTo>
                    <a:pt x="1091500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799A2EC1-4120-EF4F-B24C-862054CE0E95}"/>
                </a:ext>
              </a:extLst>
            </p:cNvPr>
            <p:cNvSpPr/>
            <p:nvPr/>
          </p:nvSpPr>
          <p:spPr>
            <a:xfrm>
              <a:off x="4530419" y="3901447"/>
              <a:ext cx="1260346" cy="698434"/>
            </a:xfrm>
            <a:custGeom>
              <a:avLst/>
              <a:gdLst>
                <a:gd name="connsiteX0" fmla="*/ 1260347 w 1260346"/>
                <a:gd name="connsiteY0" fmla="*/ 698434 h 698434"/>
                <a:gd name="connsiteX1" fmla="*/ 0 w 1260346"/>
                <a:gd name="connsiteY1" fmla="*/ 0 h 698434"/>
                <a:gd name="connsiteX2" fmla="*/ 609621 w 1260346"/>
                <a:gd name="connsiteY2" fmla="*/ 218497 h 69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0346" h="698434">
                  <a:moveTo>
                    <a:pt x="1260347" y="698434"/>
                  </a:moveTo>
                  <a:lnTo>
                    <a:pt x="0" y="0"/>
                  </a:lnTo>
                  <a:lnTo>
                    <a:pt x="609621" y="218497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F801E852-4FE9-E74D-B61B-98D933D8B802}"/>
                </a:ext>
              </a:extLst>
            </p:cNvPr>
            <p:cNvSpPr/>
            <p:nvPr/>
          </p:nvSpPr>
          <p:spPr>
            <a:xfrm>
              <a:off x="4537375" y="3351414"/>
              <a:ext cx="217541" cy="542454"/>
            </a:xfrm>
            <a:custGeom>
              <a:avLst/>
              <a:gdLst>
                <a:gd name="connsiteX0" fmla="*/ 0 w 217541"/>
                <a:gd name="connsiteY0" fmla="*/ 542455 h 542454"/>
                <a:gd name="connsiteX1" fmla="*/ 217541 w 217541"/>
                <a:gd name="connsiteY1" fmla="*/ 0 h 5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41" h="542454">
                  <a:moveTo>
                    <a:pt x="0" y="542455"/>
                  </a:moveTo>
                  <a:lnTo>
                    <a:pt x="217541" y="0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F6F0A83F-F94E-4340-A283-B8FA8275D997}"/>
                </a:ext>
              </a:extLst>
            </p:cNvPr>
            <p:cNvSpPr/>
            <p:nvPr/>
          </p:nvSpPr>
          <p:spPr>
            <a:xfrm>
              <a:off x="4755548" y="3346994"/>
              <a:ext cx="1123751" cy="1252887"/>
            </a:xfrm>
            <a:custGeom>
              <a:avLst/>
              <a:gdLst>
                <a:gd name="connsiteX0" fmla="*/ 1123752 w 1123751"/>
                <a:gd name="connsiteY0" fmla="*/ 329009 h 1252887"/>
                <a:gd name="connsiteX1" fmla="*/ 0 w 1123751"/>
                <a:gd name="connsiteY1" fmla="*/ 0 h 1252887"/>
                <a:gd name="connsiteX2" fmla="*/ 488203 w 1123751"/>
                <a:gd name="connsiteY2" fmla="*/ 546875 h 1252887"/>
                <a:gd name="connsiteX3" fmla="*/ 1035217 w 1123751"/>
                <a:gd name="connsiteY3" fmla="*/ 1252888 h 12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751" h="1252887">
                  <a:moveTo>
                    <a:pt x="1123752" y="329009"/>
                  </a:moveTo>
                  <a:lnTo>
                    <a:pt x="0" y="0"/>
                  </a:lnTo>
                  <a:lnTo>
                    <a:pt x="488203" y="546875"/>
                  </a:lnTo>
                  <a:lnTo>
                    <a:pt x="1035217" y="1252888"/>
                  </a:lnTo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5807F419-0078-9545-856B-50C26219D5DB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 466">
              <a:extLst>
                <a:ext uri="{FF2B5EF4-FFF2-40B4-BE49-F238E27FC236}">
                  <a16:creationId xmlns:a16="http://schemas.microsoft.com/office/drawing/2014/main" id="{62A10F15-4DBA-3541-A017-1E7A2E91E3DA}"/>
                </a:ext>
              </a:extLst>
            </p:cNvPr>
            <p:cNvSpPr/>
            <p:nvPr/>
          </p:nvSpPr>
          <p:spPr>
            <a:xfrm>
              <a:off x="3148021" y="3056506"/>
              <a:ext cx="514762" cy="582870"/>
            </a:xfrm>
            <a:custGeom>
              <a:avLst/>
              <a:gdLst>
                <a:gd name="connsiteX0" fmla="*/ 0 w 514762"/>
                <a:gd name="connsiteY0" fmla="*/ 0 h 582870"/>
                <a:gd name="connsiteX1" fmla="*/ 514763 w 514762"/>
                <a:gd name="connsiteY1" fmla="*/ 582871 h 58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762" h="582870">
                  <a:moveTo>
                    <a:pt x="0" y="0"/>
                  </a:moveTo>
                  <a:lnTo>
                    <a:pt x="514763" y="582871"/>
                  </a:lnTo>
                </a:path>
              </a:pathLst>
            </a:custGeom>
            <a:ln w="6322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 467">
              <a:extLst>
                <a:ext uri="{FF2B5EF4-FFF2-40B4-BE49-F238E27FC236}">
                  <a16:creationId xmlns:a16="http://schemas.microsoft.com/office/drawing/2014/main" id="{75F9E63D-3E9D-FF44-B579-9B05731847BC}"/>
                </a:ext>
              </a:extLst>
            </p:cNvPr>
            <p:cNvSpPr/>
            <p:nvPr/>
          </p:nvSpPr>
          <p:spPr>
            <a:xfrm>
              <a:off x="540058" y="3619168"/>
              <a:ext cx="490732" cy="407314"/>
            </a:xfrm>
            <a:custGeom>
              <a:avLst/>
              <a:gdLst>
                <a:gd name="connsiteX0" fmla="*/ 0 w 490732"/>
                <a:gd name="connsiteY0" fmla="*/ 407315 h 407314"/>
                <a:gd name="connsiteX1" fmla="*/ 490732 w 490732"/>
                <a:gd name="connsiteY1" fmla="*/ 0 h 4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0732" h="407314">
                  <a:moveTo>
                    <a:pt x="0" y="407315"/>
                  </a:moveTo>
                  <a:lnTo>
                    <a:pt x="490732" y="0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 468">
              <a:extLst>
                <a:ext uri="{FF2B5EF4-FFF2-40B4-BE49-F238E27FC236}">
                  <a16:creationId xmlns:a16="http://schemas.microsoft.com/office/drawing/2014/main" id="{A6111940-7F51-6740-9747-B9E0DCFECEE5}"/>
                </a:ext>
              </a:extLst>
            </p:cNvPr>
            <p:cNvSpPr/>
            <p:nvPr/>
          </p:nvSpPr>
          <p:spPr>
            <a:xfrm>
              <a:off x="876488" y="2939047"/>
              <a:ext cx="638710" cy="716116"/>
            </a:xfrm>
            <a:custGeom>
              <a:avLst/>
              <a:gdLst>
                <a:gd name="connsiteX0" fmla="*/ 0 w 638710"/>
                <a:gd name="connsiteY0" fmla="*/ 0 h 716116"/>
                <a:gd name="connsiteX1" fmla="*/ 638711 w 638710"/>
                <a:gd name="connsiteY1" fmla="*/ 716116 h 71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710" h="716116">
                  <a:moveTo>
                    <a:pt x="0" y="0"/>
                  </a:moveTo>
                  <a:lnTo>
                    <a:pt x="638711" y="716116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0" name="Graphic 11">
              <a:extLst>
                <a:ext uri="{FF2B5EF4-FFF2-40B4-BE49-F238E27FC236}">
                  <a16:creationId xmlns:a16="http://schemas.microsoft.com/office/drawing/2014/main" id="{3A79FE27-1F77-A143-87CF-49DA66A5C794}"/>
                </a:ext>
              </a:extLst>
            </p:cNvPr>
            <p:cNvGrpSpPr/>
            <p:nvPr/>
          </p:nvGrpSpPr>
          <p:grpSpPr>
            <a:xfrm>
              <a:off x="805878" y="2811414"/>
              <a:ext cx="5662806" cy="1235908"/>
              <a:chOff x="805878" y="2811414"/>
              <a:chExt cx="5662806" cy="1235908"/>
            </a:xfrm>
          </p:grpSpPr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88E5ED93-BDAC-B142-A6B8-24F7D0F12508}"/>
                  </a:ext>
                </a:extLst>
              </p:cNvPr>
              <p:cNvSpPr/>
              <p:nvPr/>
            </p:nvSpPr>
            <p:spPr>
              <a:xfrm>
                <a:off x="805878" y="2871029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2CE5E5D-20CF-7640-B0F8-AF1B0173C4EC}"/>
                  </a:ext>
                </a:extLst>
              </p:cNvPr>
              <p:cNvSpPr/>
              <p:nvPr/>
            </p:nvSpPr>
            <p:spPr>
              <a:xfrm>
                <a:off x="4436122" y="2811414"/>
                <a:ext cx="72236" cy="72132"/>
              </a:xfrm>
              <a:custGeom>
                <a:avLst/>
                <a:gdLst>
                  <a:gd name="connsiteX0" fmla="*/ 38014 w 72236"/>
                  <a:gd name="connsiteY0" fmla="*/ 72061 h 72132"/>
                  <a:gd name="connsiteX1" fmla="*/ 71 w 72236"/>
                  <a:gd name="connsiteY1" fmla="*/ 37961 h 72132"/>
                  <a:gd name="connsiteX2" fmla="*/ 34220 w 72236"/>
                  <a:gd name="connsiteY2" fmla="*/ 71 h 72132"/>
                  <a:gd name="connsiteX3" fmla="*/ 72163 w 72236"/>
                  <a:gd name="connsiteY3" fmla="*/ 34172 h 72132"/>
                  <a:gd name="connsiteX4" fmla="*/ 38014 w 72236"/>
                  <a:gd name="connsiteY4" fmla="*/ 72061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6" h="72132">
                    <a:moveTo>
                      <a:pt x="38014" y="72061"/>
                    </a:moveTo>
                    <a:cubicBezTo>
                      <a:pt x="17778" y="73324"/>
                      <a:pt x="703" y="57537"/>
                      <a:pt x="71" y="37961"/>
                    </a:cubicBezTo>
                    <a:cubicBezTo>
                      <a:pt x="-1194" y="17753"/>
                      <a:pt x="14616" y="702"/>
                      <a:pt x="34220" y="71"/>
                    </a:cubicBezTo>
                    <a:cubicBezTo>
                      <a:pt x="54456" y="-1192"/>
                      <a:pt x="71531" y="14595"/>
                      <a:pt x="72163" y="34172"/>
                    </a:cubicBezTo>
                    <a:cubicBezTo>
                      <a:pt x="73428" y="53748"/>
                      <a:pt x="58251" y="70798"/>
                      <a:pt x="38014" y="72061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41889C38-859F-9D44-84CC-8E66FAD98035}"/>
                  </a:ext>
                </a:extLst>
              </p:cNvPr>
              <p:cNvSpPr/>
              <p:nvPr/>
            </p:nvSpPr>
            <p:spPr>
              <a:xfrm>
                <a:off x="6370638" y="3662083"/>
                <a:ext cx="50617" cy="50572"/>
              </a:xfrm>
              <a:custGeom>
                <a:avLst/>
                <a:gdLst>
                  <a:gd name="connsiteX0" fmla="*/ 26586 w 50617"/>
                  <a:gd name="connsiteY0" fmla="*/ 50546 h 50572"/>
                  <a:gd name="connsiteX1" fmla="*/ 27 w 50617"/>
                  <a:gd name="connsiteY1" fmla="*/ 26549 h 50572"/>
                  <a:gd name="connsiteX2" fmla="*/ 24057 w 50617"/>
                  <a:gd name="connsiteY2" fmla="*/ 26 h 50572"/>
                  <a:gd name="connsiteX3" fmla="*/ 50617 w 50617"/>
                  <a:gd name="connsiteY3" fmla="*/ 24023 h 50572"/>
                  <a:gd name="connsiteX4" fmla="*/ 26586 w 50617"/>
                  <a:gd name="connsiteY4" fmla="*/ 50546 h 5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17" h="50572">
                    <a:moveTo>
                      <a:pt x="26586" y="50546"/>
                    </a:moveTo>
                    <a:cubicBezTo>
                      <a:pt x="12674" y="51178"/>
                      <a:pt x="659" y="40442"/>
                      <a:pt x="27" y="26549"/>
                    </a:cubicBezTo>
                    <a:cubicBezTo>
                      <a:pt x="-606" y="12656"/>
                      <a:pt x="10145" y="658"/>
                      <a:pt x="24057" y="26"/>
                    </a:cubicBezTo>
                    <a:cubicBezTo>
                      <a:pt x="37970" y="-605"/>
                      <a:pt x="49985" y="10130"/>
                      <a:pt x="50617" y="24023"/>
                    </a:cubicBezTo>
                    <a:cubicBezTo>
                      <a:pt x="50617" y="37916"/>
                      <a:pt x="39867" y="49915"/>
                      <a:pt x="26586" y="50546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4F5DC2A2-6F5A-064C-AD05-FA9111B084F1}"/>
                  </a:ext>
                </a:extLst>
              </p:cNvPr>
              <p:cNvSpPr/>
              <p:nvPr/>
            </p:nvSpPr>
            <p:spPr>
              <a:xfrm>
                <a:off x="6468052" y="4047042"/>
                <a:ext cx="632" cy="280"/>
              </a:xfrm>
              <a:custGeom>
                <a:avLst/>
                <a:gdLst>
                  <a:gd name="connsiteX0" fmla="*/ 0 w 632"/>
                  <a:gd name="connsiteY0" fmla="*/ 281 h 280"/>
                  <a:gd name="connsiteX1" fmla="*/ 0 w 632"/>
                  <a:gd name="connsiteY1" fmla="*/ 281 h 280"/>
                  <a:gd name="connsiteX2" fmla="*/ 633 w 632"/>
                  <a:gd name="connsiteY2" fmla="*/ 281 h 280"/>
                  <a:gd name="connsiteX3" fmla="*/ 0 w 632"/>
                  <a:gd name="connsiteY3" fmla="*/ 281 h 280"/>
                  <a:gd name="connsiteX4" fmla="*/ 0 w 632"/>
                  <a:gd name="connsiteY4" fmla="*/ 281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280">
                    <a:moveTo>
                      <a:pt x="0" y="281"/>
                    </a:moveTo>
                    <a:cubicBezTo>
                      <a:pt x="633" y="281"/>
                      <a:pt x="633" y="281"/>
                      <a:pt x="0" y="281"/>
                    </a:cubicBezTo>
                    <a:lnTo>
                      <a:pt x="633" y="281"/>
                    </a:lnTo>
                    <a:cubicBezTo>
                      <a:pt x="633" y="281"/>
                      <a:pt x="633" y="-351"/>
                      <a:pt x="0" y="281"/>
                    </a:cubicBez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C6005973-8647-AE4E-B95F-22C847935A94}"/>
                  </a:ext>
                </a:extLst>
              </p:cNvPr>
              <p:cNvSpPr/>
              <p:nvPr/>
            </p:nvSpPr>
            <p:spPr>
              <a:xfrm>
                <a:off x="6468052" y="4047042"/>
                <a:ext cx="632" cy="280"/>
              </a:xfrm>
              <a:custGeom>
                <a:avLst/>
                <a:gdLst>
                  <a:gd name="connsiteX0" fmla="*/ 0 w 632"/>
                  <a:gd name="connsiteY0" fmla="*/ 281 h 280"/>
                  <a:gd name="connsiteX1" fmla="*/ 0 w 632"/>
                  <a:gd name="connsiteY1" fmla="*/ 281 h 280"/>
                  <a:gd name="connsiteX2" fmla="*/ 633 w 632"/>
                  <a:gd name="connsiteY2" fmla="*/ 281 h 280"/>
                  <a:gd name="connsiteX3" fmla="*/ 0 w 632"/>
                  <a:gd name="connsiteY3" fmla="*/ 281 h 280"/>
                  <a:gd name="connsiteX4" fmla="*/ 0 w 632"/>
                  <a:gd name="connsiteY4" fmla="*/ 281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280">
                    <a:moveTo>
                      <a:pt x="0" y="281"/>
                    </a:moveTo>
                    <a:cubicBezTo>
                      <a:pt x="633" y="281"/>
                      <a:pt x="633" y="281"/>
                      <a:pt x="0" y="281"/>
                    </a:cubicBezTo>
                    <a:lnTo>
                      <a:pt x="633" y="281"/>
                    </a:lnTo>
                    <a:cubicBezTo>
                      <a:pt x="633" y="281"/>
                      <a:pt x="633" y="-351"/>
                      <a:pt x="0" y="281"/>
                    </a:cubicBezTo>
                    <a:lnTo>
                      <a:pt x="0" y="281"/>
                    </a:lnTo>
                    <a:close/>
                  </a:path>
                </a:pathLst>
              </a:custGeom>
              <a:noFill/>
              <a:ln w="6322" cap="flat">
                <a:solidFill>
                  <a:srgbClr val="00ADE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3AE4F499-D446-A74A-BFFF-59351072F6E7}"/>
                  </a:ext>
                </a:extLst>
              </p:cNvPr>
              <p:cNvSpPr/>
              <p:nvPr/>
            </p:nvSpPr>
            <p:spPr>
              <a:xfrm>
                <a:off x="6094439" y="3947674"/>
                <a:ext cx="67580" cy="67946"/>
              </a:xfrm>
              <a:custGeom>
                <a:avLst/>
                <a:gdLst>
                  <a:gd name="connsiteX0" fmla="*/ 66905 w 67580"/>
                  <a:gd name="connsiteY0" fmla="*/ 40288 h 67946"/>
                  <a:gd name="connsiteX1" fmla="*/ 27697 w 67580"/>
                  <a:gd name="connsiteY1" fmla="*/ 67442 h 67946"/>
                  <a:gd name="connsiteX2" fmla="*/ 505 w 67580"/>
                  <a:gd name="connsiteY2" fmla="*/ 27658 h 67946"/>
                  <a:gd name="connsiteX3" fmla="*/ 40345 w 67580"/>
                  <a:gd name="connsiteY3" fmla="*/ 504 h 67946"/>
                  <a:gd name="connsiteX4" fmla="*/ 66905 w 67580"/>
                  <a:gd name="connsiteY4" fmla="*/ 40288 h 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80" h="67946">
                    <a:moveTo>
                      <a:pt x="66905" y="40288"/>
                    </a:moveTo>
                    <a:cubicBezTo>
                      <a:pt x="63743" y="58601"/>
                      <a:pt x="46036" y="70600"/>
                      <a:pt x="27697" y="67442"/>
                    </a:cubicBezTo>
                    <a:cubicBezTo>
                      <a:pt x="9358" y="64285"/>
                      <a:pt x="-2657" y="46603"/>
                      <a:pt x="505" y="27658"/>
                    </a:cubicBezTo>
                    <a:cubicBezTo>
                      <a:pt x="3666" y="9345"/>
                      <a:pt x="21373" y="-2654"/>
                      <a:pt x="40345" y="504"/>
                    </a:cubicBezTo>
                    <a:cubicBezTo>
                      <a:pt x="58052" y="4293"/>
                      <a:pt x="70700" y="21975"/>
                      <a:pt x="66905" y="4028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7D043DF1-F5E4-2947-AB6F-67D7BBE65BF4}"/>
                </a:ext>
              </a:extLst>
            </p:cNvPr>
            <p:cNvSpPr/>
            <p:nvPr/>
          </p:nvSpPr>
          <p:spPr>
            <a:xfrm>
              <a:off x="5969731" y="2760334"/>
              <a:ext cx="1206594" cy="749585"/>
            </a:xfrm>
            <a:custGeom>
              <a:avLst/>
              <a:gdLst>
                <a:gd name="connsiteX0" fmla="*/ 1206594 w 1206594"/>
                <a:gd name="connsiteY0" fmla="*/ 0 h 749585"/>
                <a:gd name="connsiteX1" fmla="*/ 393977 w 1206594"/>
                <a:gd name="connsiteY1" fmla="*/ 749586 h 749585"/>
                <a:gd name="connsiteX2" fmla="*/ 0 w 1206594"/>
                <a:gd name="connsiteY2" fmla="*/ 262702 h 7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594" h="749585">
                  <a:moveTo>
                    <a:pt x="1206594" y="0"/>
                  </a:moveTo>
                  <a:lnTo>
                    <a:pt x="393977" y="749586"/>
                  </a:lnTo>
                  <a:lnTo>
                    <a:pt x="0" y="262702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4ABD06E2-D907-7146-B83B-219C6D38EE1F}"/>
                </a:ext>
              </a:extLst>
            </p:cNvPr>
            <p:cNvSpPr/>
            <p:nvPr/>
          </p:nvSpPr>
          <p:spPr>
            <a:xfrm>
              <a:off x="5883727" y="3010406"/>
              <a:ext cx="237145" cy="968083"/>
            </a:xfrm>
            <a:custGeom>
              <a:avLst/>
              <a:gdLst>
                <a:gd name="connsiteX0" fmla="*/ 74622 w 237145"/>
                <a:gd name="connsiteY0" fmla="*/ 0 h 968083"/>
                <a:gd name="connsiteX1" fmla="*/ 0 w 237145"/>
                <a:gd name="connsiteY1" fmla="*/ 677595 h 968083"/>
                <a:gd name="connsiteX2" fmla="*/ 237145 w 237145"/>
                <a:gd name="connsiteY2" fmla="*/ 968083 h 96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45" h="968083">
                  <a:moveTo>
                    <a:pt x="74622" y="0"/>
                  </a:moveTo>
                  <a:lnTo>
                    <a:pt x="0" y="677595"/>
                  </a:lnTo>
                  <a:lnTo>
                    <a:pt x="237145" y="968083"/>
                  </a:lnTo>
                  <a:close/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DC0D532C-AE98-C243-9CF9-553C2C812B3C}"/>
                </a:ext>
              </a:extLst>
            </p:cNvPr>
            <p:cNvSpPr/>
            <p:nvPr/>
          </p:nvSpPr>
          <p:spPr>
            <a:xfrm>
              <a:off x="5790133" y="3686107"/>
              <a:ext cx="337694" cy="913774"/>
            </a:xfrm>
            <a:custGeom>
              <a:avLst/>
              <a:gdLst>
                <a:gd name="connsiteX0" fmla="*/ 95491 w 337694"/>
                <a:gd name="connsiteY0" fmla="*/ 0 h 913774"/>
                <a:gd name="connsiteX1" fmla="*/ 0 w 337694"/>
                <a:gd name="connsiteY1" fmla="*/ 913775 h 913774"/>
                <a:gd name="connsiteX2" fmla="*/ 337695 w 337694"/>
                <a:gd name="connsiteY2" fmla="*/ 298066 h 91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94" h="913774">
                  <a:moveTo>
                    <a:pt x="95491" y="0"/>
                  </a:moveTo>
                  <a:lnTo>
                    <a:pt x="0" y="913775"/>
                  </a:lnTo>
                  <a:lnTo>
                    <a:pt x="337695" y="298066"/>
                  </a:lnTo>
                  <a:close/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55ACD7E0-4F7C-BE4F-9577-3F0D61C1243F}"/>
                </a:ext>
              </a:extLst>
            </p:cNvPr>
            <p:cNvSpPr/>
            <p:nvPr/>
          </p:nvSpPr>
          <p:spPr>
            <a:xfrm>
              <a:off x="6376356" y="3514341"/>
              <a:ext cx="4317043" cy="345428"/>
            </a:xfrm>
            <a:custGeom>
              <a:avLst/>
              <a:gdLst>
                <a:gd name="connsiteX0" fmla="*/ 0 w 4381808"/>
                <a:gd name="connsiteY0" fmla="*/ 0 h 345428"/>
                <a:gd name="connsiteX1" fmla="*/ 326944 w 4381808"/>
                <a:gd name="connsiteY1" fmla="*/ 99145 h 345428"/>
                <a:gd name="connsiteX2" fmla="*/ 704479 w 4381808"/>
                <a:gd name="connsiteY2" fmla="*/ 345428 h 345428"/>
                <a:gd name="connsiteX3" fmla="*/ 1159165 w 4381808"/>
                <a:gd name="connsiteY3" fmla="*/ 111143 h 345428"/>
                <a:gd name="connsiteX4" fmla="*/ 1756771 w 4381808"/>
                <a:gd name="connsiteY4" fmla="*/ 300592 h 345428"/>
                <a:gd name="connsiteX5" fmla="*/ 2629464 w 4381808"/>
                <a:gd name="connsiteY5" fmla="*/ 34101 h 345428"/>
                <a:gd name="connsiteX6" fmla="*/ 4036525 w 4381808"/>
                <a:gd name="connsiteY6" fmla="*/ 245652 h 345428"/>
                <a:gd name="connsiteX7" fmla="*/ 4381808 w 4381808"/>
                <a:gd name="connsiteY7" fmla="*/ 236179 h 3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808" h="345428">
                  <a:moveTo>
                    <a:pt x="0" y="0"/>
                  </a:moveTo>
                  <a:lnTo>
                    <a:pt x="326944" y="99145"/>
                  </a:lnTo>
                  <a:lnTo>
                    <a:pt x="704479" y="345428"/>
                  </a:lnTo>
                  <a:lnTo>
                    <a:pt x="1159165" y="111143"/>
                  </a:lnTo>
                  <a:lnTo>
                    <a:pt x="1756771" y="300592"/>
                  </a:lnTo>
                  <a:lnTo>
                    <a:pt x="2629464" y="34101"/>
                  </a:lnTo>
                  <a:lnTo>
                    <a:pt x="4036525" y="245652"/>
                  </a:lnTo>
                  <a:lnTo>
                    <a:pt x="4381808" y="236179"/>
                  </a:lnTo>
                </a:path>
              </a:pathLst>
            </a:custGeom>
            <a:noFill/>
            <a:ln w="12644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68359DD1-54A1-3041-A68A-8D846DC2847E}"/>
                </a:ext>
              </a:extLst>
            </p:cNvPr>
            <p:cNvSpPr/>
            <p:nvPr/>
          </p:nvSpPr>
          <p:spPr>
            <a:xfrm>
              <a:off x="7080835" y="3862294"/>
              <a:ext cx="204260" cy="402262"/>
            </a:xfrm>
            <a:custGeom>
              <a:avLst/>
              <a:gdLst>
                <a:gd name="connsiteX0" fmla="*/ 0 w 204260"/>
                <a:gd name="connsiteY0" fmla="*/ 0 h 402262"/>
                <a:gd name="connsiteX1" fmla="*/ 204261 w 204260"/>
                <a:gd name="connsiteY1" fmla="*/ 402263 h 40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260" h="402262">
                  <a:moveTo>
                    <a:pt x="0" y="0"/>
                  </a:moveTo>
                  <a:lnTo>
                    <a:pt x="204261" y="402263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8E6E273C-A7C1-934E-9CEA-5D95BB50A274}"/>
                </a:ext>
              </a:extLst>
            </p:cNvPr>
            <p:cNvSpPr/>
            <p:nvPr/>
          </p:nvSpPr>
          <p:spPr>
            <a:xfrm>
              <a:off x="6395960" y="3625483"/>
              <a:ext cx="278882" cy="61886"/>
            </a:xfrm>
            <a:custGeom>
              <a:avLst/>
              <a:gdLst>
                <a:gd name="connsiteX0" fmla="*/ 278883 w 278882"/>
                <a:gd name="connsiteY0" fmla="*/ 0 h 61886"/>
                <a:gd name="connsiteX1" fmla="*/ 0 w 278882"/>
                <a:gd name="connsiteY1" fmla="*/ 61887 h 6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882" h="61886">
                  <a:moveTo>
                    <a:pt x="278883" y="0"/>
                  </a:moveTo>
                  <a:lnTo>
                    <a:pt x="0" y="61887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E3FE7DF2-A354-4145-89FA-F2CBDD253B93}"/>
                </a:ext>
              </a:extLst>
            </p:cNvPr>
            <p:cNvSpPr/>
            <p:nvPr/>
          </p:nvSpPr>
          <p:spPr>
            <a:xfrm>
              <a:off x="6395960" y="3688633"/>
              <a:ext cx="683610" cy="173661"/>
            </a:xfrm>
            <a:custGeom>
              <a:avLst/>
              <a:gdLst>
                <a:gd name="connsiteX0" fmla="*/ 0 w 683610"/>
                <a:gd name="connsiteY0" fmla="*/ 0 h 173661"/>
                <a:gd name="connsiteX1" fmla="*/ 683610 w 683610"/>
                <a:gd name="connsiteY1" fmla="*/ 173661 h 17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3610" h="173661">
                  <a:moveTo>
                    <a:pt x="0" y="0"/>
                  </a:moveTo>
                  <a:lnTo>
                    <a:pt x="683610" y="173661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5445FF43-4869-AA42-952A-C95630E2A16D}"/>
                </a:ext>
              </a:extLst>
            </p:cNvPr>
            <p:cNvSpPr/>
            <p:nvPr/>
          </p:nvSpPr>
          <p:spPr>
            <a:xfrm>
              <a:off x="6127828" y="3694948"/>
              <a:ext cx="598870" cy="295540"/>
            </a:xfrm>
            <a:custGeom>
              <a:avLst/>
              <a:gdLst>
                <a:gd name="connsiteX0" fmla="*/ 264338 w 598870"/>
                <a:gd name="connsiteY0" fmla="*/ 0 h 295540"/>
                <a:gd name="connsiteX1" fmla="*/ 0 w 598870"/>
                <a:gd name="connsiteY1" fmla="*/ 295540 h 295540"/>
                <a:gd name="connsiteX2" fmla="*/ 598870 w 598870"/>
                <a:gd name="connsiteY2" fmla="*/ 226076 h 29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870" h="295540">
                  <a:moveTo>
                    <a:pt x="264338" y="0"/>
                  </a:moveTo>
                  <a:lnTo>
                    <a:pt x="0" y="295540"/>
                  </a:lnTo>
                  <a:lnTo>
                    <a:pt x="598870" y="226076"/>
                  </a:lnTo>
                  <a:close/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1AD1B1A1-F41F-5A4D-8FB8-86D9AA244FAE}"/>
                </a:ext>
              </a:extLst>
            </p:cNvPr>
            <p:cNvSpPr/>
            <p:nvPr/>
          </p:nvSpPr>
          <p:spPr>
            <a:xfrm>
              <a:off x="6727963" y="3924812"/>
              <a:ext cx="557132" cy="339744"/>
            </a:xfrm>
            <a:custGeom>
              <a:avLst/>
              <a:gdLst>
                <a:gd name="connsiteX0" fmla="*/ 557133 w 557132"/>
                <a:gd name="connsiteY0" fmla="*/ 339745 h 339744"/>
                <a:gd name="connsiteX1" fmla="*/ 0 w 557132"/>
                <a:gd name="connsiteY1" fmla="*/ 0 h 33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7132" h="339744">
                  <a:moveTo>
                    <a:pt x="557133" y="339745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3163FBAB-4D9E-7440-83B0-BEA197BE7B6E}"/>
                </a:ext>
              </a:extLst>
            </p:cNvPr>
            <p:cNvSpPr/>
            <p:nvPr/>
          </p:nvSpPr>
          <p:spPr>
            <a:xfrm>
              <a:off x="7286360" y="3625483"/>
              <a:ext cx="252322" cy="640336"/>
            </a:xfrm>
            <a:custGeom>
              <a:avLst/>
              <a:gdLst>
                <a:gd name="connsiteX0" fmla="*/ 0 w 252322"/>
                <a:gd name="connsiteY0" fmla="*/ 640337 h 640336"/>
                <a:gd name="connsiteX1" fmla="*/ 249161 w 252322"/>
                <a:gd name="connsiteY1" fmla="*/ 0 h 640336"/>
                <a:gd name="connsiteX2" fmla="*/ 252323 w 252322"/>
                <a:gd name="connsiteY2" fmla="*/ 7578 h 64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322" h="640336">
                  <a:moveTo>
                    <a:pt x="0" y="640337"/>
                  </a:moveTo>
                  <a:lnTo>
                    <a:pt x="249161" y="0"/>
                  </a:lnTo>
                  <a:lnTo>
                    <a:pt x="252323" y="7578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99A615F5-65E9-0844-9AAE-E19FDE277EB2}"/>
                </a:ext>
              </a:extLst>
            </p:cNvPr>
            <p:cNvSpPr/>
            <p:nvPr/>
          </p:nvSpPr>
          <p:spPr>
            <a:xfrm>
              <a:off x="7284463" y="3814932"/>
              <a:ext cx="837912" cy="451519"/>
            </a:xfrm>
            <a:custGeom>
              <a:avLst/>
              <a:gdLst>
                <a:gd name="connsiteX0" fmla="*/ 0 w 837912"/>
                <a:gd name="connsiteY0" fmla="*/ 451519 h 451519"/>
                <a:gd name="connsiteX1" fmla="*/ 837913 w 837912"/>
                <a:gd name="connsiteY1" fmla="*/ 0 h 4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7912" h="451519">
                  <a:moveTo>
                    <a:pt x="0" y="451519"/>
                  </a:moveTo>
                  <a:lnTo>
                    <a:pt x="837913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6A3A6983-9FAF-E541-BF3E-67B914C939F4}"/>
                </a:ext>
              </a:extLst>
            </p:cNvPr>
            <p:cNvSpPr/>
            <p:nvPr/>
          </p:nvSpPr>
          <p:spPr>
            <a:xfrm>
              <a:off x="5790766" y="3340679"/>
              <a:ext cx="1189519" cy="1261097"/>
            </a:xfrm>
            <a:custGeom>
              <a:avLst/>
              <a:gdLst>
                <a:gd name="connsiteX0" fmla="*/ 912534 w 1189519"/>
                <a:gd name="connsiteY0" fmla="*/ 272806 h 1261097"/>
                <a:gd name="connsiteX1" fmla="*/ 1189520 w 1189519"/>
                <a:gd name="connsiteY1" fmla="*/ 0 h 1261097"/>
                <a:gd name="connsiteX2" fmla="*/ 935932 w 1189519"/>
                <a:gd name="connsiteY2" fmla="*/ 580345 h 1261097"/>
                <a:gd name="connsiteX3" fmla="*/ 0 w 1189519"/>
                <a:gd name="connsiteY3" fmla="*/ 1261097 h 126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519" h="1261097">
                  <a:moveTo>
                    <a:pt x="912534" y="272806"/>
                  </a:moveTo>
                  <a:lnTo>
                    <a:pt x="1189520" y="0"/>
                  </a:lnTo>
                  <a:lnTo>
                    <a:pt x="935932" y="580345"/>
                  </a:lnTo>
                  <a:lnTo>
                    <a:pt x="0" y="1261097"/>
                  </a:lnTo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A0571DAF-9F98-CB4E-8884-A72B5BA3A6A2}"/>
                </a:ext>
              </a:extLst>
            </p:cNvPr>
            <p:cNvSpPr/>
            <p:nvPr/>
          </p:nvSpPr>
          <p:spPr>
            <a:xfrm>
              <a:off x="6980918" y="3348257"/>
              <a:ext cx="98652" cy="494461"/>
            </a:xfrm>
            <a:custGeom>
              <a:avLst/>
              <a:gdLst>
                <a:gd name="connsiteX0" fmla="*/ 98652 w 98652"/>
                <a:gd name="connsiteY0" fmla="*/ 494461 h 494461"/>
                <a:gd name="connsiteX1" fmla="*/ 0 w 98652"/>
                <a:gd name="connsiteY1" fmla="*/ 0 h 49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652" h="494461">
                  <a:moveTo>
                    <a:pt x="98652" y="494461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AEA6E26C-3F66-FD40-96B5-AE424F3FED4D}"/>
                </a:ext>
              </a:extLst>
            </p:cNvPr>
            <p:cNvSpPr/>
            <p:nvPr/>
          </p:nvSpPr>
          <p:spPr>
            <a:xfrm>
              <a:off x="7081468" y="3637482"/>
              <a:ext cx="461009" cy="339744"/>
            </a:xfrm>
            <a:custGeom>
              <a:avLst/>
              <a:gdLst>
                <a:gd name="connsiteX0" fmla="*/ 0 w 461009"/>
                <a:gd name="connsiteY0" fmla="*/ 226076 h 339744"/>
                <a:gd name="connsiteX1" fmla="*/ 461009 w 461009"/>
                <a:gd name="connsiteY1" fmla="*/ 339745 h 339744"/>
                <a:gd name="connsiteX2" fmla="*/ 454053 w 461009"/>
                <a:gd name="connsiteY2" fmla="*/ 0 h 33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09" h="339744">
                  <a:moveTo>
                    <a:pt x="0" y="226076"/>
                  </a:moveTo>
                  <a:lnTo>
                    <a:pt x="461009" y="339745"/>
                  </a:lnTo>
                  <a:lnTo>
                    <a:pt x="454053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FF77261C-7508-3A49-97E3-BE888F913126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12165B3A-F9CA-4C4D-AAF7-51B12A4669D7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1FE8D3D4-220E-CB45-98AB-06FE5C8E50E7}"/>
                </a:ext>
              </a:extLst>
            </p:cNvPr>
            <p:cNvSpPr/>
            <p:nvPr/>
          </p:nvSpPr>
          <p:spPr>
            <a:xfrm>
              <a:off x="6737449" y="3215011"/>
              <a:ext cx="806293" cy="408577"/>
            </a:xfrm>
            <a:custGeom>
              <a:avLst/>
              <a:gdLst>
                <a:gd name="connsiteX0" fmla="*/ 0 w 806293"/>
                <a:gd name="connsiteY0" fmla="*/ 387107 h 408577"/>
                <a:gd name="connsiteX1" fmla="*/ 722185 w 806293"/>
                <a:gd name="connsiteY1" fmla="*/ 0 h 408577"/>
                <a:gd name="connsiteX2" fmla="*/ 806293 w 806293"/>
                <a:gd name="connsiteY2" fmla="*/ 408578 h 408577"/>
                <a:gd name="connsiteX3" fmla="*/ 237777 w 806293"/>
                <a:gd name="connsiteY3" fmla="*/ 113669 h 4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293" h="408577">
                  <a:moveTo>
                    <a:pt x="0" y="387107"/>
                  </a:moveTo>
                  <a:lnTo>
                    <a:pt x="722185" y="0"/>
                  </a:lnTo>
                  <a:lnTo>
                    <a:pt x="806293" y="408578"/>
                  </a:lnTo>
                  <a:lnTo>
                    <a:pt x="237777" y="113669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CA3988EC-122F-7346-B53D-D52D1193F85E}"/>
                </a:ext>
              </a:extLst>
            </p:cNvPr>
            <p:cNvSpPr/>
            <p:nvPr/>
          </p:nvSpPr>
          <p:spPr>
            <a:xfrm>
              <a:off x="7182649" y="2773595"/>
              <a:ext cx="277617" cy="440784"/>
            </a:xfrm>
            <a:custGeom>
              <a:avLst/>
              <a:gdLst>
                <a:gd name="connsiteX0" fmla="*/ 277618 w 277617"/>
                <a:gd name="connsiteY0" fmla="*/ 440784 h 440784"/>
                <a:gd name="connsiteX1" fmla="*/ 0 w 277617"/>
                <a:gd name="connsiteY1" fmla="*/ 0 h 44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617" h="440784">
                  <a:moveTo>
                    <a:pt x="277618" y="440784"/>
                  </a:moveTo>
                  <a:lnTo>
                    <a:pt x="0" y="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20CC2284-A461-C043-97E2-19327375BEA1}"/>
                </a:ext>
              </a:extLst>
            </p:cNvPr>
            <p:cNvSpPr/>
            <p:nvPr/>
          </p:nvSpPr>
          <p:spPr>
            <a:xfrm>
              <a:off x="6728595" y="3826930"/>
              <a:ext cx="1333071" cy="97881"/>
            </a:xfrm>
            <a:custGeom>
              <a:avLst/>
              <a:gdLst>
                <a:gd name="connsiteX0" fmla="*/ 0 w 1333071"/>
                <a:gd name="connsiteY0" fmla="*/ 97882 h 97881"/>
                <a:gd name="connsiteX1" fmla="*/ 350975 w 1333071"/>
                <a:gd name="connsiteY1" fmla="*/ 34732 h 97881"/>
                <a:gd name="connsiteX2" fmla="*/ 1333072 w 1333071"/>
                <a:gd name="connsiteY2" fmla="*/ 0 h 9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071" h="97881">
                  <a:moveTo>
                    <a:pt x="0" y="97882"/>
                  </a:moveTo>
                  <a:lnTo>
                    <a:pt x="350975" y="34732"/>
                  </a:lnTo>
                  <a:lnTo>
                    <a:pt x="1333072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0AED0833-E456-8A46-AAAD-BECED2B73D0C}"/>
                </a:ext>
              </a:extLst>
            </p:cNvPr>
            <p:cNvSpPr/>
            <p:nvPr/>
          </p:nvSpPr>
          <p:spPr>
            <a:xfrm>
              <a:off x="5861593" y="3514340"/>
              <a:ext cx="502114" cy="476779"/>
            </a:xfrm>
            <a:custGeom>
              <a:avLst/>
              <a:gdLst>
                <a:gd name="connsiteX0" fmla="*/ 0 w 502114"/>
                <a:gd name="connsiteY0" fmla="*/ 411735 h 476779"/>
                <a:gd name="connsiteX1" fmla="*/ 256117 w 502114"/>
                <a:gd name="connsiteY1" fmla="*/ 476779 h 476779"/>
                <a:gd name="connsiteX2" fmla="*/ 502115 w 502114"/>
                <a:gd name="connsiteY2" fmla="*/ 0 h 47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114" h="476779">
                  <a:moveTo>
                    <a:pt x="0" y="411735"/>
                  </a:moveTo>
                  <a:lnTo>
                    <a:pt x="256117" y="476779"/>
                  </a:lnTo>
                  <a:lnTo>
                    <a:pt x="502115" y="0"/>
                  </a:lnTo>
                </a:path>
              </a:pathLst>
            </a:custGeom>
            <a:noFill/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0D12DDC9-9D7E-AF47-9287-5E4C95AAA22C}"/>
                </a:ext>
              </a:extLst>
            </p:cNvPr>
            <p:cNvSpPr/>
            <p:nvPr/>
          </p:nvSpPr>
          <p:spPr>
            <a:xfrm>
              <a:off x="8123641" y="3559808"/>
              <a:ext cx="865105" cy="1146164"/>
            </a:xfrm>
            <a:custGeom>
              <a:avLst/>
              <a:gdLst>
                <a:gd name="connsiteX0" fmla="*/ 865106 w 865105"/>
                <a:gd name="connsiteY0" fmla="*/ 0 h 1146164"/>
                <a:gd name="connsiteX1" fmla="*/ 133433 w 865105"/>
                <a:gd name="connsiteY1" fmla="*/ 1146165 h 1146164"/>
                <a:gd name="connsiteX2" fmla="*/ 0 w 865105"/>
                <a:gd name="connsiteY2" fmla="*/ 290488 h 114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5105" h="1146164">
                  <a:moveTo>
                    <a:pt x="865106" y="0"/>
                  </a:moveTo>
                  <a:lnTo>
                    <a:pt x="133433" y="1146165"/>
                  </a:lnTo>
                  <a:lnTo>
                    <a:pt x="0" y="290488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93EFA09A-8512-054A-BA32-CF01837F5247}"/>
                </a:ext>
              </a:extLst>
            </p:cNvPr>
            <p:cNvSpPr/>
            <p:nvPr/>
          </p:nvSpPr>
          <p:spPr>
            <a:xfrm>
              <a:off x="7283831" y="3842718"/>
              <a:ext cx="820205" cy="520983"/>
            </a:xfrm>
            <a:custGeom>
              <a:avLst/>
              <a:gdLst>
                <a:gd name="connsiteX0" fmla="*/ 0 w 820205"/>
                <a:gd name="connsiteY0" fmla="*/ 420576 h 520983"/>
                <a:gd name="connsiteX1" fmla="*/ 665271 w 820205"/>
                <a:gd name="connsiteY1" fmla="*/ 520984 h 520983"/>
                <a:gd name="connsiteX2" fmla="*/ 820205 w 820205"/>
                <a:gd name="connsiteY2" fmla="*/ 0 h 5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0205" h="520983">
                  <a:moveTo>
                    <a:pt x="0" y="420576"/>
                  </a:moveTo>
                  <a:lnTo>
                    <a:pt x="665271" y="520984"/>
                  </a:lnTo>
                  <a:lnTo>
                    <a:pt x="820205" y="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7FEB1D65-E407-494A-8BF3-943B901D4ACD}"/>
                </a:ext>
              </a:extLst>
            </p:cNvPr>
            <p:cNvSpPr/>
            <p:nvPr/>
          </p:nvSpPr>
          <p:spPr>
            <a:xfrm>
              <a:off x="7949102" y="3988593"/>
              <a:ext cx="555868" cy="717379"/>
            </a:xfrm>
            <a:custGeom>
              <a:avLst/>
              <a:gdLst>
                <a:gd name="connsiteX0" fmla="*/ 555868 w 555868"/>
                <a:gd name="connsiteY0" fmla="*/ 0 h 717379"/>
                <a:gd name="connsiteX1" fmla="*/ 0 w 555868"/>
                <a:gd name="connsiteY1" fmla="*/ 377003 h 717379"/>
                <a:gd name="connsiteX2" fmla="*/ 307972 w 555868"/>
                <a:gd name="connsiteY2" fmla="*/ 717379 h 7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868" h="717379">
                  <a:moveTo>
                    <a:pt x="555868" y="0"/>
                  </a:moveTo>
                  <a:lnTo>
                    <a:pt x="0" y="377003"/>
                  </a:lnTo>
                  <a:lnTo>
                    <a:pt x="307972" y="717379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BFE47333-7518-C84C-8C0A-915C03B6373E}"/>
                </a:ext>
              </a:extLst>
            </p:cNvPr>
            <p:cNvSpPr/>
            <p:nvPr/>
          </p:nvSpPr>
          <p:spPr>
            <a:xfrm>
              <a:off x="7545007" y="3530127"/>
              <a:ext cx="879649" cy="447730"/>
            </a:xfrm>
            <a:custGeom>
              <a:avLst/>
              <a:gdLst>
                <a:gd name="connsiteX0" fmla="*/ 879650 w 879649"/>
                <a:gd name="connsiteY0" fmla="*/ 0 h 447730"/>
                <a:gd name="connsiteX1" fmla="*/ 559030 w 879649"/>
                <a:gd name="connsiteY1" fmla="*/ 295540 h 447730"/>
                <a:gd name="connsiteX2" fmla="*/ 0 w 879649"/>
                <a:gd name="connsiteY2" fmla="*/ 447731 h 4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649" h="447730">
                  <a:moveTo>
                    <a:pt x="879650" y="0"/>
                  </a:moveTo>
                  <a:lnTo>
                    <a:pt x="559030" y="295540"/>
                  </a:lnTo>
                  <a:lnTo>
                    <a:pt x="0" y="447731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68E32BCB-4978-0C40-A67E-8F8343278D26}"/>
                </a:ext>
              </a:extLst>
            </p:cNvPr>
            <p:cNvSpPr/>
            <p:nvPr/>
          </p:nvSpPr>
          <p:spPr>
            <a:xfrm>
              <a:off x="8257074" y="4197618"/>
              <a:ext cx="935932" cy="512774"/>
            </a:xfrm>
            <a:custGeom>
              <a:avLst/>
              <a:gdLst>
                <a:gd name="connsiteX0" fmla="*/ 935932 w 935932"/>
                <a:gd name="connsiteY0" fmla="*/ 0 h 512774"/>
                <a:gd name="connsiteX1" fmla="*/ 0 w 935932"/>
                <a:gd name="connsiteY1" fmla="*/ 512775 h 5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932" h="512774">
                  <a:moveTo>
                    <a:pt x="935932" y="0"/>
                  </a:moveTo>
                  <a:lnTo>
                    <a:pt x="0" y="512775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9658D327-FA91-2F42-90DF-CA295A5FFF0F}"/>
                </a:ext>
              </a:extLst>
            </p:cNvPr>
            <p:cNvSpPr/>
            <p:nvPr/>
          </p:nvSpPr>
          <p:spPr>
            <a:xfrm>
              <a:off x="8107199" y="3825667"/>
              <a:ext cx="1543023" cy="483094"/>
            </a:xfrm>
            <a:custGeom>
              <a:avLst/>
              <a:gdLst>
                <a:gd name="connsiteX0" fmla="*/ 0 w 1543023"/>
                <a:gd name="connsiteY0" fmla="*/ 0 h 483094"/>
                <a:gd name="connsiteX1" fmla="*/ 643137 w 1543023"/>
                <a:gd name="connsiteY1" fmla="*/ 262071 h 483094"/>
                <a:gd name="connsiteX2" fmla="*/ 1543024 w 1543023"/>
                <a:gd name="connsiteY2" fmla="*/ 483094 h 48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23" h="483094">
                  <a:moveTo>
                    <a:pt x="0" y="0"/>
                  </a:moveTo>
                  <a:lnTo>
                    <a:pt x="643137" y="262071"/>
                  </a:lnTo>
                  <a:lnTo>
                    <a:pt x="1543024" y="483094"/>
                  </a:lnTo>
                </a:path>
              </a:pathLst>
            </a:custGeom>
            <a:noFill/>
            <a:ln w="6322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F2ADC460-C26E-754D-B7C3-4B72807741E9}"/>
                </a:ext>
              </a:extLst>
            </p:cNvPr>
            <p:cNvSpPr/>
            <p:nvPr/>
          </p:nvSpPr>
          <p:spPr>
            <a:xfrm>
              <a:off x="5245648" y="3512445"/>
              <a:ext cx="1106676" cy="382054"/>
            </a:xfrm>
            <a:custGeom>
              <a:avLst/>
              <a:gdLst>
                <a:gd name="connsiteX0" fmla="*/ 0 w 1106676"/>
                <a:gd name="connsiteY0" fmla="*/ 382055 h 382054"/>
                <a:gd name="connsiteX1" fmla="*/ 1106677 w 1106676"/>
                <a:gd name="connsiteY1" fmla="*/ 0 h 3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6676" h="382054">
                  <a:moveTo>
                    <a:pt x="0" y="382055"/>
                  </a:moveTo>
                  <a:lnTo>
                    <a:pt x="1106677" y="0"/>
                  </a:lnTo>
                </a:path>
              </a:pathLst>
            </a:custGeom>
            <a:ln w="12644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735F5AB1-5A51-8C4D-A18D-6AF7A352272B}"/>
                </a:ext>
              </a:extLst>
            </p:cNvPr>
            <p:cNvSpPr/>
            <p:nvPr/>
          </p:nvSpPr>
          <p:spPr>
            <a:xfrm>
              <a:off x="7183282" y="2771069"/>
              <a:ext cx="1239478" cy="761583"/>
            </a:xfrm>
            <a:custGeom>
              <a:avLst/>
              <a:gdLst>
                <a:gd name="connsiteX0" fmla="*/ 0 w 1239478"/>
                <a:gd name="connsiteY0" fmla="*/ 0 h 761583"/>
                <a:gd name="connsiteX1" fmla="*/ 1239478 w 1239478"/>
                <a:gd name="connsiteY1" fmla="*/ 761584 h 7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78" h="761583">
                  <a:moveTo>
                    <a:pt x="0" y="0"/>
                  </a:moveTo>
                  <a:lnTo>
                    <a:pt x="1239478" y="761584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3BA29A17-DAFC-A84B-A388-FF634C451145}"/>
                </a:ext>
              </a:extLst>
            </p:cNvPr>
            <p:cNvSpPr/>
            <p:nvPr/>
          </p:nvSpPr>
          <p:spPr>
            <a:xfrm>
              <a:off x="8424657" y="3533916"/>
              <a:ext cx="129006" cy="709801"/>
            </a:xfrm>
            <a:custGeom>
              <a:avLst/>
              <a:gdLst>
                <a:gd name="connsiteX0" fmla="*/ 0 w 129006"/>
                <a:gd name="connsiteY0" fmla="*/ 0 h 709801"/>
                <a:gd name="connsiteX1" fmla="*/ 129007 w 129006"/>
                <a:gd name="connsiteY1" fmla="*/ 709801 h 70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06" h="709801">
                  <a:moveTo>
                    <a:pt x="0" y="0"/>
                  </a:moveTo>
                  <a:lnTo>
                    <a:pt x="129007" y="709801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999946C3-1CA2-094A-B0B1-B44406034BD9}"/>
                </a:ext>
              </a:extLst>
            </p:cNvPr>
            <p:cNvSpPr/>
            <p:nvPr/>
          </p:nvSpPr>
          <p:spPr>
            <a:xfrm>
              <a:off x="9953136" y="3115866"/>
              <a:ext cx="443935" cy="639705"/>
            </a:xfrm>
            <a:custGeom>
              <a:avLst/>
              <a:gdLst>
                <a:gd name="connsiteX0" fmla="*/ 0 w 443935"/>
                <a:gd name="connsiteY0" fmla="*/ 0 h 639705"/>
                <a:gd name="connsiteX1" fmla="*/ 443935 w 443935"/>
                <a:gd name="connsiteY1" fmla="*/ 639705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3935" h="639705">
                  <a:moveTo>
                    <a:pt x="0" y="0"/>
                  </a:moveTo>
                  <a:lnTo>
                    <a:pt x="443935" y="639705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AE2B97EF-BF52-D840-8CAA-D1C7D3396BB9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158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8352EC60-5E5B-2A4E-81E4-9429752C8FD9}"/>
                </a:ext>
              </a:extLst>
            </p:cNvPr>
            <p:cNvSpPr/>
            <p:nvPr/>
          </p:nvSpPr>
          <p:spPr>
            <a:xfrm>
              <a:off x="8677611" y="2887265"/>
              <a:ext cx="1729577" cy="1417076"/>
            </a:xfrm>
            <a:custGeom>
              <a:avLst/>
              <a:gdLst>
                <a:gd name="connsiteX0" fmla="*/ 987156 w 1729577"/>
                <a:gd name="connsiteY0" fmla="*/ 1417077 h 1417076"/>
                <a:gd name="connsiteX1" fmla="*/ 1729578 w 1729577"/>
                <a:gd name="connsiteY1" fmla="*/ 872727 h 1417076"/>
                <a:gd name="connsiteX2" fmla="*/ 0 w 1729577"/>
                <a:gd name="connsiteY2" fmla="*/ 0 h 1417076"/>
                <a:gd name="connsiteX3" fmla="*/ 309870 w 1729577"/>
                <a:gd name="connsiteY3" fmla="*/ 666228 h 1417076"/>
                <a:gd name="connsiteX4" fmla="*/ 973244 w 1729577"/>
                <a:gd name="connsiteY4" fmla="*/ 1410762 h 14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77" h="1417076">
                  <a:moveTo>
                    <a:pt x="987156" y="1417077"/>
                  </a:moveTo>
                  <a:lnTo>
                    <a:pt x="1729578" y="872727"/>
                  </a:lnTo>
                  <a:lnTo>
                    <a:pt x="0" y="0"/>
                  </a:lnTo>
                  <a:lnTo>
                    <a:pt x="309870" y="666228"/>
                  </a:lnTo>
                  <a:lnTo>
                    <a:pt x="973244" y="1410762"/>
                  </a:lnTo>
                </a:path>
              </a:pathLst>
            </a:custGeom>
            <a:noFill/>
            <a:ln w="6322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3DCD7B78-6900-174F-A6CD-C4B232A7CA48}"/>
                </a:ext>
              </a:extLst>
            </p:cNvPr>
            <p:cNvSpPr/>
            <p:nvPr/>
          </p:nvSpPr>
          <p:spPr>
            <a:xfrm>
              <a:off x="8677612" y="2899263"/>
              <a:ext cx="776571" cy="721799"/>
            </a:xfrm>
            <a:custGeom>
              <a:avLst/>
              <a:gdLst>
                <a:gd name="connsiteX0" fmla="*/ 0 w 776571"/>
                <a:gd name="connsiteY0" fmla="*/ 0 h 721799"/>
                <a:gd name="connsiteX1" fmla="*/ 776571 w 776571"/>
                <a:gd name="connsiteY1" fmla="*/ 721800 h 7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571" h="721799">
                  <a:moveTo>
                    <a:pt x="0" y="0"/>
                  </a:moveTo>
                  <a:lnTo>
                    <a:pt x="776571" y="721800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24CF446C-E5FA-E540-9C71-076B710E5713}"/>
                </a:ext>
              </a:extLst>
            </p:cNvPr>
            <p:cNvSpPr/>
            <p:nvPr/>
          </p:nvSpPr>
          <p:spPr>
            <a:xfrm>
              <a:off x="8764881" y="3620431"/>
              <a:ext cx="894827" cy="679489"/>
            </a:xfrm>
            <a:custGeom>
              <a:avLst/>
              <a:gdLst>
                <a:gd name="connsiteX0" fmla="*/ 0 w 894827"/>
                <a:gd name="connsiteY0" fmla="*/ 467307 h 679489"/>
                <a:gd name="connsiteX1" fmla="*/ 689302 w 894827"/>
                <a:gd name="connsiteY1" fmla="*/ 0 h 679489"/>
                <a:gd name="connsiteX2" fmla="*/ 894827 w 894827"/>
                <a:gd name="connsiteY2" fmla="*/ 679490 h 67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827" h="679489">
                  <a:moveTo>
                    <a:pt x="0" y="467307"/>
                  </a:moveTo>
                  <a:lnTo>
                    <a:pt x="689302" y="0"/>
                  </a:lnTo>
                  <a:lnTo>
                    <a:pt x="894827" y="679490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5BEAC627-0A4E-704B-9F6D-7B9DBCED06F4}"/>
                </a:ext>
              </a:extLst>
            </p:cNvPr>
            <p:cNvSpPr/>
            <p:nvPr/>
          </p:nvSpPr>
          <p:spPr>
            <a:xfrm>
              <a:off x="5157746" y="3926075"/>
              <a:ext cx="693728" cy="200184"/>
            </a:xfrm>
            <a:custGeom>
              <a:avLst/>
              <a:gdLst>
                <a:gd name="connsiteX0" fmla="*/ 0 w 693728"/>
                <a:gd name="connsiteY0" fmla="*/ 200184 h 200184"/>
                <a:gd name="connsiteX1" fmla="*/ 693728 w 693728"/>
                <a:gd name="connsiteY1" fmla="*/ 0 h 20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728" h="200184">
                  <a:moveTo>
                    <a:pt x="0" y="200184"/>
                  </a:moveTo>
                  <a:lnTo>
                    <a:pt x="693728" y="0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B48A246A-C939-0843-8E92-93B16A1E1181}"/>
                </a:ext>
              </a:extLst>
            </p:cNvPr>
            <p:cNvSpPr/>
            <p:nvPr/>
          </p:nvSpPr>
          <p:spPr>
            <a:xfrm>
              <a:off x="6980918" y="2769806"/>
              <a:ext cx="195407" cy="567083"/>
            </a:xfrm>
            <a:custGeom>
              <a:avLst/>
              <a:gdLst>
                <a:gd name="connsiteX0" fmla="*/ 195408 w 195407"/>
                <a:gd name="connsiteY0" fmla="*/ 0 h 567083"/>
                <a:gd name="connsiteX1" fmla="*/ 0 w 195407"/>
                <a:gd name="connsiteY1" fmla="*/ 567083 h 56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407" h="567083">
                  <a:moveTo>
                    <a:pt x="195408" y="0"/>
                  </a:moveTo>
                  <a:lnTo>
                    <a:pt x="0" y="567083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A2CE0770-7C8A-7345-AE4E-845C82F7A164}"/>
                </a:ext>
              </a:extLst>
            </p:cNvPr>
            <p:cNvSpPr/>
            <p:nvPr/>
          </p:nvSpPr>
          <p:spPr>
            <a:xfrm>
              <a:off x="0" y="2682029"/>
              <a:ext cx="6323" cy="6314"/>
            </a:xfrm>
            <a:custGeom>
              <a:avLst/>
              <a:gdLst/>
              <a:ahLst/>
              <a:cxnLst/>
              <a:rect l="l" t="t" r="r" b="b"/>
              <a:pathLst>
                <a:path w="6323" h="6314"/>
              </a:pathLst>
            </a:custGeom>
            <a:noFill/>
            <a:ln w="31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3B8F2577-C12B-BA4B-AEEC-1545A1C0E2A6}"/>
                </a:ext>
              </a:extLst>
            </p:cNvPr>
            <p:cNvSpPr/>
            <p:nvPr/>
          </p:nvSpPr>
          <p:spPr>
            <a:xfrm>
              <a:off x="8423392" y="2887896"/>
              <a:ext cx="254219" cy="644757"/>
            </a:xfrm>
            <a:custGeom>
              <a:avLst/>
              <a:gdLst>
                <a:gd name="connsiteX0" fmla="*/ 254219 w 254219"/>
                <a:gd name="connsiteY0" fmla="*/ 0 h 644757"/>
                <a:gd name="connsiteX1" fmla="*/ 0 w 254219"/>
                <a:gd name="connsiteY1" fmla="*/ 644757 h 6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219" h="644757">
                  <a:moveTo>
                    <a:pt x="254219" y="0"/>
                  </a:moveTo>
                  <a:lnTo>
                    <a:pt x="0" y="644757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80DB5201-9F00-D94D-867B-6CE0FF7C2FD1}"/>
                </a:ext>
              </a:extLst>
            </p:cNvPr>
            <p:cNvSpPr/>
            <p:nvPr/>
          </p:nvSpPr>
          <p:spPr>
            <a:xfrm>
              <a:off x="7461532" y="3215011"/>
              <a:ext cx="616577" cy="602447"/>
            </a:xfrm>
            <a:custGeom>
              <a:avLst/>
              <a:gdLst>
                <a:gd name="connsiteX0" fmla="*/ 616577 w 616577"/>
                <a:gd name="connsiteY0" fmla="*/ 602447 h 602447"/>
                <a:gd name="connsiteX1" fmla="*/ 0 w 616577"/>
                <a:gd name="connsiteY1" fmla="*/ 0 h 6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6577" h="602447">
                  <a:moveTo>
                    <a:pt x="616577" y="602447"/>
                  </a:moveTo>
                  <a:lnTo>
                    <a:pt x="0" y="0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AAE07080-F7ED-AE4B-97E3-E241EA5FAA71}"/>
                </a:ext>
              </a:extLst>
            </p:cNvPr>
            <p:cNvSpPr/>
            <p:nvPr/>
          </p:nvSpPr>
          <p:spPr>
            <a:xfrm>
              <a:off x="8506235" y="2887896"/>
              <a:ext cx="172641" cy="1095013"/>
            </a:xfrm>
            <a:custGeom>
              <a:avLst/>
              <a:gdLst>
                <a:gd name="connsiteX0" fmla="*/ 172642 w 172641"/>
                <a:gd name="connsiteY0" fmla="*/ 0 h 1095013"/>
                <a:gd name="connsiteX1" fmla="*/ 0 w 172641"/>
                <a:gd name="connsiteY1" fmla="*/ 1095014 h 109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641" h="1095013">
                  <a:moveTo>
                    <a:pt x="172642" y="0"/>
                  </a:moveTo>
                  <a:lnTo>
                    <a:pt x="0" y="1095014"/>
                  </a:lnTo>
                </a:path>
              </a:pathLst>
            </a:custGeom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542CFCB4-4C6D-604B-BC8E-D6829E638C53}"/>
                </a:ext>
              </a:extLst>
            </p:cNvPr>
            <p:cNvSpPr/>
            <p:nvPr/>
          </p:nvSpPr>
          <p:spPr>
            <a:xfrm>
              <a:off x="9019100" y="3117761"/>
              <a:ext cx="932138" cy="1182791"/>
            </a:xfrm>
            <a:custGeom>
              <a:avLst/>
              <a:gdLst>
                <a:gd name="connsiteX0" fmla="*/ 0 w 932138"/>
                <a:gd name="connsiteY0" fmla="*/ 416787 h 1182791"/>
                <a:gd name="connsiteX1" fmla="*/ 932138 w 932138"/>
                <a:gd name="connsiteY1" fmla="*/ 0 h 1182791"/>
                <a:gd name="connsiteX2" fmla="*/ 642506 w 932138"/>
                <a:gd name="connsiteY2" fmla="*/ 1182792 h 11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138" h="1182791">
                  <a:moveTo>
                    <a:pt x="0" y="416787"/>
                  </a:moveTo>
                  <a:lnTo>
                    <a:pt x="932138" y="0"/>
                  </a:lnTo>
                  <a:lnTo>
                    <a:pt x="642506" y="1182792"/>
                  </a:lnTo>
                </a:path>
              </a:pathLst>
            </a:custGeom>
            <a:noFill/>
            <a:ln w="316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D7935E54-461F-464F-86C4-F821ED69BC67}"/>
                </a:ext>
              </a:extLst>
            </p:cNvPr>
            <p:cNvSpPr/>
            <p:nvPr/>
          </p:nvSpPr>
          <p:spPr>
            <a:xfrm>
              <a:off x="5245648" y="3029983"/>
              <a:ext cx="722818" cy="860097"/>
            </a:xfrm>
            <a:custGeom>
              <a:avLst/>
              <a:gdLst>
                <a:gd name="connsiteX0" fmla="*/ 722818 w 722818"/>
                <a:gd name="connsiteY0" fmla="*/ 0 h 860097"/>
                <a:gd name="connsiteX1" fmla="*/ 0 w 722818"/>
                <a:gd name="connsiteY1" fmla="*/ 860097 h 86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818" h="860097">
                  <a:moveTo>
                    <a:pt x="722818" y="0"/>
                  </a:moveTo>
                  <a:lnTo>
                    <a:pt x="0" y="860097"/>
                  </a:lnTo>
                </a:path>
              </a:pathLst>
            </a:custGeom>
            <a:ln w="6322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A34C9B9C-3054-8044-8472-3D515F0A1E96}"/>
                </a:ext>
              </a:extLst>
            </p:cNvPr>
            <p:cNvSpPr/>
            <p:nvPr/>
          </p:nvSpPr>
          <p:spPr>
            <a:xfrm>
              <a:off x="5885624" y="3680423"/>
              <a:ext cx="190348" cy="29680"/>
            </a:xfrm>
            <a:custGeom>
              <a:avLst/>
              <a:gdLst>
                <a:gd name="connsiteX0" fmla="*/ 0 w 190348"/>
                <a:gd name="connsiteY0" fmla="*/ 0 h 29680"/>
                <a:gd name="connsiteX1" fmla="*/ 190348 w 190348"/>
                <a:gd name="connsiteY1" fmla="*/ 29680 h 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348" h="29680">
                  <a:moveTo>
                    <a:pt x="0" y="0"/>
                  </a:moveTo>
                  <a:lnTo>
                    <a:pt x="190348" y="29680"/>
                  </a:lnTo>
                </a:path>
              </a:pathLst>
            </a:custGeom>
            <a:ln w="1581" cap="flat">
              <a:solidFill>
                <a:srgbClr val="00AD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0" name="Graphic 11">
              <a:extLst>
                <a:ext uri="{FF2B5EF4-FFF2-40B4-BE49-F238E27FC236}">
                  <a16:creationId xmlns:a16="http://schemas.microsoft.com/office/drawing/2014/main" id="{3A79FE27-1F77-A143-87CF-49DA66A5C794}"/>
                </a:ext>
              </a:extLst>
            </p:cNvPr>
            <p:cNvGrpSpPr/>
            <p:nvPr/>
          </p:nvGrpSpPr>
          <p:grpSpPr>
            <a:xfrm>
              <a:off x="213433" y="2682167"/>
              <a:ext cx="10203909" cy="2107024"/>
              <a:chOff x="213433" y="2682167"/>
              <a:chExt cx="10203909" cy="2107024"/>
            </a:xfrm>
          </p:grpSpPr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6CD1538E-A3EC-B84F-A29A-86094F484476}"/>
                  </a:ext>
                </a:extLst>
              </p:cNvPr>
              <p:cNvSpPr/>
              <p:nvPr/>
            </p:nvSpPr>
            <p:spPr>
              <a:xfrm>
                <a:off x="213433" y="3919448"/>
                <a:ext cx="36062" cy="35989"/>
              </a:xfrm>
              <a:custGeom>
                <a:avLst/>
                <a:gdLst>
                  <a:gd name="connsiteX0" fmla="*/ 35727 w 36062"/>
                  <a:gd name="connsiteY0" fmla="*/ 21152 h 35989"/>
                  <a:gd name="connsiteX1" fmla="*/ 14858 w 36062"/>
                  <a:gd name="connsiteY1" fmla="*/ 35677 h 35989"/>
                  <a:gd name="connsiteX2" fmla="*/ 313 w 36062"/>
                  <a:gd name="connsiteY2" fmla="*/ 14837 h 35989"/>
                  <a:gd name="connsiteX3" fmla="*/ 21182 w 36062"/>
                  <a:gd name="connsiteY3" fmla="*/ 313 h 35989"/>
                  <a:gd name="connsiteX4" fmla="*/ 35727 w 36062"/>
                  <a:gd name="connsiteY4" fmla="*/ 21152 h 3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2" h="35989">
                    <a:moveTo>
                      <a:pt x="35727" y="21152"/>
                    </a:moveTo>
                    <a:cubicBezTo>
                      <a:pt x="33830" y="30625"/>
                      <a:pt x="24344" y="37571"/>
                      <a:pt x="14858" y="35677"/>
                    </a:cubicBezTo>
                    <a:cubicBezTo>
                      <a:pt x="5372" y="33782"/>
                      <a:pt x="-1584" y="24310"/>
                      <a:pt x="313" y="14837"/>
                    </a:cubicBezTo>
                    <a:cubicBezTo>
                      <a:pt x="2210" y="5365"/>
                      <a:pt x="11696" y="-1582"/>
                      <a:pt x="21182" y="313"/>
                    </a:cubicBezTo>
                    <a:cubicBezTo>
                      <a:pt x="31300" y="2207"/>
                      <a:pt x="37624" y="11680"/>
                      <a:pt x="35727" y="2115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ED813D07-BE8E-FB44-837D-C545079E01B3}"/>
                  </a:ext>
                </a:extLst>
              </p:cNvPr>
              <p:cNvSpPr/>
              <p:nvPr/>
            </p:nvSpPr>
            <p:spPr>
              <a:xfrm>
                <a:off x="751044" y="4035725"/>
                <a:ext cx="97849" cy="97711"/>
              </a:xfrm>
              <a:custGeom>
                <a:avLst/>
                <a:gdLst>
                  <a:gd name="connsiteX0" fmla="*/ 96986 w 97849"/>
                  <a:gd name="connsiteY0" fmla="*/ 57697 h 97711"/>
                  <a:gd name="connsiteX1" fmla="*/ 40071 w 97849"/>
                  <a:gd name="connsiteY1" fmla="*/ 96849 h 97711"/>
                  <a:gd name="connsiteX2" fmla="*/ 863 w 97849"/>
                  <a:gd name="connsiteY2" fmla="*/ 40015 h 97711"/>
                  <a:gd name="connsiteX3" fmla="*/ 57778 w 97849"/>
                  <a:gd name="connsiteY3" fmla="*/ 862 h 97711"/>
                  <a:gd name="connsiteX4" fmla="*/ 96986 w 97849"/>
                  <a:gd name="connsiteY4" fmla="*/ 57697 h 9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49" h="97711">
                    <a:moveTo>
                      <a:pt x="96986" y="57697"/>
                    </a:moveTo>
                    <a:cubicBezTo>
                      <a:pt x="91927" y="84220"/>
                      <a:pt x="66632" y="101901"/>
                      <a:pt x="40071" y="96849"/>
                    </a:cubicBezTo>
                    <a:cubicBezTo>
                      <a:pt x="13511" y="91797"/>
                      <a:pt x="-4196" y="66538"/>
                      <a:pt x="863" y="40015"/>
                    </a:cubicBezTo>
                    <a:cubicBezTo>
                      <a:pt x="5922" y="13492"/>
                      <a:pt x="31218" y="-4190"/>
                      <a:pt x="57778" y="862"/>
                    </a:cubicBezTo>
                    <a:cubicBezTo>
                      <a:pt x="84338" y="5914"/>
                      <a:pt x="102045" y="31174"/>
                      <a:pt x="96986" y="5769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88F65A2D-7EAF-B74E-99DA-BDD7905D2FC3}"/>
                  </a:ext>
                </a:extLst>
              </p:cNvPr>
              <p:cNvSpPr/>
              <p:nvPr/>
            </p:nvSpPr>
            <p:spPr>
              <a:xfrm>
                <a:off x="523744" y="3774012"/>
                <a:ext cx="67410" cy="67946"/>
              </a:xfrm>
              <a:custGeom>
                <a:avLst/>
                <a:gdLst>
                  <a:gd name="connsiteX0" fmla="*/ 66905 w 67410"/>
                  <a:gd name="connsiteY0" fmla="*/ 40288 h 67946"/>
                  <a:gd name="connsiteX1" fmla="*/ 27697 w 67410"/>
                  <a:gd name="connsiteY1" fmla="*/ 67442 h 67946"/>
                  <a:gd name="connsiteX2" fmla="*/ 505 w 67410"/>
                  <a:gd name="connsiteY2" fmla="*/ 27658 h 67946"/>
                  <a:gd name="connsiteX3" fmla="*/ 40345 w 67410"/>
                  <a:gd name="connsiteY3" fmla="*/ 504 h 67946"/>
                  <a:gd name="connsiteX4" fmla="*/ 66905 w 67410"/>
                  <a:gd name="connsiteY4" fmla="*/ 40288 h 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10" h="67946">
                    <a:moveTo>
                      <a:pt x="66905" y="40288"/>
                    </a:moveTo>
                    <a:cubicBezTo>
                      <a:pt x="63743" y="58601"/>
                      <a:pt x="46036" y="70600"/>
                      <a:pt x="27697" y="67442"/>
                    </a:cubicBezTo>
                    <a:cubicBezTo>
                      <a:pt x="9358" y="64285"/>
                      <a:pt x="-2657" y="46603"/>
                      <a:pt x="505" y="27658"/>
                    </a:cubicBezTo>
                    <a:cubicBezTo>
                      <a:pt x="3666" y="9345"/>
                      <a:pt x="21373" y="-2654"/>
                      <a:pt x="40345" y="504"/>
                    </a:cubicBezTo>
                    <a:cubicBezTo>
                      <a:pt x="58052" y="4293"/>
                      <a:pt x="70067" y="21975"/>
                      <a:pt x="66905" y="40288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058948A9-9AF4-8846-BA5E-B79B3F3A354B}"/>
                  </a:ext>
                </a:extLst>
              </p:cNvPr>
              <p:cNvSpPr/>
              <p:nvPr/>
            </p:nvSpPr>
            <p:spPr>
              <a:xfrm>
                <a:off x="517755" y="4011159"/>
                <a:ext cx="35528" cy="35701"/>
              </a:xfrm>
              <a:custGeom>
                <a:avLst/>
                <a:gdLst>
                  <a:gd name="connsiteX0" fmla="*/ 29891 w 35528"/>
                  <a:gd name="connsiteY0" fmla="*/ 31112 h 35701"/>
                  <a:gd name="connsiteX1" fmla="*/ 4596 w 35528"/>
                  <a:gd name="connsiteY1" fmla="*/ 29849 h 35701"/>
                  <a:gd name="connsiteX2" fmla="*/ 5860 w 35528"/>
                  <a:gd name="connsiteY2" fmla="*/ 4589 h 35701"/>
                  <a:gd name="connsiteX3" fmla="*/ 31156 w 35528"/>
                  <a:gd name="connsiteY3" fmla="*/ 5852 h 35701"/>
                  <a:gd name="connsiteX4" fmla="*/ 29891 w 35528"/>
                  <a:gd name="connsiteY4" fmla="*/ 31112 h 3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28" h="35701">
                    <a:moveTo>
                      <a:pt x="29891" y="31112"/>
                    </a:moveTo>
                    <a:cubicBezTo>
                      <a:pt x="22302" y="37427"/>
                      <a:pt x="10919" y="37427"/>
                      <a:pt x="4596" y="29849"/>
                    </a:cubicBezTo>
                    <a:cubicBezTo>
                      <a:pt x="-1728" y="22271"/>
                      <a:pt x="-1728" y="10904"/>
                      <a:pt x="5860" y="4589"/>
                    </a:cubicBezTo>
                    <a:cubicBezTo>
                      <a:pt x="13449" y="-1726"/>
                      <a:pt x="24832" y="-1726"/>
                      <a:pt x="31156" y="5852"/>
                    </a:cubicBezTo>
                    <a:cubicBezTo>
                      <a:pt x="37480" y="13430"/>
                      <a:pt x="36847" y="24797"/>
                      <a:pt x="29891" y="31112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30819FD-5BE5-DA47-BB4C-7A8FA407C8E8}"/>
                  </a:ext>
                </a:extLst>
              </p:cNvPr>
              <p:cNvSpPr/>
              <p:nvPr/>
            </p:nvSpPr>
            <p:spPr>
              <a:xfrm>
                <a:off x="649407" y="3914655"/>
                <a:ext cx="22872" cy="22840"/>
              </a:xfrm>
              <a:custGeom>
                <a:avLst/>
                <a:gdLst>
                  <a:gd name="connsiteX0" fmla="*/ 12069 w 22872"/>
                  <a:gd name="connsiteY0" fmla="*/ 22787 h 22840"/>
                  <a:gd name="connsiteX1" fmla="*/ 53 w 22872"/>
                  <a:gd name="connsiteY1" fmla="*/ 12052 h 22840"/>
                  <a:gd name="connsiteX2" fmla="*/ 10804 w 22872"/>
                  <a:gd name="connsiteY2" fmla="*/ 53 h 22840"/>
                  <a:gd name="connsiteX3" fmla="*/ 22819 w 22872"/>
                  <a:gd name="connsiteY3" fmla="*/ 10789 h 22840"/>
                  <a:gd name="connsiteX4" fmla="*/ 12069 w 22872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2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3452" y="17104"/>
                      <a:pt x="18393" y="22787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BEDD94A4-47F7-AD4F-AC50-8182A315E5B0}"/>
                  </a:ext>
                </a:extLst>
              </p:cNvPr>
              <p:cNvSpPr/>
              <p:nvPr/>
            </p:nvSpPr>
            <p:spPr>
              <a:xfrm>
                <a:off x="1007445" y="3588909"/>
                <a:ext cx="56176" cy="56097"/>
              </a:xfrm>
              <a:custGeom>
                <a:avLst/>
                <a:gdLst>
                  <a:gd name="connsiteX0" fmla="*/ 55597 w 56176"/>
                  <a:gd name="connsiteY0" fmla="*/ 33416 h 56097"/>
                  <a:gd name="connsiteX1" fmla="*/ 22713 w 56176"/>
                  <a:gd name="connsiteY1" fmla="*/ 55519 h 56097"/>
                  <a:gd name="connsiteX2" fmla="*/ 579 w 56176"/>
                  <a:gd name="connsiteY2" fmla="*/ 22681 h 56097"/>
                  <a:gd name="connsiteX3" fmla="*/ 33464 w 56176"/>
                  <a:gd name="connsiteY3" fmla="*/ 579 h 56097"/>
                  <a:gd name="connsiteX4" fmla="*/ 55597 w 56176"/>
                  <a:gd name="connsiteY4" fmla="*/ 33416 h 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76" h="56097">
                    <a:moveTo>
                      <a:pt x="55597" y="33416"/>
                    </a:moveTo>
                    <a:cubicBezTo>
                      <a:pt x="53067" y="48572"/>
                      <a:pt x="37890" y="58676"/>
                      <a:pt x="22713" y="55519"/>
                    </a:cubicBezTo>
                    <a:cubicBezTo>
                      <a:pt x="7536" y="52993"/>
                      <a:pt x="-2583" y="37837"/>
                      <a:pt x="579" y="22681"/>
                    </a:cubicBezTo>
                    <a:cubicBezTo>
                      <a:pt x="3109" y="7525"/>
                      <a:pt x="18286" y="-2579"/>
                      <a:pt x="33464" y="579"/>
                    </a:cubicBezTo>
                    <a:cubicBezTo>
                      <a:pt x="48641" y="3736"/>
                      <a:pt x="58759" y="18260"/>
                      <a:pt x="55597" y="33416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B05D3E97-EF4D-2C41-9AA0-91C224BADECB}"/>
                  </a:ext>
                </a:extLst>
              </p:cNvPr>
              <p:cNvSpPr/>
              <p:nvPr/>
            </p:nvSpPr>
            <p:spPr>
              <a:xfrm>
                <a:off x="1031351" y="3754238"/>
                <a:ext cx="72233" cy="72132"/>
              </a:xfrm>
              <a:custGeom>
                <a:avLst/>
                <a:gdLst>
                  <a:gd name="connsiteX0" fmla="*/ 38014 w 72233"/>
                  <a:gd name="connsiteY0" fmla="*/ 72061 h 72132"/>
                  <a:gd name="connsiteX1" fmla="*/ 71 w 72233"/>
                  <a:gd name="connsiteY1" fmla="*/ 37961 h 72132"/>
                  <a:gd name="connsiteX2" fmla="*/ 34220 w 72233"/>
                  <a:gd name="connsiteY2" fmla="*/ 71 h 72132"/>
                  <a:gd name="connsiteX3" fmla="*/ 72163 w 72233"/>
                  <a:gd name="connsiteY3" fmla="*/ 34172 h 72132"/>
                  <a:gd name="connsiteX4" fmla="*/ 38014 w 72233"/>
                  <a:gd name="connsiteY4" fmla="*/ 72061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3" h="72132">
                    <a:moveTo>
                      <a:pt x="38014" y="72061"/>
                    </a:moveTo>
                    <a:cubicBezTo>
                      <a:pt x="17778" y="73324"/>
                      <a:pt x="703" y="57537"/>
                      <a:pt x="71" y="37961"/>
                    </a:cubicBezTo>
                    <a:cubicBezTo>
                      <a:pt x="-1194" y="17753"/>
                      <a:pt x="14616" y="702"/>
                      <a:pt x="34220" y="71"/>
                    </a:cubicBezTo>
                    <a:cubicBezTo>
                      <a:pt x="54456" y="-1192"/>
                      <a:pt x="71531" y="14595"/>
                      <a:pt x="72163" y="34172"/>
                    </a:cubicBezTo>
                    <a:cubicBezTo>
                      <a:pt x="73428" y="54379"/>
                      <a:pt x="57618" y="71430"/>
                      <a:pt x="38014" y="72061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B2DAC2AF-CC57-2A42-A337-748E305C3A1F}"/>
                  </a:ext>
                </a:extLst>
              </p:cNvPr>
              <p:cNvSpPr/>
              <p:nvPr/>
            </p:nvSpPr>
            <p:spPr>
              <a:xfrm>
                <a:off x="1959713" y="3506077"/>
                <a:ext cx="22819" cy="22840"/>
              </a:xfrm>
              <a:custGeom>
                <a:avLst/>
                <a:gdLst>
                  <a:gd name="connsiteX0" fmla="*/ 12069 w 22819"/>
                  <a:gd name="connsiteY0" fmla="*/ 22787 h 22840"/>
                  <a:gd name="connsiteX1" fmla="*/ 53 w 22819"/>
                  <a:gd name="connsiteY1" fmla="*/ 12052 h 22840"/>
                  <a:gd name="connsiteX2" fmla="*/ 10804 w 22819"/>
                  <a:gd name="connsiteY2" fmla="*/ 53 h 22840"/>
                  <a:gd name="connsiteX3" fmla="*/ 22819 w 22819"/>
                  <a:gd name="connsiteY3" fmla="*/ 10789 h 22840"/>
                  <a:gd name="connsiteX4" fmla="*/ 12069 w 22819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9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2819" y="17104"/>
                      <a:pt x="18393" y="22156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5A4CA916-B12A-8F46-8F9F-0369A23217B6}"/>
                  </a:ext>
                </a:extLst>
              </p:cNvPr>
              <p:cNvSpPr/>
              <p:nvPr/>
            </p:nvSpPr>
            <p:spPr>
              <a:xfrm>
                <a:off x="1461446" y="3609696"/>
                <a:ext cx="107505" cy="107354"/>
              </a:xfrm>
              <a:custGeom>
                <a:avLst/>
                <a:gdLst>
                  <a:gd name="connsiteX0" fmla="*/ 53753 w 107505"/>
                  <a:gd name="connsiteY0" fmla="*/ 107354 h 107354"/>
                  <a:gd name="connsiteX1" fmla="*/ 107506 w 107505"/>
                  <a:gd name="connsiteY1" fmla="*/ 53677 h 107354"/>
                  <a:gd name="connsiteX2" fmla="*/ 53753 w 107505"/>
                  <a:gd name="connsiteY2" fmla="*/ 0 h 107354"/>
                  <a:gd name="connsiteX3" fmla="*/ 0 w 107505"/>
                  <a:gd name="connsiteY3" fmla="*/ 53677 h 107354"/>
                  <a:gd name="connsiteX4" fmla="*/ 53753 w 107505"/>
                  <a:gd name="connsiteY4" fmla="*/ 107354 h 10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05" h="107354">
                    <a:moveTo>
                      <a:pt x="53753" y="107354"/>
                    </a:moveTo>
                    <a:cubicBezTo>
                      <a:pt x="83475" y="107354"/>
                      <a:pt x="107506" y="83358"/>
                      <a:pt x="107506" y="53677"/>
                    </a:cubicBezTo>
                    <a:cubicBezTo>
                      <a:pt x="107506" y="23997"/>
                      <a:pt x="83475" y="0"/>
                      <a:pt x="53753" y="0"/>
                    </a:cubicBezTo>
                    <a:cubicBezTo>
                      <a:pt x="24031" y="0"/>
                      <a:pt x="0" y="23997"/>
                      <a:pt x="0" y="53677"/>
                    </a:cubicBezTo>
                    <a:cubicBezTo>
                      <a:pt x="0" y="83358"/>
                      <a:pt x="24031" y="107354"/>
                      <a:pt x="53753" y="107354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A7140558-EAE9-A945-ADBA-7519A97D14BB}"/>
                  </a:ext>
                </a:extLst>
              </p:cNvPr>
              <p:cNvSpPr/>
              <p:nvPr/>
            </p:nvSpPr>
            <p:spPr>
              <a:xfrm>
                <a:off x="2153277" y="3674740"/>
                <a:ext cx="107505" cy="107354"/>
              </a:xfrm>
              <a:custGeom>
                <a:avLst/>
                <a:gdLst>
                  <a:gd name="connsiteX0" fmla="*/ 53753 w 107505"/>
                  <a:gd name="connsiteY0" fmla="*/ 107354 h 107354"/>
                  <a:gd name="connsiteX1" fmla="*/ 107506 w 107505"/>
                  <a:gd name="connsiteY1" fmla="*/ 53677 h 107354"/>
                  <a:gd name="connsiteX2" fmla="*/ 53753 w 107505"/>
                  <a:gd name="connsiteY2" fmla="*/ 0 h 107354"/>
                  <a:gd name="connsiteX3" fmla="*/ 0 w 107505"/>
                  <a:gd name="connsiteY3" fmla="*/ 53677 h 107354"/>
                  <a:gd name="connsiteX4" fmla="*/ 53753 w 107505"/>
                  <a:gd name="connsiteY4" fmla="*/ 107354 h 10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05" h="107354">
                    <a:moveTo>
                      <a:pt x="53753" y="107354"/>
                    </a:moveTo>
                    <a:cubicBezTo>
                      <a:pt x="83475" y="107354"/>
                      <a:pt x="107506" y="83357"/>
                      <a:pt x="107506" y="53677"/>
                    </a:cubicBezTo>
                    <a:cubicBezTo>
                      <a:pt x="107506" y="23997"/>
                      <a:pt x="83475" y="0"/>
                      <a:pt x="53753" y="0"/>
                    </a:cubicBezTo>
                    <a:cubicBezTo>
                      <a:pt x="24031" y="0"/>
                      <a:pt x="0" y="23997"/>
                      <a:pt x="0" y="53677"/>
                    </a:cubicBezTo>
                    <a:cubicBezTo>
                      <a:pt x="0" y="83357"/>
                      <a:pt x="24031" y="107354"/>
                      <a:pt x="53753" y="107354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9FF0E82B-1C7E-BD46-8C3E-D749F4E193D9}"/>
                  </a:ext>
                </a:extLst>
              </p:cNvPr>
              <p:cNvSpPr/>
              <p:nvPr/>
            </p:nvSpPr>
            <p:spPr>
              <a:xfrm>
                <a:off x="2077998" y="3449902"/>
                <a:ext cx="53803" cy="53727"/>
              </a:xfrm>
              <a:custGeom>
                <a:avLst/>
                <a:gdLst>
                  <a:gd name="connsiteX0" fmla="*/ 28483 w 53803"/>
                  <a:gd name="connsiteY0" fmla="*/ 53702 h 53727"/>
                  <a:gd name="connsiteX1" fmla="*/ 25 w 53803"/>
                  <a:gd name="connsiteY1" fmla="*/ 28442 h 53727"/>
                  <a:gd name="connsiteX2" fmla="*/ 25321 w 53803"/>
                  <a:gd name="connsiteY2" fmla="*/ 25 h 53727"/>
                  <a:gd name="connsiteX3" fmla="*/ 53778 w 53803"/>
                  <a:gd name="connsiteY3" fmla="*/ 25285 h 53727"/>
                  <a:gd name="connsiteX4" fmla="*/ 28483 w 5380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3" h="53727">
                    <a:moveTo>
                      <a:pt x="28483" y="53702"/>
                    </a:moveTo>
                    <a:cubicBezTo>
                      <a:pt x="13305" y="54334"/>
                      <a:pt x="658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5" y="-606"/>
                      <a:pt x="52513" y="10761"/>
                      <a:pt x="53778" y="25285"/>
                    </a:cubicBezTo>
                    <a:cubicBezTo>
                      <a:pt x="54410" y="40441"/>
                      <a:pt x="43027" y="53071"/>
                      <a:pt x="28483" y="5370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B8096ACD-57D9-BE44-ACAF-E0F115BFD742}"/>
                  </a:ext>
                </a:extLst>
              </p:cNvPr>
              <p:cNvSpPr/>
              <p:nvPr/>
            </p:nvSpPr>
            <p:spPr>
              <a:xfrm>
                <a:off x="1371621" y="3996778"/>
                <a:ext cx="53803" cy="53727"/>
              </a:xfrm>
              <a:custGeom>
                <a:avLst/>
                <a:gdLst>
                  <a:gd name="connsiteX0" fmla="*/ 28483 w 53803"/>
                  <a:gd name="connsiteY0" fmla="*/ 53702 h 53727"/>
                  <a:gd name="connsiteX1" fmla="*/ 25 w 53803"/>
                  <a:gd name="connsiteY1" fmla="*/ 28442 h 53727"/>
                  <a:gd name="connsiteX2" fmla="*/ 25321 w 53803"/>
                  <a:gd name="connsiteY2" fmla="*/ 25 h 53727"/>
                  <a:gd name="connsiteX3" fmla="*/ 53778 w 53803"/>
                  <a:gd name="connsiteY3" fmla="*/ 25285 h 53727"/>
                  <a:gd name="connsiteX4" fmla="*/ 28483 w 5380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3" h="53727">
                    <a:moveTo>
                      <a:pt x="28483" y="53702"/>
                    </a:moveTo>
                    <a:cubicBezTo>
                      <a:pt x="13305" y="54334"/>
                      <a:pt x="658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6" y="-606"/>
                      <a:pt x="52513" y="10760"/>
                      <a:pt x="53778" y="25285"/>
                    </a:cubicBezTo>
                    <a:cubicBezTo>
                      <a:pt x="54410" y="40441"/>
                      <a:pt x="43027" y="53071"/>
                      <a:pt x="28483" y="5370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43D375BA-D030-D74E-A741-E5E657044013}"/>
                  </a:ext>
                </a:extLst>
              </p:cNvPr>
              <p:cNvSpPr/>
              <p:nvPr/>
            </p:nvSpPr>
            <p:spPr>
              <a:xfrm>
                <a:off x="1708076" y="3917866"/>
                <a:ext cx="89798" cy="89672"/>
              </a:xfrm>
              <a:custGeom>
                <a:avLst/>
                <a:gdLst>
                  <a:gd name="connsiteX0" fmla="*/ 44900 w 89798"/>
                  <a:gd name="connsiteY0" fmla="*/ 89672 h 89672"/>
                  <a:gd name="connsiteX1" fmla="*/ 89799 w 89798"/>
                  <a:gd name="connsiteY1" fmla="*/ 44836 h 89672"/>
                  <a:gd name="connsiteX2" fmla="*/ 44900 w 89798"/>
                  <a:gd name="connsiteY2" fmla="*/ 0 h 89672"/>
                  <a:gd name="connsiteX3" fmla="*/ 0 w 89798"/>
                  <a:gd name="connsiteY3" fmla="*/ 44836 h 89672"/>
                  <a:gd name="connsiteX4" fmla="*/ 44900 w 89798"/>
                  <a:gd name="connsiteY4" fmla="*/ 89672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8" h="89672">
                    <a:moveTo>
                      <a:pt x="44900" y="89672"/>
                    </a:moveTo>
                    <a:cubicBezTo>
                      <a:pt x="69563" y="89672"/>
                      <a:pt x="89799" y="69465"/>
                      <a:pt x="89799" y="44836"/>
                    </a:cubicBezTo>
                    <a:cubicBezTo>
                      <a:pt x="89799" y="20208"/>
                      <a:pt x="69563" y="0"/>
                      <a:pt x="44900" y="0"/>
                    </a:cubicBezTo>
                    <a:cubicBezTo>
                      <a:pt x="20236" y="0"/>
                      <a:pt x="0" y="20208"/>
                      <a:pt x="0" y="44836"/>
                    </a:cubicBezTo>
                    <a:cubicBezTo>
                      <a:pt x="0" y="69465"/>
                      <a:pt x="20236" y="89672"/>
                      <a:pt x="44900" y="89672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733DE268-AF19-3D49-9F15-77186A71DE61}"/>
                  </a:ext>
                </a:extLst>
              </p:cNvPr>
              <p:cNvSpPr/>
              <p:nvPr/>
            </p:nvSpPr>
            <p:spPr>
              <a:xfrm>
                <a:off x="2705983" y="3859137"/>
                <a:ext cx="141654" cy="141455"/>
              </a:xfrm>
              <a:custGeom>
                <a:avLst/>
                <a:gdLst>
                  <a:gd name="connsiteX0" fmla="*/ 70827 w 141654"/>
                  <a:gd name="connsiteY0" fmla="*/ 141455 h 141455"/>
                  <a:gd name="connsiteX1" fmla="*/ 141655 w 141654"/>
                  <a:gd name="connsiteY1" fmla="*/ 70728 h 141455"/>
                  <a:gd name="connsiteX2" fmla="*/ 70827 w 141654"/>
                  <a:gd name="connsiteY2" fmla="*/ 0 h 141455"/>
                  <a:gd name="connsiteX3" fmla="*/ 0 w 141654"/>
                  <a:gd name="connsiteY3" fmla="*/ 70728 h 141455"/>
                  <a:gd name="connsiteX4" fmla="*/ 70827 w 141654"/>
                  <a:gd name="connsiteY4" fmla="*/ 141455 h 14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54" h="141455">
                    <a:moveTo>
                      <a:pt x="70827" y="141455"/>
                    </a:moveTo>
                    <a:cubicBezTo>
                      <a:pt x="110035" y="141455"/>
                      <a:pt x="141655" y="109880"/>
                      <a:pt x="141655" y="70728"/>
                    </a:cubicBezTo>
                    <a:cubicBezTo>
                      <a:pt x="141655" y="31575"/>
                      <a:pt x="110035" y="0"/>
                      <a:pt x="70827" y="0"/>
                    </a:cubicBezTo>
                    <a:cubicBezTo>
                      <a:pt x="31619" y="0"/>
                      <a:pt x="0" y="31575"/>
                      <a:pt x="0" y="70728"/>
                    </a:cubicBezTo>
                    <a:cubicBezTo>
                      <a:pt x="632" y="109880"/>
                      <a:pt x="32252" y="141455"/>
                      <a:pt x="70827" y="141455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CB520319-490A-FC44-A4D7-7A3F1DEA6631}"/>
                  </a:ext>
                </a:extLst>
              </p:cNvPr>
              <p:cNvSpPr/>
              <p:nvPr/>
            </p:nvSpPr>
            <p:spPr>
              <a:xfrm>
                <a:off x="2285392" y="4050426"/>
                <a:ext cx="22819" cy="22840"/>
              </a:xfrm>
              <a:custGeom>
                <a:avLst/>
                <a:gdLst>
                  <a:gd name="connsiteX0" fmla="*/ 12069 w 22819"/>
                  <a:gd name="connsiteY0" fmla="*/ 22787 h 22840"/>
                  <a:gd name="connsiteX1" fmla="*/ 53 w 22819"/>
                  <a:gd name="connsiteY1" fmla="*/ 12052 h 22840"/>
                  <a:gd name="connsiteX2" fmla="*/ 10804 w 22819"/>
                  <a:gd name="connsiteY2" fmla="*/ 53 h 22840"/>
                  <a:gd name="connsiteX3" fmla="*/ 22819 w 22819"/>
                  <a:gd name="connsiteY3" fmla="*/ 10789 h 22840"/>
                  <a:gd name="connsiteX4" fmla="*/ 12069 w 22819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9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2819" y="17104"/>
                      <a:pt x="18393" y="22787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26F61BAC-DC81-5B45-B425-6DBC3F943280}"/>
                  </a:ext>
                </a:extLst>
              </p:cNvPr>
              <p:cNvSpPr/>
              <p:nvPr/>
            </p:nvSpPr>
            <p:spPr>
              <a:xfrm>
                <a:off x="2705325" y="4327050"/>
                <a:ext cx="53803" cy="53727"/>
              </a:xfrm>
              <a:custGeom>
                <a:avLst/>
                <a:gdLst>
                  <a:gd name="connsiteX0" fmla="*/ 28483 w 53803"/>
                  <a:gd name="connsiteY0" fmla="*/ 53702 h 53727"/>
                  <a:gd name="connsiteX1" fmla="*/ 25 w 53803"/>
                  <a:gd name="connsiteY1" fmla="*/ 28442 h 53727"/>
                  <a:gd name="connsiteX2" fmla="*/ 25321 w 53803"/>
                  <a:gd name="connsiteY2" fmla="*/ 25 h 53727"/>
                  <a:gd name="connsiteX3" fmla="*/ 53778 w 53803"/>
                  <a:gd name="connsiteY3" fmla="*/ 25285 h 53727"/>
                  <a:gd name="connsiteX4" fmla="*/ 28483 w 5380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3" h="53727">
                    <a:moveTo>
                      <a:pt x="28483" y="53702"/>
                    </a:moveTo>
                    <a:cubicBezTo>
                      <a:pt x="13938" y="54334"/>
                      <a:pt x="1290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6" y="-606"/>
                      <a:pt x="52513" y="10761"/>
                      <a:pt x="53778" y="25285"/>
                    </a:cubicBezTo>
                    <a:cubicBezTo>
                      <a:pt x="54410" y="40441"/>
                      <a:pt x="43028" y="53071"/>
                      <a:pt x="28483" y="5370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80B9E2EE-3599-B24A-A58D-36ED79DCAC3B}"/>
                  </a:ext>
                </a:extLst>
              </p:cNvPr>
              <p:cNvSpPr/>
              <p:nvPr/>
            </p:nvSpPr>
            <p:spPr>
              <a:xfrm>
                <a:off x="3074628" y="3617237"/>
                <a:ext cx="36082" cy="36068"/>
              </a:xfrm>
              <a:custGeom>
                <a:avLst/>
                <a:gdLst>
                  <a:gd name="connsiteX0" fmla="*/ 19008 w 36082"/>
                  <a:gd name="connsiteY0" fmla="*/ 36032 h 36068"/>
                  <a:gd name="connsiteX1" fmla="*/ 37 w 36082"/>
                  <a:gd name="connsiteY1" fmla="*/ 18982 h 36068"/>
                  <a:gd name="connsiteX2" fmla="*/ 17111 w 36082"/>
                  <a:gd name="connsiteY2" fmla="*/ 37 h 36068"/>
                  <a:gd name="connsiteX3" fmla="*/ 36083 w 36082"/>
                  <a:gd name="connsiteY3" fmla="*/ 17087 h 36068"/>
                  <a:gd name="connsiteX4" fmla="*/ 19008 w 36082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82" h="36068">
                    <a:moveTo>
                      <a:pt x="19008" y="36032"/>
                    </a:moveTo>
                    <a:cubicBezTo>
                      <a:pt x="8890" y="36663"/>
                      <a:pt x="669" y="29086"/>
                      <a:pt x="37" y="18982"/>
                    </a:cubicBezTo>
                    <a:cubicBezTo>
                      <a:pt x="-596" y="8878"/>
                      <a:pt x="6993" y="668"/>
                      <a:pt x="17111" y="37"/>
                    </a:cubicBezTo>
                    <a:cubicBezTo>
                      <a:pt x="27229" y="-595"/>
                      <a:pt x="35450" y="6983"/>
                      <a:pt x="36083" y="17087"/>
                    </a:cubicBezTo>
                    <a:cubicBezTo>
                      <a:pt x="36083" y="27191"/>
                      <a:pt x="28494" y="35400"/>
                      <a:pt x="19008" y="3603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195C1D1D-F6D5-5846-B2DE-54795E53B703}"/>
                  </a:ext>
                </a:extLst>
              </p:cNvPr>
              <p:cNvSpPr/>
              <p:nvPr/>
            </p:nvSpPr>
            <p:spPr>
              <a:xfrm>
                <a:off x="3205543" y="3951942"/>
                <a:ext cx="53869" cy="53727"/>
              </a:xfrm>
              <a:custGeom>
                <a:avLst/>
                <a:gdLst>
                  <a:gd name="connsiteX0" fmla="*/ 28483 w 53869"/>
                  <a:gd name="connsiteY0" fmla="*/ 53702 h 53727"/>
                  <a:gd name="connsiteX1" fmla="*/ 25 w 53869"/>
                  <a:gd name="connsiteY1" fmla="*/ 28442 h 53727"/>
                  <a:gd name="connsiteX2" fmla="*/ 25321 w 53869"/>
                  <a:gd name="connsiteY2" fmla="*/ 25 h 53727"/>
                  <a:gd name="connsiteX3" fmla="*/ 53778 w 53869"/>
                  <a:gd name="connsiteY3" fmla="*/ 25285 h 53727"/>
                  <a:gd name="connsiteX4" fmla="*/ 28483 w 53869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69" h="53727">
                    <a:moveTo>
                      <a:pt x="28483" y="53702"/>
                    </a:moveTo>
                    <a:cubicBezTo>
                      <a:pt x="13305" y="54334"/>
                      <a:pt x="658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6" y="-606"/>
                      <a:pt x="52513" y="10761"/>
                      <a:pt x="53778" y="25285"/>
                    </a:cubicBezTo>
                    <a:cubicBezTo>
                      <a:pt x="55043" y="40441"/>
                      <a:pt x="43028" y="53071"/>
                      <a:pt x="28483" y="5370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2720C7AC-58B3-9D43-8B00-DB76198DBC61}"/>
                  </a:ext>
                </a:extLst>
              </p:cNvPr>
              <p:cNvSpPr/>
              <p:nvPr/>
            </p:nvSpPr>
            <p:spPr>
              <a:xfrm>
                <a:off x="3400939" y="4443865"/>
                <a:ext cx="36119" cy="36068"/>
              </a:xfrm>
              <a:custGeom>
                <a:avLst/>
                <a:gdLst>
                  <a:gd name="connsiteX0" fmla="*/ 19008 w 36119"/>
                  <a:gd name="connsiteY0" fmla="*/ 36032 h 36068"/>
                  <a:gd name="connsiteX1" fmla="*/ 37 w 36119"/>
                  <a:gd name="connsiteY1" fmla="*/ 18982 h 36068"/>
                  <a:gd name="connsiteX2" fmla="*/ 17111 w 36119"/>
                  <a:gd name="connsiteY2" fmla="*/ 37 h 36068"/>
                  <a:gd name="connsiteX3" fmla="*/ 36083 w 36119"/>
                  <a:gd name="connsiteY3" fmla="*/ 17087 h 36068"/>
                  <a:gd name="connsiteX4" fmla="*/ 19008 w 36119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19" h="36068">
                    <a:moveTo>
                      <a:pt x="19008" y="36032"/>
                    </a:moveTo>
                    <a:cubicBezTo>
                      <a:pt x="8890" y="36663"/>
                      <a:pt x="669" y="29086"/>
                      <a:pt x="37" y="18982"/>
                    </a:cubicBezTo>
                    <a:cubicBezTo>
                      <a:pt x="-595" y="8878"/>
                      <a:pt x="6993" y="668"/>
                      <a:pt x="17111" y="37"/>
                    </a:cubicBezTo>
                    <a:cubicBezTo>
                      <a:pt x="27229" y="-595"/>
                      <a:pt x="35451" y="6983"/>
                      <a:pt x="36083" y="17087"/>
                    </a:cubicBezTo>
                    <a:cubicBezTo>
                      <a:pt x="36715" y="27191"/>
                      <a:pt x="29127" y="35401"/>
                      <a:pt x="19008" y="3603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 539">
                <a:extLst>
                  <a:ext uri="{FF2B5EF4-FFF2-40B4-BE49-F238E27FC236}">
                    <a16:creationId xmlns:a16="http://schemas.microsoft.com/office/drawing/2014/main" id="{26963E30-30E9-F046-9B3C-FCAF24463A9A}"/>
                  </a:ext>
                </a:extLst>
              </p:cNvPr>
              <p:cNvSpPr/>
              <p:nvPr/>
            </p:nvSpPr>
            <p:spPr>
              <a:xfrm>
                <a:off x="3629268" y="4152782"/>
                <a:ext cx="54385" cy="54308"/>
              </a:xfrm>
              <a:custGeom>
                <a:avLst/>
                <a:gdLst>
                  <a:gd name="connsiteX0" fmla="*/ 27193 w 54385"/>
                  <a:gd name="connsiteY0" fmla="*/ 54309 h 54308"/>
                  <a:gd name="connsiteX1" fmla="*/ 54385 w 54385"/>
                  <a:gd name="connsiteY1" fmla="*/ 27154 h 54308"/>
                  <a:gd name="connsiteX2" fmla="*/ 27193 w 54385"/>
                  <a:gd name="connsiteY2" fmla="*/ 0 h 54308"/>
                  <a:gd name="connsiteX3" fmla="*/ 0 w 54385"/>
                  <a:gd name="connsiteY3" fmla="*/ 27154 h 54308"/>
                  <a:gd name="connsiteX4" fmla="*/ 27193 w 54385"/>
                  <a:gd name="connsiteY4" fmla="*/ 54309 h 5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85" h="54308">
                    <a:moveTo>
                      <a:pt x="27193" y="54309"/>
                    </a:moveTo>
                    <a:cubicBezTo>
                      <a:pt x="41737" y="54309"/>
                      <a:pt x="54385" y="42310"/>
                      <a:pt x="54385" y="27154"/>
                    </a:cubicBezTo>
                    <a:cubicBezTo>
                      <a:pt x="54385" y="12630"/>
                      <a:pt x="42370" y="0"/>
                      <a:pt x="27193" y="0"/>
                    </a:cubicBezTo>
                    <a:cubicBezTo>
                      <a:pt x="12648" y="0"/>
                      <a:pt x="0" y="11998"/>
                      <a:pt x="0" y="27154"/>
                    </a:cubicBezTo>
                    <a:cubicBezTo>
                      <a:pt x="632" y="42310"/>
                      <a:pt x="12648" y="54309"/>
                      <a:pt x="27193" y="54309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BCFC9EB3-605F-3C49-A060-CDFE844D0EE0}"/>
                  </a:ext>
                </a:extLst>
              </p:cNvPr>
              <p:cNvSpPr/>
              <p:nvPr/>
            </p:nvSpPr>
            <p:spPr>
              <a:xfrm>
                <a:off x="3614090" y="3606538"/>
                <a:ext cx="89799" cy="89672"/>
              </a:xfrm>
              <a:custGeom>
                <a:avLst/>
                <a:gdLst>
                  <a:gd name="connsiteX0" fmla="*/ 44899 w 89799"/>
                  <a:gd name="connsiteY0" fmla="*/ 89672 h 89672"/>
                  <a:gd name="connsiteX1" fmla="*/ 89799 w 89799"/>
                  <a:gd name="connsiteY1" fmla="*/ 44836 h 89672"/>
                  <a:gd name="connsiteX2" fmla="*/ 44899 w 89799"/>
                  <a:gd name="connsiteY2" fmla="*/ 0 h 89672"/>
                  <a:gd name="connsiteX3" fmla="*/ 0 w 89799"/>
                  <a:gd name="connsiteY3" fmla="*/ 44836 h 89672"/>
                  <a:gd name="connsiteX4" fmla="*/ 44899 w 89799"/>
                  <a:gd name="connsiteY4" fmla="*/ 89672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9" h="89672">
                    <a:moveTo>
                      <a:pt x="44899" y="89672"/>
                    </a:moveTo>
                    <a:cubicBezTo>
                      <a:pt x="69563" y="89672"/>
                      <a:pt x="89799" y="69465"/>
                      <a:pt x="89799" y="44836"/>
                    </a:cubicBezTo>
                    <a:cubicBezTo>
                      <a:pt x="89799" y="20208"/>
                      <a:pt x="69563" y="0"/>
                      <a:pt x="44899" y="0"/>
                    </a:cubicBezTo>
                    <a:cubicBezTo>
                      <a:pt x="20236" y="0"/>
                      <a:pt x="0" y="20208"/>
                      <a:pt x="0" y="44836"/>
                    </a:cubicBezTo>
                    <a:cubicBezTo>
                      <a:pt x="0" y="69465"/>
                      <a:pt x="20236" y="89672"/>
                      <a:pt x="44899" y="8967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8A3203E9-2B33-EF4F-A803-25B4C0624D94}"/>
                  </a:ext>
                </a:extLst>
              </p:cNvPr>
              <p:cNvSpPr/>
              <p:nvPr/>
            </p:nvSpPr>
            <p:spPr>
              <a:xfrm>
                <a:off x="4737172" y="3329275"/>
                <a:ext cx="36082" cy="36068"/>
              </a:xfrm>
              <a:custGeom>
                <a:avLst/>
                <a:gdLst>
                  <a:gd name="connsiteX0" fmla="*/ 19008 w 36082"/>
                  <a:gd name="connsiteY0" fmla="*/ 36032 h 36068"/>
                  <a:gd name="connsiteX1" fmla="*/ 37 w 36082"/>
                  <a:gd name="connsiteY1" fmla="*/ 18982 h 36068"/>
                  <a:gd name="connsiteX2" fmla="*/ 17111 w 36082"/>
                  <a:gd name="connsiteY2" fmla="*/ 37 h 36068"/>
                  <a:gd name="connsiteX3" fmla="*/ 36083 w 36082"/>
                  <a:gd name="connsiteY3" fmla="*/ 17087 h 36068"/>
                  <a:gd name="connsiteX4" fmla="*/ 19008 w 36082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82" h="36068">
                    <a:moveTo>
                      <a:pt x="19008" y="36032"/>
                    </a:moveTo>
                    <a:cubicBezTo>
                      <a:pt x="8890" y="36664"/>
                      <a:pt x="669" y="29086"/>
                      <a:pt x="37" y="18982"/>
                    </a:cubicBezTo>
                    <a:cubicBezTo>
                      <a:pt x="-595" y="8878"/>
                      <a:pt x="6993" y="668"/>
                      <a:pt x="17111" y="37"/>
                    </a:cubicBezTo>
                    <a:cubicBezTo>
                      <a:pt x="27230" y="-595"/>
                      <a:pt x="35451" y="6983"/>
                      <a:pt x="36083" y="17087"/>
                    </a:cubicBezTo>
                    <a:cubicBezTo>
                      <a:pt x="36083" y="26560"/>
                      <a:pt x="28494" y="35401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041135CC-EFC9-0B45-84FF-6F54715FD32F}"/>
                  </a:ext>
                </a:extLst>
              </p:cNvPr>
              <p:cNvSpPr/>
              <p:nvPr/>
            </p:nvSpPr>
            <p:spPr>
              <a:xfrm>
                <a:off x="4021955" y="3731549"/>
                <a:ext cx="53874" cy="53727"/>
              </a:xfrm>
              <a:custGeom>
                <a:avLst/>
                <a:gdLst>
                  <a:gd name="connsiteX0" fmla="*/ 28483 w 53874"/>
                  <a:gd name="connsiteY0" fmla="*/ 53702 h 53727"/>
                  <a:gd name="connsiteX1" fmla="*/ 25 w 53874"/>
                  <a:gd name="connsiteY1" fmla="*/ 28442 h 53727"/>
                  <a:gd name="connsiteX2" fmla="*/ 25321 w 53874"/>
                  <a:gd name="connsiteY2" fmla="*/ 25 h 53727"/>
                  <a:gd name="connsiteX3" fmla="*/ 53778 w 53874"/>
                  <a:gd name="connsiteY3" fmla="*/ 25285 h 53727"/>
                  <a:gd name="connsiteX4" fmla="*/ 28483 w 53874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74" h="53727">
                    <a:moveTo>
                      <a:pt x="28483" y="53702"/>
                    </a:moveTo>
                    <a:cubicBezTo>
                      <a:pt x="13305" y="54334"/>
                      <a:pt x="657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5" y="-606"/>
                      <a:pt x="52513" y="10760"/>
                      <a:pt x="53778" y="25285"/>
                    </a:cubicBezTo>
                    <a:cubicBezTo>
                      <a:pt x="55043" y="40441"/>
                      <a:pt x="43660" y="53071"/>
                      <a:pt x="28483" y="5370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4AC34E4C-CF42-4541-BD05-6E4A91B4D5E5}"/>
                  </a:ext>
                </a:extLst>
              </p:cNvPr>
              <p:cNvSpPr/>
              <p:nvPr/>
            </p:nvSpPr>
            <p:spPr>
              <a:xfrm>
                <a:off x="4511413" y="3881205"/>
                <a:ext cx="37381" cy="37326"/>
              </a:xfrm>
              <a:custGeom>
                <a:avLst/>
                <a:gdLst>
                  <a:gd name="connsiteX0" fmla="*/ 19638 w 37381"/>
                  <a:gd name="connsiteY0" fmla="*/ 37292 h 37326"/>
                  <a:gd name="connsiteX1" fmla="*/ 34 w 37381"/>
                  <a:gd name="connsiteY1" fmla="*/ 19611 h 37326"/>
                  <a:gd name="connsiteX2" fmla="*/ 17741 w 37381"/>
                  <a:gd name="connsiteY2" fmla="*/ 34 h 37326"/>
                  <a:gd name="connsiteX3" fmla="*/ 37345 w 37381"/>
                  <a:gd name="connsiteY3" fmla="*/ 17716 h 37326"/>
                  <a:gd name="connsiteX4" fmla="*/ 19638 w 37381"/>
                  <a:gd name="connsiteY4" fmla="*/ 37292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81" h="37326">
                    <a:moveTo>
                      <a:pt x="19638" y="37292"/>
                    </a:moveTo>
                    <a:cubicBezTo>
                      <a:pt x="9520" y="37924"/>
                      <a:pt x="666" y="29715"/>
                      <a:pt x="34" y="19611"/>
                    </a:cubicBezTo>
                    <a:cubicBezTo>
                      <a:pt x="-598" y="9507"/>
                      <a:pt x="7623" y="666"/>
                      <a:pt x="17741" y="34"/>
                    </a:cubicBezTo>
                    <a:cubicBezTo>
                      <a:pt x="27859" y="-597"/>
                      <a:pt x="36713" y="7612"/>
                      <a:pt x="37345" y="17716"/>
                    </a:cubicBezTo>
                    <a:cubicBezTo>
                      <a:pt x="37977" y="27820"/>
                      <a:pt x="30389" y="36661"/>
                      <a:pt x="19638" y="3729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27E27724-581D-D643-8902-A5D406430584}"/>
                  </a:ext>
                </a:extLst>
              </p:cNvPr>
              <p:cNvSpPr/>
              <p:nvPr/>
            </p:nvSpPr>
            <p:spPr>
              <a:xfrm>
                <a:off x="3300373" y="4173568"/>
                <a:ext cx="22872" cy="22840"/>
              </a:xfrm>
              <a:custGeom>
                <a:avLst/>
                <a:gdLst>
                  <a:gd name="connsiteX0" fmla="*/ 12069 w 22872"/>
                  <a:gd name="connsiteY0" fmla="*/ 22787 h 22840"/>
                  <a:gd name="connsiteX1" fmla="*/ 54 w 22872"/>
                  <a:gd name="connsiteY1" fmla="*/ 12052 h 22840"/>
                  <a:gd name="connsiteX2" fmla="*/ 10804 w 22872"/>
                  <a:gd name="connsiteY2" fmla="*/ 53 h 22840"/>
                  <a:gd name="connsiteX3" fmla="*/ 22819 w 22872"/>
                  <a:gd name="connsiteY3" fmla="*/ 10789 h 22840"/>
                  <a:gd name="connsiteX4" fmla="*/ 12069 w 22872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2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4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3452" y="17104"/>
                      <a:pt x="18393" y="22156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86DFD510-61D1-B94E-A7A8-4ABA9849AD94}"/>
                  </a:ext>
                </a:extLst>
              </p:cNvPr>
              <p:cNvSpPr/>
              <p:nvPr/>
            </p:nvSpPr>
            <p:spPr>
              <a:xfrm>
                <a:off x="5218680" y="3868202"/>
                <a:ext cx="53936" cy="53860"/>
              </a:xfrm>
              <a:custGeom>
                <a:avLst/>
                <a:gdLst>
                  <a:gd name="connsiteX0" fmla="*/ 53528 w 53936"/>
                  <a:gd name="connsiteY0" fmla="*/ 31982 h 53860"/>
                  <a:gd name="connsiteX1" fmla="*/ 21909 w 53936"/>
                  <a:gd name="connsiteY1" fmla="*/ 53453 h 53860"/>
                  <a:gd name="connsiteX2" fmla="*/ 408 w 53936"/>
                  <a:gd name="connsiteY2" fmla="*/ 21878 h 53860"/>
                  <a:gd name="connsiteX3" fmla="*/ 32027 w 53936"/>
                  <a:gd name="connsiteY3" fmla="*/ 407 h 53860"/>
                  <a:gd name="connsiteX4" fmla="*/ 53528 w 53936"/>
                  <a:gd name="connsiteY4" fmla="*/ 31982 h 5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36" h="53860">
                    <a:moveTo>
                      <a:pt x="53528" y="31982"/>
                    </a:moveTo>
                    <a:cubicBezTo>
                      <a:pt x="50999" y="46507"/>
                      <a:pt x="36454" y="55979"/>
                      <a:pt x="21909" y="53453"/>
                    </a:cubicBezTo>
                    <a:cubicBezTo>
                      <a:pt x="7364" y="50927"/>
                      <a:pt x="-2121" y="36403"/>
                      <a:pt x="408" y="21878"/>
                    </a:cubicBezTo>
                    <a:cubicBezTo>
                      <a:pt x="2938" y="7354"/>
                      <a:pt x="17482" y="-2119"/>
                      <a:pt x="32027" y="407"/>
                    </a:cubicBezTo>
                    <a:cubicBezTo>
                      <a:pt x="46572" y="3565"/>
                      <a:pt x="56058" y="17458"/>
                      <a:pt x="53528" y="3198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4B7C228A-ED63-2545-B9CF-AA445E3D0E4D}"/>
                  </a:ext>
                </a:extLst>
              </p:cNvPr>
              <p:cNvSpPr/>
              <p:nvPr/>
            </p:nvSpPr>
            <p:spPr>
              <a:xfrm>
                <a:off x="5114673" y="4084510"/>
                <a:ext cx="72236" cy="72132"/>
              </a:xfrm>
              <a:custGeom>
                <a:avLst/>
                <a:gdLst>
                  <a:gd name="connsiteX0" fmla="*/ 38014 w 72236"/>
                  <a:gd name="connsiteY0" fmla="*/ 72061 h 72132"/>
                  <a:gd name="connsiteX1" fmla="*/ 71 w 72236"/>
                  <a:gd name="connsiteY1" fmla="*/ 37961 h 72132"/>
                  <a:gd name="connsiteX2" fmla="*/ 34220 w 72236"/>
                  <a:gd name="connsiteY2" fmla="*/ 71 h 72132"/>
                  <a:gd name="connsiteX3" fmla="*/ 72163 w 72236"/>
                  <a:gd name="connsiteY3" fmla="*/ 34172 h 72132"/>
                  <a:gd name="connsiteX4" fmla="*/ 38014 w 72236"/>
                  <a:gd name="connsiteY4" fmla="*/ 72061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6" h="72132">
                    <a:moveTo>
                      <a:pt x="38014" y="72061"/>
                    </a:moveTo>
                    <a:cubicBezTo>
                      <a:pt x="17778" y="73324"/>
                      <a:pt x="704" y="57537"/>
                      <a:pt x="71" y="37961"/>
                    </a:cubicBezTo>
                    <a:cubicBezTo>
                      <a:pt x="-1194" y="17753"/>
                      <a:pt x="14616" y="702"/>
                      <a:pt x="34220" y="71"/>
                    </a:cubicBezTo>
                    <a:cubicBezTo>
                      <a:pt x="54456" y="-1192"/>
                      <a:pt x="71531" y="14595"/>
                      <a:pt x="72163" y="34172"/>
                    </a:cubicBezTo>
                    <a:cubicBezTo>
                      <a:pt x="73428" y="53748"/>
                      <a:pt x="58251" y="70798"/>
                      <a:pt x="38014" y="72061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 547">
                <a:extLst>
                  <a:ext uri="{FF2B5EF4-FFF2-40B4-BE49-F238E27FC236}">
                    <a16:creationId xmlns:a16="http://schemas.microsoft.com/office/drawing/2014/main" id="{8C802EF5-6BE6-ED40-8159-B33EC4FBE0A5}"/>
                  </a:ext>
                </a:extLst>
              </p:cNvPr>
              <p:cNvSpPr/>
              <p:nvPr/>
            </p:nvSpPr>
            <p:spPr>
              <a:xfrm>
                <a:off x="6649547" y="3559808"/>
                <a:ext cx="107505" cy="107354"/>
              </a:xfrm>
              <a:custGeom>
                <a:avLst/>
                <a:gdLst>
                  <a:gd name="connsiteX0" fmla="*/ 53753 w 107505"/>
                  <a:gd name="connsiteY0" fmla="*/ 107354 h 107354"/>
                  <a:gd name="connsiteX1" fmla="*/ 107506 w 107505"/>
                  <a:gd name="connsiteY1" fmla="*/ 53677 h 107354"/>
                  <a:gd name="connsiteX2" fmla="*/ 53753 w 107505"/>
                  <a:gd name="connsiteY2" fmla="*/ 0 h 107354"/>
                  <a:gd name="connsiteX3" fmla="*/ 0 w 107505"/>
                  <a:gd name="connsiteY3" fmla="*/ 53677 h 107354"/>
                  <a:gd name="connsiteX4" fmla="*/ 53753 w 107505"/>
                  <a:gd name="connsiteY4" fmla="*/ 107354 h 10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05" h="107354">
                    <a:moveTo>
                      <a:pt x="53753" y="107354"/>
                    </a:moveTo>
                    <a:cubicBezTo>
                      <a:pt x="83475" y="107354"/>
                      <a:pt x="107506" y="83357"/>
                      <a:pt x="107506" y="53677"/>
                    </a:cubicBezTo>
                    <a:cubicBezTo>
                      <a:pt x="107506" y="23997"/>
                      <a:pt x="83475" y="0"/>
                      <a:pt x="53753" y="0"/>
                    </a:cubicBezTo>
                    <a:cubicBezTo>
                      <a:pt x="24031" y="0"/>
                      <a:pt x="0" y="23997"/>
                      <a:pt x="0" y="53677"/>
                    </a:cubicBezTo>
                    <a:cubicBezTo>
                      <a:pt x="0" y="83357"/>
                      <a:pt x="24031" y="107354"/>
                      <a:pt x="53753" y="107354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 548">
                <a:extLst>
                  <a:ext uri="{FF2B5EF4-FFF2-40B4-BE49-F238E27FC236}">
                    <a16:creationId xmlns:a16="http://schemas.microsoft.com/office/drawing/2014/main" id="{E6F9C1D0-7F2E-8C42-913B-E6C1AB30DAF0}"/>
                  </a:ext>
                </a:extLst>
              </p:cNvPr>
              <p:cNvSpPr/>
              <p:nvPr/>
            </p:nvSpPr>
            <p:spPr>
              <a:xfrm>
                <a:off x="8034474" y="3756203"/>
                <a:ext cx="141654" cy="141455"/>
              </a:xfrm>
              <a:custGeom>
                <a:avLst/>
                <a:gdLst>
                  <a:gd name="connsiteX0" fmla="*/ 70827 w 141654"/>
                  <a:gd name="connsiteY0" fmla="*/ 141455 h 141455"/>
                  <a:gd name="connsiteX1" fmla="*/ 141655 w 141654"/>
                  <a:gd name="connsiteY1" fmla="*/ 70728 h 141455"/>
                  <a:gd name="connsiteX2" fmla="*/ 70827 w 141654"/>
                  <a:gd name="connsiteY2" fmla="*/ 0 h 141455"/>
                  <a:gd name="connsiteX3" fmla="*/ 0 w 141654"/>
                  <a:gd name="connsiteY3" fmla="*/ 70728 h 141455"/>
                  <a:gd name="connsiteX4" fmla="*/ 70827 w 141654"/>
                  <a:gd name="connsiteY4" fmla="*/ 141455 h 14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54" h="141455">
                    <a:moveTo>
                      <a:pt x="70827" y="141455"/>
                    </a:moveTo>
                    <a:cubicBezTo>
                      <a:pt x="110035" y="141455"/>
                      <a:pt x="141655" y="109880"/>
                      <a:pt x="141655" y="70728"/>
                    </a:cubicBezTo>
                    <a:cubicBezTo>
                      <a:pt x="141655" y="31575"/>
                      <a:pt x="110035" y="0"/>
                      <a:pt x="70827" y="0"/>
                    </a:cubicBezTo>
                    <a:cubicBezTo>
                      <a:pt x="31619" y="0"/>
                      <a:pt x="0" y="31575"/>
                      <a:pt x="0" y="70728"/>
                    </a:cubicBezTo>
                    <a:cubicBezTo>
                      <a:pt x="0" y="109880"/>
                      <a:pt x="31619" y="141455"/>
                      <a:pt x="70827" y="141455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DA938A90-5F3B-3647-B93C-3483E08F69B1}"/>
                  </a:ext>
                </a:extLst>
              </p:cNvPr>
              <p:cNvSpPr/>
              <p:nvPr/>
            </p:nvSpPr>
            <p:spPr>
              <a:xfrm>
                <a:off x="7481768" y="3571806"/>
                <a:ext cx="107505" cy="107354"/>
              </a:xfrm>
              <a:custGeom>
                <a:avLst/>
                <a:gdLst>
                  <a:gd name="connsiteX0" fmla="*/ 53753 w 107505"/>
                  <a:gd name="connsiteY0" fmla="*/ 107354 h 107354"/>
                  <a:gd name="connsiteX1" fmla="*/ 107506 w 107505"/>
                  <a:gd name="connsiteY1" fmla="*/ 53677 h 107354"/>
                  <a:gd name="connsiteX2" fmla="*/ 53753 w 107505"/>
                  <a:gd name="connsiteY2" fmla="*/ 0 h 107354"/>
                  <a:gd name="connsiteX3" fmla="*/ 0 w 107505"/>
                  <a:gd name="connsiteY3" fmla="*/ 53677 h 107354"/>
                  <a:gd name="connsiteX4" fmla="*/ 53753 w 107505"/>
                  <a:gd name="connsiteY4" fmla="*/ 107354 h 10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05" h="107354">
                    <a:moveTo>
                      <a:pt x="53753" y="107354"/>
                    </a:moveTo>
                    <a:cubicBezTo>
                      <a:pt x="83476" y="107354"/>
                      <a:pt x="107506" y="83358"/>
                      <a:pt x="107506" y="53677"/>
                    </a:cubicBezTo>
                    <a:cubicBezTo>
                      <a:pt x="107506" y="23997"/>
                      <a:pt x="83476" y="0"/>
                      <a:pt x="53753" y="0"/>
                    </a:cubicBezTo>
                    <a:cubicBezTo>
                      <a:pt x="24031" y="0"/>
                      <a:pt x="0" y="23997"/>
                      <a:pt x="0" y="53677"/>
                    </a:cubicBezTo>
                    <a:cubicBezTo>
                      <a:pt x="0" y="83358"/>
                      <a:pt x="24031" y="107354"/>
                      <a:pt x="53753" y="107354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CE4F9F97-E068-D645-BFA0-D19D15FFD93E}"/>
                  </a:ext>
                </a:extLst>
              </p:cNvPr>
              <p:cNvSpPr/>
              <p:nvPr/>
            </p:nvSpPr>
            <p:spPr>
              <a:xfrm>
                <a:off x="5562437" y="3474519"/>
                <a:ext cx="36119" cy="36068"/>
              </a:xfrm>
              <a:custGeom>
                <a:avLst/>
                <a:gdLst>
                  <a:gd name="connsiteX0" fmla="*/ 19008 w 36119"/>
                  <a:gd name="connsiteY0" fmla="*/ 36032 h 36068"/>
                  <a:gd name="connsiteX1" fmla="*/ 37 w 36119"/>
                  <a:gd name="connsiteY1" fmla="*/ 18982 h 36068"/>
                  <a:gd name="connsiteX2" fmla="*/ 17111 w 36119"/>
                  <a:gd name="connsiteY2" fmla="*/ 37 h 36068"/>
                  <a:gd name="connsiteX3" fmla="*/ 36083 w 36119"/>
                  <a:gd name="connsiteY3" fmla="*/ 17087 h 36068"/>
                  <a:gd name="connsiteX4" fmla="*/ 19008 w 36119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19" h="36068">
                    <a:moveTo>
                      <a:pt x="19008" y="36032"/>
                    </a:moveTo>
                    <a:cubicBezTo>
                      <a:pt x="8890" y="36664"/>
                      <a:pt x="669" y="29086"/>
                      <a:pt x="37" y="18982"/>
                    </a:cubicBezTo>
                    <a:cubicBezTo>
                      <a:pt x="-595" y="8878"/>
                      <a:pt x="6993" y="668"/>
                      <a:pt x="17111" y="37"/>
                    </a:cubicBezTo>
                    <a:cubicBezTo>
                      <a:pt x="27230" y="-595"/>
                      <a:pt x="35451" y="6983"/>
                      <a:pt x="36083" y="17087"/>
                    </a:cubicBezTo>
                    <a:cubicBezTo>
                      <a:pt x="36716" y="27191"/>
                      <a:pt x="29127" y="35401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9005E350-4BEE-1549-831B-F4668C526E40}"/>
                  </a:ext>
                </a:extLst>
              </p:cNvPr>
              <p:cNvSpPr/>
              <p:nvPr/>
            </p:nvSpPr>
            <p:spPr>
              <a:xfrm>
                <a:off x="6961909" y="3318540"/>
                <a:ext cx="36119" cy="36068"/>
              </a:xfrm>
              <a:custGeom>
                <a:avLst/>
                <a:gdLst>
                  <a:gd name="connsiteX0" fmla="*/ 19008 w 36119"/>
                  <a:gd name="connsiteY0" fmla="*/ 36032 h 36068"/>
                  <a:gd name="connsiteX1" fmla="*/ 37 w 36119"/>
                  <a:gd name="connsiteY1" fmla="*/ 18982 h 36068"/>
                  <a:gd name="connsiteX2" fmla="*/ 17111 w 36119"/>
                  <a:gd name="connsiteY2" fmla="*/ 37 h 36068"/>
                  <a:gd name="connsiteX3" fmla="*/ 36083 w 36119"/>
                  <a:gd name="connsiteY3" fmla="*/ 17087 h 36068"/>
                  <a:gd name="connsiteX4" fmla="*/ 19008 w 36119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19" h="36068">
                    <a:moveTo>
                      <a:pt x="19008" y="36032"/>
                    </a:moveTo>
                    <a:cubicBezTo>
                      <a:pt x="8890" y="36663"/>
                      <a:pt x="669" y="29086"/>
                      <a:pt x="37" y="18982"/>
                    </a:cubicBezTo>
                    <a:cubicBezTo>
                      <a:pt x="-595" y="8878"/>
                      <a:pt x="6993" y="668"/>
                      <a:pt x="17111" y="37"/>
                    </a:cubicBezTo>
                    <a:cubicBezTo>
                      <a:pt x="27229" y="-595"/>
                      <a:pt x="35450" y="6983"/>
                      <a:pt x="36083" y="17087"/>
                    </a:cubicBezTo>
                    <a:cubicBezTo>
                      <a:pt x="36715" y="27191"/>
                      <a:pt x="29126" y="35401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B02D6F08-C503-2141-BBC0-7A32D321EB49}"/>
                  </a:ext>
                </a:extLst>
              </p:cNvPr>
              <p:cNvSpPr/>
              <p:nvPr/>
            </p:nvSpPr>
            <p:spPr>
              <a:xfrm>
                <a:off x="6336740" y="3486778"/>
                <a:ext cx="53936" cy="53860"/>
              </a:xfrm>
              <a:custGeom>
                <a:avLst/>
                <a:gdLst>
                  <a:gd name="connsiteX0" fmla="*/ 53528 w 53936"/>
                  <a:gd name="connsiteY0" fmla="*/ 31982 h 53860"/>
                  <a:gd name="connsiteX1" fmla="*/ 21909 w 53936"/>
                  <a:gd name="connsiteY1" fmla="*/ 53453 h 53860"/>
                  <a:gd name="connsiteX2" fmla="*/ 408 w 53936"/>
                  <a:gd name="connsiteY2" fmla="*/ 21878 h 53860"/>
                  <a:gd name="connsiteX3" fmla="*/ 32027 w 53936"/>
                  <a:gd name="connsiteY3" fmla="*/ 407 h 53860"/>
                  <a:gd name="connsiteX4" fmla="*/ 53528 w 53936"/>
                  <a:gd name="connsiteY4" fmla="*/ 31982 h 5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36" h="53860">
                    <a:moveTo>
                      <a:pt x="53528" y="31982"/>
                    </a:moveTo>
                    <a:cubicBezTo>
                      <a:pt x="50999" y="46507"/>
                      <a:pt x="36454" y="55979"/>
                      <a:pt x="21909" y="53453"/>
                    </a:cubicBezTo>
                    <a:cubicBezTo>
                      <a:pt x="7364" y="50927"/>
                      <a:pt x="-2121" y="36403"/>
                      <a:pt x="408" y="21878"/>
                    </a:cubicBezTo>
                    <a:cubicBezTo>
                      <a:pt x="2938" y="7354"/>
                      <a:pt x="17482" y="-2119"/>
                      <a:pt x="32027" y="407"/>
                    </a:cubicBezTo>
                    <a:cubicBezTo>
                      <a:pt x="46572" y="3565"/>
                      <a:pt x="56058" y="17458"/>
                      <a:pt x="53528" y="3198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 553">
                <a:extLst>
                  <a:ext uri="{FF2B5EF4-FFF2-40B4-BE49-F238E27FC236}">
                    <a16:creationId xmlns:a16="http://schemas.microsoft.com/office/drawing/2014/main" id="{6F8EDF87-44C7-8545-AE73-D04DAD7C9699}"/>
                  </a:ext>
                </a:extLst>
              </p:cNvPr>
              <p:cNvSpPr/>
              <p:nvPr/>
            </p:nvSpPr>
            <p:spPr>
              <a:xfrm>
                <a:off x="6079536" y="3932791"/>
                <a:ext cx="97683" cy="97711"/>
              </a:xfrm>
              <a:custGeom>
                <a:avLst/>
                <a:gdLst>
                  <a:gd name="connsiteX0" fmla="*/ 96986 w 97683"/>
                  <a:gd name="connsiteY0" fmla="*/ 57697 h 97711"/>
                  <a:gd name="connsiteX1" fmla="*/ 40071 w 97683"/>
                  <a:gd name="connsiteY1" fmla="*/ 96849 h 97711"/>
                  <a:gd name="connsiteX2" fmla="*/ 863 w 97683"/>
                  <a:gd name="connsiteY2" fmla="*/ 40015 h 97711"/>
                  <a:gd name="connsiteX3" fmla="*/ 57778 w 97683"/>
                  <a:gd name="connsiteY3" fmla="*/ 862 h 97711"/>
                  <a:gd name="connsiteX4" fmla="*/ 96986 w 97683"/>
                  <a:gd name="connsiteY4" fmla="*/ 57697 h 9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83" h="97711">
                    <a:moveTo>
                      <a:pt x="96986" y="57697"/>
                    </a:moveTo>
                    <a:cubicBezTo>
                      <a:pt x="91927" y="84220"/>
                      <a:pt x="66632" y="101901"/>
                      <a:pt x="40071" y="96849"/>
                    </a:cubicBezTo>
                    <a:cubicBezTo>
                      <a:pt x="13511" y="91798"/>
                      <a:pt x="-4196" y="66538"/>
                      <a:pt x="863" y="40015"/>
                    </a:cubicBezTo>
                    <a:cubicBezTo>
                      <a:pt x="5922" y="13492"/>
                      <a:pt x="31218" y="-4190"/>
                      <a:pt x="57778" y="862"/>
                    </a:cubicBezTo>
                    <a:cubicBezTo>
                      <a:pt x="84338" y="5914"/>
                      <a:pt x="101413" y="31174"/>
                      <a:pt x="96986" y="5769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E7A9F345-5813-E949-A15F-FA2DCB2DEB88}"/>
                  </a:ext>
                </a:extLst>
              </p:cNvPr>
              <p:cNvSpPr/>
              <p:nvPr/>
            </p:nvSpPr>
            <p:spPr>
              <a:xfrm>
                <a:off x="5852235" y="3642030"/>
                <a:ext cx="67410" cy="67946"/>
              </a:xfrm>
              <a:custGeom>
                <a:avLst/>
                <a:gdLst>
                  <a:gd name="connsiteX0" fmla="*/ 66905 w 67410"/>
                  <a:gd name="connsiteY0" fmla="*/ 40288 h 67946"/>
                  <a:gd name="connsiteX1" fmla="*/ 27697 w 67410"/>
                  <a:gd name="connsiteY1" fmla="*/ 67442 h 67946"/>
                  <a:gd name="connsiteX2" fmla="*/ 505 w 67410"/>
                  <a:gd name="connsiteY2" fmla="*/ 27658 h 67946"/>
                  <a:gd name="connsiteX3" fmla="*/ 40345 w 67410"/>
                  <a:gd name="connsiteY3" fmla="*/ 504 h 67946"/>
                  <a:gd name="connsiteX4" fmla="*/ 66905 w 67410"/>
                  <a:gd name="connsiteY4" fmla="*/ 40288 h 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10" h="67946">
                    <a:moveTo>
                      <a:pt x="66905" y="40288"/>
                    </a:moveTo>
                    <a:cubicBezTo>
                      <a:pt x="63743" y="58601"/>
                      <a:pt x="46036" y="70600"/>
                      <a:pt x="27697" y="67442"/>
                    </a:cubicBezTo>
                    <a:cubicBezTo>
                      <a:pt x="9358" y="64285"/>
                      <a:pt x="-2657" y="46603"/>
                      <a:pt x="505" y="27658"/>
                    </a:cubicBezTo>
                    <a:cubicBezTo>
                      <a:pt x="3666" y="9345"/>
                      <a:pt x="21373" y="-2654"/>
                      <a:pt x="40345" y="504"/>
                    </a:cubicBezTo>
                    <a:cubicBezTo>
                      <a:pt x="58052" y="4293"/>
                      <a:pt x="70067" y="21975"/>
                      <a:pt x="66905" y="40288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 555">
                <a:extLst>
                  <a:ext uri="{FF2B5EF4-FFF2-40B4-BE49-F238E27FC236}">
                    <a16:creationId xmlns:a16="http://schemas.microsoft.com/office/drawing/2014/main" id="{C014E848-2EDD-4A42-98DF-AE86FBFFB897}"/>
                  </a:ext>
                </a:extLst>
              </p:cNvPr>
              <p:cNvSpPr/>
              <p:nvPr/>
            </p:nvSpPr>
            <p:spPr>
              <a:xfrm>
                <a:off x="6772177" y="3775094"/>
                <a:ext cx="22872" cy="22840"/>
              </a:xfrm>
              <a:custGeom>
                <a:avLst/>
                <a:gdLst>
                  <a:gd name="connsiteX0" fmla="*/ 12069 w 22872"/>
                  <a:gd name="connsiteY0" fmla="*/ 22787 h 22840"/>
                  <a:gd name="connsiteX1" fmla="*/ 53 w 22872"/>
                  <a:gd name="connsiteY1" fmla="*/ 12052 h 22840"/>
                  <a:gd name="connsiteX2" fmla="*/ 10804 w 22872"/>
                  <a:gd name="connsiteY2" fmla="*/ 53 h 22840"/>
                  <a:gd name="connsiteX3" fmla="*/ 22819 w 22872"/>
                  <a:gd name="connsiteY3" fmla="*/ 10789 h 22840"/>
                  <a:gd name="connsiteX4" fmla="*/ 12069 w 22872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2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3451" y="17104"/>
                      <a:pt x="18393" y="22787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 556">
                <a:extLst>
                  <a:ext uri="{FF2B5EF4-FFF2-40B4-BE49-F238E27FC236}">
                    <a16:creationId xmlns:a16="http://schemas.microsoft.com/office/drawing/2014/main" id="{5C63076F-2DB0-D140-8169-740344C7F107}"/>
                  </a:ext>
                </a:extLst>
              </p:cNvPr>
              <p:cNvSpPr/>
              <p:nvPr/>
            </p:nvSpPr>
            <p:spPr>
              <a:xfrm>
                <a:off x="6368742" y="3660822"/>
                <a:ext cx="53803" cy="53727"/>
              </a:xfrm>
              <a:custGeom>
                <a:avLst/>
                <a:gdLst>
                  <a:gd name="connsiteX0" fmla="*/ 28483 w 53803"/>
                  <a:gd name="connsiteY0" fmla="*/ 53702 h 53727"/>
                  <a:gd name="connsiteX1" fmla="*/ 25 w 53803"/>
                  <a:gd name="connsiteY1" fmla="*/ 28442 h 53727"/>
                  <a:gd name="connsiteX2" fmla="*/ 25321 w 53803"/>
                  <a:gd name="connsiteY2" fmla="*/ 25 h 53727"/>
                  <a:gd name="connsiteX3" fmla="*/ 53778 w 53803"/>
                  <a:gd name="connsiteY3" fmla="*/ 25285 h 53727"/>
                  <a:gd name="connsiteX4" fmla="*/ 28483 w 5380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3" h="53727">
                    <a:moveTo>
                      <a:pt x="28483" y="53702"/>
                    </a:moveTo>
                    <a:cubicBezTo>
                      <a:pt x="13938" y="54334"/>
                      <a:pt x="1290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6" y="-606"/>
                      <a:pt x="52514" y="10761"/>
                      <a:pt x="53778" y="25285"/>
                    </a:cubicBezTo>
                    <a:cubicBezTo>
                      <a:pt x="54411" y="39809"/>
                      <a:pt x="43028" y="52439"/>
                      <a:pt x="28483" y="5370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EB49D20E-D02B-194B-BE70-204715192E71}"/>
                  </a:ext>
                </a:extLst>
              </p:cNvPr>
              <p:cNvSpPr/>
              <p:nvPr/>
            </p:nvSpPr>
            <p:spPr>
              <a:xfrm>
                <a:off x="7912985" y="4320689"/>
                <a:ext cx="72236" cy="72132"/>
              </a:xfrm>
              <a:custGeom>
                <a:avLst/>
                <a:gdLst>
                  <a:gd name="connsiteX0" fmla="*/ 38014 w 72236"/>
                  <a:gd name="connsiteY0" fmla="*/ 72061 h 72132"/>
                  <a:gd name="connsiteX1" fmla="*/ 71 w 72236"/>
                  <a:gd name="connsiteY1" fmla="*/ 37961 h 72132"/>
                  <a:gd name="connsiteX2" fmla="*/ 34219 w 72236"/>
                  <a:gd name="connsiteY2" fmla="*/ 71 h 72132"/>
                  <a:gd name="connsiteX3" fmla="*/ 72162 w 72236"/>
                  <a:gd name="connsiteY3" fmla="*/ 34172 h 72132"/>
                  <a:gd name="connsiteX4" fmla="*/ 38014 w 72236"/>
                  <a:gd name="connsiteY4" fmla="*/ 72061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6" h="72132">
                    <a:moveTo>
                      <a:pt x="38014" y="72061"/>
                    </a:moveTo>
                    <a:cubicBezTo>
                      <a:pt x="17777" y="73324"/>
                      <a:pt x="703" y="57537"/>
                      <a:pt x="71" y="37961"/>
                    </a:cubicBezTo>
                    <a:cubicBezTo>
                      <a:pt x="-1194" y="17753"/>
                      <a:pt x="14615" y="702"/>
                      <a:pt x="34219" y="71"/>
                    </a:cubicBezTo>
                    <a:cubicBezTo>
                      <a:pt x="54456" y="-1192"/>
                      <a:pt x="71530" y="14595"/>
                      <a:pt x="72162" y="34172"/>
                    </a:cubicBezTo>
                    <a:cubicBezTo>
                      <a:pt x="73428" y="53748"/>
                      <a:pt x="58250" y="70798"/>
                      <a:pt x="38014" y="72061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2061BCA0-939A-6C4E-A321-228893BF0833}"/>
                  </a:ext>
                </a:extLst>
              </p:cNvPr>
              <p:cNvSpPr/>
              <p:nvPr/>
            </p:nvSpPr>
            <p:spPr>
              <a:xfrm>
                <a:off x="7254795" y="4238087"/>
                <a:ext cx="56176" cy="56097"/>
              </a:xfrm>
              <a:custGeom>
                <a:avLst/>
                <a:gdLst>
                  <a:gd name="connsiteX0" fmla="*/ 55597 w 56176"/>
                  <a:gd name="connsiteY0" fmla="*/ 33416 h 56097"/>
                  <a:gd name="connsiteX1" fmla="*/ 22713 w 56176"/>
                  <a:gd name="connsiteY1" fmla="*/ 55519 h 56097"/>
                  <a:gd name="connsiteX2" fmla="*/ 579 w 56176"/>
                  <a:gd name="connsiteY2" fmla="*/ 22681 h 56097"/>
                  <a:gd name="connsiteX3" fmla="*/ 33463 w 56176"/>
                  <a:gd name="connsiteY3" fmla="*/ 579 h 56097"/>
                  <a:gd name="connsiteX4" fmla="*/ 55597 w 56176"/>
                  <a:gd name="connsiteY4" fmla="*/ 33416 h 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76" h="56097">
                    <a:moveTo>
                      <a:pt x="55597" y="33416"/>
                    </a:moveTo>
                    <a:cubicBezTo>
                      <a:pt x="53067" y="48572"/>
                      <a:pt x="37890" y="58676"/>
                      <a:pt x="22713" y="55519"/>
                    </a:cubicBezTo>
                    <a:cubicBezTo>
                      <a:pt x="7535" y="52993"/>
                      <a:pt x="-2583" y="37837"/>
                      <a:pt x="579" y="22681"/>
                    </a:cubicBezTo>
                    <a:cubicBezTo>
                      <a:pt x="3741" y="7525"/>
                      <a:pt x="18286" y="-2579"/>
                      <a:pt x="33463" y="579"/>
                    </a:cubicBezTo>
                    <a:cubicBezTo>
                      <a:pt x="48641" y="3104"/>
                      <a:pt x="58759" y="18260"/>
                      <a:pt x="55597" y="33416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DA06F441-7C61-3845-B26D-7168E6FBC0A9}"/>
                  </a:ext>
                </a:extLst>
              </p:cNvPr>
              <p:cNvSpPr/>
              <p:nvPr/>
            </p:nvSpPr>
            <p:spPr>
              <a:xfrm>
                <a:off x="7044789" y="3823141"/>
                <a:ext cx="72092" cy="71990"/>
              </a:xfrm>
              <a:custGeom>
                <a:avLst/>
                <a:gdLst>
                  <a:gd name="connsiteX0" fmla="*/ 36046 w 72092"/>
                  <a:gd name="connsiteY0" fmla="*/ 71991 h 71990"/>
                  <a:gd name="connsiteX1" fmla="*/ 72092 w 72092"/>
                  <a:gd name="connsiteY1" fmla="*/ 35995 h 71990"/>
                  <a:gd name="connsiteX2" fmla="*/ 36046 w 72092"/>
                  <a:gd name="connsiteY2" fmla="*/ 0 h 71990"/>
                  <a:gd name="connsiteX3" fmla="*/ 0 w 72092"/>
                  <a:gd name="connsiteY3" fmla="*/ 35995 h 71990"/>
                  <a:gd name="connsiteX4" fmla="*/ 36046 w 72092"/>
                  <a:gd name="connsiteY4" fmla="*/ 71991 h 7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92" h="71990">
                    <a:moveTo>
                      <a:pt x="36046" y="71991"/>
                    </a:moveTo>
                    <a:cubicBezTo>
                      <a:pt x="55650" y="71991"/>
                      <a:pt x="72092" y="56203"/>
                      <a:pt x="72092" y="35995"/>
                    </a:cubicBezTo>
                    <a:cubicBezTo>
                      <a:pt x="72092" y="15787"/>
                      <a:pt x="56283" y="0"/>
                      <a:pt x="36046" y="0"/>
                    </a:cubicBezTo>
                    <a:cubicBezTo>
                      <a:pt x="16442" y="0"/>
                      <a:pt x="0" y="15787"/>
                      <a:pt x="0" y="35995"/>
                    </a:cubicBezTo>
                    <a:cubicBezTo>
                      <a:pt x="0" y="56203"/>
                      <a:pt x="16442" y="71991"/>
                      <a:pt x="36046" y="71991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7ABAC4CF-94A3-ED4D-974F-76CDD3D13F5C}"/>
                  </a:ext>
                </a:extLst>
              </p:cNvPr>
              <p:cNvSpPr/>
              <p:nvPr/>
            </p:nvSpPr>
            <p:spPr>
              <a:xfrm>
                <a:off x="5843717" y="3908225"/>
                <a:ext cx="35528" cy="35701"/>
              </a:xfrm>
              <a:custGeom>
                <a:avLst/>
                <a:gdLst>
                  <a:gd name="connsiteX0" fmla="*/ 29891 w 35528"/>
                  <a:gd name="connsiteY0" fmla="*/ 31112 h 35701"/>
                  <a:gd name="connsiteX1" fmla="*/ 4596 w 35528"/>
                  <a:gd name="connsiteY1" fmla="*/ 29849 h 35701"/>
                  <a:gd name="connsiteX2" fmla="*/ 5860 w 35528"/>
                  <a:gd name="connsiteY2" fmla="*/ 4589 h 35701"/>
                  <a:gd name="connsiteX3" fmla="*/ 31156 w 35528"/>
                  <a:gd name="connsiteY3" fmla="*/ 5852 h 35701"/>
                  <a:gd name="connsiteX4" fmla="*/ 29891 w 35528"/>
                  <a:gd name="connsiteY4" fmla="*/ 31112 h 3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28" h="35701">
                    <a:moveTo>
                      <a:pt x="29891" y="31112"/>
                    </a:moveTo>
                    <a:cubicBezTo>
                      <a:pt x="22302" y="37427"/>
                      <a:pt x="10919" y="37427"/>
                      <a:pt x="4596" y="29849"/>
                    </a:cubicBezTo>
                    <a:cubicBezTo>
                      <a:pt x="-1728" y="22271"/>
                      <a:pt x="-1728" y="10904"/>
                      <a:pt x="5860" y="4589"/>
                    </a:cubicBezTo>
                    <a:cubicBezTo>
                      <a:pt x="13449" y="-1726"/>
                      <a:pt x="24832" y="-1726"/>
                      <a:pt x="31156" y="5852"/>
                    </a:cubicBezTo>
                    <a:cubicBezTo>
                      <a:pt x="37480" y="13430"/>
                      <a:pt x="36848" y="24797"/>
                      <a:pt x="29891" y="31112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 561">
                <a:extLst>
                  <a:ext uri="{FF2B5EF4-FFF2-40B4-BE49-F238E27FC236}">
                    <a16:creationId xmlns:a16="http://schemas.microsoft.com/office/drawing/2014/main" id="{7FFEC8AF-1F4E-0F4A-8778-802D1DE3F620}"/>
                  </a:ext>
                </a:extLst>
              </p:cNvPr>
              <p:cNvSpPr/>
              <p:nvPr/>
            </p:nvSpPr>
            <p:spPr>
              <a:xfrm>
                <a:off x="6064536" y="3700578"/>
                <a:ext cx="22819" cy="22840"/>
              </a:xfrm>
              <a:custGeom>
                <a:avLst/>
                <a:gdLst>
                  <a:gd name="connsiteX0" fmla="*/ 12069 w 22819"/>
                  <a:gd name="connsiteY0" fmla="*/ 22787 h 22840"/>
                  <a:gd name="connsiteX1" fmla="*/ 53 w 22819"/>
                  <a:gd name="connsiteY1" fmla="*/ 12052 h 22840"/>
                  <a:gd name="connsiteX2" fmla="*/ 10804 w 22819"/>
                  <a:gd name="connsiteY2" fmla="*/ 53 h 22840"/>
                  <a:gd name="connsiteX3" fmla="*/ 22819 w 22819"/>
                  <a:gd name="connsiteY3" fmla="*/ 10789 h 22840"/>
                  <a:gd name="connsiteX4" fmla="*/ 12069 w 22819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9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2819" y="17104"/>
                      <a:pt x="18393" y="22156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 562">
                <a:extLst>
                  <a:ext uri="{FF2B5EF4-FFF2-40B4-BE49-F238E27FC236}">
                    <a16:creationId xmlns:a16="http://schemas.microsoft.com/office/drawing/2014/main" id="{20646668-4205-B44C-A1B0-500344A2327A}"/>
                  </a:ext>
                </a:extLst>
              </p:cNvPr>
              <p:cNvSpPr/>
              <p:nvPr/>
            </p:nvSpPr>
            <p:spPr>
              <a:xfrm>
                <a:off x="7434314" y="3188463"/>
                <a:ext cx="53874" cy="53727"/>
              </a:xfrm>
              <a:custGeom>
                <a:avLst/>
                <a:gdLst>
                  <a:gd name="connsiteX0" fmla="*/ 28483 w 53874"/>
                  <a:gd name="connsiteY0" fmla="*/ 53702 h 53727"/>
                  <a:gd name="connsiteX1" fmla="*/ 25 w 53874"/>
                  <a:gd name="connsiteY1" fmla="*/ 28442 h 53727"/>
                  <a:gd name="connsiteX2" fmla="*/ 25321 w 53874"/>
                  <a:gd name="connsiteY2" fmla="*/ 25 h 53727"/>
                  <a:gd name="connsiteX3" fmla="*/ 53778 w 53874"/>
                  <a:gd name="connsiteY3" fmla="*/ 25285 h 53727"/>
                  <a:gd name="connsiteX4" fmla="*/ 28483 w 53874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74" h="53727">
                    <a:moveTo>
                      <a:pt x="28483" y="53702"/>
                    </a:moveTo>
                    <a:cubicBezTo>
                      <a:pt x="13305" y="54334"/>
                      <a:pt x="657" y="42967"/>
                      <a:pt x="25" y="28442"/>
                    </a:cubicBezTo>
                    <a:cubicBezTo>
                      <a:pt x="-607" y="13918"/>
                      <a:pt x="10776" y="1288"/>
                      <a:pt x="25321" y="25"/>
                    </a:cubicBezTo>
                    <a:cubicBezTo>
                      <a:pt x="39866" y="-606"/>
                      <a:pt x="52514" y="10761"/>
                      <a:pt x="53778" y="25285"/>
                    </a:cubicBezTo>
                    <a:cubicBezTo>
                      <a:pt x="55043" y="40441"/>
                      <a:pt x="43660" y="53071"/>
                      <a:pt x="28483" y="5370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 563">
                <a:extLst>
                  <a:ext uri="{FF2B5EF4-FFF2-40B4-BE49-F238E27FC236}">
                    <a16:creationId xmlns:a16="http://schemas.microsoft.com/office/drawing/2014/main" id="{E2986071-606D-CF4E-A6B8-DB4F59F585FE}"/>
                  </a:ext>
                </a:extLst>
              </p:cNvPr>
              <p:cNvSpPr/>
              <p:nvPr/>
            </p:nvSpPr>
            <p:spPr>
              <a:xfrm>
                <a:off x="6699481" y="3893844"/>
                <a:ext cx="53873" cy="53727"/>
              </a:xfrm>
              <a:custGeom>
                <a:avLst/>
                <a:gdLst>
                  <a:gd name="connsiteX0" fmla="*/ 28483 w 53873"/>
                  <a:gd name="connsiteY0" fmla="*/ 53702 h 53727"/>
                  <a:gd name="connsiteX1" fmla="*/ 25 w 53873"/>
                  <a:gd name="connsiteY1" fmla="*/ 28442 h 53727"/>
                  <a:gd name="connsiteX2" fmla="*/ 25321 w 53873"/>
                  <a:gd name="connsiteY2" fmla="*/ 25 h 53727"/>
                  <a:gd name="connsiteX3" fmla="*/ 53778 w 53873"/>
                  <a:gd name="connsiteY3" fmla="*/ 25285 h 53727"/>
                  <a:gd name="connsiteX4" fmla="*/ 28483 w 5387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73" h="53727">
                    <a:moveTo>
                      <a:pt x="28483" y="53702"/>
                    </a:moveTo>
                    <a:cubicBezTo>
                      <a:pt x="13305" y="54334"/>
                      <a:pt x="657" y="42967"/>
                      <a:pt x="25" y="28442"/>
                    </a:cubicBezTo>
                    <a:cubicBezTo>
                      <a:pt x="-607" y="13918"/>
                      <a:pt x="10775" y="1288"/>
                      <a:pt x="25321" y="25"/>
                    </a:cubicBezTo>
                    <a:cubicBezTo>
                      <a:pt x="39865" y="-606"/>
                      <a:pt x="52513" y="10761"/>
                      <a:pt x="53778" y="25285"/>
                    </a:cubicBezTo>
                    <a:cubicBezTo>
                      <a:pt x="55042" y="40441"/>
                      <a:pt x="43660" y="53071"/>
                      <a:pt x="28483" y="5370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F3C06E24-C177-3341-B42A-1E50A562FFED}"/>
                  </a:ext>
                </a:extLst>
              </p:cNvPr>
              <p:cNvSpPr/>
              <p:nvPr/>
            </p:nvSpPr>
            <p:spPr>
              <a:xfrm>
                <a:off x="9176528" y="4176111"/>
                <a:ext cx="36120" cy="36068"/>
              </a:xfrm>
              <a:custGeom>
                <a:avLst/>
                <a:gdLst>
                  <a:gd name="connsiteX0" fmla="*/ 19008 w 36120"/>
                  <a:gd name="connsiteY0" fmla="*/ 36032 h 36068"/>
                  <a:gd name="connsiteX1" fmla="*/ 37 w 36120"/>
                  <a:gd name="connsiteY1" fmla="*/ 18982 h 36068"/>
                  <a:gd name="connsiteX2" fmla="*/ 17112 w 36120"/>
                  <a:gd name="connsiteY2" fmla="*/ 37 h 36068"/>
                  <a:gd name="connsiteX3" fmla="*/ 36083 w 36120"/>
                  <a:gd name="connsiteY3" fmla="*/ 17087 h 36068"/>
                  <a:gd name="connsiteX4" fmla="*/ 19008 w 36120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0" h="36068">
                    <a:moveTo>
                      <a:pt x="19008" y="36032"/>
                    </a:moveTo>
                    <a:cubicBezTo>
                      <a:pt x="8890" y="36663"/>
                      <a:pt x="669" y="29086"/>
                      <a:pt x="37" y="18982"/>
                    </a:cubicBezTo>
                    <a:cubicBezTo>
                      <a:pt x="-595" y="8878"/>
                      <a:pt x="6993" y="668"/>
                      <a:pt x="17112" y="37"/>
                    </a:cubicBezTo>
                    <a:cubicBezTo>
                      <a:pt x="27230" y="-595"/>
                      <a:pt x="35450" y="6983"/>
                      <a:pt x="36083" y="17087"/>
                    </a:cubicBezTo>
                    <a:cubicBezTo>
                      <a:pt x="36716" y="27191"/>
                      <a:pt x="29126" y="35400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F189FD4B-99FC-6C40-958B-16EC56BE3FD5}"/>
                  </a:ext>
                </a:extLst>
              </p:cNvPr>
              <p:cNvSpPr/>
              <p:nvPr/>
            </p:nvSpPr>
            <p:spPr>
              <a:xfrm>
                <a:off x="8942582" y="3503605"/>
                <a:ext cx="89799" cy="89672"/>
              </a:xfrm>
              <a:custGeom>
                <a:avLst/>
                <a:gdLst>
                  <a:gd name="connsiteX0" fmla="*/ 44899 w 89799"/>
                  <a:gd name="connsiteY0" fmla="*/ 89672 h 89672"/>
                  <a:gd name="connsiteX1" fmla="*/ 89799 w 89799"/>
                  <a:gd name="connsiteY1" fmla="*/ 44836 h 89672"/>
                  <a:gd name="connsiteX2" fmla="*/ 44899 w 89799"/>
                  <a:gd name="connsiteY2" fmla="*/ 0 h 89672"/>
                  <a:gd name="connsiteX3" fmla="*/ 0 w 89799"/>
                  <a:gd name="connsiteY3" fmla="*/ 44836 h 89672"/>
                  <a:gd name="connsiteX4" fmla="*/ 44899 w 89799"/>
                  <a:gd name="connsiteY4" fmla="*/ 89672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9" h="89672">
                    <a:moveTo>
                      <a:pt x="44899" y="89672"/>
                    </a:moveTo>
                    <a:cubicBezTo>
                      <a:pt x="69563" y="89672"/>
                      <a:pt x="89799" y="69465"/>
                      <a:pt x="89799" y="44836"/>
                    </a:cubicBezTo>
                    <a:cubicBezTo>
                      <a:pt x="89799" y="20208"/>
                      <a:pt x="69563" y="0"/>
                      <a:pt x="44899" y="0"/>
                    </a:cubicBezTo>
                    <a:cubicBezTo>
                      <a:pt x="20237" y="0"/>
                      <a:pt x="0" y="20208"/>
                      <a:pt x="0" y="44836"/>
                    </a:cubicBezTo>
                    <a:cubicBezTo>
                      <a:pt x="0" y="69465"/>
                      <a:pt x="20237" y="89672"/>
                      <a:pt x="44899" y="8967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FDD2D17B-1FF9-2342-9169-5F461C971C47}"/>
                  </a:ext>
                </a:extLst>
              </p:cNvPr>
              <p:cNvSpPr/>
              <p:nvPr/>
            </p:nvSpPr>
            <p:spPr>
              <a:xfrm>
                <a:off x="10379963" y="3737224"/>
                <a:ext cx="37379" cy="37326"/>
              </a:xfrm>
              <a:custGeom>
                <a:avLst/>
                <a:gdLst>
                  <a:gd name="connsiteX0" fmla="*/ 19638 w 37379"/>
                  <a:gd name="connsiteY0" fmla="*/ 37292 h 37326"/>
                  <a:gd name="connsiteX1" fmla="*/ 34 w 37379"/>
                  <a:gd name="connsiteY1" fmla="*/ 19610 h 37326"/>
                  <a:gd name="connsiteX2" fmla="*/ 17741 w 37379"/>
                  <a:gd name="connsiteY2" fmla="*/ 34 h 37326"/>
                  <a:gd name="connsiteX3" fmla="*/ 37345 w 37379"/>
                  <a:gd name="connsiteY3" fmla="*/ 17716 h 37326"/>
                  <a:gd name="connsiteX4" fmla="*/ 19638 w 37379"/>
                  <a:gd name="connsiteY4" fmla="*/ 37292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9" h="37326">
                    <a:moveTo>
                      <a:pt x="19638" y="37292"/>
                    </a:moveTo>
                    <a:cubicBezTo>
                      <a:pt x="9520" y="37924"/>
                      <a:pt x="666" y="29714"/>
                      <a:pt x="34" y="19610"/>
                    </a:cubicBezTo>
                    <a:cubicBezTo>
                      <a:pt x="-598" y="9507"/>
                      <a:pt x="7623" y="666"/>
                      <a:pt x="17741" y="34"/>
                    </a:cubicBezTo>
                    <a:cubicBezTo>
                      <a:pt x="27859" y="-597"/>
                      <a:pt x="36712" y="7612"/>
                      <a:pt x="37345" y="17716"/>
                    </a:cubicBezTo>
                    <a:cubicBezTo>
                      <a:pt x="37977" y="27820"/>
                      <a:pt x="29756" y="36661"/>
                      <a:pt x="19638" y="3729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404707E5-3D2A-D144-9BBC-082EB71BA568}"/>
                  </a:ext>
                </a:extLst>
              </p:cNvPr>
              <p:cNvSpPr/>
              <p:nvPr/>
            </p:nvSpPr>
            <p:spPr>
              <a:xfrm>
                <a:off x="8710496" y="4044796"/>
                <a:ext cx="89798" cy="89672"/>
              </a:xfrm>
              <a:custGeom>
                <a:avLst/>
                <a:gdLst>
                  <a:gd name="connsiteX0" fmla="*/ 44899 w 89798"/>
                  <a:gd name="connsiteY0" fmla="*/ 89672 h 89672"/>
                  <a:gd name="connsiteX1" fmla="*/ 89799 w 89798"/>
                  <a:gd name="connsiteY1" fmla="*/ 44836 h 89672"/>
                  <a:gd name="connsiteX2" fmla="*/ 44899 w 89798"/>
                  <a:gd name="connsiteY2" fmla="*/ 0 h 89672"/>
                  <a:gd name="connsiteX3" fmla="*/ 0 w 89798"/>
                  <a:gd name="connsiteY3" fmla="*/ 44836 h 89672"/>
                  <a:gd name="connsiteX4" fmla="*/ 44899 w 89798"/>
                  <a:gd name="connsiteY4" fmla="*/ 89672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8" h="89672">
                    <a:moveTo>
                      <a:pt x="44899" y="89672"/>
                    </a:moveTo>
                    <a:cubicBezTo>
                      <a:pt x="69563" y="89672"/>
                      <a:pt x="89799" y="69465"/>
                      <a:pt x="89799" y="44836"/>
                    </a:cubicBezTo>
                    <a:cubicBezTo>
                      <a:pt x="89799" y="20208"/>
                      <a:pt x="69563" y="0"/>
                      <a:pt x="44899" y="0"/>
                    </a:cubicBezTo>
                    <a:cubicBezTo>
                      <a:pt x="20236" y="0"/>
                      <a:pt x="0" y="20208"/>
                      <a:pt x="0" y="44836"/>
                    </a:cubicBezTo>
                    <a:cubicBezTo>
                      <a:pt x="632" y="69465"/>
                      <a:pt x="20236" y="89672"/>
                      <a:pt x="44899" y="8967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73B2F548-06BD-894A-8777-48AD07B45D90}"/>
                  </a:ext>
                </a:extLst>
              </p:cNvPr>
              <p:cNvSpPr/>
              <p:nvPr/>
            </p:nvSpPr>
            <p:spPr>
              <a:xfrm>
                <a:off x="8402486" y="3514303"/>
                <a:ext cx="36120" cy="36068"/>
              </a:xfrm>
              <a:custGeom>
                <a:avLst/>
                <a:gdLst>
                  <a:gd name="connsiteX0" fmla="*/ 19008 w 36120"/>
                  <a:gd name="connsiteY0" fmla="*/ 36032 h 36068"/>
                  <a:gd name="connsiteX1" fmla="*/ 37 w 36120"/>
                  <a:gd name="connsiteY1" fmla="*/ 18982 h 36068"/>
                  <a:gd name="connsiteX2" fmla="*/ 17112 w 36120"/>
                  <a:gd name="connsiteY2" fmla="*/ 37 h 36068"/>
                  <a:gd name="connsiteX3" fmla="*/ 36083 w 36120"/>
                  <a:gd name="connsiteY3" fmla="*/ 17087 h 36068"/>
                  <a:gd name="connsiteX4" fmla="*/ 19008 w 36120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0" h="36068">
                    <a:moveTo>
                      <a:pt x="19008" y="36032"/>
                    </a:moveTo>
                    <a:cubicBezTo>
                      <a:pt x="8890" y="36664"/>
                      <a:pt x="670" y="29086"/>
                      <a:pt x="37" y="18982"/>
                    </a:cubicBezTo>
                    <a:cubicBezTo>
                      <a:pt x="-595" y="8878"/>
                      <a:pt x="6994" y="668"/>
                      <a:pt x="17112" y="37"/>
                    </a:cubicBezTo>
                    <a:cubicBezTo>
                      <a:pt x="27230" y="-595"/>
                      <a:pt x="35451" y="6983"/>
                      <a:pt x="36083" y="17087"/>
                    </a:cubicBezTo>
                    <a:cubicBezTo>
                      <a:pt x="36716" y="27191"/>
                      <a:pt x="29127" y="35400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 569">
                <a:extLst>
                  <a:ext uri="{FF2B5EF4-FFF2-40B4-BE49-F238E27FC236}">
                    <a16:creationId xmlns:a16="http://schemas.microsoft.com/office/drawing/2014/main" id="{830A9B10-9228-3D4E-89EF-FC673D523480}"/>
                  </a:ext>
                </a:extLst>
              </p:cNvPr>
              <p:cNvSpPr/>
              <p:nvPr/>
            </p:nvSpPr>
            <p:spPr>
              <a:xfrm>
                <a:off x="9427598" y="3593252"/>
                <a:ext cx="53803" cy="53727"/>
              </a:xfrm>
              <a:custGeom>
                <a:avLst/>
                <a:gdLst>
                  <a:gd name="connsiteX0" fmla="*/ 28483 w 53803"/>
                  <a:gd name="connsiteY0" fmla="*/ 53702 h 53727"/>
                  <a:gd name="connsiteX1" fmla="*/ 25 w 53803"/>
                  <a:gd name="connsiteY1" fmla="*/ 28442 h 53727"/>
                  <a:gd name="connsiteX2" fmla="*/ 25321 w 53803"/>
                  <a:gd name="connsiteY2" fmla="*/ 25 h 53727"/>
                  <a:gd name="connsiteX3" fmla="*/ 53778 w 53803"/>
                  <a:gd name="connsiteY3" fmla="*/ 25285 h 53727"/>
                  <a:gd name="connsiteX4" fmla="*/ 28483 w 53803"/>
                  <a:gd name="connsiteY4" fmla="*/ 53702 h 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3" h="53727">
                    <a:moveTo>
                      <a:pt x="28483" y="53702"/>
                    </a:moveTo>
                    <a:cubicBezTo>
                      <a:pt x="13305" y="54334"/>
                      <a:pt x="657" y="42967"/>
                      <a:pt x="25" y="28442"/>
                    </a:cubicBezTo>
                    <a:cubicBezTo>
                      <a:pt x="-608" y="13918"/>
                      <a:pt x="10775" y="1288"/>
                      <a:pt x="25321" y="25"/>
                    </a:cubicBezTo>
                    <a:cubicBezTo>
                      <a:pt x="39865" y="-606"/>
                      <a:pt x="52513" y="10761"/>
                      <a:pt x="53778" y="25285"/>
                    </a:cubicBezTo>
                    <a:cubicBezTo>
                      <a:pt x="54410" y="40441"/>
                      <a:pt x="43027" y="53071"/>
                      <a:pt x="28483" y="53702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 570">
                <a:extLst>
                  <a:ext uri="{FF2B5EF4-FFF2-40B4-BE49-F238E27FC236}">
                    <a16:creationId xmlns:a16="http://schemas.microsoft.com/office/drawing/2014/main" id="{CAEC2258-C5A9-174E-9D86-1E080AA21FA0}"/>
                  </a:ext>
                </a:extLst>
              </p:cNvPr>
              <p:cNvSpPr/>
              <p:nvPr/>
            </p:nvSpPr>
            <p:spPr>
              <a:xfrm>
                <a:off x="8485969" y="3966461"/>
                <a:ext cx="44959" cy="44895"/>
              </a:xfrm>
              <a:custGeom>
                <a:avLst/>
                <a:gdLst>
                  <a:gd name="connsiteX0" fmla="*/ 23428 w 44959"/>
                  <a:gd name="connsiteY0" fmla="*/ 44866 h 44895"/>
                  <a:gd name="connsiteX1" fmla="*/ 30 w 44959"/>
                  <a:gd name="connsiteY1" fmla="*/ 23395 h 44895"/>
                  <a:gd name="connsiteX2" fmla="*/ 21531 w 44959"/>
                  <a:gd name="connsiteY2" fmla="*/ 30 h 44895"/>
                  <a:gd name="connsiteX3" fmla="*/ 44929 w 44959"/>
                  <a:gd name="connsiteY3" fmla="*/ 21501 h 44895"/>
                  <a:gd name="connsiteX4" fmla="*/ 23428 w 44959"/>
                  <a:gd name="connsiteY4" fmla="*/ 44866 h 4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9" h="44895">
                    <a:moveTo>
                      <a:pt x="23428" y="44866"/>
                    </a:moveTo>
                    <a:cubicBezTo>
                      <a:pt x="10780" y="45498"/>
                      <a:pt x="662" y="36025"/>
                      <a:pt x="30" y="23395"/>
                    </a:cubicBezTo>
                    <a:cubicBezTo>
                      <a:pt x="-602" y="10765"/>
                      <a:pt x="8883" y="661"/>
                      <a:pt x="21531" y="30"/>
                    </a:cubicBezTo>
                    <a:cubicBezTo>
                      <a:pt x="34179" y="-602"/>
                      <a:pt x="44297" y="8871"/>
                      <a:pt x="44929" y="21501"/>
                    </a:cubicBezTo>
                    <a:cubicBezTo>
                      <a:pt x="45561" y="33499"/>
                      <a:pt x="36076" y="44235"/>
                      <a:pt x="23428" y="44866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 571">
                <a:extLst>
                  <a:ext uri="{FF2B5EF4-FFF2-40B4-BE49-F238E27FC236}">
                    <a16:creationId xmlns:a16="http://schemas.microsoft.com/office/drawing/2014/main" id="{3AD64524-62E2-FE4D-A736-0BF086F24C38}"/>
                  </a:ext>
                </a:extLst>
              </p:cNvPr>
              <p:cNvSpPr/>
              <p:nvPr/>
            </p:nvSpPr>
            <p:spPr>
              <a:xfrm>
                <a:off x="8535287" y="4225367"/>
                <a:ext cx="36120" cy="36068"/>
              </a:xfrm>
              <a:custGeom>
                <a:avLst/>
                <a:gdLst>
                  <a:gd name="connsiteX0" fmla="*/ 19008 w 36120"/>
                  <a:gd name="connsiteY0" fmla="*/ 36032 h 36068"/>
                  <a:gd name="connsiteX1" fmla="*/ 37 w 36120"/>
                  <a:gd name="connsiteY1" fmla="*/ 18982 h 36068"/>
                  <a:gd name="connsiteX2" fmla="*/ 17112 w 36120"/>
                  <a:gd name="connsiteY2" fmla="*/ 37 h 36068"/>
                  <a:gd name="connsiteX3" fmla="*/ 36083 w 36120"/>
                  <a:gd name="connsiteY3" fmla="*/ 17087 h 36068"/>
                  <a:gd name="connsiteX4" fmla="*/ 19008 w 36120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0" h="36068">
                    <a:moveTo>
                      <a:pt x="19008" y="36032"/>
                    </a:moveTo>
                    <a:cubicBezTo>
                      <a:pt x="8890" y="36664"/>
                      <a:pt x="670" y="29086"/>
                      <a:pt x="37" y="18982"/>
                    </a:cubicBezTo>
                    <a:cubicBezTo>
                      <a:pt x="-595" y="8878"/>
                      <a:pt x="6994" y="668"/>
                      <a:pt x="17112" y="37"/>
                    </a:cubicBezTo>
                    <a:cubicBezTo>
                      <a:pt x="27230" y="-595"/>
                      <a:pt x="35451" y="6983"/>
                      <a:pt x="36083" y="17087"/>
                    </a:cubicBezTo>
                    <a:cubicBezTo>
                      <a:pt x="36716" y="27191"/>
                      <a:pt x="29127" y="35401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A11E7F6A-1B22-4247-8FA2-E88D2DEA3EDC}"/>
                  </a:ext>
                </a:extLst>
              </p:cNvPr>
              <p:cNvSpPr/>
              <p:nvPr/>
            </p:nvSpPr>
            <p:spPr>
              <a:xfrm>
                <a:off x="9177163" y="3773219"/>
                <a:ext cx="44495" cy="44903"/>
              </a:xfrm>
              <a:custGeom>
                <a:avLst/>
                <a:gdLst>
                  <a:gd name="connsiteX0" fmla="*/ 37344 w 44495"/>
                  <a:gd name="connsiteY0" fmla="*/ 39187 h 44903"/>
                  <a:gd name="connsiteX1" fmla="*/ 5725 w 44495"/>
                  <a:gd name="connsiteY1" fmla="*/ 37292 h 44903"/>
                  <a:gd name="connsiteX2" fmla="*/ 7623 w 44495"/>
                  <a:gd name="connsiteY2" fmla="*/ 5717 h 44903"/>
                  <a:gd name="connsiteX3" fmla="*/ 39242 w 44495"/>
                  <a:gd name="connsiteY3" fmla="*/ 7612 h 44903"/>
                  <a:gd name="connsiteX4" fmla="*/ 37344 w 44495"/>
                  <a:gd name="connsiteY4" fmla="*/ 39187 h 4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95" h="44903">
                    <a:moveTo>
                      <a:pt x="37344" y="39187"/>
                    </a:moveTo>
                    <a:cubicBezTo>
                      <a:pt x="27859" y="47396"/>
                      <a:pt x="13946" y="46765"/>
                      <a:pt x="5725" y="37292"/>
                    </a:cubicBezTo>
                    <a:cubicBezTo>
                      <a:pt x="-2496" y="27820"/>
                      <a:pt x="-1863" y="13927"/>
                      <a:pt x="7623" y="5717"/>
                    </a:cubicBezTo>
                    <a:cubicBezTo>
                      <a:pt x="17108" y="-2492"/>
                      <a:pt x="31021" y="-1861"/>
                      <a:pt x="39242" y="7612"/>
                    </a:cubicBezTo>
                    <a:cubicBezTo>
                      <a:pt x="46830" y="16453"/>
                      <a:pt x="46198" y="30977"/>
                      <a:pt x="37344" y="39187"/>
                    </a:cubicBezTo>
                  </a:path>
                </a:pathLst>
              </a:custGeom>
              <a:solidFill>
                <a:srgbClr val="8C9CB8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1499E3EC-4DDA-5241-A809-84D6DA68B477}"/>
                  </a:ext>
                </a:extLst>
              </p:cNvPr>
              <p:cNvSpPr/>
              <p:nvPr/>
            </p:nvSpPr>
            <p:spPr>
              <a:xfrm>
                <a:off x="9502839" y="3294543"/>
                <a:ext cx="36120" cy="36068"/>
              </a:xfrm>
              <a:custGeom>
                <a:avLst/>
                <a:gdLst>
                  <a:gd name="connsiteX0" fmla="*/ 19008 w 36120"/>
                  <a:gd name="connsiteY0" fmla="*/ 36032 h 36068"/>
                  <a:gd name="connsiteX1" fmla="*/ 37 w 36120"/>
                  <a:gd name="connsiteY1" fmla="*/ 18982 h 36068"/>
                  <a:gd name="connsiteX2" fmla="*/ 17112 w 36120"/>
                  <a:gd name="connsiteY2" fmla="*/ 37 h 36068"/>
                  <a:gd name="connsiteX3" fmla="*/ 36083 w 36120"/>
                  <a:gd name="connsiteY3" fmla="*/ 17087 h 36068"/>
                  <a:gd name="connsiteX4" fmla="*/ 19008 w 36120"/>
                  <a:gd name="connsiteY4" fmla="*/ 36032 h 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0" h="36068">
                    <a:moveTo>
                      <a:pt x="19008" y="36032"/>
                    </a:moveTo>
                    <a:cubicBezTo>
                      <a:pt x="8890" y="36664"/>
                      <a:pt x="670" y="29086"/>
                      <a:pt x="37" y="18982"/>
                    </a:cubicBezTo>
                    <a:cubicBezTo>
                      <a:pt x="-595" y="8878"/>
                      <a:pt x="6994" y="668"/>
                      <a:pt x="17112" y="37"/>
                    </a:cubicBezTo>
                    <a:cubicBezTo>
                      <a:pt x="27230" y="-595"/>
                      <a:pt x="35451" y="6983"/>
                      <a:pt x="36083" y="17087"/>
                    </a:cubicBezTo>
                    <a:cubicBezTo>
                      <a:pt x="36716" y="27191"/>
                      <a:pt x="29127" y="35401"/>
                      <a:pt x="19008" y="36032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96407CC6-6CF2-2E4A-92D3-659B3C38C3EB}"/>
                  </a:ext>
                </a:extLst>
              </p:cNvPr>
              <p:cNvSpPr/>
              <p:nvPr/>
            </p:nvSpPr>
            <p:spPr>
              <a:xfrm>
                <a:off x="7531041" y="3965806"/>
                <a:ext cx="22819" cy="22840"/>
              </a:xfrm>
              <a:custGeom>
                <a:avLst/>
                <a:gdLst>
                  <a:gd name="connsiteX0" fmla="*/ 12069 w 22819"/>
                  <a:gd name="connsiteY0" fmla="*/ 22787 h 22840"/>
                  <a:gd name="connsiteX1" fmla="*/ 53 w 22819"/>
                  <a:gd name="connsiteY1" fmla="*/ 12052 h 22840"/>
                  <a:gd name="connsiteX2" fmla="*/ 10804 w 22819"/>
                  <a:gd name="connsiteY2" fmla="*/ 53 h 22840"/>
                  <a:gd name="connsiteX3" fmla="*/ 22819 w 22819"/>
                  <a:gd name="connsiteY3" fmla="*/ 10789 h 22840"/>
                  <a:gd name="connsiteX4" fmla="*/ 12069 w 22819"/>
                  <a:gd name="connsiteY4" fmla="*/ 22787 h 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9" h="22840">
                    <a:moveTo>
                      <a:pt x="12069" y="22787"/>
                    </a:moveTo>
                    <a:cubicBezTo>
                      <a:pt x="5745" y="23419"/>
                      <a:pt x="686" y="18367"/>
                      <a:pt x="53" y="12052"/>
                    </a:cubicBezTo>
                    <a:cubicBezTo>
                      <a:pt x="-579" y="5737"/>
                      <a:pt x="4480" y="685"/>
                      <a:pt x="10804" y="53"/>
                    </a:cubicBezTo>
                    <a:cubicBezTo>
                      <a:pt x="17128" y="-578"/>
                      <a:pt x="22187" y="4474"/>
                      <a:pt x="22819" y="10789"/>
                    </a:cubicBezTo>
                    <a:cubicBezTo>
                      <a:pt x="22819" y="17104"/>
                      <a:pt x="17760" y="22156"/>
                      <a:pt x="12069" y="22787"/>
                    </a:cubicBezTo>
                  </a:path>
                </a:pathLst>
              </a:custGeom>
              <a:solidFill>
                <a:srgbClr val="00365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 575">
                <a:extLst>
                  <a:ext uri="{FF2B5EF4-FFF2-40B4-BE49-F238E27FC236}">
                    <a16:creationId xmlns:a16="http://schemas.microsoft.com/office/drawing/2014/main" id="{566EF1E0-15B5-7643-837A-F82C4AF3654E}"/>
                  </a:ext>
                </a:extLst>
              </p:cNvPr>
              <p:cNvSpPr/>
              <p:nvPr/>
            </p:nvSpPr>
            <p:spPr>
              <a:xfrm>
                <a:off x="804614" y="2871029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 576">
                <a:extLst>
                  <a:ext uri="{FF2B5EF4-FFF2-40B4-BE49-F238E27FC236}">
                    <a16:creationId xmlns:a16="http://schemas.microsoft.com/office/drawing/2014/main" id="{69E1DBD6-BD63-7246-83C1-BA466BCA4169}"/>
                  </a:ext>
                </a:extLst>
              </p:cNvPr>
              <p:cNvSpPr/>
              <p:nvPr/>
            </p:nvSpPr>
            <p:spPr>
              <a:xfrm>
                <a:off x="797380" y="2862775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4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9" y="27647"/>
                      <a:pt x="155626" y="49750"/>
                      <a:pt x="156891" y="74378"/>
                    </a:cubicBezTo>
                    <a:cubicBezTo>
                      <a:pt x="157523" y="91429"/>
                      <a:pt x="153097" y="108479"/>
                      <a:pt x="142979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CBCB1D5B-3C91-3A4B-A240-A0254FE2F4DF}"/>
                  </a:ext>
                </a:extLst>
              </p:cNvPr>
              <p:cNvSpPr/>
              <p:nvPr/>
            </p:nvSpPr>
            <p:spPr>
              <a:xfrm>
                <a:off x="826878" y="2892033"/>
                <a:ext cx="97322" cy="97185"/>
              </a:xfrm>
              <a:custGeom>
                <a:avLst/>
                <a:gdLst>
                  <a:gd name="connsiteX0" fmla="*/ 21152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2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2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C32C1B88-97EC-F540-A17D-1902962EEBD6}"/>
                  </a:ext>
                </a:extLst>
              </p:cNvPr>
              <p:cNvSpPr/>
              <p:nvPr/>
            </p:nvSpPr>
            <p:spPr>
              <a:xfrm>
                <a:off x="404945" y="4641112"/>
                <a:ext cx="141218" cy="139194"/>
              </a:xfrm>
              <a:custGeom>
                <a:avLst/>
                <a:gdLst>
                  <a:gd name="connsiteX0" fmla="*/ 30769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9 w 141218"/>
                  <a:gd name="connsiteY3" fmla="*/ 109066 h 139194"/>
                  <a:gd name="connsiteX4" fmla="*/ 30769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850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C0281B3D-AE7C-8441-895C-208782CC2B0B}"/>
                  </a:ext>
                </a:extLst>
              </p:cNvPr>
              <p:cNvSpPr/>
              <p:nvPr/>
            </p:nvSpPr>
            <p:spPr>
              <a:xfrm>
                <a:off x="397712" y="4632857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5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5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4" y="102796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4058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9" y="27647"/>
                      <a:pt x="155626" y="49750"/>
                      <a:pt x="156891" y="74378"/>
                    </a:cubicBezTo>
                    <a:cubicBezTo>
                      <a:pt x="157523" y="91428"/>
                      <a:pt x="153097" y="108479"/>
                      <a:pt x="142979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640335FC-1495-AC47-AC39-4A0C005C1B01}"/>
                  </a:ext>
                </a:extLst>
              </p:cNvPr>
              <p:cNvSpPr/>
              <p:nvPr/>
            </p:nvSpPr>
            <p:spPr>
              <a:xfrm>
                <a:off x="427209" y="4662116"/>
                <a:ext cx="97322" cy="97185"/>
              </a:xfrm>
              <a:custGeom>
                <a:avLst/>
                <a:gdLst>
                  <a:gd name="connsiteX0" fmla="*/ 21152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2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2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1"/>
                      <a:pt x="88818" y="76063"/>
                    </a:cubicBezTo>
                    <a:cubicBezTo>
                      <a:pt x="73641" y="98165"/>
                      <a:pt x="43286" y="103849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B0E62493-A32F-AD4D-90D8-5C8849F40F09}"/>
                  </a:ext>
                </a:extLst>
              </p:cNvPr>
              <p:cNvSpPr/>
              <p:nvPr/>
            </p:nvSpPr>
            <p:spPr>
              <a:xfrm>
                <a:off x="2355859" y="4473134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2E08FA36-D7B8-9943-9CFA-33683B4C87DC}"/>
                  </a:ext>
                </a:extLst>
              </p:cNvPr>
              <p:cNvSpPr/>
              <p:nvPr/>
            </p:nvSpPr>
            <p:spPr>
              <a:xfrm>
                <a:off x="2347993" y="4464880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5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900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5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5" y="102795"/>
                      <a:pt x="22825" y="122372"/>
                      <a:pt x="39900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773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9" y="27648"/>
                      <a:pt x="155626" y="49750"/>
                      <a:pt x="156891" y="74378"/>
                    </a:cubicBezTo>
                    <a:cubicBezTo>
                      <a:pt x="157524" y="91428"/>
                      <a:pt x="153097" y="108479"/>
                      <a:pt x="142979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972" y="128687"/>
                      <a:pt x="1324" y="106585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13E1925C-E938-5640-BD07-ACEE6DEE2CC0}"/>
                  </a:ext>
                </a:extLst>
              </p:cNvPr>
              <p:cNvSpPr/>
              <p:nvPr/>
            </p:nvSpPr>
            <p:spPr>
              <a:xfrm>
                <a:off x="2377490" y="4494138"/>
                <a:ext cx="97322" cy="97185"/>
              </a:xfrm>
              <a:custGeom>
                <a:avLst/>
                <a:gdLst>
                  <a:gd name="connsiteX0" fmla="*/ 21152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2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2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1"/>
                      <a:pt x="88818" y="76063"/>
                    </a:cubicBezTo>
                    <a:cubicBezTo>
                      <a:pt x="73641" y="98165"/>
                      <a:pt x="43918" y="103849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00DF11BA-0F90-5145-9611-CDE7BD19FEA8}"/>
                  </a:ext>
                </a:extLst>
              </p:cNvPr>
              <p:cNvSpPr/>
              <p:nvPr/>
            </p:nvSpPr>
            <p:spPr>
              <a:xfrm>
                <a:off x="3060970" y="2979015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FBC9ADE6-7C63-D445-B785-2DBABBADD07C}"/>
                  </a:ext>
                </a:extLst>
              </p:cNvPr>
              <p:cNvSpPr/>
              <p:nvPr/>
            </p:nvSpPr>
            <p:spPr>
              <a:xfrm>
                <a:off x="3053104" y="2970760"/>
                <a:ext cx="156950" cy="156334"/>
              </a:xfrm>
              <a:custGeom>
                <a:avLst/>
                <a:gdLst>
                  <a:gd name="connsiteX0" fmla="*/ 146141 w 156950"/>
                  <a:gd name="connsiteY0" fmla="*/ 74378 h 156334"/>
                  <a:gd name="connsiteX1" fmla="*/ 117051 w 156950"/>
                  <a:gd name="connsiteY1" fmla="*/ 22596 h 156334"/>
                  <a:gd name="connsiteX2" fmla="*/ 23457 w 156950"/>
                  <a:gd name="connsiteY2" fmla="*/ 40277 h 156334"/>
                  <a:gd name="connsiteX3" fmla="*/ 11442 w 156950"/>
                  <a:gd name="connsiteY3" fmla="*/ 81956 h 156334"/>
                  <a:gd name="connsiteX4" fmla="*/ 40532 w 156950"/>
                  <a:gd name="connsiteY4" fmla="*/ 133739 h 156334"/>
                  <a:gd name="connsiteX5" fmla="*/ 134125 w 156950"/>
                  <a:gd name="connsiteY5" fmla="*/ 116057 h 156334"/>
                  <a:gd name="connsiteX6" fmla="*/ 146141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6141" y="74378"/>
                    </a:moveTo>
                    <a:cubicBezTo>
                      <a:pt x="144876" y="52907"/>
                      <a:pt x="134125" y="33962"/>
                      <a:pt x="117051" y="22596"/>
                    </a:cubicBezTo>
                    <a:cubicBezTo>
                      <a:pt x="86064" y="1756"/>
                      <a:pt x="44326" y="9334"/>
                      <a:pt x="23457" y="40277"/>
                    </a:cubicBezTo>
                    <a:cubicBezTo>
                      <a:pt x="15237" y="52276"/>
                      <a:pt x="10810" y="66800"/>
                      <a:pt x="11442" y="81956"/>
                    </a:cubicBezTo>
                    <a:cubicBezTo>
                      <a:pt x="12707" y="102795"/>
                      <a:pt x="23457" y="122372"/>
                      <a:pt x="40532" y="133739"/>
                    </a:cubicBezTo>
                    <a:cubicBezTo>
                      <a:pt x="70887" y="154578"/>
                      <a:pt x="113257" y="147000"/>
                      <a:pt x="134125" y="116057"/>
                    </a:cubicBezTo>
                    <a:cubicBezTo>
                      <a:pt x="142346" y="103427"/>
                      <a:pt x="146773" y="89534"/>
                      <a:pt x="146141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9" y="27647"/>
                      <a:pt x="155626" y="49750"/>
                      <a:pt x="156891" y="74378"/>
                    </a:cubicBezTo>
                    <a:cubicBezTo>
                      <a:pt x="157524" y="91429"/>
                      <a:pt x="153097" y="108479"/>
                      <a:pt x="142979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972" y="128687"/>
                      <a:pt x="1956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EA26BB2D-585E-A748-A245-25D1FAC7D586}"/>
                  </a:ext>
                </a:extLst>
              </p:cNvPr>
              <p:cNvSpPr/>
              <p:nvPr/>
            </p:nvSpPr>
            <p:spPr>
              <a:xfrm>
                <a:off x="3083234" y="3000019"/>
                <a:ext cx="97322" cy="97185"/>
              </a:xfrm>
              <a:custGeom>
                <a:avLst/>
                <a:gdLst>
                  <a:gd name="connsiteX0" fmla="*/ 21152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2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2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34B09B1D-08F2-A74C-B37C-25FD24E8E221}"/>
                  </a:ext>
                </a:extLst>
              </p:cNvPr>
              <p:cNvSpPr/>
              <p:nvPr/>
            </p:nvSpPr>
            <p:spPr>
              <a:xfrm>
                <a:off x="4382658" y="2783251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3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FE4A5BA9-10B9-8B47-B85D-2A83A7C46BA1}"/>
                  </a:ext>
                </a:extLst>
              </p:cNvPr>
              <p:cNvSpPr/>
              <p:nvPr/>
            </p:nvSpPr>
            <p:spPr>
              <a:xfrm>
                <a:off x="4375425" y="2774997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09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1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09" y="81956"/>
                    </a:cubicBezTo>
                    <a:cubicBezTo>
                      <a:pt x="12074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1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3" y="91429"/>
                      <a:pt x="153096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035D1F08-5F6A-A94E-B6AC-A3D52930F8B5}"/>
                  </a:ext>
                </a:extLst>
              </p:cNvPr>
              <p:cNvSpPr/>
              <p:nvPr/>
            </p:nvSpPr>
            <p:spPr>
              <a:xfrm>
                <a:off x="4404923" y="2804255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6" y="-6663"/>
                      <a:pt x="76170" y="8493"/>
                    </a:cubicBezTo>
                    <a:cubicBezTo>
                      <a:pt x="98303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5F4290D1-7D6A-A143-989F-B81199B44E6C}"/>
                  </a:ext>
                </a:extLst>
              </p:cNvPr>
              <p:cNvSpPr/>
              <p:nvPr/>
            </p:nvSpPr>
            <p:spPr>
              <a:xfrm>
                <a:off x="4240371" y="4149176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3" y="77491"/>
                      <a:pt x="128789" y="109066"/>
                    </a:cubicBezTo>
                    <a:cubicBezTo>
                      <a:pt x="106655" y="140641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EB29CC9B-95EA-314C-A7C2-CF9E2791DAB8}"/>
                  </a:ext>
                </a:extLst>
              </p:cNvPr>
              <p:cNvSpPr/>
              <p:nvPr/>
            </p:nvSpPr>
            <p:spPr>
              <a:xfrm>
                <a:off x="4232505" y="4140922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8" y="66800"/>
                      <a:pt x="10810" y="81956"/>
                    </a:cubicBezTo>
                    <a:cubicBezTo>
                      <a:pt x="12075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773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4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9" y="27647"/>
                      <a:pt x="155627" y="49750"/>
                      <a:pt x="156891" y="74378"/>
                    </a:cubicBezTo>
                    <a:cubicBezTo>
                      <a:pt x="157524" y="91429"/>
                      <a:pt x="153097" y="108479"/>
                      <a:pt x="142979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972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F5A07CD0-0FEE-2643-8BFE-DE9B357CCDE6}"/>
                  </a:ext>
                </a:extLst>
              </p:cNvPr>
              <p:cNvSpPr/>
              <p:nvPr/>
            </p:nvSpPr>
            <p:spPr>
              <a:xfrm>
                <a:off x="4262003" y="4170181"/>
                <a:ext cx="97322" cy="97185"/>
              </a:xfrm>
              <a:custGeom>
                <a:avLst/>
                <a:gdLst>
                  <a:gd name="connsiteX0" fmla="*/ 21152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2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2" y="88693"/>
                    </a:moveTo>
                    <a:cubicBezTo>
                      <a:pt x="-981" y="73537"/>
                      <a:pt x="-6672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0" y="98165"/>
                      <a:pt x="43286" y="103849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02773CB-9F5E-B243-AF9A-C588DC30C6A5}"/>
                  </a:ext>
                </a:extLst>
              </p:cNvPr>
              <p:cNvSpPr/>
              <p:nvPr/>
            </p:nvSpPr>
            <p:spPr>
              <a:xfrm>
                <a:off x="1576758" y="3160885"/>
                <a:ext cx="141218" cy="139194"/>
              </a:xfrm>
              <a:custGeom>
                <a:avLst/>
                <a:gdLst>
                  <a:gd name="connsiteX0" fmla="*/ 30769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9 w 141218"/>
                  <a:gd name="connsiteY3" fmla="*/ 109066 h 139194"/>
                  <a:gd name="connsiteX4" fmla="*/ 30769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3021" y="148850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6F0DC4A7-50F7-8241-B280-A6253FEE4955}"/>
                  </a:ext>
                </a:extLst>
              </p:cNvPr>
              <p:cNvSpPr/>
              <p:nvPr/>
            </p:nvSpPr>
            <p:spPr>
              <a:xfrm>
                <a:off x="1569524" y="3152631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5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900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5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5" y="102795"/>
                      <a:pt x="22825" y="122372"/>
                      <a:pt x="39900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4058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4" y="91429"/>
                      <a:pt x="153097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DB37D98E-46DA-E443-81B4-FD41438AC9BF}"/>
                  </a:ext>
                </a:extLst>
              </p:cNvPr>
              <p:cNvSpPr/>
              <p:nvPr/>
            </p:nvSpPr>
            <p:spPr>
              <a:xfrm>
                <a:off x="1599022" y="3181890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BCC1F7AD-61CE-BB49-8EFA-4A6D42CF55B4}"/>
                  </a:ext>
                </a:extLst>
              </p:cNvPr>
              <p:cNvSpPr/>
              <p:nvPr/>
            </p:nvSpPr>
            <p:spPr>
              <a:xfrm>
                <a:off x="5720156" y="4524285"/>
                <a:ext cx="141218" cy="139194"/>
              </a:xfrm>
              <a:custGeom>
                <a:avLst/>
                <a:gdLst>
                  <a:gd name="connsiteX0" fmla="*/ 30769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9 w 141218"/>
                  <a:gd name="connsiteY3" fmla="*/ 109066 h 139194"/>
                  <a:gd name="connsiteX4" fmla="*/ 30769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3" y="77491"/>
                      <a:pt x="128789" y="109066"/>
                    </a:cubicBezTo>
                    <a:cubicBezTo>
                      <a:pt x="106655" y="140641"/>
                      <a:pt x="63021" y="148850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E9CB21AA-DD36-8E49-AD87-F0DA9227C096}"/>
                  </a:ext>
                </a:extLst>
              </p:cNvPr>
              <p:cNvSpPr/>
              <p:nvPr/>
            </p:nvSpPr>
            <p:spPr>
              <a:xfrm>
                <a:off x="5712291" y="4516031"/>
                <a:ext cx="156950" cy="156334"/>
              </a:xfrm>
              <a:custGeom>
                <a:avLst/>
                <a:gdLst>
                  <a:gd name="connsiteX0" fmla="*/ 146141 w 156950"/>
                  <a:gd name="connsiteY0" fmla="*/ 74378 h 156334"/>
                  <a:gd name="connsiteX1" fmla="*/ 117051 w 156950"/>
                  <a:gd name="connsiteY1" fmla="*/ 22595 h 156334"/>
                  <a:gd name="connsiteX2" fmla="*/ 23457 w 156950"/>
                  <a:gd name="connsiteY2" fmla="*/ 40277 h 156334"/>
                  <a:gd name="connsiteX3" fmla="*/ 11442 w 156950"/>
                  <a:gd name="connsiteY3" fmla="*/ 81956 h 156334"/>
                  <a:gd name="connsiteX4" fmla="*/ 40532 w 156950"/>
                  <a:gd name="connsiteY4" fmla="*/ 133739 h 156334"/>
                  <a:gd name="connsiteX5" fmla="*/ 134125 w 156950"/>
                  <a:gd name="connsiteY5" fmla="*/ 116057 h 156334"/>
                  <a:gd name="connsiteX6" fmla="*/ 146141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9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6141" y="74378"/>
                    </a:moveTo>
                    <a:cubicBezTo>
                      <a:pt x="144876" y="52907"/>
                      <a:pt x="134125" y="33962"/>
                      <a:pt x="117051" y="22595"/>
                    </a:cubicBezTo>
                    <a:cubicBezTo>
                      <a:pt x="86064" y="1756"/>
                      <a:pt x="44326" y="9334"/>
                      <a:pt x="23457" y="40277"/>
                    </a:cubicBezTo>
                    <a:cubicBezTo>
                      <a:pt x="15237" y="52276"/>
                      <a:pt x="10810" y="66800"/>
                      <a:pt x="11442" y="81956"/>
                    </a:cubicBezTo>
                    <a:cubicBezTo>
                      <a:pt x="12707" y="102796"/>
                      <a:pt x="23457" y="122372"/>
                      <a:pt x="40532" y="133739"/>
                    </a:cubicBezTo>
                    <a:cubicBezTo>
                      <a:pt x="70887" y="154578"/>
                      <a:pt x="113257" y="147000"/>
                      <a:pt x="134125" y="116057"/>
                    </a:cubicBezTo>
                    <a:cubicBezTo>
                      <a:pt x="142346" y="104058"/>
                      <a:pt x="146773" y="89534"/>
                      <a:pt x="146141" y="74378"/>
                    </a:cubicBezTo>
                    <a:moveTo>
                      <a:pt x="59" y="81956"/>
                    </a:moveTo>
                    <a:cubicBezTo>
                      <a:pt x="-573" y="64906"/>
                      <a:pt x="3854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9" y="27647"/>
                      <a:pt x="155627" y="49750"/>
                      <a:pt x="156891" y="74378"/>
                    </a:cubicBezTo>
                    <a:cubicBezTo>
                      <a:pt x="157524" y="91428"/>
                      <a:pt x="153097" y="108479"/>
                      <a:pt x="142979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972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D65E4174-2689-CB4C-BB66-CE08862CE252}"/>
                  </a:ext>
                </a:extLst>
              </p:cNvPr>
              <p:cNvSpPr/>
              <p:nvPr/>
            </p:nvSpPr>
            <p:spPr>
              <a:xfrm>
                <a:off x="5742421" y="4545289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6" y="-6663"/>
                      <a:pt x="76170" y="8493"/>
                    </a:cubicBezTo>
                    <a:cubicBezTo>
                      <a:pt x="98303" y="23649"/>
                      <a:pt x="103995" y="53961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4A204248-9982-7F4D-A813-D266601808DE}"/>
                  </a:ext>
                </a:extLst>
              </p:cNvPr>
              <p:cNvSpPr/>
              <p:nvPr/>
            </p:nvSpPr>
            <p:spPr>
              <a:xfrm>
                <a:off x="5899754" y="2953123"/>
                <a:ext cx="141218" cy="139194"/>
              </a:xfrm>
              <a:custGeom>
                <a:avLst/>
                <a:gdLst>
                  <a:gd name="connsiteX0" fmla="*/ 30769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9 w 141218"/>
                  <a:gd name="connsiteY3" fmla="*/ 109066 h 139194"/>
                  <a:gd name="connsiteX4" fmla="*/ 30769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023" y="140641"/>
                      <a:pt x="62388" y="148850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522AC4C9-8F86-D14E-97A5-3422FB361ADE}"/>
                  </a:ext>
                </a:extLst>
              </p:cNvPr>
              <p:cNvSpPr/>
              <p:nvPr/>
            </p:nvSpPr>
            <p:spPr>
              <a:xfrm>
                <a:off x="5891889" y="2944869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4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4058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3" y="91429"/>
                      <a:pt x="153097" y="108479"/>
                      <a:pt x="142978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9662A993-17D6-2D4E-B9FB-3A785BB6FFB4}"/>
                  </a:ext>
                </a:extLst>
              </p:cNvPr>
              <p:cNvSpPr/>
              <p:nvPr/>
            </p:nvSpPr>
            <p:spPr>
              <a:xfrm>
                <a:off x="5921386" y="2974128"/>
                <a:ext cx="97322" cy="97356"/>
              </a:xfrm>
              <a:custGeom>
                <a:avLst/>
                <a:gdLst>
                  <a:gd name="connsiteX0" fmla="*/ 21153 w 97322"/>
                  <a:gd name="connsiteY0" fmla="*/ 88693 h 97356"/>
                  <a:gd name="connsiteX1" fmla="*/ 8505 w 97322"/>
                  <a:gd name="connsiteY1" fmla="*/ 21123 h 97356"/>
                  <a:gd name="connsiteX2" fmla="*/ 76170 w 97322"/>
                  <a:gd name="connsiteY2" fmla="*/ 8493 h 97356"/>
                  <a:gd name="connsiteX3" fmla="*/ 88818 w 97322"/>
                  <a:gd name="connsiteY3" fmla="*/ 76063 h 97356"/>
                  <a:gd name="connsiteX4" fmla="*/ 21153 w 97322"/>
                  <a:gd name="connsiteY4" fmla="*/ 88693 h 9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356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797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665E60C1-73EA-714A-A643-C5980A25B649}"/>
                  </a:ext>
                </a:extLst>
              </p:cNvPr>
              <p:cNvSpPr/>
              <p:nvPr/>
            </p:nvSpPr>
            <p:spPr>
              <a:xfrm>
                <a:off x="7106348" y="2690421"/>
                <a:ext cx="141218" cy="139194"/>
              </a:xfrm>
              <a:custGeom>
                <a:avLst/>
                <a:gdLst>
                  <a:gd name="connsiteX0" fmla="*/ 30769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9 w 141218"/>
                  <a:gd name="connsiteY3" fmla="*/ 109066 h 139194"/>
                  <a:gd name="connsiteX4" fmla="*/ 30769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2" y="33918"/>
                      <a:pt x="150922" y="77491"/>
                      <a:pt x="128789" y="109066"/>
                    </a:cubicBezTo>
                    <a:cubicBezTo>
                      <a:pt x="106655" y="140641"/>
                      <a:pt x="62388" y="148850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D02B5303-84C0-EB47-BCEC-48A0B4B44764}"/>
                  </a:ext>
                </a:extLst>
              </p:cNvPr>
              <p:cNvSpPr/>
              <p:nvPr/>
            </p:nvSpPr>
            <p:spPr>
              <a:xfrm>
                <a:off x="7098483" y="2682167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09 w 156950"/>
                  <a:gd name="connsiteY3" fmla="*/ 81956 h 156334"/>
                  <a:gd name="connsiteX4" fmla="*/ 39900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1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4" y="52907"/>
                      <a:pt x="133493" y="33962"/>
                      <a:pt x="116418" y="22596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09" y="81956"/>
                    </a:cubicBezTo>
                    <a:cubicBezTo>
                      <a:pt x="12075" y="102795"/>
                      <a:pt x="22825" y="122372"/>
                      <a:pt x="39900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4058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1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4" y="91429"/>
                      <a:pt x="153096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C5A3AD52-008E-A54E-B652-8BCE57694D55}"/>
                  </a:ext>
                </a:extLst>
              </p:cNvPr>
              <p:cNvSpPr/>
              <p:nvPr/>
            </p:nvSpPr>
            <p:spPr>
              <a:xfrm>
                <a:off x="7127980" y="2711425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6" y="-6663"/>
                      <a:pt x="76170" y="8493"/>
                    </a:cubicBezTo>
                    <a:cubicBezTo>
                      <a:pt x="98303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6FD2489B-5E48-2B45-B01F-CAC2BDCC9966}"/>
                  </a:ext>
                </a:extLst>
              </p:cNvPr>
              <p:cNvSpPr/>
              <p:nvPr/>
            </p:nvSpPr>
            <p:spPr>
              <a:xfrm>
                <a:off x="8605738" y="2817983"/>
                <a:ext cx="141218" cy="139194"/>
              </a:xfrm>
              <a:custGeom>
                <a:avLst/>
                <a:gdLst>
                  <a:gd name="connsiteX0" fmla="*/ 30768 w 141218"/>
                  <a:gd name="connsiteY0" fmla="*/ 126748 h 139194"/>
                  <a:gd name="connsiteX1" fmla="*/ 12430 w 141218"/>
                  <a:gd name="connsiteY1" fmla="*/ 30129 h 139194"/>
                  <a:gd name="connsiteX2" fmla="*/ 110450 w 141218"/>
                  <a:gd name="connsiteY2" fmla="*/ 12447 h 139194"/>
                  <a:gd name="connsiteX3" fmla="*/ 128788 w 141218"/>
                  <a:gd name="connsiteY3" fmla="*/ 109066 h 139194"/>
                  <a:gd name="connsiteX4" fmla="*/ 30768 w 141218"/>
                  <a:gd name="connsiteY4" fmla="*/ 126748 h 13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9194">
                    <a:moveTo>
                      <a:pt x="30768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7" y="-9655"/>
                      <a:pt x="110450" y="12447"/>
                    </a:cubicBezTo>
                    <a:cubicBezTo>
                      <a:pt x="142701" y="33918"/>
                      <a:pt x="150922" y="77491"/>
                      <a:pt x="128788" y="109066"/>
                    </a:cubicBezTo>
                    <a:cubicBezTo>
                      <a:pt x="106655" y="140641"/>
                      <a:pt x="63021" y="148850"/>
                      <a:pt x="30768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C877CECD-6B53-584E-BFD9-F53039FB56ED}"/>
                  </a:ext>
                </a:extLst>
              </p:cNvPr>
              <p:cNvSpPr/>
              <p:nvPr/>
            </p:nvSpPr>
            <p:spPr>
              <a:xfrm>
                <a:off x="8597872" y="2809729"/>
                <a:ext cx="156950" cy="156334"/>
              </a:xfrm>
              <a:custGeom>
                <a:avLst/>
                <a:gdLst>
                  <a:gd name="connsiteX0" fmla="*/ 146140 w 156950"/>
                  <a:gd name="connsiteY0" fmla="*/ 75010 h 156334"/>
                  <a:gd name="connsiteX1" fmla="*/ 117051 w 156950"/>
                  <a:gd name="connsiteY1" fmla="*/ 23227 h 156334"/>
                  <a:gd name="connsiteX2" fmla="*/ 23458 w 156950"/>
                  <a:gd name="connsiteY2" fmla="*/ 40909 h 156334"/>
                  <a:gd name="connsiteX3" fmla="*/ 11442 w 156950"/>
                  <a:gd name="connsiteY3" fmla="*/ 82588 h 156334"/>
                  <a:gd name="connsiteX4" fmla="*/ 40532 w 156950"/>
                  <a:gd name="connsiteY4" fmla="*/ 134370 h 156334"/>
                  <a:gd name="connsiteX5" fmla="*/ 134126 w 156950"/>
                  <a:gd name="connsiteY5" fmla="*/ 116688 h 156334"/>
                  <a:gd name="connsiteX6" fmla="*/ 146140 w 156950"/>
                  <a:gd name="connsiteY6" fmla="*/ 75010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6140" y="75010"/>
                    </a:moveTo>
                    <a:cubicBezTo>
                      <a:pt x="144876" y="53539"/>
                      <a:pt x="134126" y="34594"/>
                      <a:pt x="117051" y="23227"/>
                    </a:cubicBezTo>
                    <a:cubicBezTo>
                      <a:pt x="86697" y="2388"/>
                      <a:pt x="44326" y="9966"/>
                      <a:pt x="23458" y="40909"/>
                    </a:cubicBezTo>
                    <a:cubicBezTo>
                      <a:pt x="15237" y="52907"/>
                      <a:pt x="10810" y="67432"/>
                      <a:pt x="11442" y="82588"/>
                    </a:cubicBezTo>
                    <a:cubicBezTo>
                      <a:pt x="12707" y="103427"/>
                      <a:pt x="23458" y="123003"/>
                      <a:pt x="40532" y="134370"/>
                    </a:cubicBezTo>
                    <a:cubicBezTo>
                      <a:pt x="70887" y="155210"/>
                      <a:pt x="113257" y="147632"/>
                      <a:pt x="134126" y="116688"/>
                    </a:cubicBezTo>
                    <a:cubicBezTo>
                      <a:pt x="142346" y="104058"/>
                      <a:pt x="146773" y="89534"/>
                      <a:pt x="146140" y="75010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4" y="91429"/>
                      <a:pt x="153097" y="108479"/>
                      <a:pt x="142978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972" y="128687"/>
                      <a:pt x="1957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5CE8566B-40D5-D34D-A66E-2F48FE97F568}"/>
                  </a:ext>
                </a:extLst>
              </p:cNvPr>
              <p:cNvSpPr/>
              <p:nvPr/>
            </p:nvSpPr>
            <p:spPr>
              <a:xfrm>
                <a:off x="8628002" y="2838988"/>
                <a:ext cx="97322" cy="97632"/>
              </a:xfrm>
              <a:custGeom>
                <a:avLst/>
                <a:gdLst>
                  <a:gd name="connsiteX0" fmla="*/ 21152 w 97322"/>
                  <a:gd name="connsiteY0" fmla="*/ 88693 h 97632"/>
                  <a:gd name="connsiteX1" fmla="*/ 8504 w 97322"/>
                  <a:gd name="connsiteY1" fmla="*/ 21123 h 97632"/>
                  <a:gd name="connsiteX2" fmla="*/ 76170 w 97322"/>
                  <a:gd name="connsiteY2" fmla="*/ 8493 h 97632"/>
                  <a:gd name="connsiteX3" fmla="*/ 88818 w 97322"/>
                  <a:gd name="connsiteY3" fmla="*/ 76063 h 97632"/>
                  <a:gd name="connsiteX4" fmla="*/ 21152 w 97322"/>
                  <a:gd name="connsiteY4" fmla="*/ 88693 h 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632">
                    <a:moveTo>
                      <a:pt x="21152" y="88693"/>
                    </a:moveTo>
                    <a:cubicBezTo>
                      <a:pt x="-981" y="73537"/>
                      <a:pt x="-6672" y="43225"/>
                      <a:pt x="8504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797"/>
                      <a:pt x="43286" y="104480"/>
                      <a:pt x="21152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24FEAB62-A776-3A48-B65B-E97639B81A75}"/>
                  </a:ext>
                </a:extLst>
              </p:cNvPr>
              <p:cNvSpPr/>
              <p:nvPr/>
            </p:nvSpPr>
            <p:spPr>
              <a:xfrm>
                <a:off x="8187097" y="4623430"/>
                <a:ext cx="141218" cy="138918"/>
              </a:xfrm>
              <a:custGeom>
                <a:avLst/>
                <a:gdLst>
                  <a:gd name="connsiteX0" fmla="*/ 30769 w 141218"/>
                  <a:gd name="connsiteY0" fmla="*/ 126748 h 138918"/>
                  <a:gd name="connsiteX1" fmla="*/ 12430 w 141218"/>
                  <a:gd name="connsiteY1" fmla="*/ 30129 h 138918"/>
                  <a:gd name="connsiteX2" fmla="*/ 110450 w 141218"/>
                  <a:gd name="connsiteY2" fmla="*/ 12447 h 138918"/>
                  <a:gd name="connsiteX3" fmla="*/ 128789 w 141218"/>
                  <a:gd name="connsiteY3" fmla="*/ 109066 h 138918"/>
                  <a:gd name="connsiteX4" fmla="*/ 30769 w 141218"/>
                  <a:gd name="connsiteY4" fmla="*/ 126748 h 1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91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641"/>
                      <a:pt x="62388" y="148218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18952317-8955-A249-A4CC-40EF2BD76CB8}"/>
                  </a:ext>
                </a:extLst>
              </p:cNvPr>
              <p:cNvSpPr/>
              <p:nvPr/>
            </p:nvSpPr>
            <p:spPr>
              <a:xfrm>
                <a:off x="8179232" y="4615175"/>
                <a:ext cx="156949" cy="156334"/>
              </a:xfrm>
              <a:custGeom>
                <a:avLst/>
                <a:gdLst>
                  <a:gd name="connsiteX0" fmla="*/ 145508 w 156949"/>
                  <a:gd name="connsiteY0" fmla="*/ 74378 h 156334"/>
                  <a:gd name="connsiteX1" fmla="*/ 116418 w 156949"/>
                  <a:gd name="connsiteY1" fmla="*/ 22596 h 156334"/>
                  <a:gd name="connsiteX2" fmla="*/ 22825 w 156949"/>
                  <a:gd name="connsiteY2" fmla="*/ 40277 h 156334"/>
                  <a:gd name="connsiteX3" fmla="*/ 10809 w 156949"/>
                  <a:gd name="connsiteY3" fmla="*/ 81956 h 156334"/>
                  <a:gd name="connsiteX4" fmla="*/ 39899 w 156949"/>
                  <a:gd name="connsiteY4" fmla="*/ 133739 h 156334"/>
                  <a:gd name="connsiteX5" fmla="*/ 133493 w 156949"/>
                  <a:gd name="connsiteY5" fmla="*/ 116057 h 156334"/>
                  <a:gd name="connsiteX6" fmla="*/ 145508 w 156949"/>
                  <a:gd name="connsiteY6" fmla="*/ 74378 h 156334"/>
                  <a:gd name="connsiteX7" fmla="*/ 59 w 156949"/>
                  <a:gd name="connsiteY7" fmla="*/ 81956 h 156334"/>
                  <a:gd name="connsiteX8" fmla="*/ 13971 w 156949"/>
                  <a:gd name="connsiteY8" fmla="*/ 33962 h 156334"/>
                  <a:gd name="connsiteX9" fmla="*/ 122742 w 156949"/>
                  <a:gd name="connsiteY9" fmla="*/ 13755 h 156334"/>
                  <a:gd name="connsiteX10" fmla="*/ 156891 w 156949"/>
                  <a:gd name="connsiteY10" fmla="*/ 74378 h 156334"/>
                  <a:gd name="connsiteX11" fmla="*/ 142978 w 156949"/>
                  <a:gd name="connsiteY11" fmla="*/ 122372 h 156334"/>
                  <a:gd name="connsiteX12" fmla="*/ 34208 w 156949"/>
                  <a:gd name="connsiteY12" fmla="*/ 142580 h 156334"/>
                  <a:gd name="connsiteX13" fmla="*/ 59 w 156949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49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09" y="81956"/>
                    </a:cubicBezTo>
                    <a:cubicBezTo>
                      <a:pt x="12075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9534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1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8" y="27648"/>
                      <a:pt x="155626" y="49750"/>
                      <a:pt x="156891" y="74378"/>
                    </a:cubicBezTo>
                    <a:cubicBezTo>
                      <a:pt x="157524" y="91429"/>
                      <a:pt x="153096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971" y="128687"/>
                      <a:pt x="1324" y="106585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BEDA2B4D-60E4-514E-9661-B5CFF0319D06}"/>
                  </a:ext>
                </a:extLst>
              </p:cNvPr>
              <p:cNvSpPr/>
              <p:nvPr/>
            </p:nvSpPr>
            <p:spPr>
              <a:xfrm>
                <a:off x="8208729" y="4644434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6" y="-6663"/>
                      <a:pt x="76170" y="8493"/>
                    </a:cubicBezTo>
                    <a:cubicBezTo>
                      <a:pt x="98303" y="23649"/>
                      <a:pt x="103995" y="53960"/>
                      <a:pt x="88818" y="76063"/>
                    </a:cubicBezTo>
                    <a:cubicBezTo>
                      <a:pt x="73640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647A51DA-F26D-6042-B014-610FFA4B9B2A}"/>
                  </a:ext>
                </a:extLst>
              </p:cNvPr>
              <p:cNvSpPr/>
              <p:nvPr/>
            </p:nvSpPr>
            <p:spPr>
              <a:xfrm>
                <a:off x="9588467" y="4238217"/>
                <a:ext cx="141218" cy="138748"/>
              </a:xfrm>
              <a:custGeom>
                <a:avLst/>
                <a:gdLst>
                  <a:gd name="connsiteX0" fmla="*/ 30769 w 141218"/>
                  <a:gd name="connsiteY0" fmla="*/ 126748 h 138748"/>
                  <a:gd name="connsiteX1" fmla="*/ 12430 w 141218"/>
                  <a:gd name="connsiteY1" fmla="*/ 30129 h 138748"/>
                  <a:gd name="connsiteX2" fmla="*/ 110450 w 141218"/>
                  <a:gd name="connsiteY2" fmla="*/ 12447 h 138748"/>
                  <a:gd name="connsiteX3" fmla="*/ 128789 w 141218"/>
                  <a:gd name="connsiteY3" fmla="*/ 109066 h 138748"/>
                  <a:gd name="connsiteX4" fmla="*/ 30769 w 141218"/>
                  <a:gd name="connsiteY4" fmla="*/ 126748 h 13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74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2" y="33918"/>
                      <a:pt x="150922" y="77491"/>
                      <a:pt x="128789" y="109066"/>
                    </a:cubicBezTo>
                    <a:cubicBezTo>
                      <a:pt x="106655" y="140009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3" name="Freeform 612">
                <a:extLst>
                  <a:ext uri="{FF2B5EF4-FFF2-40B4-BE49-F238E27FC236}">
                    <a16:creationId xmlns:a16="http://schemas.microsoft.com/office/drawing/2014/main" id="{071D5879-4456-2143-A5EC-A1C80C0FE0B2}"/>
                  </a:ext>
                </a:extLst>
              </p:cNvPr>
              <p:cNvSpPr/>
              <p:nvPr/>
            </p:nvSpPr>
            <p:spPr>
              <a:xfrm>
                <a:off x="9581233" y="4229963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6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900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4" y="53539"/>
                      <a:pt x="133493" y="33962"/>
                      <a:pt x="116418" y="22596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5" y="102795"/>
                      <a:pt x="22825" y="122372"/>
                      <a:pt x="39900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8903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8" y="27648"/>
                      <a:pt x="155626" y="49750"/>
                      <a:pt x="156891" y="74378"/>
                    </a:cubicBezTo>
                    <a:cubicBezTo>
                      <a:pt x="157524" y="91429"/>
                      <a:pt x="153097" y="108479"/>
                      <a:pt x="142978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339" y="128055"/>
                      <a:pt x="1324" y="105953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" name="Freeform 613">
                <a:extLst>
                  <a:ext uri="{FF2B5EF4-FFF2-40B4-BE49-F238E27FC236}">
                    <a16:creationId xmlns:a16="http://schemas.microsoft.com/office/drawing/2014/main" id="{9D086AAB-82D3-374B-BA04-59E10039389B}"/>
                  </a:ext>
                </a:extLst>
              </p:cNvPr>
              <p:cNvSpPr/>
              <p:nvPr/>
            </p:nvSpPr>
            <p:spPr>
              <a:xfrm>
                <a:off x="9610731" y="4259222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1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1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" name="Freeform 614">
                <a:extLst>
                  <a:ext uri="{FF2B5EF4-FFF2-40B4-BE49-F238E27FC236}">
                    <a16:creationId xmlns:a16="http://schemas.microsoft.com/office/drawing/2014/main" id="{341367B5-40E4-8D4C-B85B-9F4A5A5D4D5D}"/>
                  </a:ext>
                </a:extLst>
              </p:cNvPr>
              <p:cNvSpPr/>
              <p:nvPr/>
            </p:nvSpPr>
            <p:spPr>
              <a:xfrm>
                <a:off x="9882526" y="3048479"/>
                <a:ext cx="141218" cy="138748"/>
              </a:xfrm>
              <a:custGeom>
                <a:avLst/>
                <a:gdLst>
                  <a:gd name="connsiteX0" fmla="*/ 30769 w 141218"/>
                  <a:gd name="connsiteY0" fmla="*/ 126748 h 138748"/>
                  <a:gd name="connsiteX1" fmla="*/ 12430 w 141218"/>
                  <a:gd name="connsiteY1" fmla="*/ 30129 h 138748"/>
                  <a:gd name="connsiteX2" fmla="*/ 110450 w 141218"/>
                  <a:gd name="connsiteY2" fmla="*/ 12447 h 138748"/>
                  <a:gd name="connsiteX3" fmla="*/ 128789 w 141218"/>
                  <a:gd name="connsiteY3" fmla="*/ 109066 h 138748"/>
                  <a:gd name="connsiteX4" fmla="*/ 30769 w 141218"/>
                  <a:gd name="connsiteY4" fmla="*/ 126748 h 13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74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2" y="33918"/>
                      <a:pt x="150922" y="77491"/>
                      <a:pt x="128789" y="109066"/>
                    </a:cubicBezTo>
                    <a:cubicBezTo>
                      <a:pt x="106655" y="140009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4C886BFE-7587-E946-8EBE-AFE18F1452BA}"/>
                  </a:ext>
                </a:extLst>
              </p:cNvPr>
              <p:cNvSpPr/>
              <p:nvPr/>
            </p:nvSpPr>
            <p:spPr>
              <a:xfrm>
                <a:off x="9874661" y="3039593"/>
                <a:ext cx="156950" cy="156334"/>
              </a:xfrm>
              <a:custGeom>
                <a:avLst/>
                <a:gdLst>
                  <a:gd name="connsiteX0" fmla="*/ 146140 w 156950"/>
                  <a:gd name="connsiteY0" fmla="*/ 75010 h 156334"/>
                  <a:gd name="connsiteX1" fmla="*/ 117051 w 156950"/>
                  <a:gd name="connsiteY1" fmla="*/ 23227 h 156334"/>
                  <a:gd name="connsiteX2" fmla="*/ 23457 w 156950"/>
                  <a:gd name="connsiteY2" fmla="*/ 40909 h 156334"/>
                  <a:gd name="connsiteX3" fmla="*/ 11442 w 156950"/>
                  <a:gd name="connsiteY3" fmla="*/ 82588 h 156334"/>
                  <a:gd name="connsiteX4" fmla="*/ 40532 w 156950"/>
                  <a:gd name="connsiteY4" fmla="*/ 134370 h 156334"/>
                  <a:gd name="connsiteX5" fmla="*/ 134125 w 156950"/>
                  <a:gd name="connsiteY5" fmla="*/ 116688 h 156334"/>
                  <a:gd name="connsiteX6" fmla="*/ 146140 w 156950"/>
                  <a:gd name="connsiteY6" fmla="*/ 75010 h 156334"/>
                  <a:gd name="connsiteX7" fmla="*/ 59 w 156950"/>
                  <a:gd name="connsiteY7" fmla="*/ 81956 h 156334"/>
                  <a:gd name="connsiteX8" fmla="*/ 13971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6140" y="75010"/>
                    </a:moveTo>
                    <a:cubicBezTo>
                      <a:pt x="144876" y="53539"/>
                      <a:pt x="134125" y="34594"/>
                      <a:pt x="117051" y="23227"/>
                    </a:cubicBezTo>
                    <a:cubicBezTo>
                      <a:pt x="86696" y="2388"/>
                      <a:pt x="44326" y="9966"/>
                      <a:pt x="23457" y="40909"/>
                    </a:cubicBezTo>
                    <a:cubicBezTo>
                      <a:pt x="15237" y="52907"/>
                      <a:pt x="10809" y="67432"/>
                      <a:pt x="11442" y="82588"/>
                    </a:cubicBezTo>
                    <a:cubicBezTo>
                      <a:pt x="12707" y="103427"/>
                      <a:pt x="23457" y="123003"/>
                      <a:pt x="40532" y="134370"/>
                    </a:cubicBezTo>
                    <a:cubicBezTo>
                      <a:pt x="70886" y="155210"/>
                      <a:pt x="113257" y="147632"/>
                      <a:pt x="134125" y="116688"/>
                    </a:cubicBezTo>
                    <a:cubicBezTo>
                      <a:pt x="142346" y="104058"/>
                      <a:pt x="146773" y="89534"/>
                      <a:pt x="146140" y="75010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1" y="33962"/>
                    </a:cubicBezTo>
                    <a:cubicBezTo>
                      <a:pt x="38635" y="-1401"/>
                      <a:pt x="87329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4" y="91429"/>
                      <a:pt x="153096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971" y="128687"/>
                      <a:pt x="1957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B4C2D570-14C4-164E-B445-8C0A8167D1C5}"/>
                  </a:ext>
                </a:extLst>
              </p:cNvPr>
              <p:cNvSpPr/>
              <p:nvPr/>
            </p:nvSpPr>
            <p:spPr>
              <a:xfrm>
                <a:off x="9904791" y="3069484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1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1" y="8493"/>
                    </a:cubicBezTo>
                    <a:cubicBezTo>
                      <a:pt x="98304" y="23649"/>
                      <a:pt x="103995" y="53960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F8CAAC9D-5F5F-9A46-A758-A50DB23560C3}"/>
                  </a:ext>
                </a:extLst>
              </p:cNvPr>
              <p:cNvSpPr/>
              <p:nvPr/>
            </p:nvSpPr>
            <p:spPr>
              <a:xfrm>
                <a:off x="3349338" y="4385356"/>
                <a:ext cx="141218" cy="138748"/>
              </a:xfrm>
              <a:custGeom>
                <a:avLst/>
                <a:gdLst>
                  <a:gd name="connsiteX0" fmla="*/ 30769 w 141218"/>
                  <a:gd name="connsiteY0" fmla="*/ 126748 h 138748"/>
                  <a:gd name="connsiteX1" fmla="*/ 12430 w 141218"/>
                  <a:gd name="connsiteY1" fmla="*/ 30129 h 138748"/>
                  <a:gd name="connsiteX2" fmla="*/ 110450 w 141218"/>
                  <a:gd name="connsiteY2" fmla="*/ 12447 h 138748"/>
                  <a:gd name="connsiteX3" fmla="*/ 128789 w 141218"/>
                  <a:gd name="connsiteY3" fmla="*/ 109066 h 138748"/>
                  <a:gd name="connsiteX4" fmla="*/ 30769 w 141218"/>
                  <a:gd name="connsiteY4" fmla="*/ 126748 h 13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74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009"/>
                      <a:pt x="63021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374581E2-6977-DA4C-BB9D-E322C226EBE5}"/>
                  </a:ext>
                </a:extLst>
              </p:cNvPr>
              <p:cNvSpPr/>
              <p:nvPr/>
            </p:nvSpPr>
            <p:spPr>
              <a:xfrm>
                <a:off x="3342105" y="4377102"/>
                <a:ext cx="156950" cy="156334"/>
              </a:xfrm>
              <a:custGeom>
                <a:avLst/>
                <a:gdLst>
                  <a:gd name="connsiteX0" fmla="*/ 145508 w 156950"/>
                  <a:gd name="connsiteY0" fmla="*/ 74378 h 156334"/>
                  <a:gd name="connsiteX1" fmla="*/ 116418 w 156950"/>
                  <a:gd name="connsiteY1" fmla="*/ 22595 h 156334"/>
                  <a:gd name="connsiteX2" fmla="*/ 22825 w 156950"/>
                  <a:gd name="connsiteY2" fmla="*/ 40277 h 156334"/>
                  <a:gd name="connsiteX3" fmla="*/ 10810 w 156950"/>
                  <a:gd name="connsiteY3" fmla="*/ 81956 h 156334"/>
                  <a:gd name="connsiteX4" fmla="*/ 39899 w 156950"/>
                  <a:gd name="connsiteY4" fmla="*/ 133739 h 156334"/>
                  <a:gd name="connsiteX5" fmla="*/ 133493 w 156950"/>
                  <a:gd name="connsiteY5" fmla="*/ 116057 h 156334"/>
                  <a:gd name="connsiteX6" fmla="*/ 145508 w 156950"/>
                  <a:gd name="connsiteY6" fmla="*/ 74378 h 156334"/>
                  <a:gd name="connsiteX7" fmla="*/ 59 w 156950"/>
                  <a:gd name="connsiteY7" fmla="*/ 81956 h 156334"/>
                  <a:gd name="connsiteX8" fmla="*/ 13972 w 156950"/>
                  <a:gd name="connsiteY8" fmla="*/ 33962 h 156334"/>
                  <a:gd name="connsiteX9" fmla="*/ 122742 w 156950"/>
                  <a:gd name="connsiteY9" fmla="*/ 13755 h 156334"/>
                  <a:gd name="connsiteX10" fmla="*/ 156891 w 156950"/>
                  <a:gd name="connsiteY10" fmla="*/ 74378 h 156334"/>
                  <a:gd name="connsiteX11" fmla="*/ 142978 w 156950"/>
                  <a:gd name="connsiteY11" fmla="*/ 122372 h 156334"/>
                  <a:gd name="connsiteX12" fmla="*/ 34208 w 156950"/>
                  <a:gd name="connsiteY12" fmla="*/ 142580 h 156334"/>
                  <a:gd name="connsiteX13" fmla="*/ 59 w 156950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50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5"/>
                    </a:cubicBezTo>
                    <a:cubicBezTo>
                      <a:pt x="85431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10" y="81956"/>
                    </a:cubicBezTo>
                    <a:cubicBezTo>
                      <a:pt x="12075" y="102796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8903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2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8" y="27647"/>
                      <a:pt x="155626" y="49750"/>
                      <a:pt x="156891" y="74378"/>
                    </a:cubicBezTo>
                    <a:cubicBezTo>
                      <a:pt x="157524" y="91428"/>
                      <a:pt x="153097" y="108479"/>
                      <a:pt x="142978" y="122372"/>
                    </a:cubicBezTo>
                    <a:cubicBezTo>
                      <a:pt x="118316" y="157736"/>
                      <a:pt x="69622" y="167208"/>
                      <a:pt x="34208" y="142580"/>
                    </a:cubicBezTo>
                    <a:cubicBezTo>
                      <a:pt x="13339" y="128055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6239A4CA-E50D-AA48-96DF-D8EADF64502E}"/>
                  </a:ext>
                </a:extLst>
              </p:cNvPr>
              <p:cNvSpPr/>
              <p:nvPr/>
            </p:nvSpPr>
            <p:spPr>
              <a:xfrm>
                <a:off x="3371602" y="4406360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7" y="-6663"/>
                      <a:pt x="76170" y="8493"/>
                    </a:cubicBezTo>
                    <a:cubicBezTo>
                      <a:pt x="98304" y="23649"/>
                      <a:pt x="103995" y="53961"/>
                      <a:pt x="88818" y="76063"/>
                    </a:cubicBezTo>
                    <a:cubicBezTo>
                      <a:pt x="73641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080856FE-8F13-2F4F-AD03-4DD744AFA135}"/>
                  </a:ext>
                </a:extLst>
              </p:cNvPr>
              <p:cNvSpPr/>
              <p:nvPr/>
            </p:nvSpPr>
            <p:spPr>
              <a:xfrm>
                <a:off x="7216384" y="4197170"/>
                <a:ext cx="141218" cy="138748"/>
              </a:xfrm>
              <a:custGeom>
                <a:avLst/>
                <a:gdLst>
                  <a:gd name="connsiteX0" fmla="*/ 30769 w 141218"/>
                  <a:gd name="connsiteY0" fmla="*/ 126748 h 138748"/>
                  <a:gd name="connsiteX1" fmla="*/ 12430 w 141218"/>
                  <a:gd name="connsiteY1" fmla="*/ 30129 h 138748"/>
                  <a:gd name="connsiteX2" fmla="*/ 110450 w 141218"/>
                  <a:gd name="connsiteY2" fmla="*/ 12447 h 138748"/>
                  <a:gd name="connsiteX3" fmla="*/ 128789 w 141218"/>
                  <a:gd name="connsiteY3" fmla="*/ 109066 h 138748"/>
                  <a:gd name="connsiteX4" fmla="*/ 30769 w 141218"/>
                  <a:gd name="connsiteY4" fmla="*/ 126748 h 13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18" h="138748">
                    <a:moveTo>
                      <a:pt x="30769" y="126748"/>
                    </a:moveTo>
                    <a:cubicBezTo>
                      <a:pt x="-1483" y="105277"/>
                      <a:pt x="-9704" y="61704"/>
                      <a:pt x="12430" y="30129"/>
                    </a:cubicBezTo>
                    <a:cubicBezTo>
                      <a:pt x="34563" y="-1446"/>
                      <a:pt x="78198" y="-9655"/>
                      <a:pt x="110450" y="12447"/>
                    </a:cubicBezTo>
                    <a:cubicBezTo>
                      <a:pt x="142701" y="33918"/>
                      <a:pt x="150922" y="77491"/>
                      <a:pt x="128789" y="109066"/>
                    </a:cubicBezTo>
                    <a:cubicBezTo>
                      <a:pt x="106655" y="140009"/>
                      <a:pt x="62388" y="148219"/>
                      <a:pt x="30769" y="126748"/>
                    </a:cubicBezTo>
                  </a:path>
                </a:pathLst>
              </a:custGeom>
              <a:solidFill>
                <a:srgbClr val="FFFFFF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0E3F8191-332F-1A4B-A392-609945082390}"/>
                  </a:ext>
                </a:extLst>
              </p:cNvPr>
              <p:cNvSpPr/>
              <p:nvPr/>
            </p:nvSpPr>
            <p:spPr>
              <a:xfrm>
                <a:off x="7208518" y="4188916"/>
                <a:ext cx="156949" cy="156334"/>
              </a:xfrm>
              <a:custGeom>
                <a:avLst/>
                <a:gdLst>
                  <a:gd name="connsiteX0" fmla="*/ 145508 w 156949"/>
                  <a:gd name="connsiteY0" fmla="*/ 74378 h 156334"/>
                  <a:gd name="connsiteX1" fmla="*/ 116418 w 156949"/>
                  <a:gd name="connsiteY1" fmla="*/ 22596 h 156334"/>
                  <a:gd name="connsiteX2" fmla="*/ 22825 w 156949"/>
                  <a:gd name="connsiteY2" fmla="*/ 40277 h 156334"/>
                  <a:gd name="connsiteX3" fmla="*/ 10809 w 156949"/>
                  <a:gd name="connsiteY3" fmla="*/ 81956 h 156334"/>
                  <a:gd name="connsiteX4" fmla="*/ 39899 w 156949"/>
                  <a:gd name="connsiteY4" fmla="*/ 133739 h 156334"/>
                  <a:gd name="connsiteX5" fmla="*/ 133493 w 156949"/>
                  <a:gd name="connsiteY5" fmla="*/ 116057 h 156334"/>
                  <a:gd name="connsiteX6" fmla="*/ 145508 w 156949"/>
                  <a:gd name="connsiteY6" fmla="*/ 74378 h 156334"/>
                  <a:gd name="connsiteX7" fmla="*/ 59 w 156949"/>
                  <a:gd name="connsiteY7" fmla="*/ 81956 h 156334"/>
                  <a:gd name="connsiteX8" fmla="*/ 13971 w 156949"/>
                  <a:gd name="connsiteY8" fmla="*/ 33962 h 156334"/>
                  <a:gd name="connsiteX9" fmla="*/ 122742 w 156949"/>
                  <a:gd name="connsiteY9" fmla="*/ 13755 h 156334"/>
                  <a:gd name="connsiteX10" fmla="*/ 156891 w 156949"/>
                  <a:gd name="connsiteY10" fmla="*/ 74378 h 156334"/>
                  <a:gd name="connsiteX11" fmla="*/ 142978 w 156949"/>
                  <a:gd name="connsiteY11" fmla="*/ 122372 h 156334"/>
                  <a:gd name="connsiteX12" fmla="*/ 34208 w 156949"/>
                  <a:gd name="connsiteY12" fmla="*/ 142580 h 156334"/>
                  <a:gd name="connsiteX13" fmla="*/ 59 w 156949"/>
                  <a:gd name="connsiteY13" fmla="*/ 81956 h 15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49" h="156334">
                    <a:moveTo>
                      <a:pt x="145508" y="74378"/>
                    </a:moveTo>
                    <a:cubicBezTo>
                      <a:pt x="144243" y="52907"/>
                      <a:pt x="133493" y="33962"/>
                      <a:pt x="116418" y="22596"/>
                    </a:cubicBezTo>
                    <a:cubicBezTo>
                      <a:pt x="86064" y="1756"/>
                      <a:pt x="43694" y="9334"/>
                      <a:pt x="22825" y="40277"/>
                    </a:cubicBezTo>
                    <a:cubicBezTo>
                      <a:pt x="14604" y="52276"/>
                      <a:pt x="10177" y="66800"/>
                      <a:pt x="10809" y="81956"/>
                    </a:cubicBezTo>
                    <a:cubicBezTo>
                      <a:pt x="12075" y="102795"/>
                      <a:pt x="22825" y="122372"/>
                      <a:pt x="39899" y="133739"/>
                    </a:cubicBezTo>
                    <a:cubicBezTo>
                      <a:pt x="70254" y="154578"/>
                      <a:pt x="112624" y="147000"/>
                      <a:pt x="133493" y="116057"/>
                    </a:cubicBezTo>
                    <a:cubicBezTo>
                      <a:pt x="142346" y="103427"/>
                      <a:pt x="146140" y="88903"/>
                      <a:pt x="145508" y="74378"/>
                    </a:cubicBezTo>
                    <a:moveTo>
                      <a:pt x="59" y="81956"/>
                    </a:moveTo>
                    <a:cubicBezTo>
                      <a:pt x="-573" y="64906"/>
                      <a:pt x="3853" y="47855"/>
                      <a:pt x="13971" y="33962"/>
                    </a:cubicBezTo>
                    <a:cubicBezTo>
                      <a:pt x="38635" y="-1401"/>
                      <a:pt x="87328" y="-10874"/>
                      <a:pt x="122742" y="13755"/>
                    </a:cubicBezTo>
                    <a:cubicBezTo>
                      <a:pt x="142978" y="27648"/>
                      <a:pt x="155626" y="49750"/>
                      <a:pt x="156891" y="74378"/>
                    </a:cubicBezTo>
                    <a:cubicBezTo>
                      <a:pt x="157524" y="91429"/>
                      <a:pt x="153096" y="108479"/>
                      <a:pt x="142978" y="122372"/>
                    </a:cubicBezTo>
                    <a:cubicBezTo>
                      <a:pt x="118315" y="157736"/>
                      <a:pt x="69622" y="167208"/>
                      <a:pt x="34208" y="142580"/>
                    </a:cubicBezTo>
                    <a:cubicBezTo>
                      <a:pt x="13339" y="128687"/>
                      <a:pt x="1324" y="106584"/>
                      <a:pt x="59" y="81956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 622">
                <a:extLst>
                  <a:ext uri="{FF2B5EF4-FFF2-40B4-BE49-F238E27FC236}">
                    <a16:creationId xmlns:a16="http://schemas.microsoft.com/office/drawing/2014/main" id="{11A540F6-2D95-4049-ABBA-6CBAC439C4B1}"/>
                  </a:ext>
                </a:extLst>
              </p:cNvPr>
              <p:cNvSpPr/>
              <p:nvPr/>
            </p:nvSpPr>
            <p:spPr>
              <a:xfrm>
                <a:off x="7238016" y="4218175"/>
                <a:ext cx="97322" cy="97185"/>
              </a:xfrm>
              <a:custGeom>
                <a:avLst/>
                <a:gdLst>
                  <a:gd name="connsiteX0" fmla="*/ 21153 w 97322"/>
                  <a:gd name="connsiteY0" fmla="*/ 88693 h 97185"/>
                  <a:gd name="connsiteX1" fmla="*/ 8505 w 97322"/>
                  <a:gd name="connsiteY1" fmla="*/ 21123 h 97185"/>
                  <a:gd name="connsiteX2" fmla="*/ 76170 w 97322"/>
                  <a:gd name="connsiteY2" fmla="*/ 8493 h 97185"/>
                  <a:gd name="connsiteX3" fmla="*/ 88818 w 97322"/>
                  <a:gd name="connsiteY3" fmla="*/ 76063 h 97185"/>
                  <a:gd name="connsiteX4" fmla="*/ 21153 w 97322"/>
                  <a:gd name="connsiteY4" fmla="*/ 88693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2" h="97185">
                    <a:moveTo>
                      <a:pt x="21153" y="88693"/>
                    </a:moveTo>
                    <a:cubicBezTo>
                      <a:pt x="-981" y="73537"/>
                      <a:pt x="-6673" y="43225"/>
                      <a:pt x="8505" y="21123"/>
                    </a:cubicBezTo>
                    <a:cubicBezTo>
                      <a:pt x="23682" y="-980"/>
                      <a:pt x="54036" y="-6663"/>
                      <a:pt x="76170" y="8493"/>
                    </a:cubicBezTo>
                    <a:cubicBezTo>
                      <a:pt x="98303" y="23649"/>
                      <a:pt x="103995" y="53960"/>
                      <a:pt x="88818" y="76063"/>
                    </a:cubicBezTo>
                    <a:cubicBezTo>
                      <a:pt x="73640" y="98165"/>
                      <a:pt x="43286" y="103849"/>
                      <a:pt x="21153" y="88693"/>
                    </a:cubicBezTo>
                  </a:path>
                </a:pathLst>
              </a:custGeom>
              <a:solidFill>
                <a:srgbClr val="00ADE9"/>
              </a:solidFill>
              <a:ln w="63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24" name="TextBox 623">
            <a:extLst>
              <a:ext uri="{FF2B5EF4-FFF2-40B4-BE49-F238E27FC236}">
                <a16:creationId xmlns:a16="http://schemas.microsoft.com/office/drawing/2014/main" id="{F986662B-97BF-7C4B-904A-FC26A492B149}"/>
              </a:ext>
            </a:extLst>
          </p:cNvPr>
          <p:cNvSpPr txBox="1"/>
          <p:nvPr/>
        </p:nvSpPr>
        <p:spPr>
          <a:xfrm>
            <a:off x="376024" y="6685555"/>
            <a:ext cx="6913013" cy="411779"/>
          </a:xfrm>
          <a:prstGeom prst="rect">
            <a:avLst/>
          </a:prstGeom>
          <a:noFill/>
        </p:spPr>
        <p:txBody>
          <a:bodyPr wrap="square" lIns="0" tIns="0" rIns="0" bIns="0" numCol="3" rtlCol="0">
            <a:spAutoFit/>
          </a:bodyPr>
          <a:lstStyle/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A&amp;E: Accident and emergency </a:t>
            </a: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BP: Blood pressure</a:t>
            </a: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CHD:  Chronic heart disease</a:t>
            </a:r>
          </a:p>
          <a:p>
            <a:pPr>
              <a:lnSpc>
                <a:spcPts val="760"/>
              </a:lnSpc>
            </a:pPr>
            <a:br>
              <a:rPr lang="en-US" sz="800" dirty="0">
                <a:solidFill>
                  <a:schemeClr val="tx2"/>
                </a:solidFill>
                <a:latin typeface="Avenir Book"/>
              </a:rPr>
            </a:br>
            <a:r>
              <a:rPr lang="en-US" sz="800" dirty="0">
                <a:solidFill>
                  <a:schemeClr val="tx2"/>
                </a:solidFill>
                <a:latin typeface="Avenir Book"/>
              </a:rPr>
              <a:t>CHF: Chronic heart failure</a:t>
            </a: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COPD: Chronic obstructive pulmonary disease</a:t>
            </a: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CTA: Call to action</a:t>
            </a:r>
          </a:p>
          <a:p>
            <a:pPr>
              <a:lnSpc>
                <a:spcPts val="760"/>
              </a:lnSpc>
            </a:pPr>
            <a:endParaRPr lang="en-US" sz="800" dirty="0">
              <a:solidFill>
                <a:schemeClr val="tx2"/>
              </a:solidFill>
              <a:latin typeface="Avenir Book"/>
            </a:endParaRP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ESRD: End-stage renal disease</a:t>
            </a:r>
          </a:p>
          <a:p>
            <a:pPr>
              <a:lnSpc>
                <a:spcPts val="760"/>
              </a:lnSpc>
            </a:pPr>
            <a:r>
              <a:rPr lang="en-US" sz="800" dirty="0">
                <a:solidFill>
                  <a:schemeClr val="tx2"/>
                </a:solidFill>
                <a:latin typeface="Avenir Book"/>
              </a:rPr>
              <a:t>HF: Heart failure</a:t>
            </a:r>
          </a:p>
        </p:txBody>
      </p:sp>
      <p:sp>
        <p:nvSpPr>
          <p:cNvPr id="626" name="object 39">
            <a:extLst>
              <a:ext uri="{FF2B5EF4-FFF2-40B4-BE49-F238E27FC236}">
                <a16:creationId xmlns:a16="http://schemas.microsoft.com/office/drawing/2014/main" id="{86521603-85C0-BA41-8D4E-5756FD1C589E}"/>
              </a:ext>
            </a:extLst>
          </p:cNvPr>
          <p:cNvSpPr txBox="1"/>
          <p:nvPr/>
        </p:nvSpPr>
        <p:spPr>
          <a:xfrm>
            <a:off x="360000" y="6431866"/>
            <a:ext cx="8534400" cy="16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lang="en-GB" sz="800" spc="-20" dirty="0">
                <a:solidFill>
                  <a:srgbClr val="3D505A"/>
                </a:solidFill>
                <a:latin typeface="Avenir Book"/>
                <a:cs typeface="Avenir Book"/>
              </a:rPr>
              <a:t>References available upon request (notes)</a:t>
            </a:r>
          </a:p>
        </p:txBody>
      </p:sp>
    </p:spTree>
    <p:extLst>
      <p:ext uri="{BB962C8B-B14F-4D97-AF65-F5344CB8AC3E}">
        <p14:creationId xmlns:p14="http://schemas.microsoft.com/office/powerpoint/2010/main" val="82351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4D6FC25-8629-8E4E-A2DF-43B4747849EE}"/>
              </a:ext>
            </a:extLst>
          </p:cNvPr>
          <p:cNvSpPr txBox="1">
            <a:spLocks/>
          </p:cNvSpPr>
          <p:nvPr/>
        </p:nvSpPr>
        <p:spPr>
          <a:xfrm>
            <a:off x="360000" y="0"/>
            <a:ext cx="8581146" cy="1080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The Tunstall remote patient monitoring (RPM) </a:t>
            </a:r>
            <a:b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</a:br>
            <a:r>
              <a:rPr lang="en-GB" sz="2500" kern="0" dirty="0">
                <a:solidFill>
                  <a:schemeClr val="tx2"/>
                </a:solidFill>
                <a:latin typeface="Avenir Book"/>
                <a:cs typeface="Avenir Book"/>
              </a:rPr>
              <a:t>and management platform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A1CC0B-FE3C-B54A-8961-732C6F7837D8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8FC584-CBC7-B04C-9DD4-25618F4CE5B1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44">
            <a:extLst>
              <a:ext uri="{FF2B5EF4-FFF2-40B4-BE49-F238E27FC236}">
                <a16:creationId xmlns:a16="http://schemas.microsoft.com/office/drawing/2014/main" id="{13F341FB-7365-DC45-BAC6-7869A7035E82}"/>
              </a:ext>
            </a:extLst>
          </p:cNvPr>
          <p:cNvSpPr txBox="1"/>
          <p:nvPr/>
        </p:nvSpPr>
        <p:spPr>
          <a:xfrm>
            <a:off x="334600" y="1030118"/>
            <a:ext cx="9295765" cy="38920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17780">
              <a:lnSpc>
                <a:spcPct val="104200"/>
              </a:lnSpc>
              <a:spcBef>
                <a:spcPts val="40"/>
              </a:spcBef>
            </a:pP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At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the heart </a:t>
            </a: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of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the 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Tunstall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RPM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platform </a:t>
            </a: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is </a:t>
            </a:r>
            <a:r>
              <a:rPr sz="1200" b="1" spc="-35" dirty="0">
                <a:solidFill>
                  <a:srgbClr val="009FDA"/>
                </a:solidFill>
                <a:latin typeface="Avenir Black"/>
                <a:cs typeface="Avenir Black"/>
              </a:rPr>
              <a:t>Triagemanager</a:t>
            </a:r>
            <a:r>
              <a:rPr sz="1050" b="1" spc="-52" baseline="31746" dirty="0">
                <a:solidFill>
                  <a:srgbClr val="009FDA"/>
                </a:solidFill>
                <a:latin typeface="Avenir Black"/>
                <a:cs typeface="Avenir Black"/>
              </a:rPr>
              <a:t>™ </a:t>
            </a:r>
            <a:r>
              <a:rPr sz="1200" b="1" dirty="0">
                <a:solidFill>
                  <a:srgbClr val="009FDA"/>
                </a:solidFill>
                <a:latin typeface="Avenir Black"/>
                <a:cs typeface="Avenir Black"/>
              </a:rPr>
              <a:t>– a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world-leading, clinical triage system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that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effectively stratifies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risk</a:t>
            </a:r>
            <a:r>
              <a:rPr sz="1200" b="1" spc="-26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lang="en-GB" sz="1200" b="1" spc="-26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and  prioritises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NHS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Trusts’ </a:t>
            </a:r>
            <a:r>
              <a:rPr sz="1200" b="1" spc="-30" dirty="0">
                <a:solidFill>
                  <a:srgbClr val="009FDA"/>
                </a:solidFill>
                <a:latin typeface="Avenir Black"/>
                <a:cs typeface="Avenir Black"/>
              </a:rPr>
              <a:t>resources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and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action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across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any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combination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of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existing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15" dirty="0">
                <a:solidFill>
                  <a:srgbClr val="009FDA"/>
                </a:solidFill>
                <a:latin typeface="Avenir Black"/>
                <a:cs typeface="Avenir Black"/>
              </a:rPr>
              <a:t>or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potential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physical</a:t>
            </a:r>
            <a:r>
              <a:rPr sz="1200" b="1" spc="-40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009FDA"/>
                </a:solidFill>
                <a:latin typeface="Avenir Black"/>
                <a:cs typeface="Avenir Black"/>
              </a:rPr>
              <a:t>and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mental-health</a:t>
            </a:r>
            <a:r>
              <a:rPr sz="12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009FDA"/>
                </a:solidFill>
                <a:latin typeface="Avenir Black"/>
                <a:cs typeface="Avenir Black"/>
              </a:rPr>
              <a:t>conditions.</a:t>
            </a:r>
            <a:endParaRPr sz="1200" dirty="0">
              <a:latin typeface="Avenir Black"/>
              <a:cs typeface="Avenir Black"/>
            </a:endParaRPr>
          </a:p>
        </p:txBody>
      </p:sp>
      <p:sp>
        <p:nvSpPr>
          <p:cNvPr id="10" name="object 44">
            <a:extLst>
              <a:ext uri="{FF2B5EF4-FFF2-40B4-BE49-F238E27FC236}">
                <a16:creationId xmlns:a16="http://schemas.microsoft.com/office/drawing/2014/main" id="{964A51A4-C238-F84C-860A-B9A1BE71D6EA}"/>
              </a:ext>
            </a:extLst>
          </p:cNvPr>
          <p:cNvSpPr txBox="1"/>
          <p:nvPr/>
        </p:nvSpPr>
        <p:spPr>
          <a:xfrm>
            <a:off x="334600" y="1471930"/>
            <a:ext cx="9997400" cy="328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449320">
              <a:lnSpc>
                <a:spcPct val="100000"/>
              </a:lnSpc>
              <a:spcBef>
                <a:spcPts val="650"/>
              </a:spcBef>
            </a:pPr>
            <a:r>
              <a:rPr sz="210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2100" spc="-25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2100" dirty="0">
                <a:solidFill>
                  <a:srgbClr val="3D505A"/>
                </a:solidFill>
                <a:latin typeface="Avenir Book"/>
                <a:cs typeface="Avenir Book"/>
              </a:rPr>
              <a:t>RPM</a:t>
            </a:r>
            <a:r>
              <a:rPr sz="2100" spc="2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2100" dirty="0">
                <a:solidFill>
                  <a:srgbClr val="3D505A"/>
                </a:solidFill>
                <a:latin typeface="Avenir Book"/>
                <a:cs typeface="Avenir Book"/>
              </a:rPr>
              <a:t>platform</a:t>
            </a:r>
            <a:endParaRPr sz="2100" dirty="0">
              <a:latin typeface="Avenir Book"/>
              <a:cs typeface="Avenir Book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DDE761-2943-A04C-A912-2EAB9B47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136" y="428626"/>
            <a:ext cx="289798" cy="2940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60A65B5-C0BD-1A40-BB75-B06FF75C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1841" y="260223"/>
            <a:ext cx="529006" cy="596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72408-15FC-0741-89ED-1370E636E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82" y="1874129"/>
            <a:ext cx="8983717" cy="4879623"/>
          </a:xfrm>
          <a:prstGeom prst="rect">
            <a:avLst/>
          </a:prstGeom>
        </p:spPr>
      </p:pic>
      <p:sp>
        <p:nvSpPr>
          <p:cNvPr id="19" name="object 28">
            <a:extLst>
              <a:ext uri="{FF2B5EF4-FFF2-40B4-BE49-F238E27FC236}">
                <a16:creationId xmlns:a16="http://schemas.microsoft.com/office/drawing/2014/main" id="{EE26C6B1-9779-C941-BF58-AFEA820ECFF1}"/>
              </a:ext>
            </a:extLst>
          </p:cNvPr>
          <p:cNvSpPr txBox="1"/>
          <p:nvPr/>
        </p:nvSpPr>
        <p:spPr>
          <a:xfrm>
            <a:off x="2298700" y="3629025"/>
            <a:ext cx="1294130" cy="9594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spc="10" dirty="0">
                <a:solidFill>
                  <a:srgbClr val="F79021"/>
                </a:solidFill>
                <a:latin typeface="Avenir Black"/>
                <a:cs typeface="Avenir Black"/>
              </a:rPr>
              <a:t>myMobile</a:t>
            </a:r>
            <a:endParaRPr sz="21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50" spc="-5" dirty="0">
                <a:solidFill>
                  <a:srgbClr val="F79021"/>
                </a:solidFill>
                <a:latin typeface="Avenir Book"/>
                <a:cs typeface="Avenir Book"/>
              </a:rPr>
              <a:t>single-user</a:t>
            </a:r>
            <a:r>
              <a:rPr sz="1450" spc="-55" dirty="0">
                <a:solidFill>
                  <a:srgbClr val="F79021"/>
                </a:solidFill>
                <a:latin typeface="Avenir Book"/>
                <a:cs typeface="Avenir Book"/>
              </a:rPr>
              <a:t> </a:t>
            </a:r>
            <a:r>
              <a:rPr sz="1450" spc="-5" dirty="0">
                <a:solidFill>
                  <a:srgbClr val="F79021"/>
                </a:solidFill>
                <a:latin typeface="Avenir Book"/>
                <a:cs typeface="Avenir Book"/>
              </a:rPr>
              <a:t>app</a:t>
            </a:r>
            <a:endParaRPr sz="1450" dirty="0">
              <a:latin typeface="Avenir Book"/>
              <a:cs typeface="Avenir Book"/>
            </a:endParaRPr>
          </a:p>
          <a:p>
            <a:pPr marL="12700">
              <a:lnSpc>
                <a:spcPts val="935"/>
              </a:lnSpc>
              <a:spcBef>
                <a:spcPts val="420"/>
              </a:spcBef>
            </a:pPr>
            <a:r>
              <a:rPr sz="850" spc="-10" dirty="0">
                <a:solidFill>
                  <a:srgbClr val="3D505A"/>
                </a:solidFill>
                <a:latin typeface="Avenir Book"/>
                <a:cs typeface="Avenir Book"/>
              </a:rPr>
              <a:t>for </a:t>
            </a:r>
            <a:r>
              <a:rPr sz="850" spc="-15" dirty="0">
                <a:solidFill>
                  <a:srgbClr val="3D505A"/>
                </a:solidFill>
                <a:latin typeface="Avenir Book"/>
                <a:cs typeface="Avenir Book"/>
              </a:rPr>
              <a:t>individuals </a:t>
            </a:r>
            <a:r>
              <a:rPr sz="850" spc="-5" dirty="0">
                <a:solidFill>
                  <a:srgbClr val="3D505A"/>
                </a:solidFill>
                <a:latin typeface="Avenir Book"/>
                <a:cs typeface="Avenir Book"/>
              </a:rPr>
              <a:t>in</a:t>
            </a:r>
            <a:r>
              <a:rPr sz="850" spc="-7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50" spc="-15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endParaRPr sz="850" dirty="0">
              <a:latin typeface="Avenir Book"/>
              <a:cs typeface="Avenir Book"/>
            </a:endParaRPr>
          </a:p>
          <a:p>
            <a:pPr marL="12700">
              <a:lnSpc>
                <a:spcPts val="1655"/>
              </a:lnSpc>
            </a:pPr>
            <a:r>
              <a:rPr sz="1450" spc="-35" dirty="0">
                <a:solidFill>
                  <a:srgbClr val="F79021"/>
                </a:solidFill>
                <a:latin typeface="Avenir Book"/>
                <a:cs typeface="Avenir Book"/>
              </a:rPr>
              <a:t>community</a:t>
            </a:r>
            <a:endParaRPr sz="1450" dirty="0">
              <a:latin typeface="Avenir Book"/>
              <a:cs typeface="Avenir Book"/>
            </a:endParaRPr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id="{FCAE8E84-3904-9A4D-BFDD-5FBD404155EE}"/>
              </a:ext>
            </a:extLst>
          </p:cNvPr>
          <p:cNvSpPr txBox="1"/>
          <p:nvPr/>
        </p:nvSpPr>
        <p:spPr>
          <a:xfrm>
            <a:off x="4590270" y="3117341"/>
            <a:ext cx="1567180" cy="26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50" b="1" spc="-15" dirty="0">
                <a:solidFill>
                  <a:srgbClr val="009FDA"/>
                </a:solidFill>
                <a:latin typeface="Avenir Black"/>
                <a:cs typeface="Avenir Black"/>
              </a:rPr>
              <a:t>Triagemanager</a:t>
            </a:r>
            <a:r>
              <a:rPr sz="1350" spc="-22" baseline="30864" dirty="0">
                <a:solidFill>
                  <a:srgbClr val="009FDA"/>
                </a:solidFill>
                <a:latin typeface="Avenir Book"/>
                <a:cs typeface="Avenir Book"/>
              </a:rPr>
              <a:t>™</a:t>
            </a:r>
            <a:endParaRPr sz="1350" baseline="30864" dirty="0">
              <a:latin typeface="Avenir Book"/>
              <a:cs typeface="Avenir Book"/>
            </a:endParaRPr>
          </a:p>
        </p:txBody>
      </p:sp>
      <p:sp>
        <p:nvSpPr>
          <p:cNvPr id="21" name="object 76">
            <a:extLst>
              <a:ext uri="{FF2B5EF4-FFF2-40B4-BE49-F238E27FC236}">
                <a16:creationId xmlns:a16="http://schemas.microsoft.com/office/drawing/2014/main" id="{4C2FA831-9130-B84D-B0CB-7FBA87F9EA36}"/>
              </a:ext>
            </a:extLst>
          </p:cNvPr>
          <p:cNvSpPr txBox="1"/>
          <p:nvPr/>
        </p:nvSpPr>
        <p:spPr>
          <a:xfrm>
            <a:off x="7023100" y="3597390"/>
            <a:ext cx="1210310" cy="9944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60"/>
              </a:spcBef>
            </a:pPr>
            <a:r>
              <a:rPr sz="2100" b="1" spc="10" dirty="0">
                <a:solidFill>
                  <a:srgbClr val="732B90"/>
                </a:solidFill>
                <a:latin typeface="Avenir Black"/>
                <a:cs typeface="Avenir Black"/>
              </a:rPr>
              <a:t>myKiosk</a:t>
            </a:r>
            <a:endParaRPr sz="21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50" spc="-5" dirty="0">
                <a:solidFill>
                  <a:srgbClr val="732B90"/>
                </a:solidFill>
                <a:latin typeface="Avenir Book"/>
                <a:cs typeface="Avenir Book"/>
              </a:rPr>
              <a:t>multi-user</a:t>
            </a:r>
            <a:r>
              <a:rPr sz="1450" spc="-55" dirty="0">
                <a:solidFill>
                  <a:srgbClr val="732B90"/>
                </a:solidFill>
                <a:latin typeface="Avenir Book"/>
                <a:cs typeface="Avenir Book"/>
              </a:rPr>
              <a:t> </a:t>
            </a:r>
            <a:r>
              <a:rPr sz="1450" spc="-5" dirty="0">
                <a:solidFill>
                  <a:srgbClr val="732B90"/>
                </a:solidFill>
                <a:latin typeface="Avenir Book"/>
                <a:cs typeface="Avenir Book"/>
              </a:rPr>
              <a:t>app</a:t>
            </a:r>
            <a:endParaRPr sz="1450" dirty="0">
              <a:latin typeface="Avenir Book"/>
              <a:cs typeface="Avenir Book"/>
            </a:endParaRPr>
          </a:p>
          <a:p>
            <a:pPr marL="657860">
              <a:lnSpc>
                <a:spcPts val="915"/>
              </a:lnSpc>
              <a:spcBef>
                <a:spcPts val="50"/>
              </a:spcBef>
            </a:pPr>
            <a:r>
              <a:rPr sz="850" spc="-10" dirty="0">
                <a:solidFill>
                  <a:srgbClr val="3D505A"/>
                </a:solidFill>
                <a:latin typeface="Avenir Book"/>
                <a:cs typeface="Avenir Book"/>
              </a:rPr>
              <a:t>for those</a:t>
            </a:r>
            <a:r>
              <a:rPr sz="850" spc="-12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50" spc="-15" dirty="0">
                <a:solidFill>
                  <a:srgbClr val="3D505A"/>
                </a:solidFill>
                <a:latin typeface="Avenir Book"/>
                <a:cs typeface="Avenir Book"/>
              </a:rPr>
              <a:t>in</a:t>
            </a:r>
            <a:endParaRPr sz="850" dirty="0">
              <a:latin typeface="Avenir Book"/>
              <a:cs typeface="Avenir Book"/>
            </a:endParaRPr>
          </a:p>
          <a:p>
            <a:pPr marL="12700">
              <a:lnSpc>
                <a:spcPts val="1635"/>
              </a:lnSpc>
            </a:pPr>
            <a:r>
              <a:rPr sz="1450" spc="-35" dirty="0">
                <a:solidFill>
                  <a:srgbClr val="732B90"/>
                </a:solidFill>
                <a:latin typeface="Avenir Book"/>
                <a:cs typeface="Avenir Book"/>
              </a:rPr>
              <a:t>residential</a:t>
            </a:r>
            <a:r>
              <a:rPr sz="1450" spc="-114" dirty="0">
                <a:solidFill>
                  <a:srgbClr val="732B90"/>
                </a:solidFill>
                <a:latin typeface="Avenir Book"/>
                <a:cs typeface="Avenir Book"/>
              </a:rPr>
              <a:t> </a:t>
            </a:r>
            <a:r>
              <a:rPr sz="1450" spc="-30" dirty="0">
                <a:solidFill>
                  <a:srgbClr val="732B90"/>
                </a:solidFill>
                <a:latin typeface="Avenir Book"/>
                <a:cs typeface="Avenir Book"/>
              </a:rPr>
              <a:t>care</a:t>
            </a:r>
            <a:endParaRPr sz="1450" dirty="0">
              <a:latin typeface="Avenir Book"/>
              <a:cs typeface="Avenir Book"/>
            </a:endParaRPr>
          </a:p>
        </p:txBody>
      </p:sp>
      <p:sp>
        <p:nvSpPr>
          <p:cNvPr id="22" name="object 78">
            <a:extLst>
              <a:ext uri="{FF2B5EF4-FFF2-40B4-BE49-F238E27FC236}">
                <a16:creationId xmlns:a16="http://schemas.microsoft.com/office/drawing/2014/main" id="{92149D1D-7A8B-8D44-8D75-FF9A400C9D97}"/>
              </a:ext>
            </a:extLst>
          </p:cNvPr>
          <p:cNvSpPr txBox="1"/>
          <p:nvPr/>
        </p:nvSpPr>
        <p:spPr>
          <a:xfrm>
            <a:off x="4045837" y="5000625"/>
            <a:ext cx="2574925" cy="16224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4315" marR="286385" indent="-635" algn="ctr">
              <a:lnSpc>
                <a:spcPts val="1100"/>
              </a:lnSpc>
              <a:spcBef>
                <a:spcPts val="219"/>
              </a:spcBef>
            </a:pPr>
            <a:r>
              <a:rPr sz="1000" spc="-30" dirty="0">
                <a:solidFill>
                  <a:srgbClr val="009FDA"/>
                </a:solidFill>
                <a:latin typeface="Avenir Book"/>
                <a:cs typeface="Avenir Book"/>
              </a:rPr>
              <a:t>Triagemanager </a:t>
            </a:r>
            <a:r>
              <a:rPr sz="1000" spc="-10" dirty="0">
                <a:solidFill>
                  <a:srgbClr val="009FDA"/>
                </a:solidFill>
                <a:latin typeface="Avenir Book"/>
                <a:cs typeface="Avenir Book"/>
              </a:rPr>
              <a:t>is </a:t>
            </a:r>
            <a:r>
              <a:rPr sz="1000" spc="-20" dirty="0">
                <a:solidFill>
                  <a:srgbClr val="009FDA"/>
                </a:solidFill>
                <a:latin typeface="Avenir Book"/>
                <a:cs typeface="Avenir Book"/>
              </a:rPr>
              <a:t>informed </a:t>
            </a:r>
            <a:r>
              <a:rPr sz="1000" spc="-10" dirty="0">
                <a:solidFill>
                  <a:srgbClr val="009FDA"/>
                </a:solidFill>
                <a:latin typeface="Avenir Book"/>
                <a:cs typeface="Avenir Book"/>
              </a:rPr>
              <a:t>by </a:t>
            </a:r>
            <a:r>
              <a:rPr sz="1000" spc="-20" dirty="0">
                <a:solidFill>
                  <a:srgbClr val="009FDA"/>
                </a:solidFill>
                <a:latin typeface="Avenir Book"/>
                <a:cs typeface="Avenir Book"/>
              </a:rPr>
              <a:t>app-  based </a:t>
            </a:r>
            <a:r>
              <a:rPr sz="1000" spc="-15" dirty="0">
                <a:solidFill>
                  <a:srgbClr val="009FDA"/>
                </a:solidFill>
                <a:latin typeface="Avenir Book"/>
                <a:cs typeface="Avenir Book"/>
              </a:rPr>
              <a:t>data </a:t>
            </a:r>
            <a:r>
              <a:rPr sz="1000" spc="-20" dirty="0">
                <a:solidFill>
                  <a:srgbClr val="009FDA"/>
                </a:solidFill>
                <a:latin typeface="Avenir Book"/>
                <a:cs typeface="Avenir Book"/>
              </a:rPr>
              <a:t>inputs from best-in-class  Bluetooth peripherals,</a:t>
            </a:r>
            <a:r>
              <a:rPr sz="1000" spc="-90" dirty="0">
                <a:solidFill>
                  <a:srgbClr val="009FD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009FDA"/>
                </a:solidFill>
                <a:latin typeface="Avenir Book"/>
                <a:cs typeface="Avenir Book"/>
              </a:rPr>
              <a:t>combined</a:t>
            </a:r>
            <a:r>
              <a:rPr sz="1000" spc="-50" dirty="0">
                <a:solidFill>
                  <a:srgbClr val="009FD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009FDA"/>
                </a:solidFill>
                <a:latin typeface="Avenir Book"/>
                <a:cs typeface="Avenir Book"/>
              </a:rPr>
              <a:t>with  individualised</a:t>
            </a:r>
            <a:r>
              <a:rPr sz="1000" spc="-45" dirty="0">
                <a:solidFill>
                  <a:srgbClr val="009FDA"/>
                </a:solidFill>
                <a:latin typeface="Avenir Book"/>
                <a:cs typeface="Avenir Book"/>
              </a:rPr>
              <a:t> </a:t>
            </a:r>
            <a:r>
              <a:rPr sz="1000" spc="-25" dirty="0">
                <a:solidFill>
                  <a:srgbClr val="009FDA"/>
                </a:solidFill>
                <a:latin typeface="Avenir Book"/>
                <a:cs typeface="Avenir Book"/>
              </a:rPr>
              <a:t>questionnaires</a:t>
            </a:r>
            <a:endParaRPr sz="1000" dirty="0">
              <a:latin typeface="Avenir Book"/>
              <a:cs typeface="Avenir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Avenir Book"/>
              <a:cs typeface="Avenir Book"/>
            </a:endParaRPr>
          </a:p>
          <a:p>
            <a:pPr algn="ctr">
              <a:lnSpc>
                <a:spcPct val="100000"/>
              </a:lnSpc>
            </a:pPr>
            <a:r>
              <a:rPr sz="1000" b="1" spc="-30" dirty="0">
                <a:solidFill>
                  <a:srgbClr val="009FDA"/>
                </a:solidFill>
                <a:latin typeface="Avenir Black"/>
                <a:cs typeface="Avenir Black"/>
              </a:rPr>
              <a:t>Triagemanager</a:t>
            </a:r>
            <a:r>
              <a:rPr sz="1000" b="1" spc="-45" dirty="0">
                <a:solidFill>
                  <a:srgbClr val="009FDA"/>
                </a:solidFill>
                <a:latin typeface="Avenir Black"/>
                <a:cs typeface="Avenir Black"/>
              </a:rPr>
              <a:t> </a:t>
            </a:r>
            <a:r>
              <a:rPr sz="1000" b="1" spc="-20" dirty="0">
                <a:solidFill>
                  <a:srgbClr val="009FDA"/>
                </a:solidFill>
                <a:latin typeface="Avenir Black"/>
                <a:cs typeface="Avenir Black"/>
              </a:rPr>
              <a:t>insights:</a:t>
            </a:r>
            <a:endParaRPr sz="1000" dirty="0">
              <a:latin typeface="Avenir Black"/>
              <a:cs typeface="Avenir Black"/>
            </a:endParaRPr>
          </a:p>
          <a:p>
            <a:pPr marL="12700" marR="5080" indent="-635" algn="ctr">
              <a:lnSpc>
                <a:spcPts val="1100"/>
              </a:lnSpc>
              <a:spcBef>
                <a:spcPts val="305"/>
              </a:spcBef>
            </a:pPr>
            <a:r>
              <a:rPr sz="1000" b="1" spc="-40" dirty="0">
                <a:solidFill>
                  <a:srgbClr val="3D505A"/>
                </a:solidFill>
                <a:latin typeface="Avenir Black"/>
                <a:cs typeface="Avenir Black"/>
              </a:rPr>
              <a:t>Trend </a:t>
            </a:r>
            <a:r>
              <a:rPr sz="1000" b="1" spc="-20" dirty="0">
                <a:solidFill>
                  <a:srgbClr val="3D505A"/>
                </a:solidFill>
                <a:latin typeface="Avenir Black"/>
                <a:cs typeface="Avenir Black"/>
              </a:rPr>
              <a:t>graphs </a:t>
            </a:r>
            <a:r>
              <a:rPr sz="1000" dirty="0">
                <a:solidFill>
                  <a:srgbClr val="3D505A"/>
                </a:solidFill>
                <a:latin typeface="Avenir Book"/>
                <a:cs typeface="Avenir Book"/>
              </a:rPr>
              <a:t>–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for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comparison </a:t>
            </a:r>
            <a:r>
              <a:rPr sz="1000" spc="-10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historic  results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data-driven clinical</a:t>
            </a:r>
            <a:r>
              <a:rPr sz="1000" spc="-16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decision-making</a:t>
            </a:r>
            <a:endParaRPr sz="1000" dirty="0">
              <a:latin typeface="Avenir Book"/>
              <a:cs typeface="Avenir Book"/>
            </a:endParaRPr>
          </a:p>
          <a:p>
            <a:pPr marL="57785" marR="50165" algn="ctr">
              <a:lnSpc>
                <a:spcPts val="1100"/>
              </a:lnSpc>
              <a:spcBef>
                <a:spcPts val="284"/>
              </a:spcBef>
            </a:pPr>
            <a:r>
              <a:rPr sz="1000" b="1" spc="-20" dirty="0">
                <a:solidFill>
                  <a:srgbClr val="3D505A"/>
                </a:solidFill>
                <a:latin typeface="Avenir Black"/>
                <a:cs typeface="Avenir Black"/>
              </a:rPr>
              <a:t>Summary reports </a:t>
            </a:r>
            <a:r>
              <a:rPr sz="1000" dirty="0">
                <a:solidFill>
                  <a:srgbClr val="3D505A"/>
                </a:solidFill>
                <a:latin typeface="Avenir Book"/>
                <a:cs typeface="Avenir Book"/>
              </a:rPr>
              <a:t>–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for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clinical</a:t>
            </a:r>
            <a:r>
              <a:rPr sz="1000" spc="-204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management,  auditing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regulatory</a:t>
            </a:r>
            <a:r>
              <a:rPr sz="1000" spc="-10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5" dirty="0">
                <a:solidFill>
                  <a:srgbClr val="3D505A"/>
                </a:solidFill>
                <a:latin typeface="Avenir Book"/>
                <a:cs typeface="Avenir Book"/>
              </a:rPr>
              <a:t>reporting</a:t>
            </a:r>
            <a:endParaRPr sz="1000" dirty="0">
              <a:latin typeface="Avenir Book"/>
              <a:cs typeface="Avenir Book"/>
            </a:endParaRPr>
          </a:p>
        </p:txBody>
      </p:sp>
      <p:sp>
        <p:nvSpPr>
          <p:cNvPr id="23" name="object 77">
            <a:extLst>
              <a:ext uri="{FF2B5EF4-FFF2-40B4-BE49-F238E27FC236}">
                <a16:creationId xmlns:a16="http://schemas.microsoft.com/office/drawing/2014/main" id="{5D196725-33C5-BF43-9511-4643AD43B686}"/>
              </a:ext>
            </a:extLst>
          </p:cNvPr>
          <p:cNvSpPr txBox="1"/>
          <p:nvPr/>
        </p:nvSpPr>
        <p:spPr>
          <a:xfrm>
            <a:off x="7785100" y="7259691"/>
            <a:ext cx="1456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700" dirty="0">
                <a:solidFill>
                  <a:srgbClr val="FFFFFF"/>
                </a:solidFill>
                <a:latin typeface="Avenir Book"/>
                <a:cs typeface="Avenir Book"/>
              </a:rPr>
              <a:t>RPM:	Remote patient</a:t>
            </a:r>
            <a:r>
              <a:rPr sz="700" spc="-80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sz="700" dirty="0">
                <a:solidFill>
                  <a:srgbClr val="FFFFFF"/>
                </a:solidFill>
                <a:latin typeface="Avenir Book"/>
                <a:cs typeface="Avenir Book"/>
              </a:rPr>
              <a:t>monitoring</a:t>
            </a:r>
            <a:endParaRPr sz="7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2601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9AB4BE43-ABD4-DE4E-BC38-B2308F769425}"/>
              </a:ext>
            </a:extLst>
          </p:cNvPr>
          <p:cNvSpPr/>
          <p:nvPr/>
        </p:nvSpPr>
        <p:spPr>
          <a:xfrm>
            <a:off x="360000" y="1509265"/>
            <a:ext cx="2793049" cy="1607820"/>
          </a:xfrm>
          <a:prstGeom prst="roundRect">
            <a:avLst>
              <a:gd name="adj" fmla="val 4911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B3D6D53A-FD4A-CD49-8EB7-E3174DB24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3300" y="1562952"/>
            <a:ext cx="6758800" cy="4106709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344EF1E-CEA3-1944-A1DB-06C95A2193E8}"/>
              </a:ext>
            </a:extLst>
          </p:cNvPr>
          <p:cNvSpPr/>
          <p:nvPr/>
        </p:nvSpPr>
        <p:spPr>
          <a:xfrm>
            <a:off x="3312939" y="1518353"/>
            <a:ext cx="7065865" cy="5321647"/>
          </a:xfrm>
          <a:prstGeom prst="roundRect">
            <a:avLst>
              <a:gd name="adj" fmla="val 2428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456014A-55EC-F647-9A46-759D8B27CB9C}"/>
              </a:ext>
            </a:extLst>
          </p:cNvPr>
          <p:cNvSpPr/>
          <p:nvPr/>
        </p:nvSpPr>
        <p:spPr>
          <a:xfrm>
            <a:off x="360000" y="3246352"/>
            <a:ext cx="2793049" cy="3593648"/>
          </a:xfrm>
          <a:prstGeom prst="roundRect">
            <a:avLst>
              <a:gd name="adj" fmla="val 4911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4"/>
          <p:cNvSpPr/>
          <p:nvPr/>
        </p:nvSpPr>
        <p:spPr>
          <a:xfrm>
            <a:off x="362954" y="736031"/>
            <a:ext cx="1794395" cy="296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006" y="405762"/>
            <a:ext cx="656590" cy="264795"/>
          </a:xfrm>
          <a:custGeom>
            <a:avLst/>
            <a:gdLst/>
            <a:ahLst/>
            <a:cxnLst/>
            <a:rect l="l" t="t" r="r" b="b"/>
            <a:pathLst>
              <a:path w="656590" h="264795">
                <a:moveTo>
                  <a:pt x="656120" y="0"/>
                </a:moveTo>
                <a:lnTo>
                  <a:pt x="0" y="0"/>
                </a:lnTo>
                <a:lnTo>
                  <a:pt x="0" y="264210"/>
                </a:lnTo>
                <a:lnTo>
                  <a:pt x="656120" y="264210"/>
                </a:lnTo>
                <a:lnTo>
                  <a:pt x="656120" y="241846"/>
                </a:lnTo>
                <a:lnTo>
                  <a:pt x="508126" y="241846"/>
                </a:lnTo>
                <a:lnTo>
                  <a:pt x="491118" y="240941"/>
                </a:lnTo>
                <a:lnTo>
                  <a:pt x="473795" y="238517"/>
                </a:lnTo>
                <a:lnTo>
                  <a:pt x="472113" y="238163"/>
                </a:lnTo>
                <a:lnTo>
                  <a:pt x="18491" y="238163"/>
                </a:lnTo>
                <a:lnTo>
                  <a:pt x="64147" y="25488"/>
                </a:lnTo>
                <a:lnTo>
                  <a:pt x="530822" y="25488"/>
                </a:lnTo>
                <a:lnTo>
                  <a:pt x="531360" y="25283"/>
                </a:lnTo>
                <a:lnTo>
                  <a:pt x="566013" y="21856"/>
                </a:lnTo>
                <a:lnTo>
                  <a:pt x="656120" y="21856"/>
                </a:lnTo>
                <a:lnTo>
                  <a:pt x="656120" y="0"/>
                </a:lnTo>
                <a:close/>
              </a:path>
              <a:path w="656590" h="264795">
                <a:moveTo>
                  <a:pt x="570598" y="63919"/>
                </a:moveTo>
                <a:lnTo>
                  <a:pt x="554601" y="64712"/>
                </a:lnTo>
                <a:lnTo>
                  <a:pt x="541585" y="67717"/>
                </a:lnTo>
                <a:lnTo>
                  <a:pt x="532790" y="73932"/>
                </a:lnTo>
                <a:lnTo>
                  <a:pt x="529564" y="84328"/>
                </a:lnTo>
                <a:lnTo>
                  <a:pt x="542532" y="101003"/>
                </a:lnTo>
                <a:lnTo>
                  <a:pt x="571061" y="113150"/>
                </a:lnTo>
                <a:lnTo>
                  <a:pt x="599591" y="131755"/>
                </a:lnTo>
                <a:lnTo>
                  <a:pt x="612559" y="167805"/>
                </a:lnTo>
                <a:lnTo>
                  <a:pt x="603217" y="204175"/>
                </a:lnTo>
                <a:lnTo>
                  <a:pt x="578945" y="226871"/>
                </a:lnTo>
                <a:lnTo>
                  <a:pt x="545372" y="238544"/>
                </a:lnTo>
                <a:lnTo>
                  <a:pt x="508126" y="241846"/>
                </a:lnTo>
                <a:lnTo>
                  <a:pt x="656120" y="241846"/>
                </a:lnTo>
                <a:lnTo>
                  <a:pt x="656120" y="73634"/>
                </a:lnTo>
                <a:lnTo>
                  <a:pt x="617740" y="73634"/>
                </a:lnTo>
                <a:lnTo>
                  <a:pt x="608699" y="69941"/>
                </a:lnTo>
                <a:lnTo>
                  <a:pt x="597960" y="66843"/>
                </a:lnTo>
                <a:lnTo>
                  <a:pt x="585325" y="64712"/>
                </a:lnTo>
                <a:lnTo>
                  <a:pt x="570598" y="63919"/>
                </a:lnTo>
                <a:close/>
              </a:path>
              <a:path w="656590" h="264795">
                <a:moveTo>
                  <a:pt x="102730" y="91008"/>
                </a:moveTo>
                <a:lnTo>
                  <a:pt x="102120" y="91008"/>
                </a:lnTo>
                <a:lnTo>
                  <a:pt x="72402" y="238163"/>
                </a:lnTo>
                <a:lnTo>
                  <a:pt x="147421" y="238163"/>
                </a:lnTo>
                <a:lnTo>
                  <a:pt x="102730" y="91008"/>
                </a:lnTo>
                <a:close/>
              </a:path>
              <a:path w="656590" h="264795">
                <a:moveTo>
                  <a:pt x="284911" y="25488"/>
                </a:moveTo>
                <a:lnTo>
                  <a:pt x="263791" y="25488"/>
                </a:lnTo>
                <a:lnTo>
                  <a:pt x="218490" y="238163"/>
                </a:lnTo>
                <a:lnTo>
                  <a:pt x="240512" y="238163"/>
                </a:lnTo>
                <a:lnTo>
                  <a:pt x="284911" y="25488"/>
                </a:lnTo>
                <a:close/>
              </a:path>
              <a:path w="656590" h="264795">
                <a:moveTo>
                  <a:pt x="384441" y="147078"/>
                </a:moveTo>
                <a:lnTo>
                  <a:pt x="316737" y="147078"/>
                </a:lnTo>
                <a:lnTo>
                  <a:pt x="297738" y="238163"/>
                </a:lnTo>
                <a:lnTo>
                  <a:pt x="365442" y="238163"/>
                </a:lnTo>
                <a:lnTo>
                  <a:pt x="384441" y="147078"/>
                </a:lnTo>
                <a:close/>
              </a:path>
              <a:path w="656590" h="264795">
                <a:moveTo>
                  <a:pt x="530822" y="25488"/>
                </a:moveTo>
                <a:lnTo>
                  <a:pt x="467093" y="25488"/>
                </a:lnTo>
                <a:lnTo>
                  <a:pt x="422694" y="238163"/>
                </a:lnTo>
                <a:lnTo>
                  <a:pt x="472113" y="238163"/>
                </a:lnTo>
                <a:lnTo>
                  <a:pt x="457106" y="235004"/>
                </a:lnTo>
                <a:lnTo>
                  <a:pt x="441998" y="230835"/>
                </a:lnTo>
                <a:lnTo>
                  <a:pt x="455460" y="187579"/>
                </a:lnTo>
                <a:lnTo>
                  <a:pt x="549157" y="187579"/>
                </a:lnTo>
                <a:lnTo>
                  <a:pt x="553745" y="174485"/>
                </a:lnTo>
                <a:lnTo>
                  <a:pt x="540779" y="155819"/>
                </a:lnTo>
                <a:lnTo>
                  <a:pt x="512254" y="143527"/>
                </a:lnTo>
                <a:lnTo>
                  <a:pt x="483729" y="126384"/>
                </a:lnTo>
                <a:lnTo>
                  <a:pt x="470763" y="93167"/>
                </a:lnTo>
                <a:lnTo>
                  <a:pt x="479056" y="58879"/>
                </a:lnTo>
                <a:lnTo>
                  <a:pt x="500814" y="36937"/>
                </a:lnTo>
                <a:lnTo>
                  <a:pt x="530822" y="25488"/>
                </a:lnTo>
                <a:close/>
              </a:path>
              <a:path w="656590" h="264795">
                <a:moveTo>
                  <a:pt x="549157" y="187579"/>
                </a:moveTo>
                <a:lnTo>
                  <a:pt x="455460" y="187579"/>
                </a:lnTo>
                <a:lnTo>
                  <a:pt x="465839" y="192577"/>
                </a:lnTo>
                <a:lnTo>
                  <a:pt x="479040" y="196429"/>
                </a:lnTo>
                <a:lnTo>
                  <a:pt x="493618" y="198907"/>
                </a:lnTo>
                <a:lnTo>
                  <a:pt x="508126" y="199783"/>
                </a:lnTo>
                <a:lnTo>
                  <a:pt x="522788" y="198907"/>
                </a:lnTo>
                <a:lnTo>
                  <a:pt x="537603" y="195359"/>
                </a:lnTo>
                <a:lnTo>
                  <a:pt x="549117" y="187691"/>
                </a:lnTo>
                <a:close/>
              </a:path>
              <a:path w="656590" h="264795">
                <a:moveTo>
                  <a:pt x="209892" y="25488"/>
                </a:moveTo>
                <a:lnTo>
                  <a:pt x="135470" y="25488"/>
                </a:lnTo>
                <a:lnTo>
                  <a:pt x="179273" y="172974"/>
                </a:lnTo>
                <a:lnTo>
                  <a:pt x="179882" y="172974"/>
                </a:lnTo>
                <a:lnTo>
                  <a:pt x="209892" y="25488"/>
                </a:lnTo>
                <a:close/>
              </a:path>
              <a:path w="656590" h="264795">
                <a:moveTo>
                  <a:pt x="409854" y="25488"/>
                </a:moveTo>
                <a:lnTo>
                  <a:pt x="342150" y="25488"/>
                </a:lnTo>
                <a:lnTo>
                  <a:pt x="325335" y="106857"/>
                </a:lnTo>
                <a:lnTo>
                  <a:pt x="393001" y="106857"/>
                </a:lnTo>
                <a:lnTo>
                  <a:pt x="409854" y="25488"/>
                </a:lnTo>
                <a:close/>
              </a:path>
              <a:path w="656590" h="264795">
                <a:moveTo>
                  <a:pt x="656120" y="21856"/>
                </a:moveTo>
                <a:lnTo>
                  <a:pt x="566013" y="21856"/>
                </a:lnTo>
                <a:lnTo>
                  <a:pt x="585345" y="22393"/>
                </a:lnTo>
                <a:lnTo>
                  <a:pt x="603261" y="24074"/>
                </a:lnTo>
                <a:lnTo>
                  <a:pt x="618936" y="27005"/>
                </a:lnTo>
                <a:lnTo>
                  <a:pt x="631545" y="31292"/>
                </a:lnTo>
                <a:lnTo>
                  <a:pt x="617740" y="73634"/>
                </a:lnTo>
                <a:lnTo>
                  <a:pt x="656120" y="73634"/>
                </a:lnTo>
                <a:lnTo>
                  <a:pt x="656120" y="21856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1300" y="1549111"/>
            <a:ext cx="2110740" cy="14827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600" b="1" spc="-25" dirty="0">
                <a:solidFill>
                  <a:srgbClr val="FFFFFF"/>
                </a:solidFill>
                <a:latin typeface="Avenir Black"/>
                <a:cs typeface="Avenir Black"/>
              </a:rPr>
              <a:t>The</a:t>
            </a:r>
            <a:r>
              <a:rPr sz="1600" b="1" spc="-7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venir Black"/>
                <a:cs typeface="Avenir Black"/>
              </a:rPr>
              <a:t>challenge</a:t>
            </a:r>
            <a:endParaRPr sz="1600" dirty="0">
              <a:latin typeface="Avenir Black"/>
              <a:cs typeface="Avenir Black"/>
            </a:endParaRPr>
          </a:p>
          <a:p>
            <a:pPr marL="12700" marR="5080">
              <a:lnSpc>
                <a:spcPct val="104200"/>
              </a:lnSpc>
              <a:spcBef>
                <a:spcPts val="204"/>
              </a:spcBef>
            </a:pP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Children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with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eating</a:t>
            </a:r>
            <a:r>
              <a:rPr sz="1200" b="1" spc="-200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venir Black"/>
                <a:cs typeface="Avenir Black"/>
              </a:rPr>
              <a:t>disorders 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would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normally</a:t>
            </a:r>
            <a:r>
              <a:rPr sz="1200" b="1" spc="-90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venir Black"/>
                <a:cs typeface="Avenir Black"/>
              </a:rPr>
              <a:t>receive</a:t>
            </a:r>
            <a:endParaRPr sz="1200" dirty="0">
              <a:latin typeface="Avenir Black"/>
              <a:cs typeface="Avenir Black"/>
            </a:endParaRPr>
          </a:p>
          <a:p>
            <a:pPr marL="12700" marR="236854">
              <a:lnSpc>
                <a:spcPct val="104200"/>
              </a:lnSpc>
            </a:pP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clinic-based care,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but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with 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the onset </a:t>
            </a:r>
            <a:r>
              <a:rPr sz="1200" b="1" spc="-15" dirty="0">
                <a:solidFill>
                  <a:srgbClr val="FFFFFF"/>
                </a:solidFill>
                <a:latin typeface="Avenir Black"/>
                <a:cs typeface="Avenir Black"/>
              </a:rPr>
              <a:t>of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the</a:t>
            </a:r>
            <a:r>
              <a:rPr sz="1200" b="1" spc="-220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COVID-19  pandemic, </a:t>
            </a:r>
            <a:r>
              <a:rPr sz="1200" b="1" spc="-15" dirty="0">
                <a:solidFill>
                  <a:srgbClr val="FFFFFF"/>
                </a:solidFill>
                <a:latin typeface="Avenir Black"/>
                <a:cs typeface="Avenir Black"/>
              </a:rPr>
              <a:t>an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alternative  approach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was</a:t>
            </a:r>
            <a:r>
              <a:rPr sz="1200" b="1" spc="-9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needed.</a:t>
            </a:r>
            <a:endParaRPr sz="1200" dirty="0">
              <a:latin typeface="Avenir Black"/>
              <a:cs typeface="Avenir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300" y="3309352"/>
            <a:ext cx="2551430" cy="34175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b="1" spc="-55" dirty="0">
                <a:solidFill>
                  <a:srgbClr val="F79021"/>
                </a:solidFill>
                <a:latin typeface="Avenir Black"/>
                <a:cs typeface="Avenir Black"/>
              </a:rPr>
              <a:t>Background</a:t>
            </a:r>
            <a:endParaRPr sz="1600" dirty="0">
              <a:latin typeface="Avenir Black"/>
              <a:cs typeface="Avenir Black"/>
            </a:endParaRPr>
          </a:p>
          <a:p>
            <a:pPr marL="12700" marR="12700">
              <a:lnSpc>
                <a:spcPts val="1400"/>
              </a:lnSpc>
              <a:spcBef>
                <a:spcPts val="245"/>
              </a:spcBef>
            </a:pP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Cornwall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Partnership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NHS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Foundation  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Trust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has </a:t>
            </a:r>
            <a:r>
              <a:rPr sz="12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well-established Digital 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Health Service which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provides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remote 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patient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monitoring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patients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with  respiratory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cardiac conditions</a:t>
            </a:r>
            <a:r>
              <a:rPr sz="1200" spc="-20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using  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Tunstall Triagemanager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14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myMobile.</a:t>
            </a:r>
            <a:endParaRPr sz="1200" dirty="0">
              <a:latin typeface="Avenir Book"/>
              <a:cs typeface="Avenir Book"/>
            </a:endParaRPr>
          </a:p>
          <a:p>
            <a:pPr marL="12700" marR="5080">
              <a:lnSpc>
                <a:spcPts val="1400"/>
              </a:lnSpc>
              <a:spcBef>
                <a:spcPts val="565"/>
              </a:spcBef>
            </a:pP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70" dirty="0">
                <a:solidFill>
                  <a:srgbClr val="3D505A"/>
                </a:solidFill>
                <a:latin typeface="Avenir Book"/>
                <a:cs typeface="Avenir Book"/>
              </a:rPr>
              <a:t>Trust’s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eating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disorder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service</a:t>
            </a:r>
            <a:r>
              <a:rPr sz="1200" spc="-23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offers 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treatment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support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children over 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the age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of 11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with </a:t>
            </a:r>
            <a:r>
              <a:rPr sz="12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range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eating  disorders including Anorexia Nervosa, 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Bulimia Nervosa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Restrictive Eating  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Disorder.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normal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care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pathway 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includes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children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attending clinics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for  monitoring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their vital signs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and 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symptoms, 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however,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due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the 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pandemic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risks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to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patients</a:t>
            </a:r>
            <a:endParaRPr sz="1200" dirty="0">
              <a:latin typeface="Avenir Book"/>
              <a:cs typeface="Avenir Book"/>
            </a:endParaRPr>
          </a:p>
          <a:p>
            <a:pPr marL="12700">
              <a:lnSpc>
                <a:spcPts val="1360"/>
              </a:lnSpc>
            </a:pP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staff,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this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was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no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longer</a:t>
            </a:r>
            <a:r>
              <a:rPr sz="1200" spc="-9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possible.</a:t>
            </a:r>
            <a:endParaRPr sz="1200" dirty="0">
              <a:latin typeface="Avenir Book"/>
              <a:cs typeface="Avenir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3300" y="5807612"/>
            <a:ext cx="5983605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The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children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we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support are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extremely vulnerable,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and any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delay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or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interruption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to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the  treatment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they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receive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could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have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serious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implications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for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their </a:t>
            </a:r>
            <a:r>
              <a:rPr sz="1200" b="1" spc="-50" dirty="0">
                <a:solidFill>
                  <a:srgbClr val="F79021"/>
                </a:solidFill>
                <a:latin typeface="Avenir Black"/>
                <a:cs typeface="Avenir Black"/>
              </a:rPr>
              <a:t>recovery.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Being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able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to 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deploy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dirty="0">
                <a:solidFill>
                  <a:srgbClr val="F79021"/>
                </a:solidFill>
                <a:latin typeface="Avenir Black"/>
                <a:cs typeface="Avenir Black"/>
              </a:rPr>
              <a:t>a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solution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so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rapidly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to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enable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us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to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continue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helping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them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has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been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dirty="0">
                <a:solidFill>
                  <a:srgbClr val="F79021"/>
                </a:solidFill>
                <a:latin typeface="Avenir Black"/>
                <a:cs typeface="Avenir Black"/>
              </a:rPr>
              <a:t>a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real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45" dirty="0">
                <a:solidFill>
                  <a:srgbClr val="F79021"/>
                </a:solidFill>
                <a:latin typeface="Avenir Black"/>
                <a:cs typeface="Avenir Black"/>
              </a:rPr>
              <a:t>relief;  </a:t>
            </a:r>
            <a:r>
              <a:rPr sz="1200" b="1" spc="-55" dirty="0">
                <a:solidFill>
                  <a:srgbClr val="F79021"/>
                </a:solidFill>
                <a:latin typeface="Avenir Black"/>
                <a:cs typeface="Avenir Black"/>
              </a:rPr>
              <a:t>it’s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been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amazing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just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how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quickly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F79021"/>
                </a:solidFill>
                <a:latin typeface="Avenir Black"/>
                <a:cs typeface="Avenir Black"/>
              </a:rPr>
              <a:t>we’ve</a:t>
            </a:r>
            <a:r>
              <a:rPr sz="120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been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79021"/>
                </a:solidFill>
                <a:latin typeface="Avenir Black"/>
                <a:cs typeface="Avenir Black"/>
              </a:rPr>
              <a:t>able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F79021"/>
                </a:solidFill>
                <a:latin typeface="Avenir Black"/>
                <a:cs typeface="Avenir Black"/>
              </a:rPr>
              <a:t>to</a:t>
            </a:r>
            <a:r>
              <a:rPr sz="1200" b="1" spc="-7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F79021"/>
                </a:solidFill>
                <a:latin typeface="Avenir Black"/>
                <a:cs typeface="Avenir Black"/>
              </a:rPr>
              <a:t>adapt.</a:t>
            </a:r>
            <a:endParaRPr sz="1200" dirty="0">
              <a:latin typeface="Avenir Black"/>
              <a:cs typeface="Avenir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43300" y="6554811"/>
            <a:ext cx="2813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D505A"/>
                </a:solidFill>
                <a:latin typeface="Avenir Black"/>
                <a:cs typeface="Avenir Black"/>
              </a:rPr>
              <a:t>Michele Boyce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Service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Lead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Nurse,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Kernow</a:t>
            </a:r>
            <a:r>
              <a:rPr sz="1000" spc="-1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Health</a:t>
            </a:r>
            <a:endParaRPr sz="1000">
              <a:latin typeface="Avenir Book"/>
              <a:cs typeface="Avenir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899" y="1125722"/>
            <a:ext cx="9435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79021"/>
                </a:solidFill>
                <a:latin typeface="Avenir Black"/>
                <a:cs typeface="Avenir Black"/>
              </a:rPr>
              <a:t>Case study: Remote patient monitoring for eating </a:t>
            </a:r>
            <a:r>
              <a:rPr sz="1600" b="1" spc="-5" dirty="0">
                <a:solidFill>
                  <a:srgbClr val="F79021"/>
                </a:solidFill>
                <a:latin typeface="Avenir Black"/>
                <a:cs typeface="Avenir Black"/>
              </a:rPr>
              <a:t>disorders </a:t>
            </a:r>
            <a:r>
              <a:rPr sz="1600" b="1" dirty="0">
                <a:solidFill>
                  <a:srgbClr val="F79021"/>
                </a:solidFill>
                <a:latin typeface="Avenir Black"/>
                <a:cs typeface="Avenir Black"/>
              </a:rPr>
              <a:t>using myMobile and</a:t>
            </a:r>
            <a:r>
              <a:rPr sz="1600" b="1" spc="-6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600" b="1" spc="-10" dirty="0">
                <a:solidFill>
                  <a:srgbClr val="F79021"/>
                </a:solidFill>
                <a:latin typeface="Avenir Black"/>
                <a:cs typeface="Avenir Black"/>
              </a:rPr>
              <a:t>Triagemanager</a:t>
            </a:r>
            <a:r>
              <a:rPr sz="1350" b="1" spc="-15" baseline="33950" dirty="0">
                <a:solidFill>
                  <a:srgbClr val="F79021"/>
                </a:solidFill>
                <a:latin typeface="Avenir Black"/>
                <a:cs typeface="Avenir Black"/>
              </a:rPr>
              <a:t>™</a:t>
            </a:r>
            <a:endParaRPr sz="1350" baseline="33950">
              <a:latin typeface="Avenir Black"/>
              <a:cs typeface="Avenir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99598" y="4946742"/>
            <a:ext cx="64262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60"/>
              </a:lnSpc>
              <a:spcBef>
                <a:spcPts val="100"/>
              </a:spcBef>
            </a:pPr>
            <a:r>
              <a:rPr sz="1000" b="1" dirty="0">
                <a:solidFill>
                  <a:srgbClr val="F79021"/>
                </a:solidFill>
                <a:latin typeface="Avenir Black"/>
                <a:cs typeface="Avenir Black"/>
              </a:rPr>
              <a:t>REDUCED</a:t>
            </a:r>
            <a:endParaRPr sz="1000">
              <a:latin typeface="Avenir Black"/>
              <a:cs typeface="Avenir Black"/>
            </a:endParaRPr>
          </a:p>
          <a:p>
            <a:pPr marL="58419" marR="53340" algn="ctr">
              <a:lnSpc>
                <a:spcPts val="919"/>
              </a:lnSpc>
              <a:spcBef>
                <a:spcPts val="25"/>
              </a:spcBef>
            </a:pPr>
            <a:r>
              <a:rPr sz="800" b="1" spc="-5" dirty="0">
                <a:solidFill>
                  <a:srgbClr val="F79021"/>
                </a:solidFill>
                <a:latin typeface="Avenir Black"/>
                <a:cs typeface="Avenir Black"/>
              </a:rPr>
              <a:t>hospital  admissions</a:t>
            </a:r>
            <a:endParaRPr sz="800">
              <a:latin typeface="Avenir Black"/>
              <a:cs typeface="Avenir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43300" y="1566045"/>
            <a:ext cx="6677659" cy="29394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b="1" spc="-30" dirty="0">
                <a:solidFill>
                  <a:srgbClr val="F79021"/>
                </a:solidFill>
                <a:latin typeface="Avenir Black"/>
                <a:cs typeface="Avenir Black"/>
              </a:rPr>
              <a:t>What </a:t>
            </a:r>
            <a:r>
              <a:rPr sz="1600" b="1" spc="-20" dirty="0">
                <a:solidFill>
                  <a:srgbClr val="F79021"/>
                </a:solidFill>
                <a:latin typeface="Avenir Black"/>
                <a:cs typeface="Avenir Black"/>
              </a:rPr>
              <a:t>we</a:t>
            </a:r>
            <a:r>
              <a:rPr sz="1600" b="1" spc="-10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1600" b="1" spc="-35" dirty="0">
                <a:solidFill>
                  <a:srgbClr val="F79021"/>
                </a:solidFill>
                <a:latin typeface="Avenir Black"/>
                <a:cs typeface="Avenir Black"/>
              </a:rPr>
              <a:t>did</a:t>
            </a:r>
            <a:endParaRPr sz="1600" dirty="0">
              <a:latin typeface="Avenir Black"/>
              <a:cs typeface="Avenir Black"/>
            </a:endParaRPr>
          </a:p>
          <a:p>
            <a:pPr marL="12700" marR="2065655">
              <a:lnSpc>
                <a:spcPct val="98100"/>
              </a:lnSpc>
              <a:spcBef>
                <a:spcPts val="190"/>
              </a:spcBef>
            </a:pP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worked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with the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Trust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introduce remote patient monitoring,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using the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myMobile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app and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Triagemanager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software. </a:t>
            </a:r>
            <a:r>
              <a:rPr sz="1200" dirty="0">
                <a:solidFill>
                  <a:srgbClr val="3D505A"/>
                </a:solidFill>
                <a:latin typeface="Avenir Book"/>
                <a:cs typeface="Avenir Book"/>
              </a:rPr>
              <a:t>A</a:t>
            </a:r>
            <a:r>
              <a:rPr sz="1200" spc="-24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special health  interview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was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developed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conjunction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with the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Clinical</a:t>
            </a:r>
            <a:r>
              <a:rPr sz="1200" spc="-18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Team,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based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on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Junior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MaRSiPAN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(Management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Really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Sick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Patients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with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Anorexia Nervosa)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risk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assessment framework.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Once </a:t>
            </a:r>
            <a:r>
              <a:rPr sz="1200" dirty="0">
                <a:solidFill>
                  <a:srgbClr val="3D505A"/>
                </a:solidFill>
                <a:latin typeface="Avenir Book"/>
                <a:cs typeface="Avenir Book"/>
              </a:rPr>
              <a:t>a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week,  patients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use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devices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take their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vital signs (blood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pressure,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weight 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temperature)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answer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symptom-related questions. Through </a:t>
            </a:r>
            <a:r>
              <a:rPr sz="1200" dirty="0">
                <a:solidFill>
                  <a:srgbClr val="3D505A"/>
                </a:solidFill>
                <a:latin typeface="Avenir Book"/>
                <a:cs typeface="Avenir Book"/>
              </a:rPr>
              <a:t>a 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patient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dashboard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alert system, Triagemanager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enables clinicians 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monitor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progress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prioritise patients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for</a:t>
            </a:r>
            <a:r>
              <a:rPr sz="1200" spc="-21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intervention.</a:t>
            </a:r>
            <a:endParaRPr sz="1200" dirty="0">
              <a:latin typeface="Avenir Book"/>
              <a:cs typeface="Avenir Book"/>
            </a:endParaRPr>
          </a:p>
          <a:p>
            <a:pPr marL="12700">
              <a:lnSpc>
                <a:spcPts val="1910"/>
              </a:lnSpc>
              <a:spcBef>
                <a:spcPts val="770"/>
              </a:spcBef>
            </a:pPr>
            <a:r>
              <a:rPr sz="1600" b="1" spc="-50" dirty="0">
                <a:solidFill>
                  <a:srgbClr val="F79021"/>
                </a:solidFill>
                <a:latin typeface="Avenir Black"/>
                <a:cs typeface="Avenir Black"/>
              </a:rPr>
              <a:t>Results</a:t>
            </a:r>
            <a:endParaRPr sz="1600" dirty="0">
              <a:latin typeface="Avenir Black"/>
              <a:cs typeface="Avenir Black"/>
            </a:endParaRPr>
          </a:p>
          <a:p>
            <a:pPr marL="12700">
              <a:lnSpc>
                <a:spcPts val="1430"/>
              </a:lnSpc>
            </a:pP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32*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high-risk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caseload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patients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have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already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been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referred,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feedback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from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clinicians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is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very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positive.</a:t>
            </a:r>
            <a:endParaRPr sz="1200" dirty="0">
              <a:latin typeface="Avenir Book"/>
              <a:cs typeface="Avenir Boo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Outcomes are expected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</a:t>
            </a:r>
            <a:r>
              <a:rPr sz="1200" spc="-13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include:</a:t>
            </a:r>
            <a:endParaRPr lang="en-GB" sz="1200" dirty="0">
              <a:latin typeface="Avenir Book"/>
              <a:cs typeface="Avenir Book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lang="en-GB" sz="1000" b="1" dirty="0">
                <a:solidFill>
                  <a:srgbClr val="F79021"/>
                </a:solidFill>
                <a:latin typeface="Avenir Black"/>
                <a:cs typeface="Avenir Black"/>
              </a:rPr>
              <a:t>INCREASED</a:t>
            </a:r>
            <a:endParaRPr lang="en-GB" sz="1000" dirty="0">
              <a:latin typeface="Avenir Black"/>
              <a:cs typeface="Avenir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56104" y="5178435"/>
            <a:ext cx="72961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185"/>
              </a:lnSpc>
              <a:spcBef>
                <a:spcPts val="100"/>
              </a:spcBef>
            </a:pPr>
            <a:r>
              <a:rPr sz="1000" b="1" spc="-40" dirty="0">
                <a:solidFill>
                  <a:srgbClr val="F79021"/>
                </a:solidFill>
                <a:latin typeface="Avenir Black"/>
                <a:cs typeface="Avenir Black"/>
              </a:rPr>
              <a:t>EARLY</a:t>
            </a:r>
            <a:endParaRPr sz="1000" dirty="0">
              <a:latin typeface="Avenir Black"/>
              <a:cs typeface="Avenir Black"/>
            </a:endParaRPr>
          </a:p>
          <a:p>
            <a:pPr algn="ctr">
              <a:lnSpc>
                <a:spcPts val="1185"/>
              </a:lnSpc>
            </a:pPr>
            <a:r>
              <a:rPr sz="1000" b="1" spc="-20" dirty="0">
                <a:solidFill>
                  <a:srgbClr val="F79021"/>
                </a:solidFill>
                <a:latin typeface="Avenir Black"/>
                <a:cs typeface="Avenir Black"/>
              </a:rPr>
              <a:t>intervention</a:t>
            </a:r>
            <a:endParaRPr sz="1000" dirty="0">
              <a:latin typeface="Avenir Black"/>
              <a:cs typeface="Avenir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1474" y="4497739"/>
            <a:ext cx="1993900" cy="2463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4475" marR="5080" indent="-232410">
              <a:lnSpc>
                <a:spcPts val="830"/>
              </a:lnSpc>
              <a:spcBef>
                <a:spcPts val="185"/>
              </a:spcBef>
            </a:pP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wellbeing </a:t>
            </a:r>
            <a:r>
              <a:rPr sz="750" b="1" spc="-10" dirty="0">
                <a:solidFill>
                  <a:srgbClr val="F79021"/>
                </a:solidFill>
                <a:latin typeface="Avenir Black"/>
                <a:cs typeface="Avenir Black"/>
              </a:rPr>
              <a:t>of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patients </a:t>
            </a:r>
            <a:r>
              <a:rPr sz="750" b="1" spc="-10" dirty="0">
                <a:solidFill>
                  <a:srgbClr val="F79021"/>
                </a:solidFill>
                <a:latin typeface="Avenir Black"/>
                <a:cs typeface="Avenir Black"/>
              </a:rPr>
              <a:t>and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families </a:t>
            </a:r>
            <a:r>
              <a:rPr sz="750" b="1" spc="-10" dirty="0">
                <a:solidFill>
                  <a:srgbClr val="F79021"/>
                </a:solidFill>
                <a:latin typeface="Avenir Black"/>
                <a:cs typeface="Avenir Black"/>
              </a:rPr>
              <a:t>as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stress</a:t>
            </a:r>
            <a:r>
              <a:rPr sz="750" b="1" spc="-16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of  exposure </a:t>
            </a:r>
            <a:r>
              <a:rPr sz="750" b="1" spc="-10" dirty="0">
                <a:solidFill>
                  <a:srgbClr val="F79021"/>
                </a:solidFill>
                <a:latin typeface="Avenir Black"/>
                <a:cs typeface="Avenir Black"/>
              </a:rPr>
              <a:t>to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infection</a:t>
            </a:r>
            <a:r>
              <a:rPr sz="750" b="1" spc="-85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elliminated...</a:t>
            </a:r>
            <a:endParaRPr sz="750">
              <a:latin typeface="Avenir Black"/>
              <a:cs typeface="Avenir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02275" y="5275071"/>
            <a:ext cx="1551940" cy="2463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89535" marR="5080" indent="-77470">
              <a:lnSpc>
                <a:spcPts val="830"/>
              </a:lnSpc>
              <a:spcBef>
                <a:spcPts val="185"/>
              </a:spcBef>
            </a:pP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...while maintaining monitoring</a:t>
            </a:r>
            <a:r>
              <a:rPr sz="750" b="1" spc="-10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and  management </a:t>
            </a:r>
            <a:r>
              <a:rPr sz="750" b="1" spc="-10" dirty="0">
                <a:solidFill>
                  <a:srgbClr val="F79021"/>
                </a:solidFill>
                <a:latin typeface="Avenir Black"/>
                <a:cs typeface="Avenir Black"/>
              </a:rPr>
              <a:t>of </a:t>
            </a:r>
            <a:r>
              <a:rPr sz="750" b="1" spc="-15" dirty="0">
                <a:solidFill>
                  <a:srgbClr val="F79021"/>
                </a:solidFill>
                <a:latin typeface="Avenir Black"/>
                <a:cs typeface="Avenir Black"/>
              </a:rPr>
              <a:t>eating</a:t>
            </a:r>
            <a:r>
              <a:rPr sz="750" b="1" spc="-80" dirty="0">
                <a:solidFill>
                  <a:srgbClr val="F79021"/>
                </a:solidFill>
                <a:latin typeface="Avenir Black"/>
                <a:cs typeface="Avenir Black"/>
              </a:rPr>
              <a:t> </a:t>
            </a:r>
            <a:r>
              <a:rPr sz="750" b="1" spc="-20" dirty="0">
                <a:solidFill>
                  <a:srgbClr val="F79021"/>
                </a:solidFill>
                <a:latin typeface="Avenir Black"/>
                <a:cs typeface="Avenir Black"/>
              </a:rPr>
              <a:t>disorder</a:t>
            </a:r>
            <a:endParaRPr sz="750">
              <a:latin typeface="Avenir Black"/>
              <a:cs typeface="Avenir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48978" y="4980904"/>
            <a:ext cx="7981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1160"/>
              </a:lnSpc>
              <a:spcBef>
                <a:spcPts val="100"/>
              </a:spcBef>
            </a:pPr>
            <a:r>
              <a:rPr sz="1000" b="1" dirty="0">
                <a:solidFill>
                  <a:srgbClr val="F79021"/>
                </a:solidFill>
                <a:latin typeface="Avenir Black"/>
                <a:cs typeface="Avenir Black"/>
              </a:rPr>
              <a:t>INCREASED</a:t>
            </a:r>
            <a:endParaRPr sz="1000">
              <a:latin typeface="Avenir Black"/>
              <a:cs typeface="Avenir Black"/>
            </a:endParaRPr>
          </a:p>
          <a:p>
            <a:pPr marL="95250">
              <a:lnSpc>
                <a:spcPts val="900"/>
              </a:lnSpc>
            </a:pPr>
            <a:r>
              <a:rPr sz="800" b="1" spc="-5" dirty="0">
                <a:solidFill>
                  <a:srgbClr val="F79021"/>
                </a:solidFill>
                <a:latin typeface="Avenir Black"/>
                <a:cs typeface="Avenir Black"/>
              </a:rPr>
              <a:t>concordance</a:t>
            </a:r>
            <a:endParaRPr sz="800">
              <a:latin typeface="Avenir Black"/>
              <a:cs typeface="Avenir Black"/>
            </a:endParaRPr>
          </a:p>
          <a:p>
            <a:pPr marL="12700">
              <a:lnSpc>
                <a:spcPts val="940"/>
              </a:lnSpc>
            </a:pPr>
            <a:r>
              <a:rPr sz="800" spc="-5" dirty="0">
                <a:solidFill>
                  <a:srgbClr val="F79021"/>
                </a:solidFill>
                <a:latin typeface="Avenir Book"/>
                <a:cs typeface="Avenir Book"/>
              </a:rPr>
              <a:t>(with</a:t>
            </a:r>
            <a:r>
              <a:rPr sz="800" spc="-65" dirty="0">
                <a:solidFill>
                  <a:srgbClr val="F79021"/>
                </a:solidFill>
                <a:latin typeface="Avenir Book"/>
                <a:cs typeface="Avenir Book"/>
              </a:rPr>
              <a:t> </a:t>
            </a:r>
            <a:r>
              <a:rPr sz="800" spc="-5" dirty="0">
                <a:solidFill>
                  <a:srgbClr val="F79021"/>
                </a:solidFill>
                <a:latin typeface="Avenir Book"/>
                <a:cs typeface="Avenir Book"/>
              </a:rPr>
              <a:t>medication)</a:t>
            </a:r>
            <a:endParaRPr sz="800">
              <a:latin typeface="Avenir Book"/>
              <a:cs typeface="Avenir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17371" y="4441614"/>
            <a:ext cx="853440" cy="3429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0"/>
              </a:spcBef>
            </a:pPr>
            <a:r>
              <a:rPr sz="1000" b="1" spc="-10" dirty="0">
                <a:solidFill>
                  <a:srgbClr val="F79021"/>
                </a:solidFill>
                <a:latin typeface="Avenir Black"/>
                <a:cs typeface="Avenir Black"/>
              </a:rPr>
              <a:t>IMPROVED</a:t>
            </a:r>
            <a:endParaRPr sz="1000">
              <a:latin typeface="Avenir Black"/>
              <a:cs typeface="Avenir Black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800" b="1" spc="-5" dirty="0">
                <a:solidFill>
                  <a:srgbClr val="F79021"/>
                </a:solidFill>
                <a:latin typeface="Avenir Black"/>
                <a:cs typeface="Avenir Black"/>
              </a:rPr>
              <a:t>self-management</a:t>
            </a:r>
            <a:endParaRPr sz="800">
              <a:latin typeface="Avenir Black"/>
              <a:cs typeface="Avenir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54193" y="6636914"/>
            <a:ext cx="1383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D505A"/>
                </a:solidFill>
                <a:latin typeface="Avenir Book"/>
                <a:cs typeface="Avenir Book"/>
              </a:rPr>
              <a:t>*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Figure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correct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as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of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5" dirty="0">
                <a:solidFill>
                  <a:srgbClr val="3D505A"/>
                </a:solidFill>
                <a:latin typeface="Avenir Book"/>
                <a:cs typeface="Avenir Book"/>
              </a:rPr>
              <a:t>May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2020</a:t>
            </a:r>
            <a:endParaRPr sz="800" dirty="0">
              <a:latin typeface="Avenir Book"/>
              <a:cs typeface="Avenir Book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B77D1C-365C-9345-91C1-64FCCFE898C8}"/>
              </a:ext>
            </a:extLst>
          </p:cNvPr>
          <p:cNvGrpSpPr/>
          <p:nvPr/>
        </p:nvGrpSpPr>
        <p:grpSpPr>
          <a:xfrm>
            <a:off x="3462745" y="5564084"/>
            <a:ext cx="522154" cy="202834"/>
            <a:chOff x="4126628" y="1828805"/>
            <a:chExt cx="522154" cy="202834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6E6E2754-AD9F-5448-860F-77B323D9ED2E}"/>
                </a:ext>
              </a:extLst>
            </p:cNvPr>
            <p:cNvSpPr/>
            <p:nvPr/>
          </p:nvSpPr>
          <p:spPr>
            <a:xfrm>
              <a:off x="4399088" y="1828808"/>
              <a:ext cx="249694" cy="2028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B2266AB6-32AC-5C43-A4E6-0F4AD1AF5033}"/>
                </a:ext>
              </a:extLst>
            </p:cNvPr>
            <p:cNvSpPr/>
            <p:nvPr/>
          </p:nvSpPr>
          <p:spPr>
            <a:xfrm>
              <a:off x="4126628" y="1828805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Graphic 56">
            <a:extLst>
              <a:ext uri="{FF2B5EF4-FFF2-40B4-BE49-F238E27FC236}">
                <a16:creationId xmlns:a16="http://schemas.microsoft.com/office/drawing/2014/main" id="{6562CAC9-DBC5-3D44-9FB9-A2843B2BF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6468" y="2074268"/>
            <a:ext cx="601101" cy="95756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DC4D542-2D44-2A47-91F2-7303053FF418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538A8A0-ECCE-964A-A873-E01862E5B049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D1FBC176-21AD-D846-84EE-1C92221EF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5706" y="323551"/>
            <a:ext cx="528650" cy="52865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B7FCF10-44A2-924A-B888-54FAE921DE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6700" y="452747"/>
            <a:ext cx="356432" cy="2393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4642F7B7-5BBE-124B-AB5C-A9E788964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4847" y="2251036"/>
            <a:ext cx="6781653" cy="1233451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69F1D44-BF8A-4E4E-9F21-27C87E4FD61F}"/>
              </a:ext>
            </a:extLst>
          </p:cNvPr>
          <p:cNvSpPr/>
          <p:nvPr/>
        </p:nvSpPr>
        <p:spPr>
          <a:xfrm>
            <a:off x="3312939" y="1518353"/>
            <a:ext cx="7065865" cy="5321647"/>
          </a:xfrm>
          <a:prstGeom prst="roundRect">
            <a:avLst>
              <a:gd name="adj" fmla="val 2428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DFC66E8-EBBB-0A4A-906C-8CA95710DBE0}"/>
              </a:ext>
            </a:extLst>
          </p:cNvPr>
          <p:cNvSpPr/>
          <p:nvPr/>
        </p:nvSpPr>
        <p:spPr>
          <a:xfrm>
            <a:off x="360000" y="1509265"/>
            <a:ext cx="2793049" cy="2624654"/>
          </a:xfrm>
          <a:prstGeom prst="roundRect">
            <a:avLst>
              <a:gd name="adj" fmla="val 4911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3443300" y="1566045"/>
            <a:ext cx="6595745" cy="678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b="1" spc="-30" dirty="0">
                <a:solidFill>
                  <a:srgbClr val="732B90"/>
                </a:solidFill>
                <a:latin typeface="Avenir Black"/>
                <a:cs typeface="Avenir Black"/>
              </a:rPr>
              <a:t>What </a:t>
            </a:r>
            <a:r>
              <a:rPr sz="1600" b="1" spc="-20" dirty="0">
                <a:solidFill>
                  <a:srgbClr val="732B90"/>
                </a:solidFill>
                <a:latin typeface="Avenir Black"/>
                <a:cs typeface="Avenir Black"/>
              </a:rPr>
              <a:t>we</a:t>
            </a:r>
            <a:r>
              <a:rPr sz="1600" b="1" spc="-10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600" b="1" spc="-35" dirty="0">
                <a:solidFill>
                  <a:srgbClr val="732B90"/>
                </a:solidFill>
                <a:latin typeface="Avenir Black"/>
                <a:cs typeface="Avenir Black"/>
              </a:rPr>
              <a:t>did</a:t>
            </a:r>
            <a:endParaRPr sz="1600">
              <a:latin typeface="Avenir Black"/>
              <a:cs typeface="Avenir Black"/>
            </a:endParaRPr>
          </a:p>
          <a:p>
            <a:pPr marL="12700" marR="5080">
              <a:lnSpc>
                <a:spcPts val="1400"/>
              </a:lnSpc>
              <a:spcBef>
                <a:spcPts val="245"/>
              </a:spcBef>
            </a:pP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Tunstall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team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worked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with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care-home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staff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train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them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on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system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measure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vital</a:t>
            </a:r>
            <a:r>
              <a:rPr sz="12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signs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using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Bluetooth-enabled peripheral</a:t>
            </a:r>
            <a:r>
              <a:rPr sz="1200" spc="-11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devices.</a:t>
            </a:r>
            <a:endParaRPr sz="1200">
              <a:latin typeface="Avenir Book"/>
              <a:cs typeface="Avenir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5616" y="3185519"/>
            <a:ext cx="73914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-25" dirty="0">
                <a:solidFill>
                  <a:srgbClr val="732B90"/>
                </a:solidFill>
                <a:latin typeface="Avenir Black"/>
                <a:cs typeface="Avenir Black"/>
              </a:rPr>
              <a:t>Thermometers</a:t>
            </a:r>
            <a:endParaRPr sz="850" dirty="0">
              <a:latin typeface="Avenir Black"/>
              <a:cs typeface="Avenir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6715" y="2458130"/>
            <a:ext cx="1463040" cy="739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90"/>
              </a:spcBef>
            </a:pPr>
            <a:r>
              <a:rPr sz="900" b="1" spc="5" dirty="0">
                <a:solidFill>
                  <a:srgbClr val="732B90"/>
                </a:solidFill>
                <a:latin typeface="Avenir Black"/>
                <a:cs typeface="Avenir Black"/>
              </a:rPr>
              <a:t>34*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care </a:t>
            </a:r>
            <a:r>
              <a:rPr sz="900" b="1" spc="5" dirty="0">
                <a:solidFill>
                  <a:srgbClr val="732B90"/>
                </a:solidFill>
                <a:latin typeface="Avenir Black"/>
                <a:cs typeface="Avenir Black"/>
              </a:rPr>
              <a:t>homes in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the  area </a:t>
            </a:r>
            <a:r>
              <a:rPr sz="900" b="1" spc="5" dirty="0">
                <a:solidFill>
                  <a:srgbClr val="732B90"/>
                </a:solidFill>
                <a:latin typeface="Avenir Black"/>
                <a:cs typeface="Avenir Black"/>
              </a:rPr>
              <a:t>have been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provided  </a:t>
            </a:r>
            <a:r>
              <a:rPr sz="900" b="1" dirty="0">
                <a:solidFill>
                  <a:srgbClr val="732B90"/>
                </a:solidFill>
                <a:latin typeface="Avenir Black"/>
                <a:cs typeface="Avenir Black"/>
              </a:rPr>
              <a:t>with tablets loaded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with  </a:t>
            </a:r>
            <a:r>
              <a:rPr sz="900" b="1" dirty="0">
                <a:solidFill>
                  <a:srgbClr val="732B90"/>
                </a:solidFill>
                <a:latin typeface="Avenir Black"/>
                <a:cs typeface="Avenir Black"/>
              </a:rPr>
              <a:t>myKiosk, along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with  </a:t>
            </a:r>
            <a:r>
              <a:rPr sz="900" b="1" dirty="0">
                <a:solidFill>
                  <a:srgbClr val="732B90"/>
                </a:solidFill>
                <a:latin typeface="Avenir Black"/>
                <a:cs typeface="Avenir Black"/>
              </a:rPr>
              <a:t>peripheral medical</a:t>
            </a:r>
            <a:r>
              <a:rPr sz="900" b="1" spc="-12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900" b="1" spc="-5" dirty="0">
                <a:solidFill>
                  <a:srgbClr val="732B90"/>
                </a:solidFill>
                <a:latin typeface="Avenir Black"/>
                <a:cs typeface="Avenir Black"/>
              </a:rPr>
              <a:t>devices</a:t>
            </a:r>
            <a:endParaRPr sz="900" dirty="0">
              <a:latin typeface="Avenir Black"/>
              <a:cs typeface="Avenir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3276" y="3015951"/>
            <a:ext cx="905510" cy="3924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940"/>
              </a:lnSpc>
              <a:spcBef>
                <a:spcPts val="190"/>
              </a:spcBef>
            </a:pPr>
            <a:r>
              <a:rPr sz="850" b="1" spc="-20" dirty="0">
                <a:solidFill>
                  <a:srgbClr val="732B90"/>
                </a:solidFill>
                <a:latin typeface="Avenir Black"/>
                <a:cs typeface="Avenir Black"/>
              </a:rPr>
              <a:t>Pulse </a:t>
            </a:r>
            <a:r>
              <a:rPr sz="850" b="1" spc="-25" dirty="0">
                <a:solidFill>
                  <a:srgbClr val="732B90"/>
                </a:solidFill>
                <a:latin typeface="Avenir Black"/>
                <a:cs typeface="Avenir Black"/>
              </a:rPr>
              <a:t>oximeters  </a:t>
            </a:r>
            <a:r>
              <a:rPr sz="850" b="1" spc="-20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850" b="1" spc="-25" dirty="0">
                <a:solidFill>
                  <a:srgbClr val="732B90"/>
                </a:solidFill>
                <a:latin typeface="Avenir Black"/>
                <a:cs typeface="Avenir Black"/>
              </a:rPr>
              <a:t>blood  pressure</a:t>
            </a:r>
            <a:r>
              <a:rPr sz="850" b="1" spc="-114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850" b="1" spc="-25" dirty="0">
                <a:solidFill>
                  <a:srgbClr val="732B90"/>
                </a:solidFill>
                <a:latin typeface="Avenir Black"/>
                <a:cs typeface="Avenir Black"/>
              </a:rPr>
              <a:t>monitors</a:t>
            </a:r>
            <a:endParaRPr sz="850" dirty="0">
              <a:latin typeface="Avenir Black"/>
              <a:cs typeface="Avenir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1299" y="3520492"/>
            <a:ext cx="6276975" cy="12312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480" marR="5080">
              <a:lnSpc>
                <a:spcPts val="1400"/>
              </a:lnSpc>
              <a:spcBef>
                <a:spcPts val="180"/>
              </a:spcBef>
            </a:pP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Staff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use the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myKiosk tablet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record residents’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vital signs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help them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answer questions  about their health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symptoms using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touch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screen.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information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is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then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monitored 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via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Triagemanager,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results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which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breach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parameters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set for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that patient raise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alert.  This enables Advanced Nurse Practitioners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review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data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make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an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informed decision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regarding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next steps </a:t>
            </a:r>
            <a:r>
              <a:rPr sz="1200" spc="-10" dirty="0">
                <a:solidFill>
                  <a:srgbClr val="3D505A"/>
                </a:solidFill>
                <a:latin typeface="Avenir Book"/>
                <a:cs typeface="Avenir Book"/>
              </a:rPr>
              <a:t>in the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patient’s</a:t>
            </a:r>
            <a:r>
              <a:rPr sz="1200" spc="-8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care.</a:t>
            </a:r>
            <a:endParaRPr sz="1200" dirty="0">
              <a:latin typeface="Avenir Book"/>
              <a:cs typeface="Avenir Book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b="1" spc="-50" dirty="0">
                <a:solidFill>
                  <a:srgbClr val="732B90"/>
                </a:solidFill>
                <a:latin typeface="Avenir Black"/>
                <a:cs typeface="Avenir Black"/>
              </a:rPr>
              <a:t>Results</a:t>
            </a:r>
            <a:endParaRPr sz="1600" dirty="0">
              <a:latin typeface="Avenir Black"/>
              <a:cs typeface="Avenir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0006" y="405762"/>
            <a:ext cx="656590" cy="264795"/>
          </a:xfrm>
          <a:custGeom>
            <a:avLst/>
            <a:gdLst/>
            <a:ahLst/>
            <a:cxnLst/>
            <a:rect l="l" t="t" r="r" b="b"/>
            <a:pathLst>
              <a:path w="656590" h="264795">
                <a:moveTo>
                  <a:pt x="656120" y="0"/>
                </a:moveTo>
                <a:lnTo>
                  <a:pt x="0" y="0"/>
                </a:lnTo>
                <a:lnTo>
                  <a:pt x="0" y="264210"/>
                </a:lnTo>
                <a:lnTo>
                  <a:pt x="656120" y="264210"/>
                </a:lnTo>
                <a:lnTo>
                  <a:pt x="656120" y="241846"/>
                </a:lnTo>
                <a:lnTo>
                  <a:pt x="508126" y="241846"/>
                </a:lnTo>
                <a:lnTo>
                  <a:pt x="491118" y="240941"/>
                </a:lnTo>
                <a:lnTo>
                  <a:pt x="473795" y="238517"/>
                </a:lnTo>
                <a:lnTo>
                  <a:pt x="472113" y="238163"/>
                </a:lnTo>
                <a:lnTo>
                  <a:pt x="18491" y="238163"/>
                </a:lnTo>
                <a:lnTo>
                  <a:pt x="64147" y="25488"/>
                </a:lnTo>
                <a:lnTo>
                  <a:pt x="530822" y="25488"/>
                </a:lnTo>
                <a:lnTo>
                  <a:pt x="531360" y="25283"/>
                </a:lnTo>
                <a:lnTo>
                  <a:pt x="566013" y="21856"/>
                </a:lnTo>
                <a:lnTo>
                  <a:pt x="656120" y="21856"/>
                </a:lnTo>
                <a:lnTo>
                  <a:pt x="656120" y="0"/>
                </a:lnTo>
                <a:close/>
              </a:path>
              <a:path w="656590" h="264795">
                <a:moveTo>
                  <a:pt x="570598" y="63919"/>
                </a:moveTo>
                <a:lnTo>
                  <a:pt x="554601" y="64712"/>
                </a:lnTo>
                <a:lnTo>
                  <a:pt x="541585" y="67717"/>
                </a:lnTo>
                <a:lnTo>
                  <a:pt x="532790" y="73932"/>
                </a:lnTo>
                <a:lnTo>
                  <a:pt x="529564" y="84328"/>
                </a:lnTo>
                <a:lnTo>
                  <a:pt x="542532" y="101003"/>
                </a:lnTo>
                <a:lnTo>
                  <a:pt x="571061" y="113150"/>
                </a:lnTo>
                <a:lnTo>
                  <a:pt x="599591" y="131755"/>
                </a:lnTo>
                <a:lnTo>
                  <a:pt x="612559" y="167805"/>
                </a:lnTo>
                <a:lnTo>
                  <a:pt x="603217" y="204175"/>
                </a:lnTo>
                <a:lnTo>
                  <a:pt x="578945" y="226871"/>
                </a:lnTo>
                <a:lnTo>
                  <a:pt x="545372" y="238544"/>
                </a:lnTo>
                <a:lnTo>
                  <a:pt x="508126" y="241846"/>
                </a:lnTo>
                <a:lnTo>
                  <a:pt x="656120" y="241846"/>
                </a:lnTo>
                <a:lnTo>
                  <a:pt x="656120" y="73634"/>
                </a:lnTo>
                <a:lnTo>
                  <a:pt x="617740" y="73634"/>
                </a:lnTo>
                <a:lnTo>
                  <a:pt x="608699" y="69941"/>
                </a:lnTo>
                <a:lnTo>
                  <a:pt x="597960" y="66843"/>
                </a:lnTo>
                <a:lnTo>
                  <a:pt x="585325" y="64712"/>
                </a:lnTo>
                <a:lnTo>
                  <a:pt x="570598" y="63919"/>
                </a:lnTo>
                <a:close/>
              </a:path>
              <a:path w="656590" h="264795">
                <a:moveTo>
                  <a:pt x="102730" y="91008"/>
                </a:moveTo>
                <a:lnTo>
                  <a:pt x="102120" y="91008"/>
                </a:lnTo>
                <a:lnTo>
                  <a:pt x="72402" y="238163"/>
                </a:lnTo>
                <a:lnTo>
                  <a:pt x="147421" y="238163"/>
                </a:lnTo>
                <a:lnTo>
                  <a:pt x="102730" y="91008"/>
                </a:lnTo>
                <a:close/>
              </a:path>
              <a:path w="656590" h="264795">
                <a:moveTo>
                  <a:pt x="284911" y="25488"/>
                </a:moveTo>
                <a:lnTo>
                  <a:pt x="263791" y="25488"/>
                </a:lnTo>
                <a:lnTo>
                  <a:pt x="218490" y="238163"/>
                </a:lnTo>
                <a:lnTo>
                  <a:pt x="240512" y="238163"/>
                </a:lnTo>
                <a:lnTo>
                  <a:pt x="284911" y="25488"/>
                </a:lnTo>
                <a:close/>
              </a:path>
              <a:path w="656590" h="264795">
                <a:moveTo>
                  <a:pt x="384441" y="147078"/>
                </a:moveTo>
                <a:lnTo>
                  <a:pt x="316737" y="147078"/>
                </a:lnTo>
                <a:lnTo>
                  <a:pt x="297738" y="238163"/>
                </a:lnTo>
                <a:lnTo>
                  <a:pt x="365442" y="238163"/>
                </a:lnTo>
                <a:lnTo>
                  <a:pt x="384441" y="147078"/>
                </a:lnTo>
                <a:close/>
              </a:path>
              <a:path w="656590" h="264795">
                <a:moveTo>
                  <a:pt x="530822" y="25488"/>
                </a:moveTo>
                <a:lnTo>
                  <a:pt x="467093" y="25488"/>
                </a:lnTo>
                <a:lnTo>
                  <a:pt x="422694" y="238163"/>
                </a:lnTo>
                <a:lnTo>
                  <a:pt x="472113" y="238163"/>
                </a:lnTo>
                <a:lnTo>
                  <a:pt x="457106" y="235004"/>
                </a:lnTo>
                <a:lnTo>
                  <a:pt x="441998" y="230835"/>
                </a:lnTo>
                <a:lnTo>
                  <a:pt x="455460" y="187579"/>
                </a:lnTo>
                <a:lnTo>
                  <a:pt x="549157" y="187579"/>
                </a:lnTo>
                <a:lnTo>
                  <a:pt x="553745" y="174485"/>
                </a:lnTo>
                <a:lnTo>
                  <a:pt x="540779" y="155819"/>
                </a:lnTo>
                <a:lnTo>
                  <a:pt x="512254" y="143527"/>
                </a:lnTo>
                <a:lnTo>
                  <a:pt x="483729" y="126384"/>
                </a:lnTo>
                <a:lnTo>
                  <a:pt x="470763" y="93167"/>
                </a:lnTo>
                <a:lnTo>
                  <a:pt x="479056" y="58879"/>
                </a:lnTo>
                <a:lnTo>
                  <a:pt x="500814" y="36937"/>
                </a:lnTo>
                <a:lnTo>
                  <a:pt x="530822" y="25488"/>
                </a:lnTo>
                <a:close/>
              </a:path>
              <a:path w="656590" h="264795">
                <a:moveTo>
                  <a:pt x="549157" y="187579"/>
                </a:moveTo>
                <a:lnTo>
                  <a:pt x="455460" y="187579"/>
                </a:lnTo>
                <a:lnTo>
                  <a:pt x="465839" y="192577"/>
                </a:lnTo>
                <a:lnTo>
                  <a:pt x="479040" y="196429"/>
                </a:lnTo>
                <a:lnTo>
                  <a:pt x="493618" y="198907"/>
                </a:lnTo>
                <a:lnTo>
                  <a:pt x="508126" y="199783"/>
                </a:lnTo>
                <a:lnTo>
                  <a:pt x="522788" y="198907"/>
                </a:lnTo>
                <a:lnTo>
                  <a:pt x="537603" y="195359"/>
                </a:lnTo>
                <a:lnTo>
                  <a:pt x="549117" y="187691"/>
                </a:lnTo>
                <a:close/>
              </a:path>
              <a:path w="656590" h="264795">
                <a:moveTo>
                  <a:pt x="209892" y="25488"/>
                </a:moveTo>
                <a:lnTo>
                  <a:pt x="135470" y="25488"/>
                </a:lnTo>
                <a:lnTo>
                  <a:pt x="179273" y="172974"/>
                </a:lnTo>
                <a:lnTo>
                  <a:pt x="179882" y="172974"/>
                </a:lnTo>
                <a:lnTo>
                  <a:pt x="209892" y="25488"/>
                </a:lnTo>
                <a:close/>
              </a:path>
              <a:path w="656590" h="264795">
                <a:moveTo>
                  <a:pt x="409854" y="25488"/>
                </a:moveTo>
                <a:lnTo>
                  <a:pt x="342150" y="25488"/>
                </a:lnTo>
                <a:lnTo>
                  <a:pt x="325335" y="106857"/>
                </a:lnTo>
                <a:lnTo>
                  <a:pt x="393001" y="106857"/>
                </a:lnTo>
                <a:lnTo>
                  <a:pt x="409854" y="25488"/>
                </a:lnTo>
                <a:close/>
              </a:path>
              <a:path w="656590" h="264795">
                <a:moveTo>
                  <a:pt x="656120" y="21856"/>
                </a:moveTo>
                <a:lnTo>
                  <a:pt x="566013" y="21856"/>
                </a:lnTo>
                <a:lnTo>
                  <a:pt x="585345" y="22393"/>
                </a:lnTo>
                <a:lnTo>
                  <a:pt x="603261" y="24074"/>
                </a:lnTo>
                <a:lnTo>
                  <a:pt x="618936" y="27005"/>
                </a:lnTo>
                <a:lnTo>
                  <a:pt x="631545" y="31292"/>
                </a:lnTo>
                <a:lnTo>
                  <a:pt x="617740" y="73634"/>
                </a:lnTo>
                <a:lnTo>
                  <a:pt x="656120" y="73634"/>
                </a:lnTo>
                <a:lnTo>
                  <a:pt x="656120" y="21856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1899" y="1125722"/>
            <a:ext cx="97262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732B90"/>
                </a:solidFill>
                <a:latin typeface="Avenir Black"/>
                <a:cs typeface="Avenir Black"/>
              </a:rPr>
              <a:t>Case study: </a:t>
            </a:r>
            <a:r>
              <a:rPr sz="1600" b="1" spc="-5" dirty="0">
                <a:solidFill>
                  <a:srgbClr val="732B90"/>
                </a:solidFill>
                <a:latin typeface="Avenir Black"/>
                <a:cs typeface="Avenir Black"/>
              </a:rPr>
              <a:t>Safeguarding </a:t>
            </a:r>
            <a:r>
              <a:rPr sz="1600" b="1" spc="-10" dirty="0">
                <a:solidFill>
                  <a:srgbClr val="732B90"/>
                </a:solidFill>
                <a:latin typeface="Avenir Black"/>
                <a:cs typeface="Avenir Black"/>
              </a:rPr>
              <a:t>care </a:t>
            </a:r>
            <a:r>
              <a:rPr sz="1600" b="1" dirty="0">
                <a:solidFill>
                  <a:srgbClr val="732B90"/>
                </a:solidFill>
                <a:latin typeface="Avenir Black"/>
                <a:cs typeface="Avenir Black"/>
              </a:rPr>
              <a:t>home </a:t>
            </a:r>
            <a:r>
              <a:rPr sz="1600" b="1" spc="-5" dirty="0">
                <a:solidFill>
                  <a:srgbClr val="732B90"/>
                </a:solidFill>
                <a:latin typeface="Avenir Black"/>
                <a:cs typeface="Avenir Black"/>
              </a:rPr>
              <a:t>residents </a:t>
            </a:r>
            <a:r>
              <a:rPr sz="1600" b="1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600" b="1" spc="-5" dirty="0">
                <a:solidFill>
                  <a:srgbClr val="732B90"/>
                </a:solidFill>
                <a:latin typeface="Avenir Black"/>
                <a:cs typeface="Avenir Black"/>
              </a:rPr>
              <a:t>professionals </a:t>
            </a:r>
            <a:r>
              <a:rPr sz="1600" b="1" dirty="0">
                <a:solidFill>
                  <a:srgbClr val="732B90"/>
                </a:solidFill>
                <a:latin typeface="Avenir Black"/>
                <a:cs typeface="Avenir Black"/>
              </a:rPr>
              <a:t>using myKiosk and</a:t>
            </a:r>
            <a:r>
              <a:rPr sz="1600" b="1" spc="3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600" b="1" spc="-10" dirty="0">
                <a:solidFill>
                  <a:srgbClr val="732B90"/>
                </a:solidFill>
                <a:latin typeface="Avenir Black"/>
                <a:cs typeface="Avenir Black"/>
              </a:rPr>
              <a:t>Triagemanager</a:t>
            </a:r>
            <a:r>
              <a:rPr sz="1350" b="1" spc="-15" baseline="33950" dirty="0">
                <a:solidFill>
                  <a:srgbClr val="732B90"/>
                </a:solidFill>
                <a:latin typeface="Avenir Black"/>
                <a:cs typeface="Avenir Black"/>
              </a:rPr>
              <a:t>™</a:t>
            </a:r>
            <a:endParaRPr sz="1350" baseline="33950">
              <a:latin typeface="Avenir Black"/>
              <a:cs typeface="Avenir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7614" y="735838"/>
            <a:ext cx="1261922" cy="296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04005" y="4299624"/>
            <a:ext cx="522605" cy="203200"/>
            <a:chOff x="504005" y="4299624"/>
            <a:chExt cx="522605" cy="203200"/>
          </a:xfrm>
        </p:grpSpPr>
        <p:sp>
          <p:nvSpPr>
            <p:cNvPr id="25" name="object 25"/>
            <p:cNvSpPr/>
            <p:nvPr/>
          </p:nvSpPr>
          <p:spPr>
            <a:xfrm>
              <a:off x="776465" y="4299628"/>
              <a:ext cx="249694" cy="2028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4005" y="4299624"/>
              <a:ext cx="249694" cy="202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1300" y="4536231"/>
            <a:ext cx="2555240" cy="21805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1295">
              <a:lnSpc>
                <a:spcPts val="1400"/>
              </a:lnSpc>
              <a:spcBef>
                <a:spcPts val="180"/>
              </a:spcBef>
            </a:pP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COVID-19 crisis meant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it 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became</a:t>
            </a:r>
            <a:r>
              <a:rPr sz="1200" b="1" spc="-9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critical</a:t>
            </a:r>
            <a:r>
              <a:rPr sz="1200" b="1" spc="-9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to</a:t>
            </a:r>
            <a:r>
              <a:rPr sz="1200" b="1" spc="-9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look</a:t>
            </a:r>
            <a:r>
              <a:rPr sz="1200" b="1" spc="-9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at</a:t>
            </a:r>
            <a:r>
              <a:rPr sz="1200" b="1" spc="-9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ways</a:t>
            </a:r>
            <a:r>
              <a:rPr sz="1200" b="1" spc="-8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we</a:t>
            </a:r>
            <a:endParaRPr sz="1200" dirty="0">
              <a:latin typeface="Avenir Black"/>
              <a:cs typeface="Avenir Black"/>
            </a:endParaRPr>
          </a:p>
          <a:p>
            <a:pPr marL="12700" marR="5080">
              <a:lnSpc>
                <a:spcPts val="1400"/>
              </a:lnSpc>
            </a:pP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could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use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technology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to</a:t>
            </a:r>
            <a:r>
              <a:rPr sz="1200" b="1" spc="-26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deliver more  care without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face-to-face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contact.</a:t>
            </a:r>
            <a:r>
              <a:rPr sz="1200" b="1" spc="-23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55" dirty="0">
                <a:solidFill>
                  <a:srgbClr val="732B90"/>
                </a:solidFill>
                <a:latin typeface="Avenir Black"/>
                <a:cs typeface="Avenir Black"/>
              </a:rPr>
              <a:t>We 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have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accelerated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transformation 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of</a:t>
            </a:r>
            <a:r>
              <a:rPr sz="1200" b="1" spc="-8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our</a:t>
            </a:r>
            <a:r>
              <a:rPr sz="1200" b="1" spc="-7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model</a:t>
            </a:r>
            <a:r>
              <a:rPr sz="1200" b="1" spc="-8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of</a:t>
            </a:r>
            <a:r>
              <a:rPr sz="1200" b="1" spc="-7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care,</a:t>
            </a:r>
            <a:r>
              <a:rPr sz="1200" b="1" spc="-8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and</a:t>
            </a:r>
            <a:r>
              <a:rPr sz="1200" b="1" spc="-7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the</a:t>
            </a:r>
            <a:r>
              <a:rPr sz="1200" b="1" spc="-8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aim</a:t>
            </a:r>
            <a:endParaRPr sz="1200" dirty="0">
              <a:latin typeface="Avenir Black"/>
              <a:cs typeface="Avenir Black"/>
            </a:endParaRPr>
          </a:p>
          <a:p>
            <a:pPr marL="12700" marR="134620">
              <a:lnSpc>
                <a:spcPts val="1400"/>
              </a:lnSpc>
            </a:pP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is to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change working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practices for 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the long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term,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improving</a:t>
            </a:r>
            <a:r>
              <a:rPr sz="1200" b="1" spc="-254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outcomes 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using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technology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multi-  disciplinary</a:t>
            </a:r>
            <a:r>
              <a:rPr sz="1200" b="1" spc="-8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teams.</a:t>
            </a:r>
            <a:endParaRPr sz="1200" dirty="0">
              <a:latin typeface="Avenir Black"/>
              <a:cs typeface="Avenir Black"/>
            </a:endParaRPr>
          </a:p>
          <a:p>
            <a:pPr marL="12700" marR="14604">
              <a:lnSpc>
                <a:spcPct val="100000"/>
              </a:lnSpc>
              <a:spcBef>
                <a:spcPts val="484"/>
              </a:spcBef>
            </a:pPr>
            <a:r>
              <a:rPr sz="1000" b="1" spc="-15" dirty="0">
                <a:solidFill>
                  <a:srgbClr val="3D505A"/>
                </a:solidFill>
                <a:latin typeface="Avenir Black"/>
                <a:cs typeface="Avenir Black"/>
              </a:rPr>
              <a:t>Paul </a:t>
            </a:r>
            <a:r>
              <a:rPr sz="1000" b="1" spc="-20" dirty="0">
                <a:solidFill>
                  <a:srgbClr val="3D505A"/>
                </a:solidFill>
                <a:latin typeface="Avenir Black"/>
                <a:cs typeface="Avenir Black"/>
              </a:rPr>
              <a:t>Beech </a:t>
            </a:r>
            <a:r>
              <a:rPr sz="1000" spc="-15" dirty="0">
                <a:solidFill>
                  <a:srgbClr val="3D505A"/>
                </a:solidFill>
                <a:latin typeface="Avenir Book"/>
                <a:cs typeface="Avenir Book"/>
              </a:rPr>
              <a:t>Head </a:t>
            </a:r>
            <a:r>
              <a:rPr sz="1000" spc="-10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Strategic</a:t>
            </a:r>
            <a:r>
              <a:rPr sz="1000" spc="-204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0" dirty="0">
                <a:solidFill>
                  <a:srgbClr val="3D505A"/>
                </a:solidFill>
                <a:latin typeface="Avenir Book"/>
                <a:cs typeface="Avenir Book"/>
              </a:rPr>
              <a:t>Commissioning,  Bolton Clinical Commissioning</a:t>
            </a:r>
            <a:r>
              <a:rPr sz="1000" spc="-9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000" spc="-25" dirty="0">
                <a:solidFill>
                  <a:srgbClr val="3D505A"/>
                </a:solidFill>
                <a:latin typeface="Avenir Book"/>
                <a:cs typeface="Avenir Book"/>
              </a:rPr>
              <a:t>Group</a:t>
            </a:r>
            <a:endParaRPr sz="1000" dirty="0">
              <a:latin typeface="Avenir Book"/>
              <a:cs typeface="Avenir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300" y="1549111"/>
            <a:ext cx="2515235" cy="24352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600" b="1" spc="-25" dirty="0">
                <a:solidFill>
                  <a:srgbClr val="FFFFFF"/>
                </a:solidFill>
                <a:latin typeface="Avenir Black"/>
                <a:cs typeface="Avenir Black"/>
              </a:rPr>
              <a:t>The</a:t>
            </a:r>
            <a:r>
              <a:rPr sz="1600" b="1" spc="-70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venir Black"/>
                <a:cs typeface="Avenir Black"/>
              </a:rPr>
              <a:t>challenge</a:t>
            </a:r>
            <a:endParaRPr sz="1600" dirty="0">
              <a:latin typeface="Avenir Black"/>
              <a:cs typeface="Avenir Black"/>
            </a:endParaRPr>
          </a:p>
          <a:p>
            <a:pPr marL="12700" marR="5080">
              <a:lnSpc>
                <a:spcPct val="104200"/>
              </a:lnSpc>
              <a:spcBef>
                <a:spcPts val="204"/>
              </a:spcBef>
            </a:pP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Care-home residents are at  particularly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high risk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during the  COVID-19 pandemic. Bolton NHS  Foundation </a:t>
            </a:r>
            <a:r>
              <a:rPr sz="1200" b="1" spc="-45" dirty="0">
                <a:solidFill>
                  <a:srgbClr val="FFFFFF"/>
                </a:solidFill>
                <a:latin typeface="Avenir Black"/>
                <a:cs typeface="Avenir Black"/>
              </a:rPr>
              <a:t>Trust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and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Bolton</a:t>
            </a:r>
            <a:r>
              <a:rPr sz="1200" b="1" spc="-13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Clinical  Commissioning Group</a:t>
            </a:r>
            <a:r>
              <a:rPr sz="1200" b="1" spc="-90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needed</a:t>
            </a:r>
            <a:endParaRPr sz="1200" dirty="0">
              <a:latin typeface="Avenir Black"/>
              <a:cs typeface="Avenir Black"/>
            </a:endParaRPr>
          </a:p>
          <a:p>
            <a:pPr marL="12700" marR="1171575">
              <a:lnSpc>
                <a:spcPct val="104200"/>
              </a:lnSpc>
            </a:pPr>
            <a:r>
              <a:rPr sz="1200" b="1" dirty="0">
                <a:solidFill>
                  <a:srgbClr val="FFFFFF"/>
                </a:solidFill>
                <a:latin typeface="Avenir Black"/>
                <a:cs typeface="Avenir Black"/>
              </a:rPr>
              <a:t>a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way </a:t>
            </a:r>
            <a:r>
              <a:rPr sz="1200" b="1" spc="-15" dirty="0">
                <a:solidFill>
                  <a:srgbClr val="FFFFFF"/>
                </a:solidFill>
                <a:latin typeface="Avenir Black"/>
                <a:cs typeface="Avenir Black"/>
              </a:rPr>
              <a:t>of</a:t>
            </a:r>
            <a:r>
              <a:rPr sz="1200" b="1" spc="-21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delivering  quality care while  minimising</a:t>
            </a:r>
            <a:endParaRPr sz="1200" dirty="0">
              <a:latin typeface="Avenir Black"/>
              <a:cs typeface="Avenir Black"/>
            </a:endParaRPr>
          </a:p>
          <a:p>
            <a:pPr marL="12700" marR="1788160">
              <a:lnSpc>
                <a:spcPct val="104200"/>
              </a:lnSpc>
            </a:pP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the risk</a:t>
            </a:r>
            <a:r>
              <a:rPr sz="1200" b="1" spc="-16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venir Black"/>
                <a:cs typeface="Avenir Black"/>
              </a:rPr>
              <a:t>to  </a:t>
            </a:r>
            <a:r>
              <a:rPr sz="1200" b="1" spc="-30" dirty="0">
                <a:solidFill>
                  <a:srgbClr val="FFFFFF"/>
                </a:solidFill>
                <a:latin typeface="Avenir Black"/>
                <a:cs typeface="Avenir Black"/>
              </a:rPr>
              <a:t>residents  </a:t>
            </a:r>
            <a:r>
              <a:rPr sz="1200" b="1" spc="-20" dirty="0">
                <a:solidFill>
                  <a:srgbClr val="FFFFFF"/>
                </a:solidFill>
                <a:latin typeface="Avenir Black"/>
                <a:cs typeface="Avenir Black"/>
              </a:rPr>
              <a:t>and</a:t>
            </a:r>
            <a:r>
              <a:rPr sz="1200" b="1" spc="-8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venir Black"/>
                <a:cs typeface="Avenir Black"/>
              </a:rPr>
              <a:t>staff.</a:t>
            </a:r>
            <a:endParaRPr sz="1200" dirty="0">
              <a:latin typeface="Avenir Black"/>
              <a:cs typeface="Avenir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1299" y="4759196"/>
            <a:ext cx="3637915" cy="19443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45" dirty="0">
                <a:solidFill>
                  <a:srgbClr val="3D505A"/>
                </a:solidFill>
                <a:latin typeface="Avenir Book"/>
                <a:cs typeface="Avenir Book"/>
              </a:rPr>
              <a:t>Tunstall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Triagemanager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myKiosk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system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is  enabling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closer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monitoring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vulnerable residents;</a:t>
            </a:r>
            <a:r>
              <a:rPr sz="1200" spc="-23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care- 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home</a:t>
            </a:r>
            <a:r>
              <a:rPr sz="1200" spc="-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staff</a:t>
            </a:r>
            <a:r>
              <a:rPr sz="1200" spc="-6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have</a:t>
            </a:r>
            <a:r>
              <a:rPr sz="1200" spc="-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been</a:t>
            </a:r>
            <a:r>
              <a:rPr sz="1200" spc="-6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upskilled</a:t>
            </a:r>
            <a:r>
              <a:rPr sz="1200" spc="-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</a:t>
            </a:r>
            <a:r>
              <a:rPr sz="1200" spc="-6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need</a:t>
            </a:r>
            <a:r>
              <a:rPr sz="1200" spc="-6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for</a:t>
            </a:r>
            <a:r>
              <a:rPr sz="1200" spc="-6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clinical  staff attendance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has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been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reduced.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It is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also </a:t>
            </a:r>
            <a:r>
              <a:rPr sz="1200" spc="-35" dirty="0">
                <a:solidFill>
                  <a:srgbClr val="3D505A"/>
                </a:solidFill>
                <a:latin typeface="Avenir Book"/>
                <a:cs typeface="Avenir Book"/>
              </a:rPr>
              <a:t>helping 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clinicians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to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prioritise residents’ care,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as </a:t>
            </a:r>
            <a:r>
              <a:rPr sz="1200" spc="-30" dirty="0">
                <a:solidFill>
                  <a:srgbClr val="3D505A"/>
                </a:solidFill>
                <a:latin typeface="Avenir Book"/>
                <a:cs typeface="Avenir Book"/>
              </a:rPr>
              <a:t>the </a:t>
            </a:r>
            <a:r>
              <a:rPr sz="1200" spc="-40" dirty="0">
                <a:solidFill>
                  <a:srgbClr val="3D505A"/>
                </a:solidFill>
                <a:latin typeface="Avenir Book"/>
                <a:cs typeface="Avenir Book"/>
              </a:rPr>
              <a:t>system  </a:t>
            </a:r>
            <a:r>
              <a:rPr sz="1200" spc="5" dirty="0">
                <a:solidFill>
                  <a:srgbClr val="3D505A"/>
                </a:solidFill>
                <a:latin typeface="Calibri"/>
                <a:cs typeface="Calibri"/>
              </a:rPr>
              <a:t>clearly </a:t>
            </a:r>
            <a:r>
              <a:rPr sz="1200" spc="10" dirty="0">
                <a:solidFill>
                  <a:srgbClr val="3D505A"/>
                </a:solidFill>
                <a:latin typeface="Calibri"/>
                <a:cs typeface="Calibri"/>
              </a:rPr>
              <a:t>identifies </a:t>
            </a:r>
            <a:r>
              <a:rPr sz="1200" spc="20" dirty="0">
                <a:solidFill>
                  <a:srgbClr val="3D505A"/>
                </a:solidFill>
                <a:latin typeface="Calibri"/>
                <a:cs typeface="Calibri"/>
              </a:rPr>
              <a:t>those most </a:t>
            </a:r>
            <a:r>
              <a:rPr sz="1200" spc="5" dirty="0">
                <a:solidFill>
                  <a:srgbClr val="3D505A"/>
                </a:solidFill>
                <a:latin typeface="Calibri"/>
                <a:cs typeface="Calibri"/>
              </a:rPr>
              <a:t>in </a:t>
            </a:r>
            <a:r>
              <a:rPr sz="1200" spc="45" dirty="0">
                <a:solidFill>
                  <a:srgbClr val="3D505A"/>
                </a:solidFill>
                <a:latin typeface="Calibri"/>
                <a:cs typeface="Calibri"/>
              </a:rPr>
              <a:t>need </a:t>
            </a:r>
            <a:r>
              <a:rPr sz="1200" spc="15" dirty="0">
                <a:solidFill>
                  <a:srgbClr val="3D505A"/>
                </a:solidFill>
                <a:latin typeface="Calibri"/>
                <a:cs typeface="Calibri"/>
              </a:rPr>
              <a:t>of</a:t>
            </a:r>
            <a:r>
              <a:rPr sz="1200" spc="-120" dirty="0">
                <a:solidFill>
                  <a:srgbClr val="3D50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505A"/>
                </a:solidFill>
                <a:latin typeface="Calibri"/>
                <a:cs typeface="Calibri"/>
              </a:rPr>
              <a:t>interventions.</a:t>
            </a:r>
            <a:endParaRPr sz="1200">
              <a:latin typeface="Calibri"/>
              <a:cs typeface="Calibri"/>
            </a:endParaRPr>
          </a:p>
          <a:p>
            <a:pPr marL="12700" marR="142240">
              <a:lnSpc>
                <a:spcPts val="1400"/>
              </a:lnSpc>
              <a:spcBef>
                <a:spcPts val="605"/>
              </a:spcBef>
            </a:pP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success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of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the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programme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will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be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measured</a:t>
            </a:r>
            <a:r>
              <a:rPr sz="1200" spc="-5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over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time, with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metrics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such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as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reduced ambulance call- 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outs,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resident outcomes </a:t>
            </a:r>
            <a:r>
              <a:rPr sz="1200" spc="-20" dirty="0">
                <a:solidFill>
                  <a:srgbClr val="3D505A"/>
                </a:solidFill>
                <a:latin typeface="Avenir Book"/>
                <a:cs typeface="Avenir Book"/>
              </a:rPr>
              <a:t>and the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impact </a:t>
            </a:r>
            <a:r>
              <a:rPr sz="1200" spc="-15" dirty="0">
                <a:solidFill>
                  <a:srgbClr val="3D505A"/>
                </a:solidFill>
                <a:latin typeface="Avenir Book"/>
                <a:cs typeface="Avenir Book"/>
              </a:rPr>
              <a:t>on </a:t>
            </a:r>
            <a:r>
              <a:rPr sz="1200" spc="-25" dirty="0">
                <a:solidFill>
                  <a:srgbClr val="3D505A"/>
                </a:solidFill>
                <a:latin typeface="Avenir Book"/>
                <a:cs typeface="Avenir Book"/>
              </a:rPr>
              <a:t>caseload  management.</a:t>
            </a:r>
            <a:endParaRPr sz="1200">
              <a:latin typeface="Avenir Book"/>
              <a:cs typeface="Avenir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12301" y="4754449"/>
            <a:ext cx="2825750" cy="20300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00355">
              <a:lnSpc>
                <a:spcPts val="1400"/>
              </a:lnSpc>
              <a:spcBef>
                <a:spcPts val="180"/>
              </a:spcBef>
            </a:pP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systems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give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us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objective  information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to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support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effective 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clinical decision-making.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This</a:t>
            </a:r>
            <a:r>
              <a:rPr sz="1200" b="1" spc="-14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remote</a:t>
            </a:r>
            <a:endParaRPr sz="1200" dirty="0">
              <a:latin typeface="Avenir Black"/>
              <a:cs typeface="Avenir Black"/>
            </a:endParaRPr>
          </a:p>
          <a:p>
            <a:pPr marL="12700" marR="50800">
              <a:lnSpc>
                <a:spcPts val="1400"/>
              </a:lnSpc>
            </a:pP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monitoring approach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will help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us</a:t>
            </a:r>
            <a:r>
              <a:rPr sz="1200" b="1" spc="-22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during 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pandemic,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but will also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enable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us</a:t>
            </a:r>
            <a:r>
              <a:rPr sz="1200" b="1" spc="-235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to  provide more proactive care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over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the  longer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term,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improving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the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wellbeing 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of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residents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helping </a:t>
            </a:r>
            <a:r>
              <a:rPr sz="1200" b="1" spc="-15" dirty="0">
                <a:solidFill>
                  <a:srgbClr val="732B90"/>
                </a:solidFill>
                <a:latin typeface="Avenir Black"/>
                <a:cs typeface="Avenir Black"/>
              </a:rPr>
              <a:t>to </a:t>
            </a:r>
            <a:r>
              <a:rPr sz="1200" b="1" spc="-25" dirty="0">
                <a:solidFill>
                  <a:srgbClr val="732B90"/>
                </a:solidFill>
                <a:latin typeface="Avenir Black"/>
                <a:cs typeface="Avenir Black"/>
              </a:rPr>
              <a:t>reduce the 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pressure </a:t>
            </a:r>
            <a:r>
              <a:rPr sz="1200" b="1" spc="-20" dirty="0">
                <a:solidFill>
                  <a:srgbClr val="732B90"/>
                </a:solidFill>
                <a:latin typeface="Avenir Black"/>
                <a:cs typeface="Avenir Black"/>
              </a:rPr>
              <a:t>on</a:t>
            </a:r>
            <a:r>
              <a:rPr sz="1200" b="1" spc="-270" dirty="0">
                <a:solidFill>
                  <a:srgbClr val="732B90"/>
                </a:solidFill>
                <a:latin typeface="Avenir Black"/>
                <a:cs typeface="Avenir Black"/>
              </a:rPr>
              <a:t> </a:t>
            </a:r>
            <a:r>
              <a:rPr sz="1200" b="1" spc="-35" dirty="0">
                <a:solidFill>
                  <a:srgbClr val="732B90"/>
                </a:solidFill>
                <a:latin typeface="Avenir Black"/>
                <a:cs typeface="Avenir Black"/>
              </a:rPr>
              <a:t>primary </a:t>
            </a:r>
            <a:r>
              <a:rPr sz="1200" b="1" spc="-30" dirty="0">
                <a:solidFill>
                  <a:srgbClr val="732B90"/>
                </a:solidFill>
                <a:latin typeface="Avenir Black"/>
                <a:cs typeface="Avenir Black"/>
              </a:rPr>
              <a:t>and </a:t>
            </a:r>
            <a:r>
              <a:rPr sz="1200" b="1" spc="-40" dirty="0">
                <a:solidFill>
                  <a:srgbClr val="732B90"/>
                </a:solidFill>
                <a:latin typeface="Avenir Black"/>
                <a:cs typeface="Avenir Black"/>
              </a:rPr>
              <a:t>secondary </a:t>
            </a:r>
            <a:r>
              <a:rPr sz="1200" b="1" spc="-45" dirty="0">
                <a:solidFill>
                  <a:srgbClr val="732B90"/>
                </a:solidFill>
                <a:latin typeface="Avenir Black"/>
                <a:cs typeface="Avenir Black"/>
              </a:rPr>
              <a:t>care.</a:t>
            </a:r>
            <a:endParaRPr sz="1200" dirty="0">
              <a:latin typeface="Avenir Black"/>
              <a:cs typeface="Avenir Black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spc="-20" dirty="0">
                <a:solidFill>
                  <a:srgbClr val="3D505A"/>
                </a:solidFill>
                <a:latin typeface="Avenir Black"/>
                <a:cs typeface="Avenir Black"/>
              </a:rPr>
              <a:t>Joanne Dorsman </a:t>
            </a: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Bolton </a:t>
            </a:r>
            <a:r>
              <a:rPr sz="900" spc="-15" dirty="0">
                <a:solidFill>
                  <a:srgbClr val="3D505A"/>
                </a:solidFill>
                <a:latin typeface="Avenir Book"/>
                <a:cs typeface="Avenir Book"/>
              </a:rPr>
              <a:t>NHS </a:t>
            </a:r>
            <a:r>
              <a:rPr sz="900" spc="-20" dirty="0">
                <a:solidFill>
                  <a:srgbClr val="3D505A"/>
                </a:solidFill>
                <a:latin typeface="Avenir Book"/>
                <a:cs typeface="Avenir Book"/>
              </a:rPr>
              <a:t>Foundation</a:t>
            </a:r>
            <a:r>
              <a:rPr sz="900" spc="-12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900" spc="-40" dirty="0">
                <a:solidFill>
                  <a:srgbClr val="3D505A"/>
                </a:solidFill>
                <a:latin typeface="Avenir Book"/>
                <a:cs typeface="Avenir Book"/>
              </a:rPr>
              <a:t>Trust</a:t>
            </a:r>
            <a:endParaRPr sz="900" dirty="0">
              <a:latin typeface="Avenir Book"/>
              <a:cs typeface="Avenir Book"/>
            </a:endParaRPr>
          </a:p>
          <a:p>
            <a:pPr marL="1454150">
              <a:lnSpc>
                <a:spcPct val="100000"/>
              </a:lnSpc>
              <a:spcBef>
                <a:spcPts val="760"/>
              </a:spcBef>
            </a:pPr>
            <a:r>
              <a:rPr sz="800" dirty="0">
                <a:solidFill>
                  <a:srgbClr val="3D505A"/>
                </a:solidFill>
                <a:latin typeface="Avenir Book"/>
                <a:cs typeface="Avenir Book"/>
              </a:rPr>
              <a:t>*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Figure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correct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as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0" dirty="0">
                <a:solidFill>
                  <a:srgbClr val="3D505A"/>
                </a:solidFill>
                <a:latin typeface="Avenir Book"/>
                <a:cs typeface="Avenir Book"/>
              </a:rPr>
              <a:t>of</a:t>
            </a:r>
            <a:r>
              <a:rPr sz="800" spc="-45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15" dirty="0">
                <a:solidFill>
                  <a:srgbClr val="3D505A"/>
                </a:solidFill>
                <a:latin typeface="Avenir Book"/>
                <a:cs typeface="Avenir Book"/>
              </a:rPr>
              <a:t>May</a:t>
            </a:r>
            <a:r>
              <a:rPr sz="800" spc="-50" dirty="0">
                <a:solidFill>
                  <a:srgbClr val="3D505A"/>
                </a:solidFill>
                <a:latin typeface="Avenir Book"/>
                <a:cs typeface="Avenir Book"/>
              </a:rPr>
              <a:t> </a:t>
            </a:r>
            <a:r>
              <a:rPr sz="800" spc="-20" dirty="0">
                <a:solidFill>
                  <a:srgbClr val="3D505A"/>
                </a:solidFill>
                <a:latin typeface="Avenir Book"/>
                <a:cs typeface="Avenir Book"/>
              </a:rPr>
              <a:t>2020</a:t>
            </a:r>
            <a:endParaRPr sz="800" dirty="0">
              <a:latin typeface="Avenir Book"/>
              <a:cs typeface="Avenir Book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A08139-B43B-E14F-B7C2-410B1C692DFF}"/>
              </a:ext>
            </a:extLst>
          </p:cNvPr>
          <p:cNvGrpSpPr/>
          <p:nvPr/>
        </p:nvGrpSpPr>
        <p:grpSpPr>
          <a:xfrm>
            <a:off x="7419891" y="4535691"/>
            <a:ext cx="522154" cy="202834"/>
            <a:chOff x="4126628" y="1828805"/>
            <a:chExt cx="522154" cy="202834"/>
          </a:xfrm>
        </p:grpSpPr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985F2D1F-5304-DB45-B639-E10328DF8D1D}"/>
                </a:ext>
              </a:extLst>
            </p:cNvPr>
            <p:cNvSpPr/>
            <p:nvPr/>
          </p:nvSpPr>
          <p:spPr>
            <a:xfrm>
              <a:off x="4399088" y="1828808"/>
              <a:ext cx="249694" cy="202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CB5F836F-1769-E14C-A9E5-906390463975}"/>
                </a:ext>
              </a:extLst>
            </p:cNvPr>
            <p:cNvSpPr/>
            <p:nvPr/>
          </p:nvSpPr>
          <p:spPr>
            <a:xfrm>
              <a:off x="4126628" y="1828805"/>
              <a:ext cx="249694" cy="2028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BA11A387-3E49-A74F-94AF-225F36F920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1911" y="2669443"/>
            <a:ext cx="1517650" cy="1397745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05B0E9C-E77F-B941-821F-92421582B770}"/>
              </a:ext>
            </a:extLst>
          </p:cNvPr>
          <p:cNvSpPr/>
          <p:nvPr/>
        </p:nvSpPr>
        <p:spPr>
          <a:xfrm>
            <a:off x="9540688" y="180000"/>
            <a:ext cx="791312" cy="791311"/>
          </a:xfrm>
          <a:prstGeom prst="roundRect">
            <a:avLst>
              <a:gd name="adj" fmla="val 1044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2EB3851-5B2B-014C-92DF-78576461B922}"/>
              </a:ext>
            </a:extLst>
          </p:cNvPr>
          <p:cNvSpPr/>
          <p:nvPr/>
        </p:nvSpPr>
        <p:spPr>
          <a:xfrm>
            <a:off x="9078989" y="303159"/>
            <a:ext cx="529006" cy="529005"/>
          </a:xfrm>
          <a:prstGeom prst="roundRect">
            <a:avLst>
              <a:gd name="adj" fmla="val 15514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B312C1-2634-F149-A638-9874741D6AD9}"/>
              </a:ext>
            </a:extLst>
          </p:cNvPr>
          <p:cNvGrpSpPr/>
          <p:nvPr/>
        </p:nvGrpSpPr>
        <p:grpSpPr>
          <a:xfrm>
            <a:off x="9188786" y="380362"/>
            <a:ext cx="306277" cy="360300"/>
            <a:chOff x="9539998" y="1174393"/>
            <a:chExt cx="509810" cy="599734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A3FC845B-A3D4-8545-896C-7C87B088664A}"/>
                </a:ext>
              </a:extLst>
            </p:cNvPr>
            <p:cNvSpPr/>
            <p:nvPr/>
          </p:nvSpPr>
          <p:spPr>
            <a:xfrm>
              <a:off x="9704966" y="1189492"/>
              <a:ext cx="64135" cy="29845"/>
            </a:xfrm>
            <a:custGeom>
              <a:avLst/>
              <a:gdLst/>
              <a:ahLst/>
              <a:cxnLst/>
              <a:rect l="l" t="t" r="r" b="b"/>
              <a:pathLst>
                <a:path w="64134" h="29844">
                  <a:moveTo>
                    <a:pt x="31800" y="0"/>
                  </a:moveTo>
                  <a:lnTo>
                    <a:pt x="19920" y="2287"/>
                  </a:lnTo>
                  <a:lnTo>
                    <a:pt x="10071" y="8556"/>
                  </a:lnTo>
                  <a:lnTo>
                    <a:pt x="3136" y="17916"/>
                  </a:lnTo>
                  <a:lnTo>
                    <a:pt x="0" y="29476"/>
                  </a:lnTo>
                  <a:lnTo>
                    <a:pt x="7295" y="25840"/>
                  </a:lnTo>
                  <a:lnTo>
                    <a:pt x="15071" y="23153"/>
                  </a:lnTo>
                  <a:lnTo>
                    <a:pt x="23252" y="21488"/>
                  </a:lnTo>
                  <a:lnTo>
                    <a:pt x="31762" y="20916"/>
                  </a:lnTo>
                  <a:lnTo>
                    <a:pt x="36575" y="20916"/>
                  </a:lnTo>
                  <a:lnTo>
                    <a:pt x="41401" y="21462"/>
                  </a:lnTo>
                  <a:lnTo>
                    <a:pt x="46113" y="22567"/>
                  </a:lnTo>
                  <a:lnTo>
                    <a:pt x="52438" y="24041"/>
                  </a:lnTo>
                  <a:lnTo>
                    <a:pt x="58292" y="26428"/>
                  </a:lnTo>
                  <a:lnTo>
                    <a:pt x="63626" y="29540"/>
                  </a:lnTo>
                  <a:lnTo>
                    <a:pt x="60502" y="17959"/>
                  </a:lnTo>
                  <a:lnTo>
                    <a:pt x="53567" y="8578"/>
                  </a:lnTo>
                  <a:lnTo>
                    <a:pt x="43704" y="2293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9">
              <a:extLst>
                <a:ext uri="{FF2B5EF4-FFF2-40B4-BE49-F238E27FC236}">
                  <a16:creationId xmlns:a16="http://schemas.microsoft.com/office/drawing/2014/main" id="{31F25048-8B59-9948-98D0-99BBD73225EE}"/>
                </a:ext>
              </a:extLst>
            </p:cNvPr>
            <p:cNvSpPr/>
            <p:nvPr/>
          </p:nvSpPr>
          <p:spPr>
            <a:xfrm>
              <a:off x="9871476" y="1174393"/>
              <a:ext cx="107179" cy="1071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175358F7-AB99-814C-86E1-DDC14D01AA1D}"/>
                </a:ext>
              </a:extLst>
            </p:cNvPr>
            <p:cNvSpPr/>
            <p:nvPr/>
          </p:nvSpPr>
          <p:spPr>
            <a:xfrm>
              <a:off x="9835033" y="1437577"/>
              <a:ext cx="182880" cy="336550"/>
            </a:xfrm>
            <a:custGeom>
              <a:avLst/>
              <a:gdLst/>
              <a:ahLst/>
              <a:cxnLst/>
              <a:rect l="l" t="t" r="r" b="b"/>
              <a:pathLst>
                <a:path w="182879" h="336550">
                  <a:moveTo>
                    <a:pt x="3086" y="0"/>
                  </a:moveTo>
                  <a:lnTo>
                    <a:pt x="1214" y="20196"/>
                  </a:lnTo>
                  <a:lnTo>
                    <a:pt x="0" y="39954"/>
                  </a:lnTo>
                  <a:lnTo>
                    <a:pt x="4631" y="72442"/>
                  </a:lnTo>
                  <a:lnTo>
                    <a:pt x="7950" y="100941"/>
                  </a:lnTo>
                  <a:lnTo>
                    <a:pt x="9954" y="125441"/>
                  </a:lnTo>
                  <a:lnTo>
                    <a:pt x="10642" y="145935"/>
                  </a:lnTo>
                  <a:lnTo>
                    <a:pt x="15760" y="148043"/>
                  </a:lnTo>
                  <a:lnTo>
                    <a:pt x="22669" y="149796"/>
                  </a:lnTo>
                  <a:lnTo>
                    <a:pt x="30810" y="151206"/>
                  </a:lnTo>
                  <a:lnTo>
                    <a:pt x="30810" y="312051"/>
                  </a:lnTo>
                  <a:lnTo>
                    <a:pt x="32707" y="321453"/>
                  </a:lnTo>
                  <a:lnTo>
                    <a:pt x="37884" y="329136"/>
                  </a:lnTo>
                  <a:lnTo>
                    <a:pt x="45565" y="334318"/>
                  </a:lnTo>
                  <a:lnTo>
                    <a:pt x="54978" y="336219"/>
                  </a:lnTo>
                  <a:lnTo>
                    <a:pt x="64390" y="334318"/>
                  </a:lnTo>
                  <a:lnTo>
                    <a:pt x="72072" y="329136"/>
                  </a:lnTo>
                  <a:lnTo>
                    <a:pt x="77248" y="321453"/>
                  </a:lnTo>
                  <a:lnTo>
                    <a:pt x="79146" y="312051"/>
                  </a:lnTo>
                  <a:lnTo>
                    <a:pt x="79146" y="155359"/>
                  </a:lnTo>
                  <a:lnTo>
                    <a:pt x="93675" y="155511"/>
                  </a:lnTo>
                  <a:lnTo>
                    <a:pt x="100914" y="155359"/>
                  </a:lnTo>
                  <a:lnTo>
                    <a:pt x="100914" y="312051"/>
                  </a:lnTo>
                  <a:lnTo>
                    <a:pt x="102811" y="321453"/>
                  </a:lnTo>
                  <a:lnTo>
                    <a:pt x="107988" y="329136"/>
                  </a:lnTo>
                  <a:lnTo>
                    <a:pt x="115669" y="334318"/>
                  </a:lnTo>
                  <a:lnTo>
                    <a:pt x="125082" y="336219"/>
                  </a:lnTo>
                  <a:lnTo>
                    <a:pt x="134487" y="334318"/>
                  </a:lnTo>
                  <a:lnTo>
                    <a:pt x="142165" y="329136"/>
                  </a:lnTo>
                  <a:lnTo>
                    <a:pt x="147340" y="321453"/>
                  </a:lnTo>
                  <a:lnTo>
                    <a:pt x="149237" y="312051"/>
                  </a:lnTo>
                  <a:lnTo>
                    <a:pt x="149237" y="151206"/>
                  </a:lnTo>
                  <a:lnTo>
                    <a:pt x="161326" y="148601"/>
                  </a:lnTo>
                  <a:lnTo>
                    <a:pt x="181744" y="100827"/>
                  </a:lnTo>
                  <a:lnTo>
                    <a:pt x="182635" y="75625"/>
                  </a:lnTo>
                  <a:lnTo>
                    <a:pt x="181445" y="49656"/>
                  </a:lnTo>
                  <a:lnTo>
                    <a:pt x="178104" y="11112"/>
                  </a:lnTo>
                  <a:lnTo>
                    <a:pt x="157500" y="22305"/>
                  </a:lnTo>
                  <a:lnTo>
                    <a:pt x="133135" y="31884"/>
                  </a:lnTo>
                  <a:lnTo>
                    <a:pt x="104829" y="39914"/>
                  </a:lnTo>
                  <a:lnTo>
                    <a:pt x="72402" y="46456"/>
                  </a:lnTo>
                  <a:lnTo>
                    <a:pt x="69469" y="46761"/>
                  </a:lnTo>
                  <a:lnTo>
                    <a:pt x="66490" y="52663"/>
                  </a:lnTo>
                  <a:lnTo>
                    <a:pt x="62163" y="57665"/>
                  </a:lnTo>
                  <a:lnTo>
                    <a:pt x="56660" y="61490"/>
                  </a:lnTo>
                  <a:lnTo>
                    <a:pt x="50152" y="63855"/>
                  </a:lnTo>
                  <a:lnTo>
                    <a:pt x="46266" y="64477"/>
                  </a:lnTo>
                  <a:lnTo>
                    <a:pt x="44335" y="64477"/>
                  </a:lnTo>
                  <a:lnTo>
                    <a:pt x="15291" y="31846"/>
                  </a:lnTo>
                  <a:lnTo>
                    <a:pt x="11687" y="20662"/>
                  </a:lnTo>
                  <a:lnTo>
                    <a:pt x="7583" y="1004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EAE2D42F-CBC2-5347-A275-6FB1E21A2509}"/>
                </a:ext>
              </a:extLst>
            </p:cNvPr>
            <p:cNvSpPr/>
            <p:nvPr/>
          </p:nvSpPr>
          <p:spPr>
            <a:xfrm>
              <a:off x="9815481" y="1293449"/>
              <a:ext cx="234327" cy="1855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536A3500-5F4C-E94F-8D9A-27FC9CCA40B6}"/>
                </a:ext>
              </a:extLst>
            </p:cNvPr>
            <p:cNvSpPr/>
            <p:nvPr/>
          </p:nvSpPr>
          <p:spPr>
            <a:xfrm>
              <a:off x="9539998" y="1313319"/>
              <a:ext cx="359410" cy="459740"/>
            </a:xfrm>
            <a:custGeom>
              <a:avLst/>
              <a:gdLst/>
              <a:ahLst/>
              <a:cxnLst/>
              <a:rect l="l" t="t" r="r" b="b"/>
              <a:pathLst>
                <a:path w="359409" h="459739">
                  <a:moveTo>
                    <a:pt x="27178" y="163601"/>
                  </a:moveTo>
                  <a:lnTo>
                    <a:pt x="23317" y="158610"/>
                  </a:lnTo>
                  <a:lnTo>
                    <a:pt x="21361" y="152488"/>
                  </a:lnTo>
                  <a:lnTo>
                    <a:pt x="21640" y="146100"/>
                  </a:lnTo>
                  <a:lnTo>
                    <a:pt x="22390" y="135356"/>
                  </a:lnTo>
                  <a:lnTo>
                    <a:pt x="13246" y="142659"/>
                  </a:lnTo>
                  <a:lnTo>
                    <a:pt x="6184" y="152006"/>
                  </a:lnTo>
                  <a:lnTo>
                    <a:pt x="1638" y="162979"/>
                  </a:lnTo>
                  <a:lnTo>
                    <a:pt x="25" y="175183"/>
                  </a:lnTo>
                  <a:lnTo>
                    <a:pt x="0" y="453783"/>
                  </a:lnTo>
                  <a:lnTo>
                    <a:pt x="5372" y="459143"/>
                  </a:lnTo>
                  <a:lnTo>
                    <a:pt x="18605" y="459143"/>
                  </a:lnTo>
                  <a:lnTo>
                    <a:pt x="23964" y="453783"/>
                  </a:lnTo>
                  <a:lnTo>
                    <a:pt x="23990" y="170929"/>
                  </a:lnTo>
                  <a:lnTo>
                    <a:pt x="25158" y="166992"/>
                  </a:lnTo>
                  <a:lnTo>
                    <a:pt x="27178" y="163601"/>
                  </a:lnTo>
                  <a:close/>
                </a:path>
                <a:path w="359409" h="459739">
                  <a:moveTo>
                    <a:pt x="93472" y="175171"/>
                  </a:moveTo>
                  <a:lnTo>
                    <a:pt x="92214" y="164401"/>
                  </a:lnTo>
                  <a:lnTo>
                    <a:pt x="88646" y="154520"/>
                  </a:lnTo>
                  <a:lnTo>
                    <a:pt x="83058" y="145821"/>
                  </a:lnTo>
                  <a:lnTo>
                    <a:pt x="75730" y="138582"/>
                  </a:lnTo>
                  <a:lnTo>
                    <a:pt x="75145" y="145097"/>
                  </a:lnTo>
                  <a:lnTo>
                    <a:pt x="74676" y="155282"/>
                  </a:lnTo>
                  <a:lnTo>
                    <a:pt x="71869" y="161353"/>
                  </a:lnTo>
                  <a:lnTo>
                    <a:pt x="67487" y="165874"/>
                  </a:lnTo>
                  <a:lnTo>
                    <a:pt x="68757" y="168719"/>
                  </a:lnTo>
                  <a:lnTo>
                    <a:pt x="69494" y="171856"/>
                  </a:lnTo>
                  <a:lnTo>
                    <a:pt x="69494" y="181775"/>
                  </a:lnTo>
                  <a:lnTo>
                    <a:pt x="74866" y="187159"/>
                  </a:lnTo>
                  <a:lnTo>
                    <a:pt x="88099" y="187159"/>
                  </a:lnTo>
                  <a:lnTo>
                    <a:pt x="93472" y="181775"/>
                  </a:lnTo>
                  <a:lnTo>
                    <a:pt x="93472" y="175171"/>
                  </a:lnTo>
                  <a:close/>
                </a:path>
                <a:path w="359409" h="459739">
                  <a:moveTo>
                    <a:pt x="358914" y="170649"/>
                  </a:moveTo>
                  <a:lnTo>
                    <a:pt x="338709" y="144678"/>
                  </a:lnTo>
                  <a:lnTo>
                    <a:pt x="340169" y="138315"/>
                  </a:lnTo>
                  <a:lnTo>
                    <a:pt x="345846" y="130327"/>
                  </a:lnTo>
                  <a:lnTo>
                    <a:pt x="348335" y="128092"/>
                  </a:lnTo>
                  <a:lnTo>
                    <a:pt x="351142" y="126415"/>
                  </a:lnTo>
                  <a:lnTo>
                    <a:pt x="342544" y="105689"/>
                  </a:lnTo>
                  <a:lnTo>
                    <a:pt x="322440" y="69824"/>
                  </a:lnTo>
                  <a:lnTo>
                    <a:pt x="297929" y="37744"/>
                  </a:lnTo>
                  <a:lnTo>
                    <a:pt x="270840" y="10668"/>
                  </a:lnTo>
                  <a:lnTo>
                    <a:pt x="251968" y="0"/>
                  </a:lnTo>
                  <a:lnTo>
                    <a:pt x="245884" y="1574"/>
                  </a:lnTo>
                  <a:lnTo>
                    <a:pt x="244449" y="1473"/>
                  </a:lnTo>
                  <a:lnTo>
                    <a:pt x="234746" y="10553"/>
                  </a:lnTo>
                  <a:lnTo>
                    <a:pt x="223342" y="17399"/>
                  </a:lnTo>
                  <a:lnTo>
                    <a:pt x="210591" y="21729"/>
                  </a:lnTo>
                  <a:lnTo>
                    <a:pt x="196837" y="23241"/>
                  </a:lnTo>
                  <a:lnTo>
                    <a:pt x="192036" y="23241"/>
                  </a:lnTo>
                  <a:lnTo>
                    <a:pt x="155206" y="7531"/>
                  </a:lnTo>
                  <a:lnTo>
                    <a:pt x="148056" y="101"/>
                  </a:lnTo>
                  <a:lnTo>
                    <a:pt x="141770" y="914"/>
                  </a:lnTo>
                  <a:lnTo>
                    <a:pt x="88900" y="22466"/>
                  </a:lnTo>
                  <a:lnTo>
                    <a:pt x="56972" y="53174"/>
                  </a:lnTo>
                  <a:lnTo>
                    <a:pt x="35293" y="96697"/>
                  </a:lnTo>
                  <a:lnTo>
                    <a:pt x="27203" y="141528"/>
                  </a:lnTo>
                  <a:lnTo>
                    <a:pt x="26758" y="151079"/>
                  </a:lnTo>
                  <a:lnTo>
                    <a:pt x="28130" y="155511"/>
                  </a:lnTo>
                  <a:lnTo>
                    <a:pt x="34239" y="164617"/>
                  </a:lnTo>
                  <a:lnTo>
                    <a:pt x="40297" y="168338"/>
                  </a:lnTo>
                  <a:lnTo>
                    <a:pt x="48336" y="168681"/>
                  </a:lnTo>
                  <a:lnTo>
                    <a:pt x="54825" y="168681"/>
                  </a:lnTo>
                  <a:lnTo>
                    <a:pt x="60667" y="165747"/>
                  </a:lnTo>
                  <a:lnTo>
                    <a:pt x="67564" y="157645"/>
                  </a:lnTo>
                  <a:lnTo>
                    <a:pt x="69430" y="153200"/>
                  </a:lnTo>
                  <a:lnTo>
                    <a:pt x="70243" y="139306"/>
                  </a:lnTo>
                  <a:lnTo>
                    <a:pt x="70726" y="135140"/>
                  </a:lnTo>
                  <a:lnTo>
                    <a:pt x="80327" y="97828"/>
                  </a:lnTo>
                  <a:lnTo>
                    <a:pt x="103695" y="64973"/>
                  </a:lnTo>
                  <a:lnTo>
                    <a:pt x="124142" y="51308"/>
                  </a:lnTo>
                  <a:lnTo>
                    <a:pt x="114490" y="101981"/>
                  </a:lnTo>
                  <a:lnTo>
                    <a:pt x="104013" y="164134"/>
                  </a:lnTo>
                  <a:lnTo>
                    <a:pt x="95846" y="226415"/>
                  </a:lnTo>
                  <a:lnTo>
                    <a:pt x="93129" y="277418"/>
                  </a:lnTo>
                  <a:lnTo>
                    <a:pt x="98996" y="305790"/>
                  </a:lnTo>
                  <a:lnTo>
                    <a:pt x="102958" y="310451"/>
                  </a:lnTo>
                  <a:lnTo>
                    <a:pt x="110680" y="314744"/>
                  </a:lnTo>
                  <a:lnTo>
                    <a:pt x="120929" y="318452"/>
                  </a:lnTo>
                  <a:lnTo>
                    <a:pt x="119786" y="342582"/>
                  </a:lnTo>
                  <a:lnTo>
                    <a:pt x="118922" y="368947"/>
                  </a:lnTo>
                  <a:lnTo>
                    <a:pt x="118364" y="397611"/>
                  </a:lnTo>
                  <a:lnTo>
                    <a:pt x="118173" y="428637"/>
                  </a:lnTo>
                  <a:lnTo>
                    <a:pt x="120586" y="440588"/>
                  </a:lnTo>
                  <a:lnTo>
                    <a:pt x="127165" y="450354"/>
                  </a:lnTo>
                  <a:lnTo>
                    <a:pt x="136931" y="456933"/>
                  </a:lnTo>
                  <a:lnTo>
                    <a:pt x="148894" y="459359"/>
                  </a:lnTo>
                  <a:lnTo>
                    <a:pt x="160832" y="456933"/>
                  </a:lnTo>
                  <a:lnTo>
                    <a:pt x="170586" y="450354"/>
                  </a:lnTo>
                  <a:lnTo>
                    <a:pt x="177177" y="440588"/>
                  </a:lnTo>
                  <a:lnTo>
                    <a:pt x="179590" y="428637"/>
                  </a:lnTo>
                  <a:lnTo>
                    <a:pt x="179743" y="401332"/>
                  </a:lnTo>
                  <a:lnTo>
                    <a:pt x="180174" y="375970"/>
                  </a:lnTo>
                  <a:lnTo>
                    <a:pt x="180860" y="352513"/>
                  </a:lnTo>
                  <a:lnTo>
                    <a:pt x="181762" y="330898"/>
                  </a:lnTo>
                  <a:lnTo>
                    <a:pt x="196773" y="332054"/>
                  </a:lnTo>
                  <a:lnTo>
                    <a:pt x="211797" y="330898"/>
                  </a:lnTo>
                  <a:lnTo>
                    <a:pt x="212686" y="352513"/>
                  </a:lnTo>
                  <a:lnTo>
                    <a:pt x="213360" y="375970"/>
                  </a:lnTo>
                  <a:lnTo>
                    <a:pt x="213804" y="401332"/>
                  </a:lnTo>
                  <a:lnTo>
                    <a:pt x="213956" y="428637"/>
                  </a:lnTo>
                  <a:lnTo>
                    <a:pt x="216369" y="440588"/>
                  </a:lnTo>
                  <a:lnTo>
                    <a:pt x="222948" y="450354"/>
                  </a:lnTo>
                  <a:lnTo>
                    <a:pt x="232714" y="456933"/>
                  </a:lnTo>
                  <a:lnTo>
                    <a:pt x="244665" y="459359"/>
                  </a:lnTo>
                  <a:lnTo>
                    <a:pt x="256616" y="456933"/>
                  </a:lnTo>
                  <a:lnTo>
                    <a:pt x="266382" y="450354"/>
                  </a:lnTo>
                  <a:lnTo>
                    <a:pt x="272961" y="440588"/>
                  </a:lnTo>
                  <a:lnTo>
                    <a:pt x="275386" y="428637"/>
                  </a:lnTo>
                  <a:lnTo>
                    <a:pt x="275183" y="397611"/>
                  </a:lnTo>
                  <a:lnTo>
                    <a:pt x="274637" y="368947"/>
                  </a:lnTo>
                  <a:lnTo>
                    <a:pt x="273761" y="342582"/>
                  </a:lnTo>
                  <a:lnTo>
                    <a:pt x="272630" y="318452"/>
                  </a:lnTo>
                  <a:lnTo>
                    <a:pt x="282854" y="314744"/>
                  </a:lnTo>
                  <a:lnTo>
                    <a:pt x="300291" y="280682"/>
                  </a:lnTo>
                  <a:lnTo>
                    <a:pt x="300443" y="267474"/>
                  </a:lnTo>
                  <a:lnTo>
                    <a:pt x="299808" y="251828"/>
                  </a:lnTo>
                  <a:lnTo>
                    <a:pt x="294157" y="196405"/>
                  </a:lnTo>
                  <a:lnTo>
                    <a:pt x="284581" y="133464"/>
                  </a:lnTo>
                  <a:lnTo>
                    <a:pt x="274231" y="76022"/>
                  </a:lnTo>
                  <a:lnTo>
                    <a:pt x="280644" y="84493"/>
                  </a:lnTo>
                  <a:lnTo>
                    <a:pt x="305079" y="126453"/>
                  </a:lnTo>
                  <a:lnTo>
                    <a:pt x="318528" y="166687"/>
                  </a:lnTo>
                  <a:lnTo>
                    <a:pt x="321335" y="173494"/>
                  </a:lnTo>
                  <a:lnTo>
                    <a:pt x="326110" y="178777"/>
                  </a:lnTo>
                  <a:lnTo>
                    <a:pt x="332295" y="182194"/>
                  </a:lnTo>
                  <a:lnTo>
                    <a:pt x="339382" y="183413"/>
                  </a:lnTo>
                  <a:lnTo>
                    <a:pt x="344030" y="182905"/>
                  </a:lnTo>
                  <a:lnTo>
                    <a:pt x="350913" y="181368"/>
                  </a:lnTo>
                  <a:lnTo>
                    <a:pt x="356273" y="176644"/>
                  </a:lnTo>
                  <a:lnTo>
                    <a:pt x="358914" y="170649"/>
                  </a:lnTo>
                  <a:close/>
                </a:path>
              </a:pathLst>
            </a:custGeom>
            <a:solidFill>
              <a:srgbClr val="732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3">
              <a:extLst>
                <a:ext uri="{FF2B5EF4-FFF2-40B4-BE49-F238E27FC236}">
                  <a16:creationId xmlns:a16="http://schemas.microsoft.com/office/drawing/2014/main" id="{148D1DDA-C6A9-4145-9FA8-A7EED871F170}"/>
                </a:ext>
              </a:extLst>
            </p:cNvPr>
            <p:cNvSpPr/>
            <p:nvPr/>
          </p:nvSpPr>
          <p:spPr>
            <a:xfrm>
              <a:off x="9679052" y="1215751"/>
              <a:ext cx="115250" cy="1154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A5E74E38-1BEB-184A-946C-D783401CA38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85706" y="323551"/>
            <a:ext cx="528650" cy="528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NSTALL PPT">
      <a:dk1>
        <a:srgbClr val="262626"/>
      </a:dk1>
      <a:lt1>
        <a:srgbClr val="FFFFFF"/>
      </a:lt1>
      <a:dk2>
        <a:srgbClr val="3D4D5A"/>
      </a:dk2>
      <a:lt2>
        <a:srgbClr val="ED1C29"/>
      </a:lt2>
      <a:accent1>
        <a:srgbClr val="FC9827"/>
      </a:accent1>
      <a:accent2>
        <a:srgbClr val="DD4B9A"/>
      </a:accent2>
      <a:accent3>
        <a:srgbClr val="732B90"/>
      </a:accent3>
      <a:accent4>
        <a:srgbClr val="009FDB"/>
      </a:accent4>
      <a:accent5>
        <a:srgbClr val="00B2A9"/>
      </a:accent5>
      <a:accent6>
        <a:srgbClr val="BD2735"/>
      </a:accent6>
      <a:hlink>
        <a:srgbClr val="ED1C29"/>
      </a:hlink>
      <a:folHlink>
        <a:srgbClr val="00B2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AAAE60-8C8C-4D3C-9B51-2089017F3C9B}"/>
</file>

<file path=customXml/itemProps2.xml><?xml version="1.0" encoding="utf-8"?>
<ds:datastoreItem xmlns:ds="http://schemas.openxmlformats.org/officeDocument/2006/customXml" ds:itemID="{15338B5C-1DC7-44D3-9BAB-48AD9B37DD5B}"/>
</file>

<file path=customXml/itemProps3.xml><?xml version="1.0" encoding="utf-8"?>
<ds:datastoreItem xmlns:ds="http://schemas.openxmlformats.org/officeDocument/2006/customXml" ds:itemID="{44D42AAB-241F-4F8A-964C-4031CE3496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2462</Words>
  <Application>Microsoft Office PowerPoint</Application>
  <PresentationFormat>Custom</PresentationFormat>
  <Paragraphs>192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Black</vt:lpstr>
      <vt:lpstr>Avenir Book</vt:lpstr>
      <vt:lpstr>Avenir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Zillah Moore</dc:creator>
  <cp:lastModifiedBy>Hannah Langford</cp:lastModifiedBy>
  <cp:revision>50</cp:revision>
  <dcterms:created xsi:type="dcterms:W3CDTF">2020-10-26T15:29:38Z</dcterms:created>
  <dcterms:modified xsi:type="dcterms:W3CDTF">2020-10-28T16:40:59Z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2020-10-26T00:00:00Z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2020-10-26T00:00:00Z</vt:filetime>
  </property>
  <property fmtid="{D5CDD505-2E9C-101B-9397-08002B2CF9AE}" pid="5" name="ContentTypeId">
    <vt:lpwstr>0x01010037D2CA70CA811A4C9F18DA57CEC52A38</vt:lpwstr>
  </property>
</Properties>
</file>