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  <p:sldMasterId id="2147483743" r:id="rId2"/>
    <p:sldMasterId id="2147483753" r:id="rId3"/>
    <p:sldMasterId id="2147483658" r:id="rId4"/>
    <p:sldMasterId id="2147483677" r:id="rId5"/>
    <p:sldMasterId id="2147483711" r:id="rId6"/>
    <p:sldMasterId id="2147483667" r:id="rId7"/>
  </p:sldMasterIdLst>
  <p:notesMasterIdLst>
    <p:notesMasterId r:id="rId11"/>
  </p:notesMasterIdLst>
  <p:sldIdLst>
    <p:sldId id="265" r:id="rId8"/>
    <p:sldId id="263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AF"/>
    <a:srgbClr val="00C494"/>
    <a:srgbClr val="1D3163"/>
    <a:srgbClr val="0062B5"/>
    <a:srgbClr val="00634F"/>
    <a:srgbClr val="8C0D3D"/>
    <a:srgbClr val="00C8DE"/>
    <a:srgbClr val="00C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94"/>
  </p:normalViewPr>
  <p:slideViewPr>
    <p:cSldViewPr snapToGrid="0" snapToObjects="1" showGuides="1">
      <p:cViewPr varScale="1">
        <p:scale>
          <a:sx n="78" d="100"/>
          <a:sy n="78" d="100"/>
        </p:scale>
        <p:origin x="2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FFD2E-32FC-42D0-A01B-F582F250A45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3B3D3-7DFB-4092-B880-D88CD2676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5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46D3F-8BA7-4B32-909B-939E25246F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6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1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D7E5-EC89-9745-BE91-86ED9E6F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6848"/>
            <a:ext cx="4221162" cy="1362634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3EE25-864B-9746-9CF9-A8262D2E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46848"/>
            <a:ext cx="6172200" cy="4790328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E44D4-67F6-8345-AC99-BE56EC5C8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75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77DB-0C83-D540-8F3B-41BCCB9D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4"/>
            <a:ext cx="4221162" cy="150812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49276"/>
            <a:ext cx="6457948" cy="4787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41354-525D-D044-9FE3-12541D2C4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962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8400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5102C83-A8F9-4D49-958D-E7E5F19B7A6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546847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3C0B85A-F16F-C949-8A46-21B5387C143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50862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612A0C-A028-834B-AC13-FCAEC6431D6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252415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348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2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  <a:prstGeom prst="rect">
            <a:avLst/>
          </a:prstGeom>
        </p:spPr>
        <p:txBody>
          <a:bodyPr anchor="t"/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1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0EB6-A497-314D-B6FA-8A1F061674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49275"/>
            <a:ext cx="11090275" cy="2879725"/>
          </a:xfrm>
          <a:prstGeom prst="rect">
            <a:avLst/>
          </a:prstGeom>
        </p:spPr>
        <p:txBody>
          <a:bodyPr/>
          <a:lstStyle>
            <a:lvl1pPr>
              <a:defRPr sz="20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00%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978C10-2D1D-0F4D-8D08-FF024D2D5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3428999"/>
            <a:ext cx="11090275" cy="19081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397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549275"/>
            <a:ext cx="11090275" cy="741643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2" y="1775432"/>
            <a:ext cx="11090275" cy="39309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Please visit </a:t>
            </a:r>
            <a:r>
              <a:rPr lang="en-GB" dirty="0" err="1"/>
              <a:t>housing.org.uk</a:t>
            </a:r>
            <a:r>
              <a:rPr lang="en-GB" dirty="0"/>
              <a:t> for more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04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</p:spPr>
        <p:txBody>
          <a:bodyPr/>
          <a:lstStyle>
            <a:lvl1pPr marL="0" indent="0" algn="l">
              <a:buNone/>
              <a:defRPr sz="2400" b="1" i="0" baseline="0">
                <a:solidFill>
                  <a:srgbClr val="2F2F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23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42A0-187C-D043-A738-B0628C23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67612-5609-9548-BAA3-B2026C4A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06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6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  <a:prstGeom prst="rect">
            <a:avLst/>
          </a:prstGeom>
        </p:spPr>
        <p:txBody>
          <a:bodyPr anchor="t"/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700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3F1A-9368-EE41-A870-FF1ACB6C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B0798-6447-1C41-8A1E-FB7DDA4E3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825625"/>
            <a:ext cx="5468937" cy="3511550"/>
          </a:xfrm>
        </p:spPr>
        <p:txBody>
          <a:bodyPr/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17053-918C-8F42-AEA4-332536969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68936" cy="351155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69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8166-43B5-4D42-AD1C-367B0543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1131888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CF629-B31C-E846-A275-983EDDF61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2168525"/>
            <a:ext cx="5446713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22A9-92DE-3245-8F38-A6C616A4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505075"/>
            <a:ext cx="5446712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25E0-303F-7E42-86CF-E853F0AC7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8525"/>
            <a:ext cx="5468938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2C9C0-F078-E04F-B653-B548690CB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68938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16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D7E5-EC89-9745-BE91-86ED9E6F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6848"/>
            <a:ext cx="4221162" cy="1362634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3EE25-864B-9746-9CF9-A8262D2E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46848"/>
            <a:ext cx="6172200" cy="4790328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E44D4-67F6-8345-AC99-BE56EC5C8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53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77DB-0C83-D540-8F3B-41BCCB9D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4"/>
            <a:ext cx="4221162" cy="150812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49276"/>
            <a:ext cx="6457948" cy="4787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41354-525D-D044-9FE3-12541D2C4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4972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8400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5102C83-A8F9-4D49-958D-E7E5F19B7A6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546847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3C0B85A-F16F-C949-8A46-21B5387C143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50862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612A0C-A028-834B-AC13-FCAEC6431D6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252415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5036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5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  <a:prstGeom prst="rect">
            <a:avLst/>
          </a:prstGeom>
        </p:spPr>
        <p:txBody>
          <a:bodyPr anchor="t"/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92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0EB6-A497-314D-B6FA-8A1F061674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49275"/>
            <a:ext cx="11090275" cy="2879725"/>
          </a:xfrm>
          <a:prstGeom prst="rect">
            <a:avLst/>
          </a:prstGeom>
        </p:spPr>
        <p:txBody>
          <a:bodyPr/>
          <a:lstStyle>
            <a:lvl1pPr>
              <a:defRPr sz="20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00%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978C10-2D1D-0F4D-8D08-FF024D2D5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3428999"/>
            <a:ext cx="11090275" cy="19081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35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549275"/>
            <a:ext cx="11090275" cy="741643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2" y="1775432"/>
            <a:ext cx="11090275" cy="39309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Please visit </a:t>
            </a:r>
            <a:r>
              <a:rPr lang="en-GB" dirty="0" err="1"/>
              <a:t>housing.org.uk</a:t>
            </a:r>
            <a:r>
              <a:rPr lang="en-GB" dirty="0"/>
              <a:t> for more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862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</p:spPr>
        <p:txBody>
          <a:bodyPr/>
          <a:lstStyle>
            <a:lvl1pPr marL="0" indent="0" algn="l">
              <a:buNone/>
              <a:defRPr sz="2400" b="1" i="0" baseline="0">
                <a:solidFill>
                  <a:srgbClr val="2F2F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9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0EB6-A497-314D-B6FA-8A1F061674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549275"/>
            <a:ext cx="11090275" cy="2879725"/>
          </a:xfrm>
          <a:prstGeom prst="rect">
            <a:avLst/>
          </a:prstGeom>
        </p:spPr>
        <p:txBody>
          <a:bodyPr/>
          <a:lstStyle>
            <a:lvl1pPr>
              <a:defRPr sz="20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00%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978C10-2D1D-0F4D-8D08-FF024D2D5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3428999"/>
            <a:ext cx="11090275" cy="19081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71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42A0-187C-D043-A738-B0628C23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67612-5609-9548-BAA3-B2026C4A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690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996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3F1A-9368-EE41-A870-FF1ACB6C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B0798-6447-1C41-8A1E-FB7DDA4E3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825625"/>
            <a:ext cx="5468937" cy="3511550"/>
          </a:xfrm>
        </p:spPr>
        <p:txBody>
          <a:bodyPr/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17053-918C-8F42-AEA4-332536969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68936" cy="351155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838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8166-43B5-4D42-AD1C-367B0543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1131888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CF629-B31C-E846-A275-983EDDF61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2168525"/>
            <a:ext cx="5446713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22A9-92DE-3245-8F38-A6C616A4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505075"/>
            <a:ext cx="5446712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25E0-303F-7E42-86CF-E853F0AC7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8525"/>
            <a:ext cx="5468938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2C9C0-F078-E04F-B653-B548690CB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68938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22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D7E5-EC89-9745-BE91-86ED9E6F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6848"/>
            <a:ext cx="4221162" cy="1362634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3EE25-864B-9746-9CF9-A8262D2E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46848"/>
            <a:ext cx="6172200" cy="4790328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E44D4-67F6-8345-AC99-BE56EC5C8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6797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77DB-0C83-D540-8F3B-41BCCB9D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4"/>
            <a:ext cx="4221162" cy="150812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49276"/>
            <a:ext cx="6457948" cy="4787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41354-525D-D044-9FE3-12541D2C4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2168524"/>
            <a:ext cx="4221162" cy="3168651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45584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8400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5102C83-A8F9-4D49-958D-E7E5F19B7A6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546847" y="549276"/>
            <a:ext cx="5392736" cy="43992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3C0B85A-F16F-C949-8A46-21B5387C143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50862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612A0C-A028-834B-AC13-FCAEC6431D6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252415" y="4956549"/>
            <a:ext cx="5388721" cy="336550"/>
          </a:xfrm>
        </p:spPr>
        <p:txBody>
          <a:bodyPr anchor="b">
            <a:normAutofit/>
          </a:bodyPr>
          <a:lstStyle>
            <a:lvl1pPr marL="0" indent="0">
              <a:buNone/>
              <a:defRPr sz="1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105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E92612-F3D0-D046-8B57-18CD0836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41354-525D-D044-9FE3-12541D2C4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4" y="6072468"/>
            <a:ext cx="4221162" cy="236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5CF272-F4E1-A646-8B8C-BBF320F81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6468" y="5629836"/>
            <a:ext cx="1302213" cy="85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348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5CF272-F4E1-A646-8B8C-BBF320F81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6468" y="5629836"/>
            <a:ext cx="1302213" cy="85164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851810F-90B2-C14D-AB8B-62BACBC37A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Full Screen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549275"/>
            <a:ext cx="11090275" cy="741643"/>
          </a:xfrm>
          <a:prstGeom prst="rect">
            <a:avLst/>
          </a:prstGeom>
        </p:spPr>
        <p:txBody>
          <a:bodyPr anchor="t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2" y="1775432"/>
            <a:ext cx="11090275" cy="39309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Please visit </a:t>
            </a:r>
            <a:r>
              <a:rPr lang="en-GB" dirty="0" err="1"/>
              <a:t>housing.org.uk</a:t>
            </a:r>
            <a:r>
              <a:rPr lang="en-GB" dirty="0"/>
              <a:t> for more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8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C6F7-4F70-F94F-9329-23872DEE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11090275" cy="161925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D6866-0122-6C47-8368-11B20C0B6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2601119"/>
            <a:ext cx="11090275" cy="2736056"/>
          </a:xfrm>
        </p:spPr>
        <p:txBody>
          <a:bodyPr/>
          <a:lstStyle>
            <a:lvl1pPr marL="0" indent="0" algn="l">
              <a:buNone/>
              <a:defRPr sz="2400" b="1" i="0" baseline="0">
                <a:solidFill>
                  <a:srgbClr val="2F2F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8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42A0-187C-D043-A738-B0628C23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67612-5609-9548-BAA3-B2026C4A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6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B4ABB-61F3-DB4C-9857-2865CAC3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4787899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8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3F1A-9368-EE41-A870-FF1ACB6C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B0798-6447-1C41-8A1E-FB7DDA4E3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825625"/>
            <a:ext cx="5468937" cy="3511550"/>
          </a:xfrm>
        </p:spPr>
        <p:txBody>
          <a:bodyPr/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17053-918C-8F42-AEA4-332536969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68936" cy="351155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4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8166-43B5-4D42-AD1C-367B0543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1131888"/>
          </a:xfrm>
        </p:spPr>
        <p:txBody>
          <a:bodyPr anchor="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CF629-B31C-E846-A275-983EDDF61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2168525"/>
            <a:ext cx="5446713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F22A9-92DE-3245-8F38-A6C616A4A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4" y="2505075"/>
            <a:ext cx="5446712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25E0-303F-7E42-86CF-E853F0AC7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68525"/>
            <a:ext cx="5468938" cy="336550"/>
          </a:xfrm>
        </p:spPr>
        <p:txBody>
          <a:bodyPr anchor="b">
            <a:normAutofit/>
          </a:bodyPr>
          <a:lstStyle>
            <a:lvl1pPr marL="0" indent="0">
              <a:buNone/>
              <a:defRPr sz="15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2C9C0-F078-E04F-B653-B548690CB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68938" cy="2832100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0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54BB91-2B54-BE49-A289-0730A3684D8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0137914" y="5538624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8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2F2F2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A6C25-4E42-634E-ADED-C8542695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1141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2C4C7-8EF1-BC45-AB72-EA32A742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825625"/>
            <a:ext cx="11090275" cy="3499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rgbClr val="006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54BB91-2B54-BE49-A289-0730A3684D8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137913" y="5539660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22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0060AF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D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72DFD6-DED9-8E47-A5D5-6586FDEFA1B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0137914" y="5538624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2F2F2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A6C25-4E42-634E-ADED-C8542695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1141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2C4C7-8EF1-BC45-AB72-EA32A742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825625"/>
            <a:ext cx="11090275" cy="3499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rgbClr val="1D3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79C9F-6B8A-9941-9BBE-3837D56615E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137913" y="5539660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2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71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1D3163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C4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E0E646-CA7B-9D4E-B1BE-BFDF1D9DC3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0137914" y="5538624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2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2F2F2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A6C25-4E42-634E-ADED-C8542695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1141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2C4C7-8EF1-BC45-AB72-EA32A742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825625"/>
            <a:ext cx="11090275" cy="3499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D291497-7B13-9B4B-A55F-63A6C4A8B00D}"/>
              </a:ext>
            </a:extLst>
          </p:cNvPr>
          <p:cNvSpPr/>
          <p:nvPr userDrawn="1"/>
        </p:nvSpPr>
        <p:spPr>
          <a:xfrm flipH="1">
            <a:off x="-15841" y="5325305"/>
            <a:ext cx="12211824" cy="1532694"/>
          </a:xfrm>
          <a:custGeom>
            <a:avLst/>
            <a:gdLst>
              <a:gd name="connsiteX0" fmla="*/ 0 w 12192000"/>
              <a:gd name="connsiteY0" fmla="*/ 1613377 h 1613377"/>
              <a:gd name="connsiteX1" fmla="*/ 0 w 12192000"/>
              <a:gd name="connsiteY1" fmla="*/ 0 h 1613377"/>
              <a:gd name="connsiteX2" fmla="*/ 12192000 w 12192000"/>
              <a:gd name="connsiteY2" fmla="*/ 1613377 h 1613377"/>
              <a:gd name="connsiteX3" fmla="*/ 0 w 12192000"/>
              <a:gd name="connsiteY3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198875"/>
              <a:gd name="connsiteY0" fmla="*/ 1613377 h 1613377"/>
              <a:gd name="connsiteX1" fmla="*/ 0 w 12198875"/>
              <a:gd name="connsiteY1" fmla="*/ 0 h 1613377"/>
              <a:gd name="connsiteX2" fmla="*/ 12198875 w 12198875"/>
              <a:gd name="connsiteY2" fmla="*/ 1114927 h 1613377"/>
              <a:gd name="connsiteX3" fmla="*/ 12192000 w 12198875"/>
              <a:gd name="connsiteY3" fmla="*/ 1613377 h 1613377"/>
              <a:gd name="connsiteX4" fmla="*/ 0 w 1219887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1114927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0 w 12206055"/>
              <a:gd name="connsiteY0" fmla="*/ 1613377 h 1613377"/>
              <a:gd name="connsiteX1" fmla="*/ 0 w 12206055"/>
              <a:gd name="connsiteY1" fmla="*/ 0 h 1613377"/>
              <a:gd name="connsiteX2" fmla="*/ 12198875 w 12206055"/>
              <a:gd name="connsiteY2" fmla="*/ 908672 h 1613377"/>
              <a:gd name="connsiteX3" fmla="*/ 12205751 w 12206055"/>
              <a:gd name="connsiteY3" fmla="*/ 1613377 h 1613377"/>
              <a:gd name="connsiteX4" fmla="*/ 0 w 12206055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2 w 12206057"/>
              <a:gd name="connsiteY0" fmla="*/ 1613377 h 1613377"/>
              <a:gd name="connsiteX1" fmla="*/ 2 w 12206057"/>
              <a:gd name="connsiteY1" fmla="*/ 0 h 1613377"/>
              <a:gd name="connsiteX2" fmla="*/ 12198877 w 12206057"/>
              <a:gd name="connsiteY2" fmla="*/ 908672 h 1613377"/>
              <a:gd name="connsiteX3" fmla="*/ 12205753 w 12206057"/>
              <a:gd name="connsiteY3" fmla="*/ 1613377 h 1613377"/>
              <a:gd name="connsiteX4" fmla="*/ 2 w 12206057"/>
              <a:gd name="connsiteY4" fmla="*/ 1613377 h 1613377"/>
              <a:gd name="connsiteX0" fmla="*/ 0 w 12206055"/>
              <a:gd name="connsiteY0" fmla="*/ 1416153 h 1416153"/>
              <a:gd name="connsiteX1" fmla="*/ 26894 w 12206055"/>
              <a:gd name="connsiteY1" fmla="*/ 0 h 1416153"/>
              <a:gd name="connsiteX2" fmla="*/ 12198875 w 12206055"/>
              <a:gd name="connsiteY2" fmla="*/ 711448 h 1416153"/>
              <a:gd name="connsiteX3" fmla="*/ 12205751 w 12206055"/>
              <a:gd name="connsiteY3" fmla="*/ 1416153 h 1416153"/>
              <a:gd name="connsiteX4" fmla="*/ 0 w 12206055"/>
              <a:gd name="connsiteY4" fmla="*/ 1416153 h 1416153"/>
              <a:gd name="connsiteX0" fmla="*/ 2 w 12206057"/>
              <a:gd name="connsiteY0" fmla="*/ 1532694 h 1532694"/>
              <a:gd name="connsiteX1" fmla="*/ 2 w 12206057"/>
              <a:gd name="connsiteY1" fmla="*/ 0 h 1532694"/>
              <a:gd name="connsiteX2" fmla="*/ 12198877 w 12206057"/>
              <a:gd name="connsiteY2" fmla="*/ 827989 h 1532694"/>
              <a:gd name="connsiteX3" fmla="*/ 12205753 w 12206057"/>
              <a:gd name="connsiteY3" fmla="*/ 1532694 h 1532694"/>
              <a:gd name="connsiteX4" fmla="*/ 2 w 12206057"/>
              <a:gd name="connsiteY4" fmla="*/ 1532694 h 1532694"/>
              <a:gd name="connsiteX0" fmla="*/ 3984 w 12210039"/>
              <a:gd name="connsiteY0" fmla="*/ 1532694 h 1532694"/>
              <a:gd name="connsiteX1" fmla="*/ 3984 w 12210039"/>
              <a:gd name="connsiteY1" fmla="*/ 0 h 1532694"/>
              <a:gd name="connsiteX2" fmla="*/ 12202859 w 12210039"/>
              <a:gd name="connsiteY2" fmla="*/ 827989 h 1532694"/>
              <a:gd name="connsiteX3" fmla="*/ 12209735 w 12210039"/>
              <a:gd name="connsiteY3" fmla="*/ 1532694 h 1532694"/>
              <a:gd name="connsiteX4" fmla="*/ 3984 w 12210039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9534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105895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  <a:gd name="connsiteX0" fmla="*/ 3984 w 12211824"/>
              <a:gd name="connsiteY0" fmla="*/ 1532694 h 1532694"/>
              <a:gd name="connsiteX1" fmla="*/ 3984 w 12211824"/>
              <a:gd name="connsiteY1" fmla="*/ 0 h 1532694"/>
              <a:gd name="connsiteX2" fmla="*/ 12211824 w 12211824"/>
              <a:gd name="connsiteY2" fmla="*/ 1034177 h 1532694"/>
              <a:gd name="connsiteX3" fmla="*/ 12209735 w 12211824"/>
              <a:gd name="connsiteY3" fmla="*/ 1532694 h 1532694"/>
              <a:gd name="connsiteX4" fmla="*/ 3984 w 12211824"/>
              <a:gd name="connsiteY4" fmla="*/ 1532694 h 153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1824" h="1532694">
                <a:moveTo>
                  <a:pt x="3984" y="1532694"/>
                </a:moveTo>
                <a:cubicBezTo>
                  <a:pt x="3984" y="1021796"/>
                  <a:pt x="-4981" y="17840"/>
                  <a:pt x="3984" y="0"/>
                </a:cubicBezTo>
                <a:cubicBezTo>
                  <a:pt x="-2666" y="11504"/>
                  <a:pt x="12204185" y="1045253"/>
                  <a:pt x="12211824" y="1034177"/>
                </a:cubicBezTo>
                <a:cubicBezTo>
                  <a:pt x="12209532" y="1049073"/>
                  <a:pt x="12212027" y="1366544"/>
                  <a:pt x="12209735" y="1532694"/>
                </a:cubicBezTo>
                <a:lnTo>
                  <a:pt x="3984" y="15326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C494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28B457-E554-B149-8B86-A3886BB23FB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137913" y="5539660"/>
            <a:ext cx="1909429" cy="124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00C494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654BB91-2B54-BE49-A289-0730A3684D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26468" y="5629836"/>
            <a:ext cx="1302213" cy="85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2F2F2D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2F2F2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2F2F2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2F2F2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2F2F2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6">
          <p15:clr>
            <a:srgbClr val="F26B43"/>
          </p15:clr>
        </p15:guide>
        <p15:guide id="2" pos="347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3362">
          <p15:clr>
            <a:srgbClr val="F26B43"/>
          </p15:clr>
        </p15:guide>
        <p15:guide id="6" orient="horz" pos="13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1791494"/>
            <a:ext cx="11090275" cy="161925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Supported housing for people with long term needs: overcoming the barriers to development 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sue.ramsden@housing.org.uk 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www.housing.org.uk 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endParaRPr lang="en-GB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251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4" y="549275"/>
            <a:ext cx="6650036" cy="665164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Questions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50864" y="1042988"/>
            <a:ext cx="10993436" cy="4429125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What are the significant </a:t>
            </a:r>
            <a:r>
              <a:rPr lang="en-GB" sz="2000" dirty="0" smtClean="0"/>
              <a:t>barriers? </a:t>
            </a:r>
            <a:endParaRPr lang="en-GB" sz="2000" dirty="0"/>
          </a:p>
          <a:p>
            <a:pPr lvl="0"/>
            <a:r>
              <a:rPr lang="en-GB" sz="2000" dirty="0"/>
              <a:t>How can housing associations better meet the needs of local commissioners? </a:t>
            </a:r>
          </a:p>
          <a:p>
            <a:pPr lvl="0"/>
            <a:r>
              <a:rPr lang="en-GB" sz="2000" dirty="0"/>
              <a:t>How can commissioners support a sustainable model of development and management of new schemes? </a:t>
            </a:r>
          </a:p>
          <a:p>
            <a:pPr lvl="0"/>
            <a:r>
              <a:rPr lang="en-GB" sz="2000" dirty="0"/>
              <a:t>What is the role of </a:t>
            </a:r>
            <a:r>
              <a:rPr lang="en-GB" sz="2000" dirty="0" smtClean="0"/>
              <a:t>regulatory bodies in </a:t>
            </a:r>
            <a:r>
              <a:rPr lang="en-GB" sz="2000" dirty="0"/>
              <a:t>achieving a sustainable model? </a:t>
            </a:r>
          </a:p>
          <a:p>
            <a:pPr lvl="0"/>
            <a:r>
              <a:rPr lang="en-GB" sz="2000" dirty="0"/>
              <a:t>How can Homes </a:t>
            </a:r>
            <a:r>
              <a:rPr lang="en-GB" sz="2000" dirty="0" smtClean="0"/>
              <a:t>England/GLA/ MHCLG </a:t>
            </a:r>
            <a:r>
              <a:rPr lang="en-GB" sz="2000" dirty="0"/>
              <a:t>support a more sustainable model of long-term supported housing? </a:t>
            </a:r>
          </a:p>
          <a:p>
            <a:pPr lvl="0"/>
            <a:r>
              <a:rPr lang="en-GB" sz="2000" dirty="0"/>
              <a:t>Is there a need for more oversight on costs and quality of schemes?  </a:t>
            </a:r>
          </a:p>
        </p:txBody>
      </p:sp>
    </p:spTree>
    <p:extLst>
      <p:ext uri="{BB962C8B-B14F-4D97-AF65-F5344CB8AC3E}">
        <p14:creationId xmlns:p14="http://schemas.microsoft.com/office/powerpoint/2010/main" val="105404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0292" y="580767"/>
            <a:ext cx="4683211" cy="3175687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Golden Lane Housing, Leeds, 2 shared houses for 10 people</a:t>
            </a:r>
            <a:br>
              <a:rPr lang="en-US" sz="2000" b="0" dirty="0" smtClean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GB" sz="2000" b="0" dirty="0" smtClean="0"/>
              <a:t>Platform </a:t>
            </a:r>
            <a:r>
              <a:rPr lang="en-GB" sz="2000" b="0" dirty="0"/>
              <a:t>Housing </a:t>
            </a:r>
            <a:r>
              <a:rPr lang="en-GB" sz="2000" b="0" dirty="0" smtClean="0"/>
              <a:t>Group, </a:t>
            </a:r>
            <a:r>
              <a:rPr lang="en-GB" sz="2000" b="0" dirty="0"/>
              <a:t>Droitwich Spa, </a:t>
            </a:r>
            <a:r>
              <a:rPr lang="en-GB" sz="2000" b="0" dirty="0" smtClean="0"/>
              <a:t>8 flats </a:t>
            </a:r>
            <a:r>
              <a:rPr lang="en-GB" sz="2000" b="0" dirty="0"/>
              <a:t>for young </a:t>
            </a:r>
            <a:r>
              <a:rPr lang="en-GB" sz="2000" b="0" dirty="0" smtClean="0"/>
              <a:t>adults</a:t>
            </a:r>
            <a:br>
              <a:rPr lang="en-GB" sz="2000" b="0" dirty="0" smtClean="0"/>
            </a:br>
            <a:r>
              <a:rPr lang="en-GB" sz="2000" b="0" dirty="0"/>
              <a:t/>
            </a:r>
            <a:br>
              <a:rPr lang="en-GB" sz="2000" b="0" dirty="0"/>
            </a:br>
            <a:r>
              <a:rPr lang="en-GB" sz="2000" b="0" dirty="0"/>
              <a:t>Grand Union Housing: High Oaks, St Albans, four flats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/>
              <a:t/>
            </a:r>
            <a:br>
              <a:rPr lang="en-GB" sz="2000" b="0" dirty="0"/>
            </a:br>
            <a:r>
              <a:rPr lang="en-US" sz="2000" b="0" dirty="0"/>
              <a:t/>
            </a:r>
            <a:br>
              <a:rPr lang="en-US" sz="2000" b="0" dirty="0"/>
            </a:br>
            <a:endParaRPr lang="en-GB" sz="20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569" y="4929701"/>
            <a:ext cx="10516511" cy="13229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988" y="3214299"/>
            <a:ext cx="5880012" cy="37030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311988" cy="40037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837" y="4009638"/>
            <a:ext cx="59683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</a:t>
            </a:r>
            <a:r>
              <a:rPr lang="en-GB" sz="2000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Housing Group: Kingsbridge Way, Nottingham, shared accommodation </a:t>
            </a:r>
          </a:p>
          <a:p>
            <a:endParaRPr lang="en-GB" sz="2000" dirty="0" smtClean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Southdown: Southdown Court, </a:t>
            </a:r>
            <a:r>
              <a:rPr lang="en-GB" sz="2000" dirty="0" err="1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Hailsham</a:t>
            </a:r>
            <a:r>
              <a:rPr lang="en-GB" sz="2000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 flats </a:t>
            </a:r>
          </a:p>
          <a:p>
            <a:endParaRPr lang="en-GB" sz="2000" dirty="0" smtClean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Thirteen Group: Fellows Hall, Loftus, 7 flats </a:t>
            </a:r>
            <a:r>
              <a:rPr lang="en-GB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 smtClean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8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s Blue">
  <a:themeElements>
    <a:clrScheme name="Custom 2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0060AF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22EA6"/>
      </a:accent6>
      <a:hlink>
        <a:srgbClr val="0060AF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B4639C2D-B37D-5344-AA2C-EFDB42FE8F4E}"/>
    </a:ext>
  </a:extLst>
</a:theme>
</file>

<file path=ppt/theme/theme2.xml><?xml version="1.0" encoding="utf-8"?>
<a:theme xmlns:a="http://schemas.openxmlformats.org/drawingml/2006/main" name="Content Blue">
  <a:themeElements>
    <a:clrScheme name="NHF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26E7C45B-5583-9148-A97B-376A67BA88B2}"/>
    </a:ext>
  </a:extLst>
</a:theme>
</file>

<file path=ppt/theme/theme3.xml><?xml version="1.0" encoding="utf-8"?>
<a:theme xmlns:a="http://schemas.openxmlformats.org/drawingml/2006/main" name="Covers Navy">
  <a:themeElements>
    <a:clrScheme name="NHF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85810F1C-4ADB-9C43-BD9C-FB4CD12EEF81}"/>
    </a:ext>
  </a:extLst>
</a:theme>
</file>

<file path=ppt/theme/theme4.xml><?xml version="1.0" encoding="utf-8"?>
<a:theme xmlns:a="http://schemas.openxmlformats.org/drawingml/2006/main" name="Content Navy ">
  <a:themeElements>
    <a:clrScheme name="NHF Theme">
      <a:dk1>
        <a:srgbClr val="2F2F2C"/>
      </a:dk1>
      <a:lt1>
        <a:srgbClr val="FFFFFF"/>
      </a:lt1>
      <a:dk2>
        <a:srgbClr val="1D3063"/>
      </a:dk2>
      <a:lt2>
        <a:srgbClr val="EBECEC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D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2C666BC5-878F-5B4E-B73D-6E518952632F}"/>
    </a:ext>
  </a:extLst>
</a:theme>
</file>

<file path=ppt/theme/theme5.xml><?xml version="1.0" encoding="utf-8"?>
<a:theme xmlns:a="http://schemas.openxmlformats.org/drawingml/2006/main" name="Covers Brick">
  <a:themeElements>
    <a:clrScheme name="NHF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E50BC517-B603-A447-83B6-7DAB190345F4}"/>
    </a:ext>
  </a:extLst>
</a:theme>
</file>

<file path=ppt/theme/theme6.xml><?xml version="1.0" encoding="utf-8"?>
<a:theme xmlns:a="http://schemas.openxmlformats.org/drawingml/2006/main" name="Content Brick">
  <a:themeElements>
    <a:clrScheme name="NHF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3E328CC8-3703-9246-89BA-FA9FE8C2DA39}"/>
    </a:ext>
  </a:extLst>
</a:theme>
</file>

<file path=ppt/theme/theme7.xml><?xml version="1.0" encoding="utf-8"?>
<a:theme xmlns:a="http://schemas.openxmlformats.org/drawingml/2006/main" name="Full Screen Image">
  <a:themeElements>
    <a:clrScheme name="NHF">
      <a:dk1>
        <a:srgbClr val="000000"/>
      </a:dk1>
      <a:lt1>
        <a:srgbClr val="FFFFFF"/>
      </a:lt1>
      <a:dk2>
        <a:srgbClr val="1D3061"/>
      </a:dk2>
      <a:lt2>
        <a:srgbClr val="E7E6E6"/>
      </a:lt2>
      <a:accent1>
        <a:srgbClr val="4472C4"/>
      </a:accent1>
      <a:accent2>
        <a:srgbClr val="00C393"/>
      </a:accent2>
      <a:accent3>
        <a:srgbClr val="FFCC00"/>
      </a:accent3>
      <a:accent4>
        <a:srgbClr val="FF400D"/>
      </a:accent4>
      <a:accent5>
        <a:srgbClr val="5E0087"/>
      </a:accent5>
      <a:accent6>
        <a:srgbClr val="F12CA6"/>
      </a:accent6>
      <a:hlink>
        <a:srgbClr val="4471C3"/>
      </a:hlink>
      <a:folHlink>
        <a:srgbClr val="C3BC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owerpoint_template_V3" id="{DA6C7BD1-F59E-E846-9278-9FC89AE28E39}" vid="{D5EC11AE-D798-1C4A-B259-5CA0AB8E0A2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D2CA70CA811A4C9F18DA57CEC52A38" ma:contentTypeVersion="12" ma:contentTypeDescription="Create a new document." ma:contentTypeScope="" ma:versionID="cffd7d23923c0ab33b47ea1a9c7827ee">
  <xsd:schema xmlns:xsd="http://www.w3.org/2001/XMLSchema" xmlns:xs="http://www.w3.org/2001/XMLSchema" xmlns:p="http://schemas.microsoft.com/office/2006/metadata/properties" xmlns:ns2="3e6cab67-71e1-43fe-bf44-962cf23444a2" xmlns:ns3="22d97ed3-d2a5-4c55-aaa9-0f8d366c11e6" targetNamespace="http://schemas.microsoft.com/office/2006/metadata/properties" ma:root="true" ma:fieldsID="4a26ef90ce96631ae4b59fa38c55fbc5" ns2:_="" ns3:_="">
    <xsd:import namespace="3e6cab67-71e1-43fe-bf44-962cf23444a2"/>
    <xsd:import namespace="22d97ed3-d2a5-4c55-aaa9-0f8d366c11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cab67-71e1-43fe-bf44-962cf23444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97ed3-d2a5-4c55-aaa9-0f8d366c11e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7FB83A-B59C-4E20-9943-8BAE3F51EE22}"/>
</file>

<file path=customXml/itemProps2.xml><?xml version="1.0" encoding="utf-8"?>
<ds:datastoreItem xmlns:ds="http://schemas.openxmlformats.org/officeDocument/2006/customXml" ds:itemID="{B258AE2D-2513-4C4A-B4F9-BB57515AC463}"/>
</file>

<file path=customXml/itemProps3.xml><?xml version="1.0" encoding="utf-8"?>
<ds:datastoreItem xmlns:ds="http://schemas.openxmlformats.org/officeDocument/2006/customXml" ds:itemID="{5FD2C634-61F1-4C0F-ADBD-4F073443DD31}"/>
</file>

<file path=docProps/app.xml><?xml version="1.0" encoding="utf-8"?>
<Properties xmlns="http://schemas.openxmlformats.org/officeDocument/2006/extended-properties" xmlns:vt="http://schemas.openxmlformats.org/officeDocument/2006/docPropsVTypes">
  <Template>NHF Powerpoint template</Template>
  <TotalTime>351</TotalTime>
  <Words>179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Covers Blue</vt:lpstr>
      <vt:lpstr>Content Blue</vt:lpstr>
      <vt:lpstr>Covers Navy</vt:lpstr>
      <vt:lpstr>Content Navy </vt:lpstr>
      <vt:lpstr>Covers Brick</vt:lpstr>
      <vt:lpstr>Content Brick</vt:lpstr>
      <vt:lpstr>Full Screen Image</vt:lpstr>
      <vt:lpstr>Supported housing for people with long term needs: overcoming the barriers to development     sue.ramsden@housing.org.uk  www.housing.org.uk  </vt:lpstr>
      <vt:lpstr>Questions  </vt:lpstr>
      <vt:lpstr>   Golden Lane Housing, Leeds, 2 shared houses for 10 people  Platform Housing Group, Droitwich Spa, 8 flats for young adults  Grand Union Housing: High Oaks, St Albans, four flats    </vt:lpstr>
    </vt:vector>
  </TitlesOfParts>
  <Company>National Housing Federation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 survey on Homelessness</dc:title>
  <dc:creator>Suzannah Young</dc:creator>
  <cp:lastModifiedBy>Sue Ramsden</cp:lastModifiedBy>
  <cp:revision>31</cp:revision>
  <cp:lastPrinted>2019-11-20T18:18:56Z</cp:lastPrinted>
  <dcterms:created xsi:type="dcterms:W3CDTF">2020-09-01T10:06:30Z</dcterms:created>
  <dcterms:modified xsi:type="dcterms:W3CDTF">2020-09-24T12:24:55Z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0x01010037D2CA70CA811A4C9F18DA57CEC52A38</vt:lpwstr>
  </property>
</Properties>
</file>