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96" r:id="rId2"/>
    <p:sldId id="298" r:id="rId3"/>
    <p:sldId id="310" r:id="rId4"/>
    <p:sldId id="258" r:id="rId5"/>
    <p:sldId id="311" r:id="rId6"/>
    <p:sldId id="302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ADE0DF-687B-7D4C-8ACB-E66A80ABE101}">
          <p14:sldIdLst>
            <p14:sldId id="296"/>
            <p14:sldId id="298"/>
            <p14:sldId id="310"/>
            <p14:sldId id="258"/>
            <p14:sldId id="311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pos="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1C6C"/>
    <a:srgbClr val="F47920"/>
    <a:srgbClr val="E86741"/>
    <a:srgbClr val="E17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/>
    <p:restoredTop sz="92663"/>
  </p:normalViewPr>
  <p:slideViewPr>
    <p:cSldViewPr snapToGrid="0" snapToObjects="1">
      <p:cViewPr varScale="1">
        <p:scale>
          <a:sx n="74" d="100"/>
          <a:sy n="74" d="100"/>
        </p:scale>
        <p:origin x="2728" y="168"/>
      </p:cViewPr>
      <p:guideLst>
        <p:guide orient="horz" pos="305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AD634-B286-CF4C-B608-BAEDD7C846A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B6ED8-9D91-5E4C-8236-27D5494A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6ED8-9D91-5E4C-8236-27D5494AAD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2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/>
                <a:cs typeface="Times New Roman"/>
              </a:rPr>
              <a:t>‘Housing First spread </a:t>
            </a:r>
            <a:r>
              <a:rPr lang="en-US" sz="1200" u="sng" dirty="0">
                <a:latin typeface="Times New Roman"/>
                <a:cs typeface="Times New Roman"/>
              </a:rPr>
              <a:t>has been slow, fragmented, and varied</a:t>
            </a:r>
            <a:r>
              <a:rPr lang="en-US" sz="1200" b="1" dirty="0">
                <a:latin typeface="Times New Roman"/>
                <a:cs typeface="Times New Roman"/>
              </a:rPr>
              <a:t>’ </a:t>
            </a:r>
            <a:r>
              <a:rPr lang="en-US" sz="1200" dirty="0">
                <a:latin typeface="Times New Roman"/>
                <a:cs typeface="Times New Roman"/>
              </a:rPr>
              <a:t>(</a:t>
            </a:r>
            <a:r>
              <a:rPr lang="en-US" sz="1200" dirty="0" err="1">
                <a:latin typeface="Times New Roman"/>
                <a:cs typeface="Times New Roman"/>
              </a:rPr>
              <a:t>Pleace</a:t>
            </a:r>
            <a:r>
              <a:rPr lang="en-US" sz="1200" dirty="0">
                <a:latin typeface="Times New Roman"/>
                <a:cs typeface="Times New Roman"/>
              </a:rPr>
              <a:t> &amp; </a:t>
            </a:r>
            <a:r>
              <a:rPr lang="en-US" sz="1200" dirty="0" err="1">
                <a:latin typeface="Times New Roman"/>
                <a:cs typeface="Times New Roman"/>
              </a:rPr>
              <a:t>Bretheron</a:t>
            </a:r>
            <a:r>
              <a:rPr lang="en-US" sz="1200" dirty="0">
                <a:latin typeface="Times New Roman"/>
                <a:cs typeface="Times New Roman"/>
              </a:rPr>
              <a:t>, 2017; Weaver, 2018). 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>
                <a:latin typeface="Times New Roman"/>
                <a:ea typeface="ＭＳ 明朝"/>
                <a:cs typeface="Times New Roman"/>
              </a:rPr>
              <a:t>It is, however, a contradiction of everything that has gone before. It involves unlearning our unconscious assumptions and beliefs. Particularly around what we believe homeless people are capable of,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CCB1A-5963-A14A-A6DD-AB44F04E9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6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3503" y="716074"/>
            <a:ext cx="6992433" cy="112296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5400" b="1" i="0" baseline="0">
                <a:solidFill>
                  <a:schemeClr val="bg1"/>
                </a:solidFill>
                <a:latin typeface="+mn-lt"/>
                <a:ea typeface="Avenir Next" charset="0"/>
                <a:cs typeface="Avenir Next" charset="0"/>
              </a:defRPr>
            </a:lvl1pPr>
          </a:lstStyle>
          <a:p>
            <a:r>
              <a:rPr lang="en-US" dirty="0"/>
              <a:t>TITLE GOES HERE IN CAPS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3504" y="2315924"/>
            <a:ext cx="6858000" cy="3342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baseline="0">
                <a:solidFill>
                  <a:schemeClr val="bg1"/>
                </a:solidFill>
                <a:latin typeface="+mn-lt"/>
                <a:ea typeface="Avenir Next Medium" charset="0"/>
                <a:cs typeface="Avenir Next Medium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 title goes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4703" y="2823957"/>
            <a:ext cx="77058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03250" y="3147348"/>
            <a:ext cx="6142455" cy="3381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0" i="0">
                <a:solidFill>
                  <a:schemeClr val="bg1"/>
                </a:solidFill>
                <a:latin typeface="+mn-lt"/>
                <a:ea typeface="Avenir Next" charset="0"/>
                <a:cs typeface="Avenir Next" charset="0"/>
              </a:defRPr>
            </a:lvl1pPr>
          </a:lstStyle>
          <a:p>
            <a:pPr lvl="0"/>
            <a:r>
              <a:rPr lang="en-US" dirty="0"/>
              <a:t>Date / location / additional info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21" y="3808875"/>
            <a:ext cx="9372513" cy="14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1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4703" y="2823957"/>
            <a:ext cx="77058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21" y="3808875"/>
            <a:ext cx="9372513" cy="1449751"/>
          </a:xfrm>
          <a:prstGeom prst="rect">
            <a:avLst/>
          </a:prstGeom>
        </p:spPr>
      </p:pic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74703" y="4195977"/>
            <a:ext cx="1258371" cy="65722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134535" y="4195977"/>
            <a:ext cx="1258371" cy="65722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03503" y="716074"/>
            <a:ext cx="6992433" cy="112296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5400" b="1" i="0" baseline="0">
                <a:solidFill>
                  <a:schemeClr val="bg1"/>
                </a:solidFill>
                <a:latin typeface="+mn-lt"/>
                <a:ea typeface="Avenir Next" charset="0"/>
                <a:cs typeface="Avenir Next" charset="0"/>
              </a:defRPr>
            </a:lvl1pPr>
          </a:lstStyle>
          <a:p>
            <a:r>
              <a:rPr lang="en-US" dirty="0"/>
              <a:t>TITLE GOES HERE IN CAPS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3504" y="2315924"/>
            <a:ext cx="6858000" cy="3342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baseline="0">
                <a:solidFill>
                  <a:schemeClr val="bg1"/>
                </a:solidFill>
                <a:latin typeface="+mn-lt"/>
                <a:ea typeface="Avenir Next Medium" charset="0"/>
                <a:cs typeface="Avenir Next Medium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 title goes here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03250" y="3147348"/>
            <a:ext cx="6142455" cy="3381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0" i="0">
                <a:solidFill>
                  <a:schemeClr val="bg1"/>
                </a:solidFill>
                <a:latin typeface="+mn-lt"/>
                <a:ea typeface="Avenir Next" charset="0"/>
                <a:cs typeface="Avenir Next" charset="0"/>
              </a:defRPr>
            </a:lvl1pPr>
          </a:lstStyle>
          <a:p>
            <a:pPr lvl="0"/>
            <a:r>
              <a:rPr lang="en-US" dirty="0"/>
              <a:t>Date / location / 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19571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80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659" cy="5143499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884241" y="2324358"/>
            <a:ext cx="7642141" cy="246295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11C6C"/>
              </a:buClr>
              <a:buSzPct val="120000"/>
              <a:buFont typeface="Arial" charset="0"/>
              <a:buChar char="•"/>
              <a:tabLst/>
              <a:defRPr sz="2000" b="0" i="0" baseline="0">
                <a:latin typeface="+mn-lt"/>
                <a:ea typeface="Avenir Next" charset="0"/>
                <a:cs typeface="Avenir Next" charset="0"/>
              </a:defRPr>
            </a:lvl1pPr>
            <a:lvl2pPr>
              <a:defRPr b="1" i="0">
                <a:latin typeface="Avenir Next Demi Bold" charset="0"/>
                <a:ea typeface="Avenir Next Demi Bold" charset="0"/>
                <a:cs typeface="Avenir Next Demi Bold" charset="0"/>
              </a:defRPr>
            </a:lvl2pPr>
            <a:lvl3pPr>
              <a:defRPr b="1" i="0">
                <a:latin typeface="Avenir Next Demi Bold" charset="0"/>
                <a:ea typeface="Avenir Next Demi Bold" charset="0"/>
                <a:cs typeface="Avenir Next Demi Bold" charset="0"/>
              </a:defRPr>
            </a:lvl3pPr>
            <a:lvl4pPr>
              <a:defRPr b="1" i="0">
                <a:latin typeface="Avenir Next Demi Bold" charset="0"/>
                <a:ea typeface="Avenir Next Demi Bold" charset="0"/>
                <a:cs typeface="Avenir Next Demi Bold" charset="0"/>
              </a:defRPr>
            </a:lvl4pPr>
            <a:lvl5pPr>
              <a:defRPr b="1" i="0">
                <a:latin typeface="Avenir Next Demi Bold" charset="0"/>
                <a:ea typeface="Avenir Next Demi Bold" charset="0"/>
                <a:cs typeface="Avenir Next Demi Bold" charset="0"/>
              </a:defRPr>
            </a:lvl5pPr>
          </a:lstStyle>
          <a:p>
            <a:pPr lvl="0"/>
            <a:r>
              <a:rPr lang="en-US" dirty="0"/>
              <a:t>Important parts of the bullet can be highlighted in a bold weight for added impact.</a:t>
            </a:r>
          </a:p>
          <a:p>
            <a:pPr lvl="0"/>
            <a:r>
              <a:rPr lang="en-US" dirty="0"/>
              <a:t>Maecenas vitae quam et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Nunc</a:t>
            </a:r>
            <a:r>
              <a:rPr lang="en-US" dirty="0"/>
              <a:t> a </a:t>
            </a:r>
            <a:r>
              <a:rPr lang="en-US" dirty="0" err="1"/>
              <a:t>nisl</a:t>
            </a:r>
            <a:r>
              <a:rPr lang="en-US" dirty="0"/>
              <a:t> vitae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id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884242" y="1641014"/>
            <a:ext cx="5030784" cy="3808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 baseline="0">
                <a:solidFill>
                  <a:srgbClr val="511C6C"/>
                </a:solidFill>
                <a:latin typeface="+mn-lt"/>
                <a:ea typeface="Avenir Next Demi Bold" charset="0"/>
                <a:cs typeface="Avenir Next Demi Bold" charset="0"/>
              </a:defRPr>
            </a:lvl1pPr>
            <a:lvl2pPr>
              <a:defRPr b="1" i="0">
                <a:latin typeface="Avenir Next Demi Bold" charset="0"/>
                <a:ea typeface="Avenir Next Demi Bold" charset="0"/>
                <a:cs typeface="Avenir Next Demi Bold" charset="0"/>
              </a:defRPr>
            </a:lvl2pPr>
            <a:lvl3pPr>
              <a:defRPr b="1" i="0">
                <a:latin typeface="Avenir Next Demi Bold" charset="0"/>
                <a:ea typeface="Avenir Next Demi Bold" charset="0"/>
                <a:cs typeface="Avenir Next Demi Bold" charset="0"/>
              </a:defRPr>
            </a:lvl3pPr>
            <a:lvl4pPr>
              <a:defRPr b="1" i="0">
                <a:latin typeface="Avenir Next Demi Bold" charset="0"/>
                <a:ea typeface="Avenir Next Demi Bold" charset="0"/>
                <a:cs typeface="Avenir Next Demi Bold" charset="0"/>
              </a:defRPr>
            </a:lvl4pPr>
            <a:lvl5pPr>
              <a:defRPr b="1" i="0">
                <a:latin typeface="Avenir Next Demi Bold" charset="0"/>
                <a:ea typeface="Avenir Next Demi Bold" charset="0"/>
                <a:cs typeface="Avenir Next Demi Bold" charset="0"/>
              </a:defRPr>
            </a:lvl5pPr>
          </a:lstStyle>
          <a:p>
            <a:pPr lvl="0"/>
            <a:r>
              <a:rPr lang="en-US" dirty="0"/>
              <a:t>Page title (minimal text as bullet points)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1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674703" y="2823957"/>
            <a:ext cx="77058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70" y="-67296"/>
            <a:ext cx="9364192" cy="1448464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84241" y="1763577"/>
            <a:ext cx="6110339" cy="2749156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511C6C"/>
              </a:buClr>
            </a:pPr>
            <a:r>
              <a:rPr lang="en-US" dirty="0">
                <a:latin typeface="+mn-lt"/>
              </a:rPr>
              <a:t>Important parts of the text can be </a:t>
            </a:r>
            <a:r>
              <a:rPr lang="en-US" b="1" dirty="0">
                <a:latin typeface="+mn-lt"/>
                <a:ea typeface="Avenir Next Demi Bold" charset="0"/>
                <a:cs typeface="Avenir Next Demi Bold" charset="0"/>
              </a:rPr>
              <a:t>highlighted in demi bold weight</a:t>
            </a:r>
            <a:r>
              <a:rPr lang="en-US" dirty="0">
                <a:latin typeface="+mn-lt"/>
              </a:rPr>
              <a:t> for added impact.</a:t>
            </a:r>
          </a:p>
          <a:p>
            <a:pPr>
              <a:buClr>
                <a:srgbClr val="511C6C"/>
              </a:buClr>
            </a:pPr>
            <a:r>
              <a:rPr lang="en-US" dirty="0" err="1">
                <a:latin typeface="+mn-lt"/>
              </a:rPr>
              <a:t>Nunc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nisl</a:t>
            </a:r>
            <a:r>
              <a:rPr lang="en-US" dirty="0">
                <a:latin typeface="+mn-lt"/>
              </a:rPr>
              <a:t> vitae </a:t>
            </a:r>
            <a:r>
              <a:rPr lang="en-US" b="1" dirty="0" err="1">
                <a:latin typeface="+mn-lt"/>
                <a:ea typeface="Avenir Next Demi Bold" charset="0"/>
                <a:cs typeface="Avenir Next Demi Bold" charset="0"/>
              </a:rPr>
              <a:t>massa</a:t>
            </a:r>
            <a:r>
              <a:rPr lang="en-US" b="1" dirty="0">
                <a:latin typeface="+mn-lt"/>
                <a:ea typeface="Avenir Next Demi Bold" charset="0"/>
                <a:cs typeface="Avenir Next Demi Bold" charset="0"/>
              </a:rPr>
              <a:t> </a:t>
            </a:r>
            <a:r>
              <a:rPr lang="en-US" b="1" dirty="0" err="1">
                <a:latin typeface="+mn-lt"/>
                <a:ea typeface="Avenir Next Demi Bold" charset="0"/>
                <a:cs typeface="Avenir Next Demi Bold" charset="0"/>
              </a:rPr>
              <a:t>volutpat</a:t>
            </a:r>
            <a:r>
              <a:rPr lang="en-US" b="1" dirty="0">
                <a:latin typeface="+mn-lt"/>
                <a:ea typeface="Avenir Next Demi Bold" charset="0"/>
                <a:cs typeface="Avenir Next Demi Bold" charset="0"/>
              </a:rPr>
              <a:t> </a:t>
            </a:r>
            <a:r>
              <a:rPr lang="en-US" b="1" dirty="0" err="1">
                <a:latin typeface="+mn-lt"/>
                <a:ea typeface="Avenir Next Demi Bold" charset="0"/>
                <a:cs typeface="Avenir Next Demi Bold" charset="0"/>
              </a:rPr>
              <a:t>volutpat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Sed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bibendum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mauris</a:t>
            </a:r>
            <a:r>
              <a:rPr lang="en-US" dirty="0">
                <a:latin typeface="+mn-lt"/>
              </a:rPr>
              <a:t> id </a:t>
            </a:r>
            <a:r>
              <a:rPr lang="en-US" dirty="0" err="1">
                <a:latin typeface="+mn-lt"/>
              </a:rPr>
              <a:t>rutrum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feugiat</a:t>
            </a:r>
            <a:r>
              <a:rPr lang="en-US" dirty="0">
                <a:latin typeface="+mn-lt"/>
              </a:rPr>
              <a:t>.</a:t>
            </a:r>
          </a:p>
          <a:p>
            <a:pPr>
              <a:buClr>
                <a:srgbClr val="511C6C"/>
              </a:buClr>
            </a:pPr>
            <a:r>
              <a:rPr lang="en-US" b="1" dirty="0">
                <a:latin typeface="+mn-lt"/>
                <a:ea typeface="Avenir Next Demi Bold" charset="0"/>
                <a:cs typeface="Avenir Next Demi Bold" charset="0"/>
              </a:rPr>
              <a:t>Or every bullet point can be in demi bold</a:t>
            </a:r>
            <a:r>
              <a:rPr lang="en-US" dirty="0">
                <a:latin typeface="+mn-lt"/>
              </a:rPr>
              <a:t>.</a:t>
            </a:r>
          </a:p>
          <a:p>
            <a:pPr>
              <a:buClr>
                <a:srgbClr val="511C6C"/>
              </a:buClr>
            </a:pPr>
            <a:r>
              <a:rPr lang="en-US" dirty="0" err="1"/>
              <a:t>Nunc</a:t>
            </a:r>
            <a:r>
              <a:rPr lang="en-US" dirty="0"/>
              <a:t> a </a:t>
            </a:r>
            <a:r>
              <a:rPr lang="en-US" dirty="0" err="1"/>
              <a:t>nisl</a:t>
            </a:r>
            <a:r>
              <a:rPr lang="en-US" dirty="0"/>
              <a:t> vitae </a:t>
            </a:r>
            <a:r>
              <a:rPr lang="en-US" b="1" dirty="0" err="1">
                <a:ea typeface="Avenir Next Demi Bold" charset="0"/>
                <a:cs typeface="Avenir Next Demi Bold" charset="0"/>
              </a:rPr>
              <a:t>massa</a:t>
            </a:r>
            <a:r>
              <a:rPr lang="en-US" b="1" dirty="0">
                <a:ea typeface="Avenir Next Demi Bold" charset="0"/>
                <a:cs typeface="Avenir Next Demi Bold" charset="0"/>
              </a:rPr>
              <a:t> </a:t>
            </a:r>
            <a:r>
              <a:rPr lang="en-US" b="1" dirty="0" err="1">
                <a:ea typeface="Avenir Next Demi Bold" charset="0"/>
                <a:cs typeface="Avenir Next Demi Bold" charset="0"/>
              </a:rPr>
              <a:t>volutpat</a:t>
            </a:r>
            <a:r>
              <a:rPr lang="en-US" b="1" dirty="0">
                <a:ea typeface="Avenir Next Demi Bold" charset="0"/>
                <a:cs typeface="Avenir Next Demi Bold" charset="0"/>
              </a:rPr>
              <a:t> </a:t>
            </a:r>
            <a:r>
              <a:rPr lang="en-US" b="1" dirty="0" err="1">
                <a:ea typeface="Avenir Next Demi Bold" charset="0"/>
                <a:cs typeface="Avenir Next Demi Bold" charset="0"/>
              </a:rPr>
              <a:t>volutpat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id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</a:t>
            </a:r>
          </a:p>
          <a:p>
            <a:pPr>
              <a:buClr>
                <a:srgbClr val="00B2DD"/>
              </a:buClr>
            </a:pPr>
            <a:endParaRPr lang="en-US" dirty="0">
              <a:latin typeface="+mn-lt"/>
            </a:endParaRPr>
          </a:p>
          <a:p>
            <a:pPr>
              <a:buClr>
                <a:srgbClr val="00B2DD"/>
              </a:buClr>
            </a:pPr>
            <a:endParaRPr lang="en-US" dirty="0">
              <a:latin typeface="+mn-lt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84242" y="1215700"/>
            <a:ext cx="5373684" cy="3808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11C6C"/>
                </a:solidFill>
                <a:latin typeface="+mn-lt"/>
              </a:rPr>
              <a:t>Page title (more bullet points)</a:t>
            </a:r>
          </a:p>
          <a:p>
            <a:endParaRPr lang="en-US" dirty="0">
              <a:solidFill>
                <a:srgbClr val="00B2D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171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657" cy="5143498"/>
          </a:xfrm>
          <a:prstGeom prst="rect">
            <a:avLst/>
          </a:prstGeom>
        </p:spPr>
      </p:pic>
      <p:sp>
        <p:nvSpPr>
          <p:cNvPr id="23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884241" y="455151"/>
            <a:ext cx="7441611" cy="3808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 baseline="0">
                <a:solidFill>
                  <a:srgbClr val="511C6C"/>
                </a:solidFill>
                <a:latin typeface="+mn-lt"/>
                <a:ea typeface="Avenir Next Demi Bold" charset="0"/>
                <a:cs typeface="Avenir Next Demi Bold" charset="0"/>
              </a:defRPr>
            </a:lvl1pPr>
            <a:lvl2pPr>
              <a:defRPr b="1" i="0">
                <a:latin typeface="Avenir Next Demi Bold" charset="0"/>
                <a:ea typeface="Avenir Next Demi Bold" charset="0"/>
                <a:cs typeface="Avenir Next Demi Bold" charset="0"/>
              </a:defRPr>
            </a:lvl2pPr>
            <a:lvl3pPr>
              <a:defRPr b="1" i="0">
                <a:latin typeface="Avenir Next Demi Bold" charset="0"/>
                <a:ea typeface="Avenir Next Demi Bold" charset="0"/>
                <a:cs typeface="Avenir Next Demi Bold" charset="0"/>
              </a:defRPr>
            </a:lvl3pPr>
            <a:lvl4pPr>
              <a:defRPr b="1" i="0">
                <a:latin typeface="Avenir Next Demi Bold" charset="0"/>
                <a:ea typeface="Avenir Next Demi Bold" charset="0"/>
                <a:cs typeface="Avenir Next Demi Bold" charset="0"/>
              </a:defRPr>
            </a:lvl4pPr>
            <a:lvl5pPr>
              <a:defRPr b="1" i="0">
                <a:latin typeface="Avenir Next Demi Bold" charset="0"/>
                <a:ea typeface="Avenir Next Demi Bold" charset="0"/>
                <a:cs typeface="Avenir Next Demi Bold" charset="0"/>
              </a:defRPr>
            </a:lvl5pPr>
          </a:lstStyle>
          <a:p>
            <a:pPr lvl="0"/>
            <a:r>
              <a:rPr lang="en-US" dirty="0"/>
              <a:t>Page title (text heavy 3 column)</a:t>
            </a:r>
          </a:p>
          <a:p>
            <a:pPr lvl="0"/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84242" y="1583686"/>
            <a:ext cx="7441610" cy="2089955"/>
          </a:xfrm>
          <a:prstGeom prst="rect">
            <a:avLst/>
          </a:prstGeom>
        </p:spPr>
        <p:txBody>
          <a:bodyPr numCol="3" spcCol="180000"/>
          <a:lstStyle>
            <a:lvl1pPr marL="1714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11C6C"/>
              </a:buClr>
              <a:buSzPct val="120000"/>
              <a:buFont typeface="Arial" charset="0"/>
              <a:buChar char="•"/>
              <a:tabLst/>
              <a:defRPr sz="1200" b="0" i="0" baseline="0">
                <a:latin typeface="+mn-lt"/>
                <a:ea typeface="Avenir Next" charset="0"/>
                <a:cs typeface="Avenir Next" charset="0"/>
              </a:defRPr>
            </a:lvl1pPr>
            <a:lvl2pPr>
              <a:defRPr b="1" i="0">
                <a:latin typeface="Avenir Next Demi Bold" charset="0"/>
                <a:ea typeface="Avenir Next Demi Bold" charset="0"/>
                <a:cs typeface="Avenir Next Demi Bold" charset="0"/>
              </a:defRPr>
            </a:lvl2pPr>
            <a:lvl3pPr>
              <a:defRPr b="1" i="0">
                <a:latin typeface="Avenir Next Demi Bold" charset="0"/>
                <a:ea typeface="Avenir Next Demi Bold" charset="0"/>
                <a:cs typeface="Avenir Next Demi Bold" charset="0"/>
              </a:defRPr>
            </a:lvl3pPr>
            <a:lvl4pPr>
              <a:defRPr b="1" i="0">
                <a:latin typeface="Avenir Next Demi Bold" charset="0"/>
                <a:ea typeface="Avenir Next Demi Bold" charset="0"/>
                <a:cs typeface="Avenir Next Demi Bold" charset="0"/>
              </a:defRPr>
            </a:lvl4pPr>
            <a:lvl5pPr>
              <a:defRPr b="1" i="0">
                <a:latin typeface="Avenir Next Demi Bold" charset="0"/>
                <a:ea typeface="Avenir Next Demi Bold" charset="0"/>
                <a:cs typeface="Avenir Next Demi Bold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vitae </a:t>
            </a:r>
            <a:r>
              <a:rPr lang="en-US" dirty="0" err="1"/>
              <a:t>nibh</a:t>
            </a:r>
            <a:r>
              <a:rPr lang="en-US" dirty="0"/>
              <a:t> est.</a:t>
            </a:r>
          </a:p>
          <a:p>
            <a:pPr lvl="0"/>
            <a:r>
              <a:rPr lang="en-US" dirty="0"/>
              <a:t>Maecenas vitae quam et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Nunc</a:t>
            </a:r>
            <a:r>
              <a:rPr lang="en-US" dirty="0"/>
              <a:t> a </a:t>
            </a:r>
            <a:r>
              <a:rPr lang="en-US" dirty="0" err="1"/>
              <a:t>nisl</a:t>
            </a:r>
            <a:r>
              <a:rPr lang="en-US" dirty="0"/>
              <a:t> vitae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id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feugia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vitae </a:t>
            </a:r>
            <a:r>
              <a:rPr lang="en-US" dirty="0" err="1"/>
              <a:t>nibh</a:t>
            </a:r>
            <a:r>
              <a:rPr lang="en-US" dirty="0"/>
              <a:t> est.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Maecenas vitae quam et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Nunc</a:t>
            </a:r>
            <a:r>
              <a:rPr lang="en-US" dirty="0"/>
              <a:t> a </a:t>
            </a:r>
            <a:r>
              <a:rPr lang="en-US" dirty="0" err="1"/>
              <a:t>nisl</a:t>
            </a:r>
            <a:r>
              <a:rPr lang="en-US" dirty="0"/>
              <a:t> vitae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id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84241" y="964856"/>
            <a:ext cx="7441611" cy="61883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SzPct val="120000"/>
              <a:buFontTx/>
              <a:buNone/>
              <a:tabLst/>
              <a:defRPr sz="1200" b="1" i="0" baseline="0">
                <a:latin typeface="+mn-lt"/>
                <a:ea typeface="Avenir Next Demi Bold" charset="0"/>
                <a:cs typeface="Avenir Next Demi Bold" charset="0"/>
              </a:defRPr>
            </a:lvl1pPr>
            <a:lvl2pPr>
              <a:defRPr b="1" i="0">
                <a:latin typeface="Avenir Next Demi Bold" charset="0"/>
                <a:ea typeface="Avenir Next Demi Bold" charset="0"/>
                <a:cs typeface="Avenir Next Demi Bold" charset="0"/>
              </a:defRPr>
            </a:lvl2pPr>
            <a:lvl3pPr>
              <a:defRPr b="1" i="0">
                <a:latin typeface="Avenir Next Demi Bold" charset="0"/>
                <a:ea typeface="Avenir Next Demi Bold" charset="0"/>
                <a:cs typeface="Avenir Next Demi Bold" charset="0"/>
              </a:defRPr>
            </a:lvl3pPr>
            <a:lvl4pPr>
              <a:defRPr b="1" i="0">
                <a:latin typeface="Avenir Next Demi Bold" charset="0"/>
                <a:ea typeface="Avenir Next Demi Bold" charset="0"/>
                <a:cs typeface="Avenir Next Demi Bold" charset="0"/>
              </a:defRPr>
            </a:lvl4pPr>
            <a:lvl5pPr>
              <a:defRPr b="1" i="0">
                <a:latin typeface="Avenir Next Demi Bold" charset="0"/>
                <a:ea typeface="Avenir Next Demi Bold" charset="0"/>
                <a:cs typeface="Avenir Next Demi Bold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vitae </a:t>
            </a:r>
            <a:r>
              <a:rPr lang="en-US" dirty="0" err="1"/>
              <a:t>nibh</a:t>
            </a:r>
            <a:r>
              <a:rPr lang="en-US" dirty="0"/>
              <a:t> est. Maecenas vitae quam et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</a:t>
            </a:r>
            <a:endParaRPr lang="en-US" sz="1200" b="1" dirty="0">
              <a:solidFill>
                <a:schemeClr val="tx1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3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ECEE-59FF-6C47-9955-D090F011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BE3CF-EA68-E145-A3D7-CC1C992FF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10067-F967-BF43-83F0-C38E0EC7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39C5-BAAD-C24F-820F-117A97F4031E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583D-5F1B-D346-BC76-6ACD4642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5FF4D-AC37-8748-A6C9-5AC481EB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556E-D3C4-8A4F-A2E0-210EADDD2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43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0" r:id="rId2"/>
    <p:sldLayoutId id="2147483667" r:id="rId3"/>
    <p:sldLayoutId id="2147483681" r:id="rId4"/>
    <p:sldLayoutId id="2147483693" r:id="rId5"/>
    <p:sldLayoutId id="2147483685" r:id="rId6"/>
    <p:sldLayoutId id="2147483694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Rachel.manning@wbs.ac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079"/>
            <a:ext cx="9143659" cy="51434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3503" y="2304338"/>
            <a:ext cx="7488073" cy="11239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511C6C"/>
                </a:solidFill>
                <a:latin typeface="+mn-lt"/>
              </a:rPr>
              <a:t>Homelessness &amp; Covid-19: A Trigger for Values Change?</a:t>
            </a:r>
            <a:br>
              <a:rPr lang="en-US" sz="3000" dirty="0">
                <a:solidFill>
                  <a:srgbClr val="511C6C"/>
                </a:solidFill>
                <a:latin typeface="+mn-lt"/>
              </a:rPr>
            </a:br>
            <a:endParaRPr lang="en-US" sz="3000" dirty="0">
              <a:solidFill>
                <a:srgbClr val="511C6C"/>
              </a:solidFill>
              <a:latin typeface="+mn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3504" y="3655605"/>
            <a:ext cx="6858000" cy="3342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 baseline="0">
                <a:solidFill>
                  <a:schemeClr val="bg1"/>
                </a:solidFill>
                <a:latin typeface="Avenir Next Medium" charset="0"/>
                <a:ea typeface="Avenir Next Medium" charset="0"/>
                <a:cs typeface="Avenir Next Medium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11C6C"/>
                </a:solidFill>
                <a:latin typeface="+mn-lt"/>
              </a:rPr>
              <a:t>Dr Rachel Manning</a:t>
            </a:r>
          </a:p>
          <a:p>
            <a:r>
              <a:rPr lang="en-US" dirty="0">
                <a:solidFill>
                  <a:srgbClr val="511C6C"/>
                </a:solidFill>
                <a:latin typeface="+mn-lt"/>
                <a:hlinkClick r:id="rId4"/>
              </a:rPr>
              <a:t>Rachel.manning@wbs.ac.uk</a:t>
            </a:r>
            <a:endParaRPr lang="en-US" dirty="0">
              <a:solidFill>
                <a:srgbClr val="511C6C"/>
              </a:solidFill>
              <a:latin typeface="+mn-lt"/>
            </a:endParaRPr>
          </a:p>
          <a:p>
            <a:r>
              <a:rPr lang="en-US" dirty="0">
                <a:solidFill>
                  <a:srgbClr val="511C6C"/>
                </a:solidFill>
                <a:latin typeface="+mn-lt"/>
              </a:rPr>
              <a:t>NIHR funded project #200073</a:t>
            </a:r>
          </a:p>
        </p:txBody>
      </p:sp>
    </p:spTree>
    <p:extLst>
      <p:ext uri="{BB962C8B-B14F-4D97-AF65-F5344CB8AC3E}">
        <p14:creationId xmlns:p14="http://schemas.microsoft.com/office/powerpoint/2010/main" val="145289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66656" y="1530728"/>
            <a:ext cx="8156242" cy="246295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Innovation needed now more than ever in housing &amp; health sectors. </a:t>
            </a:r>
          </a:p>
          <a:p>
            <a:r>
              <a:rPr lang="en-US" dirty="0"/>
              <a:t>Yet…even the most promising innovations often remain ‘stubbornly immobile’ within these sectors… </a:t>
            </a:r>
          </a:p>
          <a:p>
            <a:pPr marL="0" indent="0">
              <a:buNone/>
            </a:pPr>
            <a:r>
              <a:rPr lang="en-US" b="1" i="1" dirty="0"/>
              <a:t>Why?</a:t>
            </a:r>
          </a:p>
          <a:p>
            <a:r>
              <a:rPr lang="en-US" dirty="0"/>
              <a:t>Lack of ‘Evidence’?</a:t>
            </a:r>
          </a:p>
          <a:p>
            <a:r>
              <a:rPr lang="en-US" dirty="0"/>
              <a:t>Lack of ‘Resource’?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8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10551" y="1186891"/>
            <a:ext cx="8522898" cy="3149759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030A0"/>
              </a:buClr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Evidenced / resourced innovations often spread “less frequently, less consistently, or less assiduously…so that little or no benefit is yielded” (Greenhalgh et al., 2004); </a:t>
            </a:r>
          </a:p>
          <a:p>
            <a:pPr>
              <a:buClr>
                <a:srgbClr val="7030A0"/>
              </a:buClr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/ resources, alone, cannot:</a:t>
            </a:r>
          </a:p>
          <a:p>
            <a:pPr lvl="1" algn="ctr">
              <a:buClr>
                <a:srgbClr val="7030A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motivate appreciation or acceptance of an innovation.</a:t>
            </a:r>
          </a:p>
          <a:p>
            <a:pPr lvl="1" algn="ctr">
              <a:buClr>
                <a:srgbClr val="7030A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stakeholders willing to participate in innovation.</a:t>
            </a:r>
          </a:p>
          <a:p>
            <a:pPr>
              <a:buClr>
                <a:srgbClr val="7030A0"/>
              </a:buClr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“Generalised and enduring beliefs about what is right” (i.e. 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‘values’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key.</a:t>
            </a:r>
            <a:endParaRPr lang="en-GB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alignment of innovation and stakeholder values = consistent use.</a:t>
            </a:r>
          </a:p>
          <a:p>
            <a:pPr lvl="1"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Misalignment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conflict in values mean innovations less likely to be implemented.</a:t>
            </a:r>
          </a:p>
          <a:p>
            <a:pPr>
              <a:buClr>
                <a:srgbClr val="7030A0"/>
              </a:buClr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2DD"/>
              </a:buClr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49AB4E-C717-C444-B760-B0B721E81587}"/>
              </a:ext>
            </a:extLst>
          </p:cNvPr>
          <p:cNvSpPr txBox="1">
            <a:spLocks/>
          </p:cNvSpPr>
          <p:nvPr/>
        </p:nvSpPr>
        <p:spPr>
          <a:xfrm>
            <a:off x="820947" y="497707"/>
            <a:ext cx="5855898" cy="61828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Values-Lens on Innovation</a:t>
            </a:r>
          </a:p>
        </p:txBody>
      </p:sp>
    </p:spTree>
    <p:extLst>
      <p:ext uri="{BB962C8B-B14F-4D97-AF65-F5344CB8AC3E}">
        <p14:creationId xmlns:p14="http://schemas.microsoft.com/office/powerpoint/2010/main" val="190846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9C39E-C668-5046-8BB8-7A0B5689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18" y="275501"/>
            <a:ext cx="7886700" cy="633523"/>
          </a:xfrm>
        </p:spPr>
        <p:txBody>
          <a:bodyPr>
            <a:normAutofit/>
          </a:bodyPr>
          <a:lstStyle/>
          <a:p>
            <a:r>
              <a:rPr lang="en-US" sz="22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1: Staircase Services Vs Housing First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35468-30A4-034A-8DC8-6FF391878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768" y="633523"/>
            <a:ext cx="2974120" cy="213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00D19B-9E31-974C-8F91-F3583321C984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14546" y="777664"/>
            <a:ext cx="3320416" cy="17112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7EE962-60D8-E54A-A6F1-3C649FBD151D}"/>
              </a:ext>
            </a:extLst>
          </p:cNvPr>
          <p:cNvSpPr/>
          <p:nvPr/>
        </p:nvSpPr>
        <p:spPr>
          <a:xfrm>
            <a:off x="628650" y="2399749"/>
            <a:ext cx="3429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50" b="1" dirty="0">
                <a:latin typeface="Times New Roman"/>
                <a:ea typeface="Calibri" panose="020F0502020204030204" pitchFamily="34" charset="0"/>
                <a:cs typeface="Times New Roman"/>
              </a:rPr>
              <a:t>Evidence</a:t>
            </a:r>
            <a:r>
              <a:rPr lang="en-GB" sz="1950" dirty="0">
                <a:latin typeface="Times New Roman"/>
                <a:ea typeface="Calibri" panose="020F0502020204030204" pitchFamily="34" charset="0"/>
                <a:cs typeface="Times New Roman"/>
              </a:rPr>
              <a:t>: Manages rather than ends homelessness via institutional circuits: </a:t>
            </a:r>
            <a:r>
              <a:rPr lang="en-GB" sz="1950" u="sng" dirty="0">
                <a:latin typeface="Times New Roman"/>
                <a:ea typeface="Calibri" panose="020F0502020204030204" pitchFamily="34" charset="0"/>
                <a:cs typeface="Times New Roman"/>
              </a:rPr>
              <a:t>10 years </a:t>
            </a:r>
            <a:r>
              <a:rPr lang="en-GB" sz="1950" dirty="0">
                <a:latin typeface="Times New Roman"/>
                <a:ea typeface="Calibri" panose="020F0502020204030204" pitchFamily="34" charset="0"/>
                <a:cs typeface="Times New Roman"/>
              </a:rPr>
              <a:t>to exit this system.</a:t>
            </a:r>
          </a:p>
          <a:p>
            <a:r>
              <a:rPr lang="en-GB" sz="1950" b="1" dirty="0">
                <a:latin typeface="Times New Roman"/>
                <a:ea typeface="Calibri" panose="020F0502020204030204" pitchFamily="34" charset="0"/>
                <a:cs typeface="Times New Roman"/>
              </a:rPr>
              <a:t>Resource</a:t>
            </a:r>
            <a:r>
              <a:rPr lang="en-GB" sz="1950" dirty="0">
                <a:latin typeface="Times New Roman"/>
                <a:ea typeface="Calibri" panose="020F0502020204030204" pitchFamily="34" charset="0"/>
                <a:cs typeface="Times New Roman"/>
              </a:rPr>
              <a:t>: Councils spent £1.1 billion on temporary accommodation between April 2018 and March 2019.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CFC4E5-3DF2-CE47-9ACD-7FF9E372C983}"/>
              </a:ext>
            </a:extLst>
          </p:cNvPr>
          <p:cNvSpPr/>
          <p:nvPr/>
        </p:nvSpPr>
        <p:spPr>
          <a:xfrm>
            <a:off x="4558456" y="2399749"/>
            <a:ext cx="384279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b="1" dirty="0">
                <a:latin typeface="Times New Roman"/>
                <a:ea typeface="Calibri" panose="020F0502020204030204" pitchFamily="34" charset="0"/>
                <a:cs typeface="Times New Roman"/>
              </a:rPr>
              <a:t>Evidence</a:t>
            </a:r>
            <a:r>
              <a:rPr lang="en-GB" sz="1950" dirty="0">
                <a:latin typeface="Times New Roman"/>
                <a:ea typeface="Calibri" panose="020F0502020204030204" pitchFamily="34" charset="0"/>
                <a:cs typeface="Times New Roman"/>
              </a:rPr>
              <a:t>: Stable housing, fewer psychiatric symptoms, better addiction management &amp; more integration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b="1" dirty="0">
                <a:latin typeface="Times New Roman"/>
                <a:ea typeface="Calibri" panose="020F0502020204030204" pitchFamily="34" charset="0"/>
                <a:cs typeface="Times New Roman"/>
              </a:rPr>
              <a:t>Resources: </a:t>
            </a:r>
            <a:r>
              <a:rPr lang="en-GB" sz="1950" dirty="0">
                <a:latin typeface="Times New Roman"/>
                <a:ea typeface="Calibri" panose="020F0502020204030204" pitchFamily="34" charset="0"/>
                <a:cs typeface="Times New Roman"/>
              </a:rPr>
              <a:t>Housing First tends to have lower costs than fixed-site services.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i="1" dirty="0">
                <a:latin typeface="Times New Roman"/>
                <a:ea typeface="Calibri" panose="020F0502020204030204" pitchFamily="34" charset="0"/>
                <a:cs typeface="Times New Roman"/>
              </a:rPr>
              <a:t>Yet slow to spread…</a:t>
            </a:r>
          </a:p>
        </p:txBody>
      </p:sp>
    </p:spTree>
    <p:extLst>
      <p:ext uri="{BB962C8B-B14F-4D97-AF65-F5344CB8AC3E}">
        <p14:creationId xmlns:p14="http://schemas.microsoft.com/office/powerpoint/2010/main" val="16054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8344-34D2-0744-9D7B-DD58C5019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35" y="1106176"/>
            <a:ext cx="5030784" cy="3808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 Covid19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9C8198-A09B-214B-80D5-9F10932DC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35" y="1487043"/>
            <a:ext cx="5602822" cy="246295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Unprecedented response deserves attention - largely explained in terms of hotel rooms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Hotel rooms, alone, cannot catalyse the effort to accommodate 90% of the UK’s rough sleepers. 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driven, at least in part, by implications of homelessness for wider society - R rate increases, NHS pressures, extended lockdown etc. 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Homelessness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threatened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things we ‘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– triggered shifts in ‘value judgements’ about the merits of housing the homeless.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1C61FF-5A9B-1549-BD97-EE718A459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808" y="2571750"/>
            <a:ext cx="3039192" cy="24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2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062707-C839-9149-AB44-CF147FEA9F96}"/>
              </a:ext>
            </a:extLst>
          </p:cNvPr>
          <p:cNvSpPr/>
          <p:nvPr/>
        </p:nvSpPr>
        <p:spPr>
          <a:xfrm>
            <a:off x="370935" y="920962"/>
            <a:ext cx="84021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Recognise that values play into past, present, and future responses to homelessness.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Fragmented, patchy HF spread due to values-judgements?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response shows homelessness can be overcome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valued by society.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events should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shift in our values toward the desirability of housing the homeless (with supports).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also support this using quality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particularly understanding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values alignment occurs across settings.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E32F1B9-5B14-1F4F-ADA8-FA571D18427F}"/>
              </a:ext>
            </a:extLst>
          </p:cNvPr>
          <p:cNvSpPr txBox="1">
            <a:spLocks/>
          </p:cNvSpPr>
          <p:nvPr/>
        </p:nvSpPr>
        <p:spPr>
          <a:xfrm>
            <a:off x="217099" y="306471"/>
            <a:ext cx="827129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Forward…</a:t>
            </a:r>
          </a:p>
        </p:txBody>
      </p:sp>
    </p:spTree>
    <p:extLst>
      <p:ext uri="{BB962C8B-B14F-4D97-AF65-F5344CB8AC3E}">
        <p14:creationId xmlns:p14="http://schemas.microsoft.com/office/powerpoint/2010/main" val="110659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2CA70CA811A4C9F18DA57CEC52A38" ma:contentTypeVersion="12" ma:contentTypeDescription="Create a new document." ma:contentTypeScope="" ma:versionID="cffd7d23923c0ab33b47ea1a9c7827ee">
  <xsd:schema xmlns:xsd="http://www.w3.org/2001/XMLSchema" xmlns:xs="http://www.w3.org/2001/XMLSchema" xmlns:p="http://schemas.microsoft.com/office/2006/metadata/properties" xmlns:ns2="3e6cab67-71e1-43fe-bf44-962cf23444a2" xmlns:ns3="22d97ed3-d2a5-4c55-aaa9-0f8d366c11e6" targetNamespace="http://schemas.microsoft.com/office/2006/metadata/properties" ma:root="true" ma:fieldsID="4a26ef90ce96631ae4b59fa38c55fbc5" ns2:_="" ns3:_="">
    <xsd:import namespace="3e6cab67-71e1-43fe-bf44-962cf23444a2"/>
    <xsd:import namespace="22d97ed3-d2a5-4c55-aaa9-0f8d366c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ab67-71e1-43fe-bf44-962cf2344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97ed3-d2a5-4c55-aaa9-0f8d366c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31AE5B-D91C-485B-B1E8-6349F4E98B58}"/>
</file>

<file path=customXml/itemProps2.xml><?xml version="1.0" encoding="utf-8"?>
<ds:datastoreItem xmlns:ds="http://schemas.openxmlformats.org/officeDocument/2006/customXml" ds:itemID="{BC010CB0-A2BD-40B3-ACF1-D3F2358826B8}"/>
</file>

<file path=customXml/itemProps3.xml><?xml version="1.0" encoding="utf-8"?>
<ds:datastoreItem xmlns:ds="http://schemas.openxmlformats.org/officeDocument/2006/customXml" ds:itemID="{AE5F0FDC-B63A-48F7-AFDC-455D23565DE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</TotalTime>
  <Words>477</Words>
  <Application>Microsoft Macintosh PowerPoint</Application>
  <PresentationFormat>On-screen Show (16:9)</PresentationFormat>
  <Paragraphs>39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 Next Demi 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Example 1: Staircase Services Vs Housing First Services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Mawby</dc:creator>
  <cp:lastModifiedBy>Caoimhe Manning</cp:lastModifiedBy>
  <cp:revision>150</cp:revision>
  <dcterms:created xsi:type="dcterms:W3CDTF">2017-04-05T11:04:35Z</dcterms:created>
  <dcterms:modified xsi:type="dcterms:W3CDTF">2020-09-10T11:03:38Z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0x01010037D2CA70CA811A4C9F18DA57CEC52A38</vt:lpwstr>
  </property>
</Properties>
</file>