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0" r:id="rId5"/>
    <p:sldMasterId id="2147483649" r:id="rId6"/>
    <p:sldMasterId id="2147483712" r:id="rId7"/>
    <p:sldMasterId id="2147483724" r:id="rId8"/>
  </p:sldMasterIdLst>
  <p:notesMasterIdLst>
    <p:notesMasterId r:id="rId31"/>
  </p:notesMasterIdLst>
  <p:handoutMasterIdLst>
    <p:handoutMasterId r:id="rId32"/>
  </p:handoutMasterIdLst>
  <p:sldIdLst>
    <p:sldId id="315" r:id="rId9"/>
    <p:sldId id="312" r:id="rId10"/>
    <p:sldId id="318" r:id="rId11"/>
    <p:sldId id="306" r:id="rId12"/>
    <p:sldId id="307" r:id="rId13"/>
    <p:sldId id="319" r:id="rId14"/>
    <p:sldId id="322" r:id="rId15"/>
    <p:sldId id="320" r:id="rId16"/>
    <p:sldId id="316" r:id="rId17"/>
    <p:sldId id="317" r:id="rId18"/>
    <p:sldId id="292" r:id="rId19"/>
    <p:sldId id="274" r:id="rId20"/>
    <p:sldId id="275" r:id="rId21"/>
    <p:sldId id="276" r:id="rId22"/>
    <p:sldId id="277" r:id="rId23"/>
    <p:sldId id="278" r:id="rId24"/>
    <p:sldId id="279" r:id="rId25"/>
    <p:sldId id="280" r:id="rId26"/>
    <p:sldId id="281" r:id="rId27"/>
    <p:sldId id="313" r:id="rId28"/>
    <p:sldId id="314" r:id="rId29"/>
    <p:sldId id="321" r:id="rId30"/>
  </p:sldIdLst>
  <p:sldSz cx="9906000" cy="6858000" type="A4"/>
  <p:notesSz cx="6797675" cy="9926638"/>
  <p:defaultTextStyle>
    <a:defPPr>
      <a:defRPr lang="en-GB"/>
    </a:defPPr>
    <a:lvl1pPr algn="l" rtl="0" fontAlgn="base">
      <a:spcBef>
        <a:spcPct val="0"/>
      </a:spcBef>
      <a:spcAft>
        <a:spcPct val="0"/>
      </a:spcAft>
      <a:defRPr sz="4400" b="1" kern="1200">
        <a:solidFill>
          <a:schemeClr val="tx2"/>
        </a:solidFill>
        <a:latin typeface="Arial" panose="020B0604020202020204" pitchFamily="34" charset="0"/>
        <a:ea typeface="ＭＳ Ｐゴシック" panose="020B0600070205080204" pitchFamily="34" charset="-128"/>
        <a:cs typeface="Arial" panose="020B0604020202020204" pitchFamily="34" charset="0"/>
      </a:defRPr>
    </a:lvl1pPr>
    <a:lvl2pPr marL="457200" algn="l" rtl="0" fontAlgn="base">
      <a:spcBef>
        <a:spcPct val="0"/>
      </a:spcBef>
      <a:spcAft>
        <a:spcPct val="0"/>
      </a:spcAft>
      <a:defRPr sz="4400" b="1" kern="1200">
        <a:solidFill>
          <a:schemeClr val="tx2"/>
        </a:solidFill>
        <a:latin typeface="Arial" panose="020B0604020202020204" pitchFamily="34" charset="0"/>
        <a:ea typeface="ＭＳ Ｐゴシック" panose="020B0600070205080204" pitchFamily="34" charset="-128"/>
        <a:cs typeface="Arial" panose="020B0604020202020204" pitchFamily="34" charset="0"/>
      </a:defRPr>
    </a:lvl2pPr>
    <a:lvl3pPr marL="914400" algn="l" rtl="0" fontAlgn="base">
      <a:spcBef>
        <a:spcPct val="0"/>
      </a:spcBef>
      <a:spcAft>
        <a:spcPct val="0"/>
      </a:spcAft>
      <a:defRPr sz="4400" b="1" kern="1200">
        <a:solidFill>
          <a:schemeClr val="tx2"/>
        </a:solidFill>
        <a:latin typeface="Arial" panose="020B0604020202020204" pitchFamily="34" charset="0"/>
        <a:ea typeface="ＭＳ Ｐゴシック" panose="020B0600070205080204" pitchFamily="34" charset="-128"/>
        <a:cs typeface="Arial" panose="020B0604020202020204" pitchFamily="34" charset="0"/>
      </a:defRPr>
    </a:lvl3pPr>
    <a:lvl4pPr marL="1371600" algn="l" rtl="0" fontAlgn="base">
      <a:spcBef>
        <a:spcPct val="0"/>
      </a:spcBef>
      <a:spcAft>
        <a:spcPct val="0"/>
      </a:spcAft>
      <a:defRPr sz="4400" b="1" kern="1200">
        <a:solidFill>
          <a:schemeClr val="tx2"/>
        </a:solidFill>
        <a:latin typeface="Arial" panose="020B0604020202020204" pitchFamily="34" charset="0"/>
        <a:ea typeface="ＭＳ Ｐゴシック" panose="020B0600070205080204" pitchFamily="34" charset="-128"/>
        <a:cs typeface="Arial" panose="020B0604020202020204" pitchFamily="34" charset="0"/>
      </a:defRPr>
    </a:lvl4pPr>
    <a:lvl5pPr marL="1828800" algn="l" rtl="0" fontAlgn="base">
      <a:spcBef>
        <a:spcPct val="0"/>
      </a:spcBef>
      <a:spcAft>
        <a:spcPct val="0"/>
      </a:spcAft>
      <a:defRPr sz="4400" b="1" kern="1200">
        <a:solidFill>
          <a:schemeClr val="tx2"/>
        </a:solidFill>
        <a:latin typeface="Arial" panose="020B0604020202020204" pitchFamily="34" charset="0"/>
        <a:ea typeface="ＭＳ Ｐゴシック" panose="020B0600070205080204" pitchFamily="34" charset="-128"/>
        <a:cs typeface="Arial" panose="020B0604020202020204" pitchFamily="34" charset="0"/>
      </a:defRPr>
    </a:lvl5pPr>
    <a:lvl6pPr marL="2286000" algn="l" defTabSz="914400" rtl="0" eaLnBrk="1" latinLnBrk="0" hangingPunct="1">
      <a:defRPr sz="4400" b="1" kern="1200">
        <a:solidFill>
          <a:schemeClr val="tx2"/>
        </a:solidFill>
        <a:latin typeface="Arial" panose="020B0604020202020204" pitchFamily="34" charset="0"/>
        <a:ea typeface="ＭＳ Ｐゴシック" panose="020B0600070205080204" pitchFamily="34" charset="-128"/>
        <a:cs typeface="Arial" panose="020B0604020202020204" pitchFamily="34" charset="0"/>
      </a:defRPr>
    </a:lvl6pPr>
    <a:lvl7pPr marL="2743200" algn="l" defTabSz="914400" rtl="0" eaLnBrk="1" latinLnBrk="0" hangingPunct="1">
      <a:defRPr sz="4400" b="1" kern="1200">
        <a:solidFill>
          <a:schemeClr val="tx2"/>
        </a:solidFill>
        <a:latin typeface="Arial" panose="020B0604020202020204" pitchFamily="34" charset="0"/>
        <a:ea typeface="ＭＳ Ｐゴシック" panose="020B0600070205080204" pitchFamily="34" charset="-128"/>
        <a:cs typeface="Arial" panose="020B0604020202020204" pitchFamily="34" charset="0"/>
      </a:defRPr>
    </a:lvl7pPr>
    <a:lvl8pPr marL="3200400" algn="l" defTabSz="914400" rtl="0" eaLnBrk="1" latinLnBrk="0" hangingPunct="1">
      <a:defRPr sz="4400" b="1" kern="1200">
        <a:solidFill>
          <a:schemeClr val="tx2"/>
        </a:solidFill>
        <a:latin typeface="Arial" panose="020B0604020202020204" pitchFamily="34" charset="0"/>
        <a:ea typeface="ＭＳ Ｐゴシック" panose="020B0600070205080204" pitchFamily="34" charset="-128"/>
        <a:cs typeface="Arial" panose="020B0604020202020204" pitchFamily="34" charset="0"/>
      </a:defRPr>
    </a:lvl8pPr>
    <a:lvl9pPr marL="3657600" algn="l" defTabSz="914400" rtl="0" eaLnBrk="1" latinLnBrk="0" hangingPunct="1">
      <a:defRPr sz="4400" b="1" kern="1200">
        <a:solidFill>
          <a:schemeClr val="tx2"/>
        </a:solidFill>
        <a:latin typeface="Arial" panose="020B0604020202020204" pitchFamily="34" charset="0"/>
        <a:ea typeface="ＭＳ Ｐゴシック" panose="020B0600070205080204" pitchFamily="34" charset="-128"/>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48C"/>
    <a:srgbClr val="AD55AD"/>
    <a:srgbClr val="FF6600"/>
    <a:srgbClr val="333399"/>
    <a:srgbClr val="CCEC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3D4F27-8939-486F-8684-20DBF09D513A}" v="6" dt="2019-11-04T11:04:09.9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764" autoAdjust="0"/>
  </p:normalViewPr>
  <p:slideViewPr>
    <p:cSldViewPr snapToGrid="0">
      <p:cViewPr varScale="1">
        <p:scale>
          <a:sx n="90" d="100"/>
          <a:sy n="90" d="100"/>
        </p:scale>
        <p:origin x="19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presProps" Target="presProp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Woods" userId="d0a6d2b4e640b736" providerId="LiveId" clId="{EECF7598-F31A-4010-AF3B-102F6F7C0E28}"/>
    <pc:docChg chg="custSel addSld modSld">
      <pc:chgData name="John Woods" userId="d0a6d2b4e640b736" providerId="LiveId" clId="{EECF7598-F31A-4010-AF3B-102F6F7C0E28}" dt="2019-09-03T13:04:12.939" v="6511" actId="313"/>
      <pc:docMkLst>
        <pc:docMk/>
      </pc:docMkLst>
      <pc:sldChg chg="modNotesTx">
        <pc:chgData name="John Woods" userId="d0a6d2b4e640b736" providerId="LiveId" clId="{EECF7598-F31A-4010-AF3B-102F6F7C0E28}" dt="2019-09-03T12:15:22.435" v="201" actId="20577"/>
        <pc:sldMkLst>
          <pc:docMk/>
          <pc:sldMk cId="0" sldId="256"/>
        </pc:sldMkLst>
      </pc:sldChg>
      <pc:sldChg chg="modNotesTx">
        <pc:chgData name="John Woods" userId="d0a6d2b4e640b736" providerId="LiveId" clId="{EECF7598-F31A-4010-AF3B-102F6F7C0E28}" dt="2019-09-03T12:29:33.762" v="2851" actId="20577"/>
        <pc:sldMkLst>
          <pc:docMk/>
          <pc:sldMk cId="2161226453" sldId="274"/>
        </pc:sldMkLst>
      </pc:sldChg>
      <pc:sldChg chg="modNotesTx">
        <pc:chgData name="John Woods" userId="d0a6d2b4e640b736" providerId="LiveId" clId="{EECF7598-F31A-4010-AF3B-102F6F7C0E28}" dt="2019-09-03T12:34:25.827" v="2948" actId="20577"/>
        <pc:sldMkLst>
          <pc:docMk/>
          <pc:sldMk cId="4000391481" sldId="275"/>
        </pc:sldMkLst>
      </pc:sldChg>
      <pc:sldChg chg="modNotesTx">
        <pc:chgData name="John Woods" userId="d0a6d2b4e640b736" providerId="LiveId" clId="{EECF7598-F31A-4010-AF3B-102F6F7C0E28}" dt="2019-09-03T12:35:25.264" v="3094" actId="20577"/>
        <pc:sldMkLst>
          <pc:docMk/>
          <pc:sldMk cId="4009623522" sldId="276"/>
        </pc:sldMkLst>
      </pc:sldChg>
      <pc:sldChg chg="modNotesTx">
        <pc:chgData name="John Woods" userId="d0a6d2b4e640b736" providerId="LiveId" clId="{EECF7598-F31A-4010-AF3B-102F6F7C0E28}" dt="2019-09-03T12:36:43.231" v="3290" actId="20577"/>
        <pc:sldMkLst>
          <pc:docMk/>
          <pc:sldMk cId="519686320" sldId="277"/>
        </pc:sldMkLst>
      </pc:sldChg>
      <pc:sldChg chg="modNotesTx">
        <pc:chgData name="John Woods" userId="d0a6d2b4e640b736" providerId="LiveId" clId="{EECF7598-F31A-4010-AF3B-102F6F7C0E28}" dt="2019-09-03T12:39:55.406" v="3655" actId="313"/>
        <pc:sldMkLst>
          <pc:docMk/>
          <pc:sldMk cId="2233879476" sldId="278"/>
        </pc:sldMkLst>
      </pc:sldChg>
      <pc:sldChg chg="modNotesTx">
        <pc:chgData name="John Woods" userId="d0a6d2b4e640b736" providerId="LiveId" clId="{EECF7598-F31A-4010-AF3B-102F6F7C0E28}" dt="2019-09-03T12:41:12.477" v="3905" actId="20577"/>
        <pc:sldMkLst>
          <pc:docMk/>
          <pc:sldMk cId="1613835454" sldId="279"/>
        </pc:sldMkLst>
      </pc:sldChg>
      <pc:sldChg chg="modNotesTx">
        <pc:chgData name="John Woods" userId="d0a6d2b4e640b736" providerId="LiveId" clId="{EECF7598-F31A-4010-AF3B-102F6F7C0E28}" dt="2019-09-03T12:44:43.810" v="4419" actId="20577"/>
        <pc:sldMkLst>
          <pc:docMk/>
          <pc:sldMk cId="3546857251" sldId="280"/>
        </pc:sldMkLst>
      </pc:sldChg>
      <pc:sldChg chg="modNotesTx">
        <pc:chgData name="John Woods" userId="d0a6d2b4e640b736" providerId="LiveId" clId="{EECF7598-F31A-4010-AF3B-102F6F7C0E28}" dt="2019-09-03T12:47:03.352" v="4854" actId="6549"/>
        <pc:sldMkLst>
          <pc:docMk/>
          <pc:sldMk cId="2246350226" sldId="281"/>
        </pc:sldMkLst>
      </pc:sldChg>
      <pc:sldChg chg="modNotesTx">
        <pc:chgData name="John Woods" userId="d0a6d2b4e640b736" providerId="LiveId" clId="{EECF7598-F31A-4010-AF3B-102F6F7C0E28}" dt="2019-09-03T12:28:19.339" v="2667" actId="20577"/>
        <pc:sldMkLst>
          <pc:docMk/>
          <pc:sldMk cId="177303462" sldId="292"/>
        </pc:sldMkLst>
      </pc:sldChg>
      <pc:sldChg chg="modNotesTx">
        <pc:chgData name="John Woods" userId="d0a6d2b4e640b736" providerId="LiveId" clId="{EECF7598-F31A-4010-AF3B-102F6F7C0E28}" dt="2019-09-03T12:23:26.493" v="1710" actId="6549"/>
        <pc:sldMkLst>
          <pc:docMk/>
          <pc:sldMk cId="2461340439" sldId="306"/>
        </pc:sldMkLst>
      </pc:sldChg>
      <pc:sldChg chg="modNotesTx">
        <pc:chgData name="John Woods" userId="d0a6d2b4e640b736" providerId="LiveId" clId="{EECF7598-F31A-4010-AF3B-102F6F7C0E28}" dt="2019-09-03T12:26:39.203" v="2352" actId="20577"/>
        <pc:sldMkLst>
          <pc:docMk/>
          <pc:sldMk cId="149174942" sldId="307"/>
        </pc:sldMkLst>
      </pc:sldChg>
      <pc:sldChg chg="modNotesTx">
        <pc:chgData name="John Woods" userId="d0a6d2b4e640b736" providerId="LiveId" clId="{EECF7598-F31A-4010-AF3B-102F6F7C0E28}" dt="2019-09-03T13:01:51.336" v="6098" actId="20577"/>
        <pc:sldMkLst>
          <pc:docMk/>
          <pc:sldMk cId="2743245257" sldId="309"/>
        </pc:sldMkLst>
      </pc:sldChg>
      <pc:sldChg chg="modNotesTx">
        <pc:chgData name="John Woods" userId="d0a6d2b4e640b736" providerId="LiveId" clId="{EECF7598-F31A-4010-AF3B-102F6F7C0E28}" dt="2019-09-03T12:19:50.580" v="1026" actId="6549"/>
        <pc:sldMkLst>
          <pc:docMk/>
          <pc:sldMk cId="2400817999" sldId="310"/>
        </pc:sldMkLst>
      </pc:sldChg>
      <pc:sldChg chg="modNotesTx">
        <pc:chgData name="John Woods" userId="d0a6d2b4e640b736" providerId="LiveId" clId="{EECF7598-F31A-4010-AF3B-102F6F7C0E28}" dt="2019-09-03T13:04:12.939" v="6511" actId="313"/>
        <pc:sldMkLst>
          <pc:docMk/>
          <pc:sldMk cId="1526029140" sldId="311"/>
        </pc:sldMkLst>
      </pc:sldChg>
      <pc:sldChg chg="modNotesTx">
        <pc:chgData name="John Woods" userId="d0a6d2b4e640b736" providerId="LiveId" clId="{EECF7598-F31A-4010-AF3B-102F6F7C0E28}" dt="2019-09-03T12:16:55.315" v="489" actId="20577"/>
        <pc:sldMkLst>
          <pc:docMk/>
          <pc:sldMk cId="3952055092" sldId="312"/>
        </pc:sldMkLst>
      </pc:sldChg>
      <pc:sldChg chg="modSp add modNotesTx">
        <pc:chgData name="John Woods" userId="d0a6d2b4e640b736" providerId="LiveId" clId="{EECF7598-F31A-4010-AF3B-102F6F7C0E28}" dt="2019-09-03T12:54:40.614" v="5467" actId="313"/>
        <pc:sldMkLst>
          <pc:docMk/>
          <pc:sldMk cId="806752672" sldId="313"/>
        </pc:sldMkLst>
        <pc:spChg chg="mod">
          <ac:chgData name="John Woods" userId="d0a6d2b4e640b736" providerId="LiveId" clId="{EECF7598-F31A-4010-AF3B-102F6F7C0E28}" dt="2019-09-03T12:50:58.839" v="4930" actId="404"/>
          <ac:spMkLst>
            <pc:docMk/>
            <pc:sldMk cId="806752672" sldId="313"/>
            <ac:spMk id="2" creationId="{75C9BA0D-3D48-42D6-8062-12670740CF32}"/>
          </ac:spMkLst>
        </pc:spChg>
        <pc:spChg chg="mod">
          <ac:chgData name="John Woods" userId="d0a6d2b4e640b736" providerId="LiveId" clId="{EECF7598-F31A-4010-AF3B-102F6F7C0E28}" dt="2019-09-03T12:52:51.249" v="5201" actId="20577"/>
          <ac:spMkLst>
            <pc:docMk/>
            <pc:sldMk cId="806752672" sldId="313"/>
            <ac:spMk id="3" creationId="{0D5A9E2B-B8BB-4FA0-9BD4-2DFAE4AF504E}"/>
          </ac:spMkLst>
        </pc:spChg>
      </pc:sldChg>
    </pc:docChg>
  </pc:docChgLst>
  <pc:docChgLst>
    <pc:chgData name="John Woods" userId="d0a6d2b4e640b736" providerId="LiveId" clId="{613D4F27-8939-486F-8684-20DBF09D513A}"/>
    <pc:docChg chg="addSld delSld modSld">
      <pc:chgData name="John Woods" userId="d0a6d2b4e640b736" providerId="LiveId" clId="{613D4F27-8939-486F-8684-20DBF09D513A}" dt="2019-11-04T11:04:09.964" v="106" actId="14100"/>
      <pc:docMkLst>
        <pc:docMk/>
      </pc:docMkLst>
      <pc:sldChg chg="modNotesTx">
        <pc:chgData name="John Woods" userId="d0a6d2b4e640b736" providerId="LiveId" clId="{613D4F27-8939-486F-8684-20DBF09D513A}" dt="2019-11-01T18:16:12.113" v="0" actId="6549"/>
        <pc:sldMkLst>
          <pc:docMk/>
          <pc:sldMk cId="0" sldId="256"/>
        </pc:sldMkLst>
      </pc:sldChg>
      <pc:sldChg chg="modNotesTx">
        <pc:chgData name="John Woods" userId="d0a6d2b4e640b736" providerId="LiveId" clId="{613D4F27-8939-486F-8684-20DBF09D513A}" dt="2019-11-01T18:16:53.431" v="6" actId="6549"/>
        <pc:sldMkLst>
          <pc:docMk/>
          <pc:sldMk cId="2161226453" sldId="274"/>
        </pc:sldMkLst>
      </pc:sldChg>
      <pc:sldChg chg="modNotesTx">
        <pc:chgData name="John Woods" userId="d0a6d2b4e640b736" providerId="LiveId" clId="{613D4F27-8939-486F-8684-20DBF09D513A}" dt="2019-11-01T18:17:00.033" v="7" actId="6549"/>
        <pc:sldMkLst>
          <pc:docMk/>
          <pc:sldMk cId="4000391481" sldId="275"/>
        </pc:sldMkLst>
      </pc:sldChg>
      <pc:sldChg chg="modNotesTx">
        <pc:chgData name="John Woods" userId="d0a6d2b4e640b736" providerId="LiveId" clId="{613D4F27-8939-486F-8684-20DBF09D513A}" dt="2019-11-01T18:17:09.136" v="8" actId="6549"/>
        <pc:sldMkLst>
          <pc:docMk/>
          <pc:sldMk cId="4009623522" sldId="276"/>
        </pc:sldMkLst>
      </pc:sldChg>
      <pc:sldChg chg="modNotesTx">
        <pc:chgData name="John Woods" userId="d0a6d2b4e640b736" providerId="LiveId" clId="{613D4F27-8939-486F-8684-20DBF09D513A}" dt="2019-11-01T18:17:16.454" v="9" actId="6549"/>
        <pc:sldMkLst>
          <pc:docMk/>
          <pc:sldMk cId="519686320" sldId="277"/>
        </pc:sldMkLst>
      </pc:sldChg>
      <pc:sldChg chg="modNotesTx">
        <pc:chgData name="John Woods" userId="d0a6d2b4e640b736" providerId="LiveId" clId="{613D4F27-8939-486F-8684-20DBF09D513A}" dt="2019-11-01T18:17:23.233" v="10" actId="6549"/>
        <pc:sldMkLst>
          <pc:docMk/>
          <pc:sldMk cId="2233879476" sldId="278"/>
        </pc:sldMkLst>
      </pc:sldChg>
      <pc:sldChg chg="modNotesTx">
        <pc:chgData name="John Woods" userId="d0a6d2b4e640b736" providerId="LiveId" clId="{613D4F27-8939-486F-8684-20DBF09D513A}" dt="2019-11-01T18:17:29.729" v="11" actId="6549"/>
        <pc:sldMkLst>
          <pc:docMk/>
          <pc:sldMk cId="1613835454" sldId="279"/>
        </pc:sldMkLst>
      </pc:sldChg>
      <pc:sldChg chg="modNotesTx">
        <pc:chgData name="John Woods" userId="d0a6d2b4e640b736" providerId="LiveId" clId="{613D4F27-8939-486F-8684-20DBF09D513A}" dt="2019-11-01T18:17:35.297" v="12" actId="6549"/>
        <pc:sldMkLst>
          <pc:docMk/>
          <pc:sldMk cId="3546857251" sldId="280"/>
        </pc:sldMkLst>
      </pc:sldChg>
      <pc:sldChg chg="modNotesTx">
        <pc:chgData name="John Woods" userId="d0a6d2b4e640b736" providerId="LiveId" clId="{613D4F27-8939-486F-8684-20DBF09D513A}" dt="2019-11-01T18:17:40.853" v="13" actId="6549"/>
        <pc:sldMkLst>
          <pc:docMk/>
          <pc:sldMk cId="2246350226" sldId="281"/>
        </pc:sldMkLst>
      </pc:sldChg>
      <pc:sldChg chg="modNotesTx">
        <pc:chgData name="John Woods" userId="d0a6d2b4e640b736" providerId="LiveId" clId="{613D4F27-8939-486F-8684-20DBF09D513A}" dt="2019-11-01T18:16:47.169" v="5" actId="6549"/>
        <pc:sldMkLst>
          <pc:docMk/>
          <pc:sldMk cId="177303462" sldId="292"/>
        </pc:sldMkLst>
      </pc:sldChg>
      <pc:sldChg chg="modNotesTx">
        <pc:chgData name="John Woods" userId="d0a6d2b4e640b736" providerId="LiveId" clId="{613D4F27-8939-486F-8684-20DBF09D513A}" dt="2019-11-01T18:16:33.032" v="3" actId="6549"/>
        <pc:sldMkLst>
          <pc:docMk/>
          <pc:sldMk cId="2461340439" sldId="306"/>
        </pc:sldMkLst>
      </pc:sldChg>
      <pc:sldChg chg="modNotesTx">
        <pc:chgData name="John Woods" userId="d0a6d2b4e640b736" providerId="LiveId" clId="{613D4F27-8939-486F-8684-20DBF09D513A}" dt="2019-11-01T18:16:39.649" v="4" actId="6549"/>
        <pc:sldMkLst>
          <pc:docMk/>
          <pc:sldMk cId="149174942" sldId="307"/>
        </pc:sldMkLst>
      </pc:sldChg>
      <pc:sldChg chg="modNotesTx">
        <pc:chgData name="John Woods" userId="d0a6d2b4e640b736" providerId="LiveId" clId="{613D4F27-8939-486F-8684-20DBF09D513A}" dt="2019-11-01T18:17:54.076" v="15" actId="6549"/>
        <pc:sldMkLst>
          <pc:docMk/>
          <pc:sldMk cId="2743245257" sldId="309"/>
        </pc:sldMkLst>
      </pc:sldChg>
      <pc:sldChg chg="modNotesTx">
        <pc:chgData name="John Woods" userId="d0a6d2b4e640b736" providerId="LiveId" clId="{613D4F27-8939-486F-8684-20DBF09D513A}" dt="2019-11-01T18:16:26.200" v="2" actId="6549"/>
        <pc:sldMkLst>
          <pc:docMk/>
          <pc:sldMk cId="2400817999" sldId="310"/>
        </pc:sldMkLst>
      </pc:sldChg>
      <pc:sldChg chg="delSp modSp del modNotesTx">
        <pc:chgData name="John Woods" userId="d0a6d2b4e640b736" providerId="LiveId" clId="{613D4F27-8939-486F-8684-20DBF09D513A}" dt="2019-11-01T18:18:37.648" v="20" actId="2696"/>
        <pc:sldMkLst>
          <pc:docMk/>
          <pc:sldMk cId="1526029140" sldId="311"/>
        </pc:sldMkLst>
        <pc:spChg chg="mod">
          <ac:chgData name="John Woods" userId="d0a6d2b4e640b736" providerId="LiveId" clId="{613D4F27-8939-486F-8684-20DBF09D513A}" dt="2019-11-01T18:18:29.002" v="19" actId="6549"/>
          <ac:spMkLst>
            <pc:docMk/>
            <pc:sldMk cId="1526029140" sldId="311"/>
            <ac:spMk id="3" creationId="{1CB65D43-DF89-4366-942C-5616335BE8C8}"/>
          </ac:spMkLst>
        </pc:spChg>
        <pc:picChg chg="del">
          <ac:chgData name="John Woods" userId="d0a6d2b4e640b736" providerId="LiveId" clId="{613D4F27-8939-486F-8684-20DBF09D513A}" dt="2019-11-01T18:18:22.831" v="17" actId="478"/>
          <ac:picMkLst>
            <pc:docMk/>
            <pc:sldMk cId="1526029140" sldId="311"/>
            <ac:picMk id="1026" creationId="{2452CCCD-FF4D-49B7-9A75-13EEB5883FC2}"/>
          </ac:picMkLst>
        </pc:picChg>
      </pc:sldChg>
      <pc:sldChg chg="modNotesTx">
        <pc:chgData name="John Woods" userId="d0a6d2b4e640b736" providerId="LiveId" clId="{613D4F27-8939-486F-8684-20DBF09D513A}" dt="2019-11-01T18:16:19.184" v="1" actId="6549"/>
        <pc:sldMkLst>
          <pc:docMk/>
          <pc:sldMk cId="3952055092" sldId="312"/>
        </pc:sldMkLst>
      </pc:sldChg>
      <pc:sldChg chg="modSp modNotesTx">
        <pc:chgData name="John Woods" userId="d0a6d2b4e640b736" providerId="LiveId" clId="{613D4F27-8939-486F-8684-20DBF09D513A}" dt="2019-11-04T10:59:25.266" v="21" actId="6549"/>
        <pc:sldMkLst>
          <pc:docMk/>
          <pc:sldMk cId="806752672" sldId="313"/>
        </pc:sldMkLst>
        <pc:spChg chg="mod">
          <ac:chgData name="John Woods" userId="d0a6d2b4e640b736" providerId="LiveId" clId="{613D4F27-8939-486F-8684-20DBF09D513A}" dt="2019-11-04T10:59:25.266" v="21" actId="6549"/>
          <ac:spMkLst>
            <pc:docMk/>
            <pc:sldMk cId="806752672" sldId="313"/>
            <ac:spMk id="3" creationId="{0D5A9E2B-B8BB-4FA0-9BD4-2DFAE4AF504E}"/>
          </ac:spMkLst>
        </pc:spChg>
      </pc:sldChg>
      <pc:sldChg chg="modSp add">
        <pc:chgData name="John Woods" userId="d0a6d2b4e640b736" providerId="LiveId" clId="{613D4F27-8939-486F-8684-20DBF09D513A}" dt="2019-11-04T11:04:09.964" v="106" actId="14100"/>
        <pc:sldMkLst>
          <pc:docMk/>
          <pc:sldMk cId="1797125881" sldId="314"/>
        </pc:sldMkLst>
        <pc:spChg chg="mod">
          <ac:chgData name="John Woods" userId="d0a6d2b4e640b736" providerId="LiveId" clId="{613D4F27-8939-486F-8684-20DBF09D513A}" dt="2019-11-04T11:00:38.011" v="24" actId="404"/>
          <ac:spMkLst>
            <pc:docMk/>
            <pc:sldMk cId="1797125881" sldId="314"/>
            <ac:spMk id="2" creationId="{3AD201C6-F42D-4072-A6CA-DB95B83AA56F}"/>
          </ac:spMkLst>
        </pc:spChg>
        <pc:spChg chg="mod">
          <ac:chgData name="John Woods" userId="d0a6d2b4e640b736" providerId="LiveId" clId="{613D4F27-8939-486F-8684-20DBF09D513A}" dt="2019-11-04T11:04:09.964" v="106" actId="14100"/>
          <ac:spMkLst>
            <pc:docMk/>
            <pc:sldMk cId="1797125881" sldId="314"/>
            <ac:spMk id="3" creationId="{BF66DC89-122E-4001-8042-0D324E0ACDCB}"/>
          </ac:spMkLst>
        </pc:spChg>
      </pc:sldChg>
    </pc:docChg>
  </pc:docChgLst>
  <pc:docChgLst>
    <pc:chgData name="John Woods" userId="d0a6d2b4e640b736" providerId="LiveId" clId="{49E20C84-E432-4A0A-8968-610705BE8797}"/>
    <pc:docChg chg="modSld">
      <pc:chgData name="John Woods" userId="d0a6d2b4e640b736" providerId="LiveId" clId="{49E20C84-E432-4A0A-8968-610705BE8797}" dt="2019-07-08T14:24:11.258" v="1" actId="20577"/>
      <pc:docMkLst>
        <pc:docMk/>
      </pc:docMkLst>
      <pc:sldChg chg="modSp">
        <pc:chgData name="John Woods" userId="d0a6d2b4e640b736" providerId="LiveId" clId="{49E20C84-E432-4A0A-8968-610705BE8797}" dt="2019-07-08T14:24:11.258" v="1" actId="20577"/>
        <pc:sldMkLst>
          <pc:docMk/>
          <pc:sldMk cId="2743245257" sldId="309"/>
        </pc:sldMkLst>
        <pc:spChg chg="mod">
          <ac:chgData name="John Woods" userId="d0a6d2b4e640b736" providerId="LiveId" clId="{49E20C84-E432-4A0A-8968-610705BE8797}" dt="2019-07-08T14:24:11.258" v="1" actId="20577"/>
          <ac:spMkLst>
            <pc:docMk/>
            <pc:sldMk cId="2743245257" sldId="309"/>
            <ac:spMk id="3" creationId="{F24EAC67-0CE1-4268-9D90-FE695AFA9B95}"/>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294" tIns="45647" rIns="91294" bIns="45647"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294" tIns="45647" rIns="91294" bIns="45647" rtlCol="0"/>
          <a:lstStyle>
            <a:lvl1pPr algn="r">
              <a:defRPr sz="1200"/>
            </a:lvl1pPr>
          </a:lstStyle>
          <a:p>
            <a:fld id="{623DA66E-0409-46B4-81DD-4595EFCC5758}" type="datetimeFigureOut">
              <a:rPr lang="en-GB" smtClean="0"/>
              <a:t>26/11/2019</a:t>
            </a:fld>
            <a:endParaRPr lang="en-GB"/>
          </a:p>
        </p:txBody>
      </p:sp>
      <p:sp>
        <p:nvSpPr>
          <p:cNvPr id="4" name="Footer Placeholder 3"/>
          <p:cNvSpPr>
            <a:spLocks noGrp="1"/>
          </p:cNvSpPr>
          <p:nvPr>
            <p:ph type="ftr" sz="quarter" idx="2"/>
          </p:nvPr>
        </p:nvSpPr>
        <p:spPr>
          <a:xfrm>
            <a:off x="1" y="9428585"/>
            <a:ext cx="2945659" cy="498055"/>
          </a:xfrm>
          <a:prstGeom prst="rect">
            <a:avLst/>
          </a:prstGeom>
        </p:spPr>
        <p:txBody>
          <a:bodyPr vert="horz" lIns="91294" tIns="45647" rIns="91294" bIns="45647"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5"/>
            <a:ext cx="2945659" cy="498055"/>
          </a:xfrm>
          <a:prstGeom prst="rect">
            <a:avLst/>
          </a:prstGeom>
        </p:spPr>
        <p:txBody>
          <a:bodyPr vert="horz" lIns="91294" tIns="45647" rIns="91294" bIns="45647" rtlCol="0" anchor="b"/>
          <a:lstStyle>
            <a:lvl1pPr algn="r">
              <a:defRPr sz="1200"/>
            </a:lvl1pPr>
          </a:lstStyle>
          <a:p>
            <a:fld id="{A9545E07-81B1-4951-8FB3-08128F68171D}" type="slidenum">
              <a:rPr lang="en-GB" smtClean="0"/>
              <a:t>‹#›</a:t>
            </a:fld>
            <a:endParaRPr lang="en-GB"/>
          </a:p>
        </p:txBody>
      </p:sp>
    </p:spTree>
    <p:extLst>
      <p:ext uri="{BB962C8B-B14F-4D97-AF65-F5344CB8AC3E}">
        <p14:creationId xmlns:p14="http://schemas.microsoft.com/office/powerpoint/2010/main" val="362871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35" cy="497600"/>
          </a:xfrm>
          <a:prstGeom prst="rect">
            <a:avLst/>
          </a:prstGeom>
        </p:spPr>
        <p:txBody>
          <a:bodyPr vert="horz" lIns="91294" tIns="45647" rIns="91294" bIns="45647" rtlCol="0"/>
          <a:lstStyle>
            <a:lvl1pPr algn="l">
              <a:defRPr sz="1200"/>
            </a:lvl1pPr>
          </a:lstStyle>
          <a:p>
            <a:endParaRPr lang="en-GB"/>
          </a:p>
        </p:txBody>
      </p:sp>
      <p:sp>
        <p:nvSpPr>
          <p:cNvPr id="3" name="Date Placeholder 2"/>
          <p:cNvSpPr>
            <a:spLocks noGrp="1"/>
          </p:cNvSpPr>
          <p:nvPr>
            <p:ph type="dt" idx="1"/>
          </p:nvPr>
        </p:nvSpPr>
        <p:spPr>
          <a:xfrm>
            <a:off x="3849955" y="0"/>
            <a:ext cx="2946135" cy="497600"/>
          </a:xfrm>
          <a:prstGeom prst="rect">
            <a:avLst/>
          </a:prstGeom>
        </p:spPr>
        <p:txBody>
          <a:bodyPr vert="horz" lIns="91294" tIns="45647" rIns="91294" bIns="45647" rtlCol="0"/>
          <a:lstStyle>
            <a:lvl1pPr algn="r">
              <a:defRPr sz="1200"/>
            </a:lvl1pPr>
          </a:lstStyle>
          <a:p>
            <a:fld id="{F8F6DB66-F896-423A-A193-3D9DF7681BF8}" type="datetimeFigureOut">
              <a:rPr lang="en-GB" smtClean="0"/>
              <a:t>26/11/2019</a:t>
            </a:fld>
            <a:endParaRPr lang="en-GB"/>
          </a:p>
        </p:txBody>
      </p:sp>
      <p:sp>
        <p:nvSpPr>
          <p:cNvPr id="4" name="Slide Image Placeholder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294" tIns="45647" rIns="91294" bIns="45647" rtlCol="0" anchor="ctr"/>
          <a:lstStyle/>
          <a:p>
            <a:endParaRPr lang="en-GB"/>
          </a:p>
        </p:txBody>
      </p:sp>
      <p:sp>
        <p:nvSpPr>
          <p:cNvPr id="5" name="Notes Placeholder 4"/>
          <p:cNvSpPr>
            <a:spLocks noGrp="1"/>
          </p:cNvSpPr>
          <p:nvPr>
            <p:ph type="body" sz="quarter" idx="3"/>
          </p:nvPr>
        </p:nvSpPr>
        <p:spPr>
          <a:xfrm>
            <a:off x="680244" y="4777908"/>
            <a:ext cx="5437188" cy="3907901"/>
          </a:xfrm>
          <a:prstGeom prst="rect">
            <a:avLst/>
          </a:prstGeom>
        </p:spPr>
        <p:txBody>
          <a:bodyPr vert="horz" lIns="91294" tIns="45647" rIns="91294" bIns="4564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039"/>
            <a:ext cx="2946135" cy="497600"/>
          </a:xfrm>
          <a:prstGeom prst="rect">
            <a:avLst/>
          </a:prstGeom>
        </p:spPr>
        <p:txBody>
          <a:bodyPr vert="horz" lIns="91294" tIns="45647" rIns="91294" bIns="45647" rtlCol="0" anchor="b"/>
          <a:lstStyle>
            <a:lvl1pPr algn="l">
              <a:defRPr sz="1200"/>
            </a:lvl1pPr>
          </a:lstStyle>
          <a:p>
            <a:endParaRPr lang="en-GB"/>
          </a:p>
        </p:txBody>
      </p:sp>
      <p:sp>
        <p:nvSpPr>
          <p:cNvPr id="7" name="Slide Number Placeholder 6"/>
          <p:cNvSpPr>
            <a:spLocks noGrp="1"/>
          </p:cNvSpPr>
          <p:nvPr>
            <p:ph type="sldNum" sz="quarter" idx="5"/>
          </p:nvPr>
        </p:nvSpPr>
        <p:spPr>
          <a:xfrm>
            <a:off x="3849955" y="9429039"/>
            <a:ext cx="2946135" cy="497600"/>
          </a:xfrm>
          <a:prstGeom prst="rect">
            <a:avLst/>
          </a:prstGeom>
        </p:spPr>
        <p:txBody>
          <a:bodyPr vert="horz" lIns="91294" tIns="45647" rIns="91294" bIns="45647" rtlCol="0" anchor="b"/>
          <a:lstStyle>
            <a:lvl1pPr algn="r">
              <a:defRPr sz="1200"/>
            </a:lvl1pPr>
          </a:lstStyle>
          <a:p>
            <a:fld id="{3604C4FF-DD6C-4CCB-AA0F-72E09ADE4883}" type="slidenum">
              <a:rPr lang="en-GB" smtClean="0"/>
              <a:t>‹#›</a:t>
            </a:fld>
            <a:endParaRPr lang="en-GB"/>
          </a:p>
        </p:txBody>
      </p:sp>
    </p:spTree>
    <p:extLst>
      <p:ext uri="{BB962C8B-B14F-4D97-AF65-F5344CB8AC3E}">
        <p14:creationId xmlns:p14="http://schemas.microsoft.com/office/powerpoint/2010/main" val="121761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2</a:t>
            </a:fld>
            <a:endParaRPr lang="en-GB"/>
          </a:p>
        </p:txBody>
      </p:sp>
    </p:spTree>
    <p:extLst>
      <p:ext uri="{BB962C8B-B14F-4D97-AF65-F5344CB8AC3E}">
        <p14:creationId xmlns:p14="http://schemas.microsoft.com/office/powerpoint/2010/main" val="13893541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14</a:t>
            </a:fld>
            <a:endParaRPr lang="en-GB"/>
          </a:p>
        </p:txBody>
      </p:sp>
    </p:spTree>
    <p:extLst>
      <p:ext uri="{BB962C8B-B14F-4D97-AF65-F5344CB8AC3E}">
        <p14:creationId xmlns:p14="http://schemas.microsoft.com/office/powerpoint/2010/main" val="1391160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15</a:t>
            </a:fld>
            <a:endParaRPr lang="en-GB"/>
          </a:p>
        </p:txBody>
      </p:sp>
    </p:spTree>
    <p:extLst>
      <p:ext uri="{BB962C8B-B14F-4D97-AF65-F5344CB8AC3E}">
        <p14:creationId xmlns:p14="http://schemas.microsoft.com/office/powerpoint/2010/main" val="27103809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16</a:t>
            </a:fld>
            <a:endParaRPr lang="en-GB"/>
          </a:p>
        </p:txBody>
      </p:sp>
    </p:spTree>
    <p:extLst>
      <p:ext uri="{BB962C8B-B14F-4D97-AF65-F5344CB8AC3E}">
        <p14:creationId xmlns:p14="http://schemas.microsoft.com/office/powerpoint/2010/main" val="2859781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17</a:t>
            </a:fld>
            <a:endParaRPr lang="en-GB"/>
          </a:p>
        </p:txBody>
      </p:sp>
    </p:spTree>
    <p:extLst>
      <p:ext uri="{BB962C8B-B14F-4D97-AF65-F5344CB8AC3E}">
        <p14:creationId xmlns:p14="http://schemas.microsoft.com/office/powerpoint/2010/main" val="4278813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18</a:t>
            </a:fld>
            <a:endParaRPr lang="en-GB"/>
          </a:p>
        </p:txBody>
      </p:sp>
    </p:spTree>
    <p:extLst>
      <p:ext uri="{BB962C8B-B14F-4D97-AF65-F5344CB8AC3E}">
        <p14:creationId xmlns:p14="http://schemas.microsoft.com/office/powerpoint/2010/main" val="3840016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19</a:t>
            </a:fld>
            <a:endParaRPr lang="en-GB"/>
          </a:p>
        </p:txBody>
      </p:sp>
    </p:spTree>
    <p:extLst>
      <p:ext uri="{BB962C8B-B14F-4D97-AF65-F5344CB8AC3E}">
        <p14:creationId xmlns:p14="http://schemas.microsoft.com/office/powerpoint/2010/main" val="3027560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20</a:t>
            </a:fld>
            <a:endParaRPr lang="en-GB"/>
          </a:p>
        </p:txBody>
      </p:sp>
    </p:spTree>
    <p:extLst>
      <p:ext uri="{BB962C8B-B14F-4D97-AF65-F5344CB8AC3E}">
        <p14:creationId xmlns:p14="http://schemas.microsoft.com/office/powerpoint/2010/main" val="163329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21</a:t>
            </a:fld>
            <a:endParaRPr lang="en-GB"/>
          </a:p>
        </p:txBody>
      </p:sp>
    </p:spTree>
    <p:extLst>
      <p:ext uri="{BB962C8B-B14F-4D97-AF65-F5344CB8AC3E}">
        <p14:creationId xmlns:p14="http://schemas.microsoft.com/office/powerpoint/2010/main" val="2627544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C4FF-DD6C-4CCB-AA0F-72E09ADE4883}" type="slidenum">
              <a:rPr lang="en-GB" smtClean="0"/>
              <a:t>3</a:t>
            </a:fld>
            <a:endParaRPr lang="en-GB"/>
          </a:p>
        </p:txBody>
      </p:sp>
    </p:spTree>
    <p:extLst>
      <p:ext uri="{BB962C8B-B14F-4D97-AF65-F5344CB8AC3E}">
        <p14:creationId xmlns:p14="http://schemas.microsoft.com/office/powerpoint/2010/main" val="159578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4</a:t>
            </a:fld>
            <a:endParaRPr lang="en-GB"/>
          </a:p>
        </p:txBody>
      </p:sp>
    </p:spTree>
    <p:extLst>
      <p:ext uri="{BB962C8B-B14F-4D97-AF65-F5344CB8AC3E}">
        <p14:creationId xmlns:p14="http://schemas.microsoft.com/office/powerpoint/2010/main" val="1756721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2113" dirty="0" smtClean="0">
              <a:solidFill>
                <a:srgbClr val="000000"/>
              </a:solidFill>
            </a:endParaRPr>
          </a:p>
          <a:p>
            <a:pPr lvl="1"/>
            <a:r>
              <a:rPr lang="en-US" sz="2275" dirty="0" smtClean="0">
                <a:solidFill>
                  <a:srgbClr val="000000"/>
                </a:solidFill>
              </a:rPr>
              <a:t>Tips for success. </a:t>
            </a:r>
          </a:p>
          <a:p>
            <a:pPr lvl="2"/>
            <a:r>
              <a:rPr lang="en-US" sz="2113" dirty="0" smtClean="0">
                <a:solidFill>
                  <a:srgbClr val="000000"/>
                </a:solidFill>
              </a:rPr>
              <a:t>These are in addition to the outcomes in the performance matrix and are often key principles. </a:t>
            </a:r>
            <a:endParaRPr lang="en-GB" sz="2113" dirty="0" smtClean="0">
              <a:solidFill>
                <a:srgbClr val="000000"/>
              </a:solidFill>
            </a:endParaRPr>
          </a:p>
          <a:p>
            <a:pPr lvl="1"/>
            <a:r>
              <a:rPr lang="en-US" sz="2275" dirty="0" smtClean="0">
                <a:solidFill>
                  <a:srgbClr val="000000"/>
                </a:solidFill>
              </a:rPr>
              <a:t>More outcome focused maturity levels. </a:t>
            </a:r>
          </a:p>
          <a:p>
            <a:pPr lvl="2"/>
            <a:r>
              <a:rPr lang="en-US" sz="2113" dirty="0" smtClean="0">
                <a:solidFill>
                  <a:srgbClr val="000000"/>
                </a:solidFill>
              </a:rPr>
              <a:t>They won’t all match every system but in the main they should reflect what the changes should feel like.</a:t>
            </a:r>
            <a:endParaRPr lang="en-GB" sz="2113" dirty="0" smtClean="0">
              <a:solidFill>
                <a:srgbClr val="000000"/>
              </a:solidFill>
            </a:endParaRPr>
          </a:p>
          <a:p>
            <a:pPr lvl="1"/>
            <a:r>
              <a:rPr lang="en-US" sz="2275" dirty="0" smtClean="0">
                <a:solidFill>
                  <a:srgbClr val="000000"/>
                </a:solidFill>
              </a:rPr>
              <a:t>Expanded, links to case studies and other guidance. </a:t>
            </a:r>
          </a:p>
          <a:p>
            <a:pPr lvl="2"/>
            <a:r>
              <a:rPr lang="en-US" sz="2113" dirty="0" smtClean="0">
                <a:solidFill>
                  <a:srgbClr val="000000"/>
                </a:solidFill>
              </a:rPr>
              <a:t>This includes up to date case studies and fuller papers on certain changes.</a:t>
            </a:r>
            <a:endParaRPr lang="en-GB" sz="2113" dirty="0" smtClean="0">
              <a:solidFill>
                <a:srgbClr val="000000"/>
              </a:solidFill>
            </a:endParaRPr>
          </a:p>
          <a:p>
            <a:pPr lvl="1"/>
            <a:r>
              <a:rPr lang="en-US" sz="2275" dirty="0" smtClean="0">
                <a:solidFill>
                  <a:srgbClr val="000000"/>
                </a:solidFill>
              </a:rPr>
              <a:t>I &amp; we statements </a:t>
            </a:r>
          </a:p>
          <a:p>
            <a:pPr lvl="2"/>
            <a:r>
              <a:rPr lang="en-US" sz="2113" dirty="0" smtClean="0">
                <a:solidFill>
                  <a:srgbClr val="000000"/>
                </a:solidFill>
              </a:rPr>
              <a:t>expanding on the impact of the changes from the person and staff members perspective. These endorse the overarching </a:t>
            </a:r>
            <a:r>
              <a:rPr lang="en-US" sz="2113" dirty="0" err="1" smtClean="0">
                <a:solidFill>
                  <a:srgbClr val="000000"/>
                </a:solidFill>
              </a:rPr>
              <a:t>personalised</a:t>
            </a:r>
            <a:r>
              <a:rPr lang="en-US" sz="2113" dirty="0" smtClean="0">
                <a:solidFill>
                  <a:srgbClr val="000000"/>
                </a:solidFill>
              </a:rPr>
              <a:t> approach and “keep it real”</a:t>
            </a:r>
          </a:p>
          <a:p>
            <a:pPr lvl="1"/>
            <a:r>
              <a:rPr lang="en-US" sz="2275" dirty="0" smtClean="0">
                <a:solidFill>
                  <a:srgbClr val="000000"/>
                </a:solidFill>
              </a:rPr>
              <a:t>Change 9</a:t>
            </a:r>
          </a:p>
          <a:p>
            <a:pPr lvl="2"/>
            <a:r>
              <a:rPr lang="en-US" sz="2113" dirty="0" smtClean="0">
                <a:solidFill>
                  <a:srgbClr val="000000"/>
                </a:solidFill>
              </a:rPr>
              <a:t>Rapid access to housing and home-based services</a:t>
            </a:r>
          </a:p>
          <a:p>
            <a:pPr marL="0" indent="0">
              <a:buNone/>
            </a:pPr>
            <a:r>
              <a:rPr lang="en-US" sz="1219" dirty="0" smtClean="0">
                <a:solidFill>
                  <a:srgbClr val="000000"/>
                </a:solidFill>
              </a:rPr>
              <a:t> </a:t>
            </a:r>
            <a:endParaRPr lang="en-GB" sz="1219" dirty="0" smtClean="0">
              <a:solidFill>
                <a:srgbClr val="000000"/>
              </a:solidFill>
            </a:endParaRPr>
          </a:p>
          <a:p>
            <a:endParaRPr lang="en-GB" sz="1219" dirty="0" smtClean="0">
              <a:solidFill>
                <a:srgbClr val="000000"/>
              </a:solidFill>
            </a:endParaRPr>
          </a:p>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5</a:t>
            </a:fld>
            <a:endParaRPr lang="en-GB"/>
          </a:p>
        </p:txBody>
      </p:sp>
    </p:spTree>
    <p:extLst>
      <p:ext uri="{BB962C8B-B14F-4D97-AF65-F5344CB8AC3E}">
        <p14:creationId xmlns:p14="http://schemas.microsoft.com/office/powerpoint/2010/main" val="3339510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C4FF-DD6C-4CCB-AA0F-72E09ADE4883}" type="slidenum">
              <a:rPr lang="en-GB" smtClean="0"/>
              <a:t>7</a:t>
            </a:fld>
            <a:endParaRPr lang="en-GB"/>
          </a:p>
        </p:txBody>
      </p:sp>
    </p:spTree>
    <p:extLst>
      <p:ext uri="{BB962C8B-B14F-4D97-AF65-F5344CB8AC3E}">
        <p14:creationId xmlns:p14="http://schemas.microsoft.com/office/powerpoint/2010/main" val="3576263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solidFill>
                  <a:srgbClr val="44546A"/>
                </a:solidFill>
              </a:rPr>
              <a:pPr/>
              <a:t>8</a:t>
            </a:fld>
            <a:endParaRPr lang="en-GB">
              <a:solidFill>
                <a:srgbClr val="44546A"/>
              </a:solidFill>
            </a:endParaRPr>
          </a:p>
        </p:txBody>
      </p:sp>
    </p:spTree>
    <p:extLst>
      <p:ext uri="{BB962C8B-B14F-4D97-AF65-F5344CB8AC3E}">
        <p14:creationId xmlns:p14="http://schemas.microsoft.com/office/powerpoint/2010/main" val="504197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11</a:t>
            </a:fld>
            <a:endParaRPr lang="en-GB"/>
          </a:p>
        </p:txBody>
      </p:sp>
    </p:spTree>
    <p:extLst>
      <p:ext uri="{BB962C8B-B14F-4D97-AF65-F5344CB8AC3E}">
        <p14:creationId xmlns:p14="http://schemas.microsoft.com/office/powerpoint/2010/main" val="2129465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12</a:t>
            </a:fld>
            <a:endParaRPr lang="en-GB"/>
          </a:p>
        </p:txBody>
      </p:sp>
    </p:spTree>
    <p:extLst>
      <p:ext uri="{BB962C8B-B14F-4D97-AF65-F5344CB8AC3E}">
        <p14:creationId xmlns:p14="http://schemas.microsoft.com/office/powerpoint/2010/main" val="24807678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604C4FF-DD6C-4CCB-AA0F-72E09ADE4883}" type="slidenum">
              <a:rPr lang="en-GB" smtClean="0"/>
              <a:t>13</a:t>
            </a:fld>
            <a:endParaRPr lang="en-GB"/>
          </a:p>
        </p:txBody>
      </p:sp>
    </p:spTree>
    <p:extLst>
      <p:ext uri="{BB962C8B-B14F-4D97-AF65-F5344CB8AC3E}">
        <p14:creationId xmlns:p14="http://schemas.microsoft.com/office/powerpoint/2010/main" val="37931311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314" name="Rectangle 1026"/>
          <p:cNvSpPr>
            <a:spLocks noGrp="1" noChangeArrowheads="1"/>
          </p:cNvSpPr>
          <p:nvPr>
            <p:ph type="ctrTitle"/>
          </p:nvPr>
        </p:nvSpPr>
        <p:spPr>
          <a:xfrm>
            <a:off x="1104370" y="2030546"/>
            <a:ext cx="8626146" cy="418576"/>
          </a:xfrm>
          <a:prstGeom prst="rect">
            <a:avLst/>
          </a:prstGeom>
        </p:spPr>
        <p:txBody>
          <a:bodyPr/>
          <a:lstStyle>
            <a:lvl1pPr>
              <a:defRPr sz="3200" b="0">
                <a:solidFill>
                  <a:schemeClr val="tx1"/>
                </a:solidFill>
                <a:latin typeface="+mj-lt"/>
                <a:ea typeface="Arial Unicode MS" pitchFamily="34" charset="-128"/>
                <a:cs typeface="Arial Unicode MS" pitchFamily="34" charset="-128"/>
              </a:defRPr>
            </a:lvl1pPr>
          </a:lstStyle>
          <a:p>
            <a:pPr lvl="0"/>
            <a:r>
              <a:rPr lang="en-US" noProof="0" dirty="0" smtClean="0"/>
              <a:t>Click to edit Master title style</a:t>
            </a:r>
            <a:endParaRPr lang="en-GB" noProof="0" dirty="0" smtClean="0"/>
          </a:p>
        </p:txBody>
      </p:sp>
      <p:sp>
        <p:nvSpPr>
          <p:cNvPr id="13315" name="Rectangle 1027"/>
          <p:cNvSpPr>
            <a:spLocks noGrp="1" noChangeArrowheads="1"/>
          </p:cNvSpPr>
          <p:nvPr>
            <p:ph type="subTitle" idx="1"/>
          </p:nvPr>
        </p:nvSpPr>
        <p:spPr>
          <a:xfrm>
            <a:off x="1104372" y="3106911"/>
            <a:ext cx="6242505" cy="184666"/>
          </a:xfrm>
        </p:spPr>
        <p:txBody>
          <a:bodyPr wrap="square">
            <a:spAutoFit/>
          </a:bodyPr>
          <a:lstStyle>
            <a:lvl1pPr>
              <a:defRPr sz="1200" i="1">
                <a:latin typeface="+mn-lt"/>
                <a:ea typeface="Arial Unicode MS" pitchFamily="34" charset="-128"/>
                <a:cs typeface="Arial Unicode MS" pitchFamily="34" charset="-128"/>
              </a:defRPr>
            </a:lvl1pPr>
          </a:lstStyle>
          <a:p>
            <a:pPr lvl="0"/>
            <a:r>
              <a:rPr lang="en-US" noProof="0" dirty="0" smtClean="0"/>
              <a:t>Click to edit Master subtitle style</a:t>
            </a:r>
            <a:endParaRPr lang="en-GB" noProof="0" dirty="0" smtClean="0"/>
          </a:p>
        </p:txBody>
      </p:sp>
      <p:grpSp>
        <p:nvGrpSpPr>
          <p:cNvPr id="3" name="Group 2"/>
          <p:cNvGrpSpPr/>
          <p:nvPr userDrawn="1"/>
        </p:nvGrpSpPr>
        <p:grpSpPr>
          <a:xfrm>
            <a:off x="6662468" y="260350"/>
            <a:ext cx="6723527" cy="711805"/>
            <a:chOff x="525279" y="6010137"/>
            <a:chExt cx="6723527" cy="711805"/>
          </a:xfrm>
        </p:grpSpPr>
        <p:sp>
          <p:nvSpPr>
            <p:cNvPr id="19" name="Rectangle 18"/>
            <p:cNvSpPr/>
            <p:nvPr userDrawn="1"/>
          </p:nvSpPr>
          <p:spPr>
            <a:xfrm>
              <a:off x="525302" y="6010137"/>
              <a:ext cx="6723504" cy="307777"/>
            </a:xfrm>
            <a:prstGeom prst="rect">
              <a:avLst/>
            </a:prstGeom>
          </p:spPr>
          <p:txBody>
            <a:bodyPr wrap="square" lIns="0" tIns="0" rIns="0" bIns="0">
              <a:spAutoFit/>
            </a:bodyPr>
            <a:lstStyle/>
            <a:p>
              <a:pPr defTabSz="894106"/>
              <a:r>
                <a:rPr lang="en-GB" sz="2000" spc="-80" dirty="0">
                  <a:solidFill>
                    <a:srgbClr val="04617B"/>
                  </a:solidFill>
                  <a:latin typeface="Arial" charset="0"/>
                  <a:ea typeface="ＭＳ Ｐゴシック"/>
                  <a:cs typeface="+mn-cs"/>
                </a:rPr>
                <a:t>The Better Care </a:t>
              </a:r>
              <a:r>
                <a:rPr lang="en-GB" sz="2000" spc="-80" dirty="0" smtClean="0">
                  <a:solidFill>
                    <a:srgbClr val="04617B"/>
                  </a:solidFill>
                  <a:latin typeface="Arial" charset="0"/>
                  <a:ea typeface="ＭＳ Ｐゴシック"/>
                  <a:cs typeface="+mn-cs"/>
                </a:rPr>
                <a:t>Fund</a:t>
              </a:r>
              <a:endParaRPr lang="en-GB" sz="2000" spc="-80" dirty="0">
                <a:solidFill>
                  <a:srgbClr val="04617B"/>
                </a:solidFill>
                <a:latin typeface="Arial" charset="0"/>
                <a:ea typeface="ＭＳ Ｐゴシック"/>
                <a:cs typeface="+mn-cs"/>
              </a:endParaRPr>
            </a:p>
          </p:txBody>
        </p:sp>
        <p:cxnSp>
          <p:nvCxnSpPr>
            <p:cNvPr id="20" name="Straight Connector 19"/>
            <p:cNvCxnSpPr/>
            <p:nvPr userDrawn="1"/>
          </p:nvCxnSpPr>
          <p:spPr>
            <a:xfrm>
              <a:off x="546337" y="6342119"/>
              <a:ext cx="3340717"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2" name="Group 1"/>
            <p:cNvGrpSpPr/>
            <p:nvPr userDrawn="1"/>
          </p:nvGrpSpPr>
          <p:grpSpPr>
            <a:xfrm>
              <a:off x="525279" y="6448233"/>
              <a:ext cx="2656773" cy="273709"/>
              <a:chOff x="999067" y="6453214"/>
              <a:chExt cx="2403443" cy="268261"/>
            </a:xfrm>
          </p:grpSpPr>
          <p:sp>
            <p:nvSpPr>
              <p:cNvPr id="22" name="Rectangle 21"/>
              <p:cNvSpPr>
                <a:spLocks/>
              </p:cNvSpPr>
              <p:nvPr/>
            </p:nvSpPr>
            <p:spPr>
              <a:xfrm>
                <a:off x="999067" y="6453214"/>
                <a:ext cx="268261" cy="268261"/>
              </a:xfrm>
              <a:prstGeom prst="rect">
                <a:avLst/>
              </a:prstGeom>
              <a:solidFill>
                <a:srgbClr val="9A3193"/>
              </a:solidFill>
              <a:ln>
                <a:noFill/>
              </a:ln>
            </p:spPr>
            <p:style>
              <a:lnRef idx="2">
                <a:schemeClr val="accent1">
                  <a:shade val="50000"/>
                </a:schemeClr>
              </a:lnRef>
              <a:fillRef idx="1">
                <a:schemeClr val="accent1"/>
              </a:fillRef>
              <a:effectRef idx="0">
                <a:schemeClr val="accent1"/>
              </a:effectRef>
              <a:fontRef idx="minor">
                <a:schemeClr val="lt1"/>
              </a:fontRef>
            </p:style>
            <p:txBody>
              <a:bodyPr lIns="89601" tIns="44802" rIns="89601" bIns="44802" rtlCol="0" anchor="ctr"/>
              <a:lstStyle/>
              <a:p>
                <a:pPr algn="ctr" defTabSz="894106"/>
                <a:endParaRPr lang="en-GB" sz="1200" b="0" dirty="0">
                  <a:solidFill>
                    <a:prstClr val="black"/>
                  </a:solidFill>
                </a:endParaRPr>
              </a:p>
            </p:txBody>
          </p:sp>
          <p:sp>
            <p:nvSpPr>
              <p:cNvPr id="23" name="Rectangle 22"/>
              <p:cNvSpPr>
                <a:spLocks/>
              </p:cNvSpPr>
              <p:nvPr/>
            </p:nvSpPr>
            <p:spPr>
              <a:xfrm>
                <a:off x="1304093" y="6453214"/>
                <a:ext cx="268261" cy="2682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9601" tIns="44802" rIns="89601" bIns="44802" rtlCol="0" anchor="ctr">
                <a:noAutofit/>
              </a:bodyPr>
              <a:lstStyle/>
              <a:p>
                <a:pPr algn="ctr" defTabSz="894106"/>
                <a:endParaRPr lang="en-GB" sz="1200" b="0" dirty="0">
                  <a:solidFill>
                    <a:prstClr val="white"/>
                  </a:solidFill>
                </a:endParaRPr>
              </a:p>
            </p:txBody>
          </p:sp>
          <p:sp>
            <p:nvSpPr>
              <p:cNvPr id="24" name="Rectangle 23"/>
              <p:cNvSpPr>
                <a:spLocks/>
              </p:cNvSpPr>
              <p:nvPr/>
            </p:nvSpPr>
            <p:spPr>
              <a:xfrm>
                <a:off x="1609119" y="6453214"/>
                <a:ext cx="268261" cy="2682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89601" tIns="44802" rIns="89601" bIns="44802" rtlCol="0" anchor="ctr">
                <a:noAutofit/>
              </a:bodyPr>
              <a:lstStyle/>
              <a:p>
                <a:pPr algn="ctr" defTabSz="894106"/>
                <a:endParaRPr lang="en-GB" sz="1200" b="0" dirty="0">
                  <a:solidFill>
                    <a:prstClr val="white"/>
                  </a:solidFill>
                </a:endParaRPr>
              </a:p>
            </p:txBody>
          </p:sp>
          <p:sp>
            <p:nvSpPr>
              <p:cNvPr id="25" name="Rectangle 24"/>
              <p:cNvSpPr>
                <a:spLocks/>
              </p:cNvSpPr>
              <p:nvPr/>
            </p:nvSpPr>
            <p:spPr>
              <a:xfrm>
                <a:off x="1914145" y="6453214"/>
                <a:ext cx="268261" cy="2682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89601" tIns="44802" rIns="89601" bIns="44802" rtlCol="0" anchor="ctr">
                <a:noAutofit/>
              </a:bodyPr>
              <a:lstStyle/>
              <a:p>
                <a:pPr algn="ctr" defTabSz="894106"/>
                <a:endParaRPr lang="en-GB" sz="1200" b="0" dirty="0">
                  <a:solidFill>
                    <a:prstClr val="white"/>
                  </a:solidFill>
                </a:endParaRPr>
              </a:p>
            </p:txBody>
          </p:sp>
          <p:sp>
            <p:nvSpPr>
              <p:cNvPr id="26" name="Rectangle 25"/>
              <p:cNvSpPr>
                <a:spLocks/>
              </p:cNvSpPr>
              <p:nvPr/>
            </p:nvSpPr>
            <p:spPr>
              <a:xfrm>
                <a:off x="2219171" y="6453214"/>
                <a:ext cx="268261" cy="2682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89601" tIns="44802" rIns="89601" bIns="44802" rtlCol="0" anchor="ctr">
                <a:noAutofit/>
              </a:bodyPr>
              <a:lstStyle/>
              <a:p>
                <a:pPr algn="ctr" defTabSz="894106"/>
                <a:endParaRPr lang="en-GB" sz="1200" b="0" dirty="0">
                  <a:solidFill>
                    <a:prstClr val="white"/>
                  </a:solidFill>
                </a:endParaRPr>
              </a:p>
            </p:txBody>
          </p:sp>
          <p:sp>
            <p:nvSpPr>
              <p:cNvPr id="27" name="Rectangle 26"/>
              <p:cNvSpPr>
                <a:spLocks/>
              </p:cNvSpPr>
              <p:nvPr/>
            </p:nvSpPr>
            <p:spPr>
              <a:xfrm>
                <a:off x="2524197" y="6453214"/>
                <a:ext cx="268261" cy="26826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89601" tIns="44802" rIns="89601" bIns="44802" rtlCol="0" anchor="ctr">
                <a:noAutofit/>
              </a:bodyPr>
              <a:lstStyle/>
              <a:p>
                <a:pPr algn="ctr" defTabSz="894106"/>
                <a:endParaRPr lang="en-GB" sz="1200" b="0" dirty="0">
                  <a:solidFill>
                    <a:prstClr val="white"/>
                  </a:solidFill>
                </a:endParaRPr>
              </a:p>
            </p:txBody>
          </p:sp>
          <p:sp>
            <p:nvSpPr>
              <p:cNvPr id="28" name="Rectangle 27"/>
              <p:cNvSpPr>
                <a:spLocks/>
              </p:cNvSpPr>
              <p:nvPr/>
            </p:nvSpPr>
            <p:spPr>
              <a:xfrm>
                <a:off x="2829223" y="6453214"/>
                <a:ext cx="268261" cy="26826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89601" tIns="44802" rIns="89601" bIns="44802" rtlCol="0" anchor="ctr">
                <a:noAutofit/>
              </a:bodyPr>
              <a:lstStyle/>
              <a:p>
                <a:pPr algn="ctr" defTabSz="894106"/>
                <a:endParaRPr lang="en-GB" sz="1200" b="0" dirty="0">
                  <a:solidFill>
                    <a:prstClr val="white"/>
                  </a:solidFill>
                </a:endParaRPr>
              </a:p>
            </p:txBody>
          </p:sp>
          <p:sp>
            <p:nvSpPr>
              <p:cNvPr id="29" name="Rectangle 28"/>
              <p:cNvSpPr>
                <a:spLocks/>
              </p:cNvSpPr>
              <p:nvPr/>
            </p:nvSpPr>
            <p:spPr>
              <a:xfrm>
                <a:off x="3134249" y="6453214"/>
                <a:ext cx="268261" cy="26826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89601" tIns="44802" rIns="89601" bIns="44802" rtlCol="0" anchor="ctr">
                <a:noAutofit/>
              </a:bodyPr>
              <a:lstStyle/>
              <a:p>
                <a:pPr algn="ctr" defTabSz="894106"/>
                <a:endParaRPr lang="en-GB" sz="1200" b="0" dirty="0">
                  <a:solidFill>
                    <a:prstClr val="white"/>
                  </a:solidFill>
                </a:endParaRPr>
              </a:p>
            </p:txBody>
          </p:sp>
        </p:grpSp>
      </p:grpSp>
      <p:pic>
        <p:nvPicPr>
          <p:cNvPr id="15" name="Picture 1" descr="LG_Association_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3050" y="260350"/>
            <a:ext cx="121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82010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45022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84200" y="629816"/>
            <a:ext cx="8915400" cy="1143000"/>
          </a:xfrm>
        </p:spPr>
        <p:txBody>
          <a:bodyPr/>
          <a:lstStyle/>
          <a:p>
            <a:r>
              <a:rPr lang="en-US"/>
              <a:t>Click to edit Master title style</a:t>
            </a:r>
          </a:p>
        </p:txBody>
      </p:sp>
      <p:sp>
        <p:nvSpPr>
          <p:cNvPr id="3" name="Vertical Text Placeholder 2"/>
          <p:cNvSpPr>
            <a:spLocks noGrp="1"/>
          </p:cNvSpPr>
          <p:nvPr>
            <p:ph type="body" orient="vert" idx="1"/>
          </p:nvPr>
        </p:nvSpPr>
        <p:spPr>
          <a:xfrm>
            <a:off x="584200" y="1772816"/>
            <a:ext cx="8915400" cy="435334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17610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750" y="274638"/>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84200" y="274638"/>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15007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499623" y="1343804"/>
            <a:ext cx="8382480"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p:nvPr>
        </p:nvSpPr>
        <p:spPr>
          <a:xfrm>
            <a:off x="495300" y="548641"/>
            <a:ext cx="872966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pic>
        <p:nvPicPr>
          <p:cNvPr id="4" name="Picture 3"/>
          <p:cNvPicPr>
            <a:picLocks noChangeAspect="1"/>
          </p:cNvPicPr>
          <p:nvPr userDrawn="1"/>
        </p:nvPicPr>
        <p:blipFill>
          <a:blip r:embed="rId2"/>
          <a:stretch>
            <a:fillRect/>
          </a:stretch>
        </p:blipFill>
        <p:spPr>
          <a:xfrm>
            <a:off x="8317734" y="295675"/>
            <a:ext cx="1250198" cy="502978"/>
          </a:xfrm>
          <a:prstGeom prst="rect">
            <a:avLst/>
          </a:prstGeom>
        </p:spPr>
      </p:pic>
      <p:sp>
        <p:nvSpPr>
          <p:cNvPr id="9" name="Footer Placeholder 2"/>
          <p:cNvSpPr>
            <a:spLocks noGrp="1"/>
          </p:cNvSpPr>
          <p:nvPr>
            <p:ph type="ftr" sz="quarter" idx="3"/>
          </p:nvPr>
        </p:nvSpPr>
        <p:spPr>
          <a:xfrm>
            <a:off x="748232" y="6333440"/>
            <a:ext cx="620009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4197018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ppoint lga background v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9525"/>
            <a:ext cx="9899650"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631825" y="44450"/>
            <a:ext cx="576263" cy="576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spcBef>
                <a:spcPct val="50000"/>
              </a:spcBef>
              <a:defRPr/>
            </a:pPr>
            <a:endParaRPr lang="en-US">
              <a:solidFill>
                <a:srgbClr val="000000"/>
              </a:solidFill>
              <a:latin typeface="Arial" charset="0"/>
              <a:ea typeface="ＭＳ Ｐゴシック" charset="0"/>
              <a:cs typeface="+mn-cs"/>
            </a:endParaRPr>
          </a:p>
        </p:txBody>
      </p:sp>
      <p:sp>
        <p:nvSpPr>
          <p:cNvPr id="19459" name="Rectangle 3"/>
          <p:cNvSpPr>
            <a:spLocks noGrp="1" noChangeArrowheads="1"/>
          </p:cNvSpPr>
          <p:nvPr>
            <p:ph type="ctrTitle"/>
          </p:nvPr>
        </p:nvSpPr>
        <p:spPr>
          <a:xfrm>
            <a:off x="1069975" y="1798638"/>
            <a:ext cx="8420100" cy="1125537"/>
          </a:xfrm>
        </p:spPr>
        <p:txBody>
          <a:bodyPr/>
          <a:lstStyle>
            <a:lvl1pPr>
              <a:defRPr>
                <a:solidFill>
                  <a:schemeClr val="bg1"/>
                </a:solidFill>
              </a:defRPr>
            </a:lvl1pPr>
          </a:lstStyle>
          <a:p>
            <a:pPr lvl="0"/>
            <a:r>
              <a:rPr lang="en-US" noProof="0" smtClean="0"/>
              <a:t>Click to edit Master title style</a:t>
            </a:r>
            <a:endParaRPr lang="en-GB" noProof="0" smtClean="0"/>
          </a:p>
        </p:txBody>
      </p:sp>
      <p:sp>
        <p:nvSpPr>
          <p:cNvPr id="19460" name="Rectangle 4"/>
          <p:cNvSpPr>
            <a:spLocks noGrp="1" noChangeArrowheads="1"/>
          </p:cNvSpPr>
          <p:nvPr>
            <p:ph type="subTitle" idx="1"/>
          </p:nvPr>
        </p:nvSpPr>
        <p:spPr>
          <a:xfrm>
            <a:off x="1069975" y="3057525"/>
            <a:ext cx="6934200" cy="1752600"/>
          </a:xfrm>
        </p:spPr>
        <p:txBody>
          <a:bodyPr/>
          <a:lstStyle>
            <a:lvl1pPr marL="0" indent="0">
              <a:buFontTx/>
              <a:buNone/>
              <a:defRPr>
                <a:solidFill>
                  <a:schemeClr val="bg1"/>
                </a:solidFill>
              </a:defRPr>
            </a:lvl1pPr>
          </a:lstStyle>
          <a:p>
            <a:pPr lvl="0"/>
            <a:r>
              <a:rPr lang="en-US" noProof="0" smtClean="0"/>
              <a:t>Click to edit Master subtitle style</a:t>
            </a:r>
            <a:endParaRPr lang="en-GB" noProof="0" smtClean="0"/>
          </a:p>
        </p:txBody>
      </p:sp>
      <p:sp>
        <p:nvSpPr>
          <p:cNvPr id="6" name="Footer Placeholder 5"/>
          <p:cNvSpPr>
            <a:spLocks noGrp="1" noChangeArrowheads="1"/>
          </p:cNvSpPr>
          <p:nvPr>
            <p:ph type="ftr" sz="quarter" idx="10"/>
          </p:nvPr>
        </p:nvSpPr>
        <p:spPr bwMode="auto">
          <a:xfrm>
            <a:off x="1025525" y="6092825"/>
            <a:ext cx="3136900" cy="476250"/>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b="0">
                <a:solidFill>
                  <a:schemeClr val="bg1"/>
                </a:solidFill>
                <a:latin typeface="Arial" charset="0"/>
                <a:ea typeface="ＭＳ Ｐゴシック" charset="0"/>
                <a:cs typeface="+mn-cs"/>
              </a:defRPr>
            </a:lvl1pPr>
          </a:lstStyle>
          <a:p>
            <a:pPr>
              <a:defRPr/>
            </a:pPr>
            <a:r>
              <a:rPr lang="en-GB">
                <a:solidFill>
                  <a:srgbClr val="FFFFFF"/>
                </a:solidFill>
              </a:rPr>
              <a:t>Date</a:t>
            </a:r>
          </a:p>
        </p:txBody>
      </p:sp>
      <p:sp>
        <p:nvSpPr>
          <p:cNvPr id="7" name="Date Placeholder 6"/>
          <p:cNvSpPr>
            <a:spLocks noGrp="1" noChangeArrowheads="1"/>
          </p:cNvSpPr>
          <p:nvPr>
            <p:ph type="dt" sz="quarter" idx="11"/>
          </p:nvPr>
        </p:nvSpPr>
        <p:spPr bwMode="auto">
          <a:xfrm>
            <a:off x="7258050" y="6092825"/>
            <a:ext cx="2311400" cy="476250"/>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b="0">
                <a:solidFill>
                  <a:schemeClr val="bg1"/>
                </a:solidFill>
                <a:latin typeface="Arial" charset="0"/>
                <a:ea typeface="ＭＳ Ｐゴシック" charset="0"/>
                <a:cs typeface="+mn-cs"/>
              </a:defRPr>
            </a:lvl1pPr>
          </a:lstStyle>
          <a:p>
            <a:pPr>
              <a:defRPr/>
            </a:pPr>
            <a:r>
              <a:rPr lang="en-GB">
                <a:solidFill>
                  <a:srgbClr val="FFFFFF"/>
                </a:solidFill>
              </a:rPr>
              <a:t>www.local.gov.uk</a:t>
            </a:r>
          </a:p>
        </p:txBody>
      </p:sp>
    </p:spTree>
    <p:extLst>
      <p:ext uri="{BB962C8B-B14F-4D97-AF65-F5344CB8AC3E}">
        <p14:creationId xmlns:p14="http://schemas.microsoft.com/office/powerpoint/2010/main" val="207904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70106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43682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84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55411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785478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832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8"/>
          <p:cNvSpPr txBox="1">
            <a:spLocks noChangeArrowheads="1"/>
          </p:cNvSpPr>
          <p:nvPr/>
        </p:nvSpPr>
        <p:spPr bwMode="auto">
          <a:xfrm>
            <a:off x="631825" y="44450"/>
            <a:ext cx="57626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50000"/>
              </a:spcBef>
              <a:defRPr/>
            </a:pPr>
            <a:endParaRPr lang="en-US">
              <a:latin typeface="Arial" charset="0"/>
              <a:ea typeface="ＭＳ Ｐゴシック" charset="0"/>
              <a:cs typeface="+mn-cs"/>
            </a:endParaRPr>
          </a:p>
        </p:txBody>
      </p:sp>
      <p:pic>
        <p:nvPicPr>
          <p:cNvPr id="5" name="Picture 13" descr="ppoint lga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9525"/>
            <a:ext cx="9899650"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ctrTitle"/>
          </p:nvPr>
        </p:nvSpPr>
        <p:spPr>
          <a:xfrm>
            <a:off x="1069975" y="2217738"/>
            <a:ext cx="8420100" cy="1125537"/>
          </a:xfrm>
        </p:spPr>
        <p:txBody>
          <a:bodyPr/>
          <a:lstStyle>
            <a:lvl1pPr>
              <a:defRPr>
                <a:solidFill>
                  <a:schemeClr val="bg1"/>
                </a:solidFill>
              </a:defRPr>
            </a:lvl1pPr>
          </a:lstStyle>
          <a:p>
            <a:pPr lvl="0"/>
            <a:r>
              <a:rPr lang="en-US" noProof="0"/>
              <a:t>Click to edit Master title style</a:t>
            </a:r>
            <a:endParaRPr lang="en-GB" noProof="0"/>
          </a:p>
        </p:txBody>
      </p:sp>
      <p:sp>
        <p:nvSpPr>
          <p:cNvPr id="5124" name="Rectangle 4"/>
          <p:cNvSpPr>
            <a:spLocks noGrp="1" noChangeArrowheads="1"/>
          </p:cNvSpPr>
          <p:nvPr>
            <p:ph type="subTitle" idx="1"/>
          </p:nvPr>
        </p:nvSpPr>
        <p:spPr>
          <a:xfrm>
            <a:off x="1069975" y="3476625"/>
            <a:ext cx="6934200" cy="1752600"/>
          </a:xfrm>
        </p:spPr>
        <p:txBody>
          <a:bodyPr/>
          <a:lstStyle>
            <a:lvl1pPr marL="0" indent="0">
              <a:buFontTx/>
              <a:buNone/>
              <a:defRPr>
                <a:solidFill>
                  <a:schemeClr val="bg1"/>
                </a:solidFill>
              </a:defRPr>
            </a:lvl1pPr>
          </a:lstStyle>
          <a:p>
            <a:pPr lvl="0"/>
            <a:r>
              <a:rPr lang="en-US" noProof="0"/>
              <a:t>Click to edit Master subtitle style</a:t>
            </a:r>
            <a:endParaRPr lang="en-GB" noProof="0"/>
          </a:p>
        </p:txBody>
      </p:sp>
    </p:spTree>
    <p:extLst>
      <p:ext uri="{BB962C8B-B14F-4D97-AF65-F5344CB8AC3E}">
        <p14:creationId xmlns:p14="http://schemas.microsoft.com/office/powerpoint/2010/main" val="29611170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1974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10026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909700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1718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750" y="274638"/>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84200" y="274638"/>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387890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ppoint lga background v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9525"/>
            <a:ext cx="9899650"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631825" y="44450"/>
            <a:ext cx="576263" cy="576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spcBef>
                <a:spcPct val="50000"/>
              </a:spcBef>
              <a:defRPr/>
            </a:pPr>
            <a:endParaRPr lang="en-US">
              <a:solidFill>
                <a:srgbClr val="000000"/>
              </a:solidFill>
              <a:latin typeface="Arial" charset="0"/>
              <a:ea typeface="ＭＳ Ｐゴシック" charset="0"/>
              <a:cs typeface="+mn-cs"/>
            </a:endParaRPr>
          </a:p>
        </p:txBody>
      </p:sp>
      <p:sp>
        <p:nvSpPr>
          <p:cNvPr id="19459" name="Rectangle 3"/>
          <p:cNvSpPr>
            <a:spLocks noGrp="1" noChangeArrowheads="1"/>
          </p:cNvSpPr>
          <p:nvPr>
            <p:ph type="ctrTitle"/>
          </p:nvPr>
        </p:nvSpPr>
        <p:spPr>
          <a:xfrm>
            <a:off x="1069975" y="1798638"/>
            <a:ext cx="8420100" cy="1125537"/>
          </a:xfrm>
        </p:spPr>
        <p:txBody>
          <a:bodyPr/>
          <a:lstStyle>
            <a:lvl1pPr>
              <a:defRPr>
                <a:solidFill>
                  <a:schemeClr val="bg1"/>
                </a:solidFill>
              </a:defRPr>
            </a:lvl1pPr>
          </a:lstStyle>
          <a:p>
            <a:pPr lvl="0"/>
            <a:r>
              <a:rPr lang="en-US" noProof="0" smtClean="0"/>
              <a:t>Click to edit Master title style</a:t>
            </a:r>
            <a:endParaRPr lang="en-GB" noProof="0" smtClean="0"/>
          </a:p>
        </p:txBody>
      </p:sp>
      <p:sp>
        <p:nvSpPr>
          <p:cNvPr id="19460" name="Rectangle 4"/>
          <p:cNvSpPr>
            <a:spLocks noGrp="1" noChangeArrowheads="1"/>
          </p:cNvSpPr>
          <p:nvPr>
            <p:ph type="subTitle" idx="1"/>
          </p:nvPr>
        </p:nvSpPr>
        <p:spPr>
          <a:xfrm>
            <a:off x="1069975" y="3057525"/>
            <a:ext cx="6934200" cy="1752600"/>
          </a:xfrm>
        </p:spPr>
        <p:txBody>
          <a:bodyPr/>
          <a:lstStyle>
            <a:lvl1pPr marL="0" indent="0">
              <a:buFontTx/>
              <a:buNone/>
              <a:defRPr>
                <a:solidFill>
                  <a:schemeClr val="bg1"/>
                </a:solidFill>
              </a:defRPr>
            </a:lvl1pPr>
          </a:lstStyle>
          <a:p>
            <a:pPr lvl="0"/>
            <a:r>
              <a:rPr lang="en-US" noProof="0" smtClean="0"/>
              <a:t>Click to edit Master subtitle style</a:t>
            </a:r>
            <a:endParaRPr lang="en-GB" noProof="0" smtClean="0"/>
          </a:p>
        </p:txBody>
      </p:sp>
      <p:sp>
        <p:nvSpPr>
          <p:cNvPr id="6" name="Footer Placeholder 5"/>
          <p:cNvSpPr>
            <a:spLocks noGrp="1" noChangeArrowheads="1"/>
          </p:cNvSpPr>
          <p:nvPr>
            <p:ph type="ftr" sz="quarter" idx="10"/>
          </p:nvPr>
        </p:nvSpPr>
        <p:spPr bwMode="auto">
          <a:xfrm>
            <a:off x="1025525" y="6092825"/>
            <a:ext cx="3136900" cy="476250"/>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b="0">
                <a:solidFill>
                  <a:schemeClr val="bg1"/>
                </a:solidFill>
                <a:latin typeface="Arial" charset="0"/>
                <a:ea typeface="ＭＳ Ｐゴシック" charset="0"/>
                <a:cs typeface="+mn-cs"/>
              </a:defRPr>
            </a:lvl1pPr>
          </a:lstStyle>
          <a:p>
            <a:pPr>
              <a:defRPr/>
            </a:pPr>
            <a:r>
              <a:rPr lang="en-GB">
                <a:solidFill>
                  <a:srgbClr val="FFFFFF"/>
                </a:solidFill>
              </a:rPr>
              <a:t>Date</a:t>
            </a:r>
          </a:p>
        </p:txBody>
      </p:sp>
      <p:sp>
        <p:nvSpPr>
          <p:cNvPr id="7" name="Date Placeholder 6"/>
          <p:cNvSpPr>
            <a:spLocks noGrp="1" noChangeArrowheads="1"/>
          </p:cNvSpPr>
          <p:nvPr>
            <p:ph type="dt" sz="quarter" idx="11"/>
          </p:nvPr>
        </p:nvSpPr>
        <p:spPr bwMode="auto">
          <a:xfrm>
            <a:off x="7258050" y="6092825"/>
            <a:ext cx="2311400" cy="476250"/>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b="0">
                <a:solidFill>
                  <a:schemeClr val="bg1"/>
                </a:solidFill>
                <a:latin typeface="Arial" charset="0"/>
                <a:ea typeface="ＭＳ Ｐゴシック" charset="0"/>
                <a:cs typeface="+mn-cs"/>
              </a:defRPr>
            </a:lvl1pPr>
          </a:lstStyle>
          <a:p>
            <a:pPr>
              <a:defRPr/>
            </a:pPr>
            <a:r>
              <a:rPr lang="en-GB">
                <a:solidFill>
                  <a:srgbClr val="FFFFFF"/>
                </a:solidFill>
              </a:rPr>
              <a:t>www.local.gov.uk</a:t>
            </a:r>
          </a:p>
        </p:txBody>
      </p:sp>
    </p:spTree>
    <p:extLst>
      <p:ext uri="{BB962C8B-B14F-4D97-AF65-F5344CB8AC3E}">
        <p14:creationId xmlns:p14="http://schemas.microsoft.com/office/powerpoint/2010/main" val="1117400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384849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785791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84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12085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1776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654449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21423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02210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547938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819263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73751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750" y="274638"/>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84200" y="274638"/>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33766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32520" y="4406900"/>
            <a:ext cx="8856984"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32520" y="2906713"/>
            <a:ext cx="8856984"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58300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84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81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0063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3158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84200" y="557808"/>
            <a:ext cx="8915400" cy="1143000"/>
          </a:xfrm>
        </p:spPr>
        <p:txBody>
          <a:bodyPr/>
          <a:lstStyle/>
          <a:p>
            <a:r>
              <a:rPr lang="en-US"/>
              <a:t>Click to edit Master title style</a:t>
            </a:r>
          </a:p>
        </p:txBody>
      </p:sp>
    </p:spTree>
    <p:extLst>
      <p:ext uri="{BB962C8B-B14F-4D97-AF65-F5344CB8AC3E}">
        <p14:creationId xmlns:p14="http://schemas.microsoft.com/office/powerpoint/2010/main" val="186002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87613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0512" y="404664"/>
            <a:ext cx="3187130"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3500" y="404664"/>
            <a:ext cx="5537200" cy="57214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60512" y="1700808"/>
            <a:ext cx="3193926" cy="4425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577934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4.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4"/>
            </p:custDataLst>
            <p:extLst/>
          </p:nvPr>
        </p:nvGraphicFramePr>
        <p:xfrm>
          <a:off x="0" y="1"/>
          <a:ext cx="175483" cy="161975"/>
        </p:xfrm>
        <a:graphic>
          <a:graphicData uri="http://schemas.openxmlformats.org/presentationml/2006/ole">
            <mc:AlternateContent xmlns:mc="http://schemas.openxmlformats.org/markup-compatibility/2006">
              <mc:Choice xmlns:v="urn:schemas-microsoft-com:vml" Requires="v">
                <p:oleObj spid="_x0000_s1031"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0" y="1"/>
                        <a:ext cx="175483" cy="161975"/>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605673" y="1990667"/>
            <a:ext cx="4755582" cy="12311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9" name="Title Placeholder 2"/>
          <p:cNvSpPr>
            <a:spLocks noGrp="1" noChangeArrowheads="1"/>
          </p:cNvSpPr>
          <p:nvPr>
            <p:ph type="title"/>
          </p:nvPr>
        </p:nvSpPr>
        <p:spPr bwMode="auto">
          <a:xfrm>
            <a:off x="250941" y="264019"/>
            <a:ext cx="9407628" cy="418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dirty="0" smtClean="0"/>
              <a:t>Click to edit Master title style</a:t>
            </a:r>
            <a:endParaRPr lang="en-GB" dirty="0" smtClean="0"/>
          </a:p>
        </p:txBody>
      </p:sp>
      <p:sp>
        <p:nvSpPr>
          <p:cNvPr id="10" name="McK 1. On-page tracker" hidden="1"/>
          <p:cNvSpPr>
            <a:spLocks noChangeArrowheads="1"/>
          </p:cNvSpPr>
          <p:nvPr/>
        </p:nvSpPr>
        <p:spPr bwMode="auto">
          <a:xfrm>
            <a:off x="131612"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sz="1400" b="0" dirty="0" smtClean="0">
                <a:solidFill>
                  <a:srgbClr val="808080"/>
                </a:solidFill>
                <a:latin typeface="Arial"/>
                <a:ea typeface="Arial Unicode MS" pitchFamily="34" charset="-128"/>
                <a:cs typeface="Arial Unicode MS" pitchFamily="34" charset="-128"/>
              </a:rPr>
              <a:t>TRACKER</a:t>
            </a:r>
            <a:endParaRPr lang="en-GB" sz="1400" b="0" dirty="0">
              <a:solidFill>
                <a:srgbClr val="808080"/>
              </a:solidFill>
              <a:latin typeface="Arial"/>
              <a:ea typeface="Arial Unicode MS" pitchFamily="34" charset="-128"/>
              <a:cs typeface="Arial Unicode MS" pitchFamily="34" charset="-128"/>
            </a:endParaRPr>
          </a:p>
        </p:txBody>
      </p:sp>
      <p:sp>
        <p:nvSpPr>
          <p:cNvPr id="11" name="McK 3. Unit of measure" hidden="1"/>
          <p:cNvSpPr txBox="1">
            <a:spLocks noChangeArrowheads="1"/>
          </p:cNvSpPr>
          <p:nvPr/>
        </p:nvSpPr>
        <p:spPr bwMode="auto">
          <a:xfrm>
            <a:off x="250964" y="722732"/>
            <a:ext cx="952695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GB" sz="1600" b="0" dirty="0" smtClean="0">
                <a:solidFill>
                  <a:prstClr val="black"/>
                </a:solidFill>
                <a:latin typeface="Arial"/>
                <a:ea typeface="Arial Unicode MS" pitchFamily="34" charset="-128"/>
                <a:cs typeface="Arial Unicode MS" pitchFamily="34" charset="-128"/>
              </a:rPr>
              <a:t>Unit of measure</a:t>
            </a:r>
          </a:p>
        </p:txBody>
      </p:sp>
      <p:grpSp>
        <p:nvGrpSpPr>
          <p:cNvPr id="12" name="McK Slide Elements" hidden="1"/>
          <p:cNvGrpSpPr>
            <a:grpSpLocks/>
          </p:cNvGrpSpPr>
          <p:nvPr/>
        </p:nvGrpSpPr>
        <p:grpSpPr bwMode="auto">
          <a:xfrm>
            <a:off x="250964" y="6331591"/>
            <a:ext cx="9330415" cy="390359"/>
            <a:chOff x="75" y="3909"/>
            <a:chExt cx="5385" cy="241"/>
          </a:xfrm>
        </p:grpSpPr>
        <p:sp>
          <p:nvSpPr>
            <p:cNvPr id="13" name="McK 4. Footnote"/>
            <p:cNvSpPr txBox="1">
              <a:spLocks noChangeArrowheads="1"/>
            </p:cNvSpPr>
            <p:nvPr/>
          </p:nvSpPr>
          <p:spPr bwMode="auto">
            <a:xfrm>
              <a:off x="75" y="3909"/>
              <a:ext cx="5385" cy="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GB" sz="1000" b="0" dirty="0" smtClean="0">
                  <a:solidFill>
                    <a:srgbClr val="009DD9"/>
                  </a:solidFill>
                  <a:latin typeface="Arial"/>
                  <a:ea typeface="Arial Unicode MS" pitchFamily="34" charset="-128"/>
                  <a:cs typeface="Arial Unicode MS" pitchFamily="34" charset="-128"/>
                </a:rPr>
                <a:t>1 Footnote</a:t>
              </a:r>
            </a:p>
          </p:txBody>
        </p:sp>
        <p:sp>
          <p:nvSpPr>
            <p:cNvPr id="14" name="McK 5. Source"/>
            <p:cNvSpPr>
              <a:spLocks noChangeArrowheads="1"/>
            </p:cNvSpPr>
            <p:nvPr/>
          </p:nvSpPr>
          <p:spPr bwMode="auto">
            <a:xfrm>
              <a:off x="75" y="4055"/>
              <a:ext cx="4323" cy="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marL="608374" indent="-608374" defTabSz="893548">
                <a:tabLst>
                  <a:tab pos="611542" algn="l"/>
                </a:tabLst>
              </a:pPr>
              <a:r>
                <a:rPr lang="en-GB" sz="1000" b="0" dirty="0" smtClean="0">
                  <a:solidFill>
                    <a:srgbClr val="009DD9"/>
                  </a:solidFill>
                  <a:latin typeface="Arial"/>
                  <a:ea typeface="Arial Unicode MS" pitchFamily="34" charset="-128"/>
                  <a:cs typeface="Arial Unicode MS" pitchFamily="34" charset="-128"/>
                </a:rPr>
                <a:t>SOURCE: Source</a:t>
              </a:r>
              <a:endParaRPr lang="en-GB" sz="1000" b="0" dirty="0">
                <a:solidFill>
                  <a:srgbClr val="009DD9"/>
                </a:solidFill>
                <a:latin typeface="Arial"/>
                <a:ea typeface="Arial Unicode MS" pitchFamily="34" charset="-128"/>
                <a:cs typeface="Arial Unicode MS" pitchFamily="34" charset="-128"/>
              </a:endParaRPr>
            </a:p>
          </p:txBody>
        </p:sp>
      </p:grpSp>
      <p:grpSp>
        <p:nvGrpSpPr>
          <p:cNvPr id="15" name="ACET" hidden="1"/>
          <p:cNvGrpSpPr>
            <a:grpSpLocks/>
          </p:cNvGrpSpPr>
          <p:nvPr/>
        </p:nvGrpSpPr>
        <p:grpSpPr bwMode="auto">
          <a:xfrm>
            <a:off x="1605679" y="1158119"/>
            <a:ext cx="4713466" cy="510220"/>
            <a:chOff x="915" y="715"/>
            <a:chExt cx="2686" cy="315"/>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GB" sz="1600" dirty="0" smtClean="0">
                  <a:solidFill>
                    <a:prstClr val="black"/>
                  </a:solidFill>
                  <a:latin typeface="Arial"/>
                  <a:ea typeface="Arial Unicode MS" pitchFamily="34" charset="-128"/>
                  <a:cs typeface="Arial Unicode MS" pitchFamily="34" charset="-128"/>
                </a:rPr>
                <a:t>Title</a:t>
              </a:r>
            </a:p>
            <a:p>
              <a:r>
                <a:rPr lang="en-GB" sz="1600" b="0" dirty="0" smtClean="0">
                  <a:solidFill>
                    <a:srgbClr val="808080"/>
                  </a:solidFill>
                  <a:latin typeface="Arial"/>
                  <a:ea typeface="Arial Unicode MS" pitchFamily="34" charset="-128"/>
                  <a:cs typeface="Arial Unicode MS" pitchFamily="34" charset="-128"/>
                </a:rPr>
                <a:t>Unit of measure</a:t>
              </a:r>
              <a:endParaRPr lang="en-GB" sz="1600" b="0" dirty="0">
                <a:solidFill>
                  <a:srgbClr val="808080"/>
                </a:solidFill>
                <a:latin typeface="Arial"/>
                <a:ea typeface="Arial Unicode MS" pitchFamily="34" charset="-128"/>
                <a:cs typeface="Arial Unicode MS" pitchFamily="34" charset="-128"/>
              </a:endParaRPr>
            </a:p>
          </p:txBody>
        </p:sp>
      </p:grpSp>
      <p:sp>
        <p:nvSpPr>
          <p:cNvPr id="3" name="Rectangle 2"/>
          <p:cNvSpPr/>
          <p:nvPr/>
        </p:nvSpPr>
        <p:spPr>
          <a:xfrm>
            <a:off x="0" y="20"/>
            <a:ext cx="250941" cy="231624"/>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254" tIns="45629" rIns="91254" bIns="45629" rtlCol="0" anchor="ctr"/>
          <a:lstStyle/>
          <a:p>
            <a:pPr algn="ctr"/>
            <a:endParaRPr lang="en-US" sz="1600" b="0" dirty="0" smtClean="0">
              <a:solidFill>
                <a:prstClr val="black"/>
              </a:solidFill>
            </a:endParaRPr>
          </a:p>
        </p:txBody>
      </p:sp>
    </p:spTree>
    <p:extLst>
      <p:ext uri="{BB962C8B-B14F-4D97-AF65-F5344CB8AC3E}">
        <p14:creationId xmlns:p14="http://schemas.microsoft.com/office/powerpoint/2010/main" val="2043488947"/>
      </p:ext>
    </p:extLst>
  </p:cSld>
  <p:clrMap bg1="lt1" tx1="dk1" bg2="lt2" tx2="dk2" accent1="accent1" accent2="accent2" accent3="accent3" accent4="accent4" accent5="accent5" accent6="accent6" hlink="hlink" folHlink="folHlink"/>
  <p:sldLayoutIdLst>
    <p:sldLayoutId id="2147483711" r:id="rId1"/>
  </p:sldLayoutIdLst>
  <p:timing>
    <p:tnLst>
      <p:par>
        <p:cTn id="1" dur="indefinite" restart="never" nodeType="tmRoot"/>
      </p:par>
    </p:tnLst>
  </p:timing>
  <p:hf sldNum="0" hdr="0" ftr="0" dt="0"/>
  <p:txStyles>
    <p:titleStyle>
      <a:lvl1pPr algn="l" defTabSz="893548" rtl="0" eaLnBrk="1" fontAlgn="base" hangingPunct="1">
        <a:lnSpc>
          <a:spcPct val="85000"/>
        </a:lnSpc>
        <a:spcBef>
          <a:spcPct val="0"/>
        </a:spcBef>
        <a:spcAft>
          <a:spcPct val="0"/>
        </a:spcAft>
        <a:tabLst>
          <a:tab pos="361222" algn="l"/>
        </a:tabLst>
        <a:defRPr sz="3200" b="0">
          <a:solidFill>
            <a:schemeClr val="accent2"/>
          </a:solidFill>
          <a:latin typeface="+mj-lt"/>
          <a:ea typeface="Arial Unicode MS" pitchFamily="34" charset="-128"/>
          <a:cs typeface="Arial Unicode MS" pitchFamily="34" charset="-128"/>
        </a:defRPr>
      </a:lvl1pPr>
      <a:lvl2pPr algn="l" defTabSz="893548" rtl="0" eaLnBrk="1" fontAlgn="base" hangingPunct="1">
        <a:spcBef>
          <a:spcPct val="0"/>
        </a:spcBef>
        <a:spcAft>
          <a:spcPct val="0"/>
        </a:spcAft>
        <a:defRPr sz="1900" b="1">
          <a:solidFill>
            <a:schemeClr val="tx2"/>
          </a:solidFill>
          <a:latin typeface="Arial" charset="0"/>
        </a:defRPr>
      </a:lvl2pPr>
      <a:lvl3pPr algn="l" defTabSz="893548" rtl="0" eaLnBrk="1" fontAlgn="base" hangingPunct="1">
        <a:spcBef>
          <a:spcPct val="0"/>
        </a:spcBef>
        <a:spcAft>
          <a:spcPct val="0"/>
        </a:spcAft>
        <a:defRPr sz="1900" b="1">
          <a:solidFill>
            <a:schemeClr val="tx2"/>
          </a:solidFill>
          <a:latin typeface="Arial" charset="0"/>
        </a:defRPr>
      </a:lvl3pPr>
      <a:lvl4pPr algn="l" defTabSz="893548" rtl="0" eaLnBrk="1" fontAlgn="base" hangingPunct="1">
        <a:spcBef>
          <a:spcPct val="0"/>
        </a:spcBef>
        <a:spcAft>
          <a:spcPct val="0"/>
        </a:spcAft>
        <a:defRPr sz="1900" b="1">
          <a:solidFill>
            <a:schemeClr val="tx2"/>
          </a:solidFill>
          <a:latin typeface="Arial" charset="0"/>
        </a:defRPr>
      </a:lvl4pPr>
      <a:lvl5pPr algn="l" defTabSz="893548" rtl="0" eaLnBrk="1" fontAlgn="base" hangingPunct="1">
        <a:spcBef>
          <a:spcPct val="0"/>
        </a:spcBef>
        <a:spcAft>
          <a:spcPct val="0"/>
        </a:spcAft>
        <a:defRPr sz="1900" b="1">
          <a:solidFill>
            <a:schemeClr val="tx2"/>
          </a:solidFill>
          <a:latin typeface="Arial" charset="0"/>
        </a:defRPr>
      </a:lvl5pPr>
      <a:lvl6pPr marL="456269" algn="l" defTabSz="893548" rtl="0" eaLnBrk="1" fontAlgn="base" hangingPunct="1">
        <a:spcBef>
          <a:spcPct val="0"/>
        </a:spcBef>
        <a:spcAft>
          <a:spcPct val="0"/>
        </a:spcAft>
        <a:defRPr sz="1900" b="1">
          <a:solidFill>
            <a:schemeClr val="tx2"/>
          </a:solidFill>
          <a:latin typeface="Arial" charset="0"/>
        </a:defRPr>
      </a:lvl6pPr>
      <a:lvl7pPr marL="912561" algn="l" defTabSz="893548" rtl="0" eaLnBrk="1" fontAlgn="base" hangingPunct="1">
        <a:spcBef>
          <a:spcPct val="0"/>
        </a:spcBef>
        <a:spcAft>
          <a:spcPct val="0"/>
        </a:spcAft>
        <a:defRPr sz="1900" b="1">
          <a:solidFill>
            <a:schemeClr val="tx2"/>
          </a:solidFill>
          <a:latin typeface="Arial" charset="0"/>
        </a:defRPr>
      </a:lvl7pPr>
      <a:lvl8pPr marL="1368842" algn="l" defTabSz="893548" rtl="0" eaLnBrk="1" fontAlgn="base" hangingPunct="1">
        <a:spcBef>
          <a:spcPct val="0"/>
        </a:spcBef>
        <a:spcAft>
          <a:spcPct val="0"/>
        </a:spcAft>
        <a:defRPr sz="1900" b="1">
          <a:solidFill>
            <a:schemeClr val="tx2"/>
          </a:solidFill>
          <a:latin typeface="Arial" charset="0"/>
        </a:defRPr>
      </a:lvl8pPr>
      <a:lvl9pPr marL="1825120" algn="l" defTabSz="893548" rtl="0" eaLnBrk="1" fontAlgn="base" hangingPunct="1">
        <a:spcBef>
          <a:spcPct val="0"/>
        </a:spcBef>
        <a:spcAft>
          <a:spcPct val="0"/>
        </a:spcAft>
        <a:defRPr sz="1900" b="1">
          <a:solidFill>
            <a:schemeClr val="tx2"/>
          </a:solidFill>
          <a:latin typeface="Arial" charset="0"/>
        </a:defRPr>
      </a:lvl9pPr>
    </p:titleStyle>
    <p:bodyStyle>
      <a:lvl1pPr marL="0" indent="0" algn="l" defTabSz="893548" rtl="0" eaLnBrk="1" fontAlgn="base" hangingPunct="1">
        <a:spcBef>
          <a:spcPct val="0"/>
        </a:spcBef>
        <a:spcAft>
          <a:spcPct val="0"/>
        </a:spcAft>
        <a:buClr>
          <a:schemeClr val="tx2"/>
        </a:buClr>
        <a:defRPr sz="1600">
          <a:solidFill>
            <a:schemeClr val="tx1"/>
          </a:solidFill>
          <a:latin typeface="+mn-lt"/>
          <a:ea typeface="Arial Unicode MS" pitchFamily="34" charset="-128"/>
          <a:cs typeface="Arial Unicode MS" pitchFamily="34" charset="-128"/>
        </a:defRPr>
      </a:lvl1pPr>
      <a:lvl2pPr marL="193286" indent="-191702" algn="l" defTabSz="893548" rtl="0" eaLnBrk="1" fontAlgn="base" hangingPunct="1">
        <a:spcBef>
          <a:spcPct val="0"/>
        </a:spcBef>
        <a:spcAft>
          <a:spcPct val="0"/>
        </a:spcAft>
        <a:buClr>
          <a:schemeClr val="tx2"/>
        </a:buClr>
        <a:buSzPct val="125000"/>
        <a:buFont typeface="Arial" charset="0"/>
        <a:buChar char="▪"/>
        <a:defRPr sz="1600">
          <a:solidFill>
            <a:schemeClr val="tx1"/>
          </a:solidFill>
          <a:latin typeface="+mn-lt"/>
          <a:ea typeface="Arial Unicode MS" pitchFamily="34" charset="-128"/>
          <a:cs typeface="Arial Unicode MS" pitchFamily="34" charset="-128"/>
        </a:defRPr>
      </a:lvl2pPr>
      <a:lvl3pPr marL="456269" indent="-261411" algn="l" defTabSz="893548" rtl="0" eaLnBrk="1" fontAlgn="base" hangingPunct="1">
        <a:spcBef>
          <a:spcPct val="0"/>
        </a:spcBef>
        <a:spcAft>
          <a:spcPct val="0"/>
        </a:spcAft>
        <a:buClr>
          <a:schemeClr val="tx2"/>
        </a:buClr>
        <a:buSzPct val="120000"/>
        <a:buFont typeface="Arial" charset="0"/>
        <a:buChar char="–"/>
        <a:defRPr sz="1600">
          <a:solidFill>
            <a:schemeClr val="tx1"/>
          </a:solidFill>
          <a:latin typeface="+mn-lt"/>
          <a:ea typeface="Arial Unicode MS" pitchFamily="34" charset="-128"/>
          <a:cs typeface="Arial Unicode MS" pitchFamily="34" charset="-128"/>
        </a:defRPr>
      </a:lvl3pPr>
      <a:lvl4pPr marL="613128" indent="-155264" algn="l" defTabSz="893548" rtl="0" eaLnBrk="1" fontAlgn="base" hangingPunct="1">
        <a:spcBef>
          <a:spcPct val="0"/>
        </a:spcBef>
        <a:spcAft>
          <a:spcPct val="0"/>
        </a:spcAft>
        <a:buClr>
          <a:schemeClr val="tx2"/>
        </a:buClr>
        <a:buSzPct val="120000"/>
        <a:buFont typeface="Arial" charset="0"/>
        <a:buChar char="▫"/>
        <a:defRPr sz="1600">
          <a:solidFill>
            <a:schemeClr val="tx1"/>
          </a:solidFill>
          <a:latin typeface="+mn-lt"/>
          <a:ea typeface="Arial Unicode MS" pitchFamily="34" charset="-128"/>
          <a:cs typeface="Arial Unicode MS" pitchFamily="34" charset="-128"/>
        </a:defRPr>
      </a:lvl4pPr>
      <a:lvl5pPr marL="748300" indent="-129912" algn="l" defTabSz="893548" rtl="0" eaLnBrk="1" fontAlgn="base" hangingPunct="1">
        <a:spcBef>
          <a:spcPct val="0"/>
        </a:spcBef>
        <a:spcAft>
          <a:spcPct val="0"/>
        </a:spcAft>
        <a:buClr>
          <a:schemeClr val="tx2"/>
        </a:buClr>
        <a:buSzPct val="89000"/>
        <a:buFont typeface="Arial" charset="0"/>
        <a:buChar char="-"/>
        <a:defRPr sz="1600">
          <a:solidFill>
            <a:schemeClr val="tx1"/>
          </a:solidFill>
          <a:latin typeface="+mn-lt"/>
          <a:ea typeface="Arial Unicode MS" pitchFamily="34" charset="-128"/>
          <a:cs typeface="Arial Unicode MS" pitchFamily="34" charset="-128"/>
        </a:defRPr>
      </a:lvl5pPr>
      <a:lvl6pPr marL="748300" indent="-129912" algn="l" defTabSz="893548"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48300" indent="-129912" algn="l" defTabSz="893548"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48300" indent="-129912" algn="l" defTabSz="893548"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48300" indent="-129912" algn="l" defTabSz="893548"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p:bodyStyle>
    <p:otherStyle>
      <a:defPPr>
        <a:defRPr lang="en-US"/>
      </a:defPPr>
      <a:lvl1pPr marL="0" algn="l" defTabSz="912561" rtl="0" eaLnBrk="1" latinLnBrk="0" hangingPunct="1">
        <a:defRPr sz="1800" kern="1200">
          <a:solidFill>
            <a:schemeClr val="tx1"/>
          </a:solidFill>
          <a:latin typeface="+mn-lt"/>
          <a:ea typeface="+mn-ea"/>
          <a:cs typeface="+mn-cs"/>
        </a:defRPr>
      </a:lvl1pPr>
      <a:lvl2pPr marL="456269" algn="l" defTabSz="912561" rtl="0" eaLnBrk="1" latinLnBrk="0" hangingPunct="1">
        <a:defRPr sz="1800" kern="1200">
          <a:solidFill>
            <a:schemeClr val="tx1"/>
          </a:solidFill>
          <a:latin typeface="+mn-lt"/>
          <a:ea typeface="+mn-ea"/>
          <a:cs typeface="+mn-cs"/>
        </a:defRPr>
      </a:lvl2pPr>
      <a:lvl3pPr marL="912561" algn="l" defTabSz="912561" rtl="0" eaLnBrk="1" latinLnBrk="0" hangingPunct="1">
        <a:defRPr sz="1800" kern="1200">
          <a:solidFill>
            <a:schemeClr val="tx1"/>
          </a:solidFill>
          <a:latin typeface="+mn-lt"/>
          <a:ea typeface="+mn-ea"/>
          <a:cs typeface="+mn-cs"/>
        </a:defRPr>
      </a:lvl3pPr>
      <a:lvl4pPr marL="1368842" algn="l" defTabSz="912561" rtl="0" eaLnBrk="1" latinLnBrk="0" hangingPunct="1">
        <a:defRPr sz="1800" kern="1200">
          <a:solidFill>
            <a:schemeClr val="tx1"/>
          </a:solidFill>
          <a:latin typeface="+mn-lt"/>
          <a:ea typeface="+mn-ea"/>
          <a:cs typeface="+mn-cs"/>
        </a:defRPr>
      </a:lvl4pPr>
      <a:lvl5pPr marL="1825120" algn="l" defTabSz="912561" rtl="0" eaLnBrk="1" latinLnBrk="0" hangingPunct="1">
        <a:defRPr sz="1800" kern="1200">
          <a:solidFill>
            <a:schemeClr val="tx1"/>
          </a:solidFill>
          <a:latin typeface="+mn-lt"/>
          <a:ea typeface="+mn-ea"/>
          <a:cs typeface="+mn-cs"/>
        </a:defRPr>
      </a:lvl5pPr>
      <a:lvl6pPr marL="2281400" algn="l" defTabSz="912561" rtl="0" eaLnBrk="1" latinLnBrk="0" hangingPunct="1">
        <a:defRPr sz="1800" kern="1200">
          <a:solidFill>
            <a:schemeClr val="tx1"/>
          </a:solidFill>
          <a:latin typeface="+mn-lt"/>
          <a:ea typeface="+mn-ea"/>
          <a:cs typeface="+mn-cs"/>
        </a:defRPr>
      </a:lvl6pPr>
      <a:lvl7pPr marL="2737679" algn="l" defTabSz="912561" rtl="0" eaLnBrk="1" latinLnBrk="0" hangingPunct="1">
        <a:defRPr sz="1800" kern="1200">
          <a:solidFill>
            <a:schemeClr val="tx1"/>
          </a:solidFill>
          <a:latin typeface="+mn-lt"/>
          <a:ea typeface="+mn-ea"/>
          <a:cs typeface="+mn-cs"/>
        </a:defRPr>
      </a:lvl7pPr>
      <a:lvl8pPr marL="3193959" algn="l" defTabSz="912561" rtl="0" eaLnBrk="1" latinLnBrk="0" hangingPunct="1">
        <a:defRPr sz="1800" kern="1200">
          <a:solidFill>
            <a:schemeClr val="tx1"/>
          </a:solidFill>
          <a:latin typeface="+mn-lt"/>
          <a:ea typeface="+mn-ea"/>
          <a:cs typeface="+mn-cs"/>
        </a:defRPr>
      </a:lvl8pPr>
      <a:lvl9pPr marL="3650241" algn="l" defTabSz="91256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84200" y="1196975"/>
            <a:ext cx="89154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4099" name="Rectangle 3"/>
          <p:cNvSpPr>
            <a:spLocks noGrp="1" noChangeArrowheads="1"/>
          </p:cNvSpPr>
          <p:nvPr>
            <p:ph type="body" idx="1"/>
          </p:nvPr>
        </p:nvSpPr>
        <p:spPr bwMode="auto">
          <a:xfrm>
            <a:off x="584200" y="1844675"/>
            <a:ext cx="8915400" cy="428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100" name="Line 4"/>
          <p:cNvSpPr>
            <a:spLocks noChangeShapeType="1"/>
          </p:cNvSpPr>
          <p:nvPr/>
        </p:nvSpPr>
        <p:spPr bwMode="auto">
          <a:xfrm>
            <a:off x="584200" y="6453188"/>
            <a:ext cx="88931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defRPr/>
            </a:pPr>
            <a:endParaRPr lang="en-US">
              <a:latin typeface="Arial" charset="0"/>
              <a:ea typeface="ＭＳ Ｐゴシック" charset="0"/>
              <a:cs typeface="+mn-cs"/>
            </a:endParaRPr>
          </a:p>
        </p:txBody>
      </p:sp>
      <p:pic>
        <p:nvPicPr>
          <p:cNvPr id="1029" name="Picture 1" descr="LG_Association_RGB.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73050" y="260350"/>
            <a:ext cx="121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09" r:id="rId12"/>
  </p:sldLayoutIdLst>
  <p:txStyles>
    <p:titleStyle>
      <a:lvl1pPr algn="l" rtl="0" eaLnBrk="1" fontAlgn="base" hangingPunct="1">
        <a:spcBef>
          <a:spcPct val="0"/>
        </a:spcBef>
        <a:spcAft>
          <a:spcPct val="0"/>
        </a:spcAft>
        <a:defRPr sz="4000" b="1">
          <a:solidFill>
            <a:srgbClr val="91278F"/>
          </a:solidFill>
          <a:latin typeface="+mj-lt"/>
          <a:ea typeface="+mj-ea"/>
          <a:cs typeface="ＭＳ Ｐゴシック" charset="0"/>
        </a:defRPr>
      </a:lvl1pPr>
      <a:lvl2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2pPr>
      <a:lvl3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3pPr>
      <a:lvl4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4pPr>
      <a:lvl5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4000" b="1">
          <a:solidFill>
            <a:srgbClr val="91278F"/>
          </a:solidFill>
          <a:latin typeface="Arial" charset="0"/>
          <a:ea typeface="ＭＳ Ｐゴシック" charset="0"/>
        </a:defRPr>
      </a:lvl6pPr>
      <a:lvl7pPr marL="914400" algn="l" rtl="0" eaLnBrk="1" fontAlgn="base" hangingPunct="1">
        <a:spcBef>
          <a:spcPct val="0"/>
        </a:spcBef>
        <a:spcAft>
          <a:spcPct val="0"/>
        </a:spcAft>
        <a:defRPr sz="4000" b="1">
          <a:solidFill>
            <a:srgbClr val="91278F"/>
          </a:solidFill>
          <a:latin typeface="Arial" charset="0"/>
          <a:ea typeface="ＭＳ Ｐゴシック" charset="0"/>
        </a:defRPr>
      </a:lvl7pPr>
      <a:lvl8pPr marL="1371600" algn="l" rtl="0" eaLnBrk="1" fontAlgn="base" hangingPunct="1">
        <a:spcBef>
          <a:spcPct val="0"/>
        </a:spcBef>
        <a:spcAft>
          <a:spcPct val="0"/>
        </a:spcAft>
        <a:defRPr sz="4000" b="1">
          <a:solidFill>
            <a:srgbClr val="91278F"/>
          </a:solidFill>
          <a:latin typeface="Arial" charset="0"/>
          <a:ea typeface="ＭＳ Ｐゴシック" charset="0"/>
        </a:defRPr>
      </a:lvl8pPr>
      <a:lvl9pPr marL="1828800" algn="l" rtl="0" eaLnBrk="1" fontAlgn="base" hangingPunct="1">
        <a:spcBef>
          <a:spcPct val="0"/>
        </a:spcBef>
        <a:spcAft>
          <a:spcPct val="0"/>
        </a:spcAft>
        <a:defRPr sz="4000" b="1">
          <a:solidFill>
            <a:srgbClr val="91278F"/>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584200" y="1052513"/>
            <a:ext cx="8915400" cy="7921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dirty="0"/>
          </a:p>
        </p:txBody>
      </p:sp>
      <p:sp>
        <p:nvSpPr>
          <p:cNvPr id="18435" name="Rectangle 3"/>
          <p:cNvSpPr>
            <a:spLocks noGrp="1" noChangeArrowheads="1"/>
          </p:cNvSpPr>
          <p:nvPr>
            <p:ph type="body" idx="1"/>
          </p:nvPr>
        </p:nvSpPr>
        <p:spPr bwMode="auto">
          <a:xfrm>
            <a:off x="584200" y="1989138"/>
            <a:ext cx="8915400" cy="4137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8436" name="Line 4"/>
          <p:cNvSpPr>
            <a:spLocks noChangeShapeType="1"/>
          </p:cNvSpPr>
          <p:nvPr/>
        </p:nvSpPr>
        <p:spPr bwMode="auto">
          <a:xfrm>
            <a:off x="584200" y="6453188"/>
            <a:ext cx="8893175"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0000"/>
              </a:solidFill>
              <a:latin typeface="Arial" charset="0"/>
              <a:ea typeface="ＭＳ Ｐゴシック" charset="0"/>
              <a:cs typeface="+mn-cs"/>
            </a:endParaRPr>
          </a:p>
        </p:txBody>
      </p:sp>
      <p:pic>
        <p:nvPicPr>
          <p:cNvPr id="1029" name="Picture 1" descr="LG_Association_RGB.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73050" y="260350"/>
            <a:ext cx="121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042311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rtl="0" eaLnBrk="1" fontAlgn="base" hangingPunct="1">
        <a:spcBef>
          <a:spcPct val="0"/>
        </a:spcBef>
        <a:spcAft>
          <a:spcPct val="0"/>
        </a:spcAft>
        <a:defRPr sz="4000" b="1">
          <a:solidFill>
            <a:srgbClr val="91278F"/>
          </a:solidFill>
          <a:latin typeface="+mj-lt"/>
          <a:ea typeface="MS PGothic" panose="020B0600070205080204" pitchFamily="34" charset="-128"/>
          <a:cs typeface="ＭＳ Ｐゴシック" charset="0"/>
        </a:defRPr>
      </a:lvl1pPr>
      <a:lvl2pPr algn="l" rtl="0" eaLnBrk="1" fontAlgn="base" hangingPunct="1">
        <a:spcBef>
          <a:spcPct val="0"/>
        </a:spcBef>
        <a:spcAft>
          <a:spcPct val="0"/>
        </a:spcAft>
        <a:defRPr sz="4000" b="1">
          <a:solidFill>
            <a:srgbClr val="91278F"/>
          </a:solidFill>
          <a:latin typeface="Arial" charset="0"/>
          <a:ea typeface="MS PGothic" panose="020B0600070205080204" pitchFamily="34" charset="-128"/>
          <a:cs typeface="ＭＳ Ｐゴシック" charset="0"/>
        </a:defRPr>
      </a:lvl2pPr>
      <a:lvl3pPr algn="l" rtl="0" eaLnBrk="1" fontAlgn="base" hangingPunct="1">
        <a:spcBef>
          <a:spcPct val="0"/>
        </a:spcBef>
        <a:spcAft>
          <a:spcPct val="0"/>
        </a:spcAft>
        <a:defRPr sz="4000" b="1">
          <a:solidFill>
            <a:srgbClr val="91278F"/>
          </a:solidFill>
          <a:latin typeface="Arial" charset="0"/>
          <a:ea typeface="MS PGothic" panose="020B0600070205080204" pitchFamily="34" charset="-128"/>
          <a:cs typeface="ＭＳ Ｐゴシック" charset="0"/>
        </a:defRPr>
      </a:lvl3pPr>
      <a:lvl4pPr algn="l" rtl="0" eaLnBrk="1" fontAlgn="base" hangingPunct="1">
        <a:spcBef>
          <a:spcPct val="0"/>
        </a:spcBef>
        <a:spcAft>
          <a:spcPct val="0"/>
        </a:spcAft>
        <a:defRPr sz="4000" b="1">
          <a:solidFill>
            <a:srgbClr val="91278F"/>
          </a:solidFill>
          <a:latin typeface="Arial" charset="0"/>
          <a:ea typeface="MS PGothic" panose="020B0600070205080204" pitchFamily="34" charset="-128"/>
          <a:cs typeface="ＭＳ Ｐゴシック" charset="0"/>
        </a:defRPr>
      </a:lvl4pPr>
      <a:lvl5pPr algn="l" rtl="0" eaLnBrk="1" fontAlgn="base" hangingPunct="1">
        <a:spcBef>
          <a:spcPct val="0"/>
        </a:spcBef>
        <a:spcAft>
          <a:spcPct val="0"/>
        </a:spcAft>
        <a:defRPr sz="4000" b="1">
          <a:solidFill>
            <a:srgbClr val="91278F"/>
          </a:solidFill>
          <a:latin typeface="Arial" charset="0"/>
          <a:ea typeface="MS PGothic" panose="020B0600070205080204" pitchFamily="34" charset="-128"/>
          <a:cs typeface="ＭＳ Ｐゴシック" charset="0"/>
        </a:defRPr>
      </a:lvl5pPr>
      <a:lvl6pPr marL="457200" algn="l" rtl="0" eaLnBrk="1" fontAlgn="base" hangingPunct="1">
        <a:spcBef>
          <a:spcPct val="0"/>
        </a:spcBef>
        <a:spcAft>
          <a:spcPct val="0"/>
        </a:spcAft>
        <a:defRPr sz="4000" b="1">
          <a:solidFill>
            <a:srgbClr val="91278F"/>
          </a:solidFill>
          <a:latin typeface="Arial" charset="0"/>
          <a:ea typeface="ＭＳ Ｐゴシック" charset="0"/>
        </a:defRPr>
      </a:lvl6pPr>
      <a:lvl7pPr marL="914400" algn="l" rtl="0" eaLnBrk="1" fontAlgn="base" hangingPunct="1">
        <a:spcBef>
          <a:spcPct val="0"/>
        </a:spcBef>
        <a:spcAft>
          <a:spcPct val="0"/>
        </a:spcAft>
        <a:defRPr sz="4000" b="1">
          <a:solidFill>
            <a:srgbClr val="91278F"/>
          </a:solidFill>
          <a:latin typeface="Arial" charset="0"/>
          <a:ea typeface="ＭＳ Ｐゴシック" charset="0"/>
        </a:defRPr>
      </a:lvl7pPr>
      <a:lvl8pPr marL="1371600" algn="l" rtl="0" eaLnBrk="1" fontAlgn="base" hangingPunct="1">
        <a:spcBef>
          <a:spcPct val="0"/>
        </a:spcBef>
        <a:spcAft>
          <a:spcPct val="0"/>
        </a:spcAft>
        <a:defRPr sz="4000" b="1">
          <a:solidFill>
            <a:srgbClr val="91278F"/>
          </a:solidFill>
          <a:latin typeface="Arial" charset="0"/>
          <a:ea typeface="ＭＳ Ｐゴシック" charset="0"/>
        </a:defRPr>
      </a:lvl8pPr>
      <a:lvl9pPr marL="1828800" algn="l" rtl="0" eaLnBrk="1" fontAlgn="base" hangingPunct="1">
        <a:spcBef>
          <a:spcPct val="0"/>
        </a:spcBef>
        <a:spcAft>
          <a:spcPct val="0"/>
        </a:spcAft>
        <a:defRPr sz="4000" b="1">
          <a:solidFill>
            <a:srgbClr val="91278F"/>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S PGothic" panose="020B0600070205080204" pitchFamily="34" charset="-128"/>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1" fontAlgn="base" hangingPunct="1">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1" fontAlgn="base" hangingPunct="1">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1" fontAlgn="base" hangingPunct="1">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584200" y="1052513"/>
            <a:ext cx="8915400" cy="7921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dirty="0"/>
          </a:p>
        </p:txBody>
      </p:sp>
      <p:sp>
        <p:nvSpPr>
          <p:cNvPr id="18435" name="Rectangle 3"/>
          <p:cNvSpPr>
            <a:spLocks noGrp="1" noChangeArrowheads="1"/>
          </p:cNvSpPr>
          <p:nvPr>
            <p:ph type="body" idx="1"/>
          </p:nvPr>
        </p:nvSpPr>
        <p:spPr bwMode="auto">
          <a:xfrm>
            <a:off x="584200" y="1989138"/>
            <a:ext cx="8915400" cy="4137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8436" name="Line 4"/>
          <p:cNvSpPr>
            <a:spLocks noChangeShapeType="1"/>
          </p:cNvSpPr>
          <p:nvPr/>
        </p:nvSpPr>
        <p:spPr bwMode="auto">
          <a:xfrm>
            <a:off x="584200" y="6453188"/>
            <a:ext cx="8893175"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defRPr/>
            </a:pPr>
            <a:endParaRPr lang="en-US">
              <a:solidFill>
                <a:srgbClr val="000000"/>
              </a:solidFill>
              <a:latin typeface="Arial" charset="0"/>
              <a:ea typeface="ＭＳ Ｐゴシック" charset="0"/>
              <a:cs typeface="+mn-cs"/>
            </a:endParaRPr>
          </a:p>
        </p:txBody>
      </p:sp>
      <p:pic>
        <p:nvPicPr>
          <p:cNvPr id="1029" name="Picture 1" descr="LG_Association_RGB.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73050" y="260350"/>
            <a:ext cx="12192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487095"/>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rtl="0" eaLnBrk="1" fontAlgn="base" hangingPunct="1">
        <a:spcBef>
          <a:spcPct val="0"/>
        </a:spcBef>
        <a:spcAft>
          <a:spcPct val="0"/>
        </a:spcAft>
        <a:defRPr sz="4000" b="1">
          <a:solidFill>
            <a:srgbClr val="91278F"/>
          </a:solidFill>
          <a:latin typeface="+mj-lt"/>
          <a:ea typeface="MS PGothic" panose="020B0600070205080204" pitchFamily="34" charset="-128"/>
          <a:cs typeface="ＭＳ Ｐゴシック" charset="0"/>
        </a:defRPr>
      </a:lvl1pPr>
      <a:lvl2pPr algn="l" rtl="0" eaLnBrk="1" fontAlgn="base" hangingPunct="1">
        <a:spcBef>
          <a:spcPct val="0"/>
        </a:spcBef>
        <a:spcAft>
          <a:spcPct val="0"/>
        </a:spcAft>
        <a:defRPr sz="4000" b="1">
          <a:solidFill>
            <a:srgbClr val="91278F"/>
          </a:solidFill>
          <a:latin typeface="Arial" charset="0"/>
          <a:ea typeface="MS PGothic" panose="020B0600070205080204" pitchFamily="34" charset="-128"/>
          <a:cs typeface="ＭＳ Ｐゴシック" charset="0"/>
        </a:defRPr>
      </a:lvl2pPr>
      <a:lvl3pPr algn="l" rtl="0" eaLnBrk="1" fontAlgn="base" hangingPunct="1">
        <a:spcBef>
          <a:spcPct val="0"/>
        </a:spcBef>
        <a:spcAft>
          <a:spcPct val="0"/>
        </a:spcAft>
        <a:defRPr sz="4000" b="1">
          <a:solidFill>
            <a:srgbClr val="91278F"/>
          </a:solidFill>
          <a:latin typeface="Arial" charset="0"/>
          <a:ea typeface="MS PGothic" panose="020B0600070205080204" pitchFamily="34" charset="-128"/>
          <a:cs typeface="ＭＳ Ｐゴシック" charset="0"/>
        </a:defRPr>
      </a:lvl3pPr>
      <a:lvl4pPr algn="l" rtl="0" eaLnBrk="1" fontAlgn="base" hangingPunct="1">
        <a:spcBef>
          <a:spcPct val="0"/>
        </a:spcBef>
        <a:spcAft>
          <a:spcPct val="0"/>
        </a:spcAft>
        <a:defRPr sz="4000" b="1">
          <a:solidFill>
            <a:srgbClr val="91278F"/>
          </a:solidFill>
          <a:latin typeface="Arial" charset="0"/>
          <a:ea typeface="MS PGothic" panose="020B0600070205080204" pitchFamily="34" charset="-128"/>
          <a:cs typeface="ＭＳ Ｐゴシック" charset="0"/>
        </a:defRPr>
      </a:lvl4pPr>
      <a:lvl5pPr algn="l" rtl="0" eaLnBrk="1" fontAlgn="base" hangingPunct="1">
        <a:spcBef>
          <a:spcPct val="0"/>
        </a:spcBef>
        <a:spcAft>
          <a:spcPct val="0"/>
        </a:spcAft>
        <a:defRPr sz="4000" b="1">
          <a:solidFill>
            <a:srgbClr val="91278F"/>
          </a:solidFill>
          <a:latin typeface="Arial" charset="0"/>
          <a:ea typeface="MS PGothic" panose="020B0600070205080204" pitchFamily="34" charset="-128"/>
          <a:cs typeface="ＭＳ Ｐゴシック" charset="0"/>
        </a:defRPr>
      </a:lvl5pPr>
      <a:lvl6pPr marL="457200" algn="l" rtl="0" eaLnBrk="1" fontAlgn="base" hangingPunct="1">
        <a:spcBef>
          <a:spcPct val="0"/>
        </a:spcBef>
        <a:spcAft>
          <a:spcPct val="0"/>
        </a:spcAft>
        <a:defRPr sz="4000" b="1">
          <a:solidFill>
            <a:srgbClr val="91278F"/>
          </a:solidFill>
          <a:latin typeface="Arial" charset="0"/>
          <a:ea typeface="ＭＳ Ｐゴシック" charset="0"/>
        </a:defRPr>
      </a:lvl6pPr>
      <a:lvl7pPr marL="914400" algn="l" rtl="0" eaLnBrk="1" fontAlgn="base" hangingPunct="1">
        <a:spcBef>
          <a:spcPct val="0"/>
        </a:spcBef>
        <a:spcAft>
          <a:spcPct val="0"/>
        </a:spcAft>
        <a:defRPr sz="4000" b="1">
          <a:solidFill>
            <a:srgbClr val="91278F"/>
          </a:solidFill>
          <a:latin typeface="Arial" charset="0"/>
          <a:ea typeface="ＭＳ Ｐゴシック" charset="0"/>
        </a:defRPr>
      </a:lvl7pPr>
      <a:lvl8pPr marL="1371600" algn="l" rtl="0" eaLnBrk="1" fontAlgn="base" hangingPunct="1">
        <a:spcBef>
          <a:spcPct val="0"/>
        </a:spcBef>
        <a:spcAft>
          <a:spcPct val="0"/>
        </a:spcAft>
        <a:defRPr sz="4000" b="1">
          <a:solidFill>
            <a:srgbClr val="91278F"/>
          </a:solidFill>
          <a:latin typeface="Arial" charset="0"/>
          <a:ea typeface="ＭＳ Ｐゴシック" charset="0"/>
        </a:defRPr>
      </a:lvl8pPr>
      <a:lvl9pPr marL="1828800" algn="l" rtl="0" eaLnBrk="1" fontAlgn="base" hangingPunct="1">
        <a:spcBef>
          <a:spcPct val="0"/>
        </a:spcBef>
        <a:spcAft>
          <a:spcPct val="0"/>
        </a:spcAft>
        <a:defRPr sz="4000" b="1">
          <a:solidFill>
            <a:srgbClr val="91278F"/>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S PGothic" panose="020B0600070205080204" pitchFamily="34" charset="-128"/>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1" fontAlgn="base" hangingPunct="1">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1" fontAlgn="base" hangingPunct="1">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1" fontAlgn="base" hangingPunct="1">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www.nottinghamcityhomes.org.uk/find-a-home/h2h/" TargetMode="Externa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ctrTitle"/>
          </p:nvPr>
        </p:nvSpPr>
        <p:spPr>
          <a:xfrm>
            <a:off x="1069975" y="2507208"/>
            <a:ext cx="8420100" cy="1846659"/>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lnSpc>
                <a:spcPct val="100000"/>
              </a:lnSpc>
              <a:defRPr/>
            </a:pPr>
            <a:r>
              <a:rPr lang="en-GB" sz="4000" b="1" dirty="0" smtClean="0">
                <a:solidFill>
                  <a:srgbClr val="9B2C98"/>
                </a:solidFill>
                <a:ea typeface="+mj-ea"/>
                <a:cs typeface="+mj-cs"/>
              </a:rPr>
              <a:t>Refreshing the High Impact Change Model for Managing Transfers for Care</a:t>
            </a:r>
            <a:endParaRPr lang="en-GB" sz="4000" b="1" dirty="0" smtClean="0">
              <a:solidFill>
                <a:srgbClr val="9B2C98"/>
              </a:solidFill>
              <a:ea typeface="+mj-ea"/>
              <a:cs typeface="+mj-cs"/>
            </a:endParaRPr>
          </a:p>
        </p:txBody>
      </p:sp>
      <p:sp>
        <p:nvSpPr>
          <p:cNvPr id="7" name="Rectangle 3"/>
          <p:cNvSpPr>
            <a:spLocks noGrp="1" noChangeArrowheads="1"/>
          </p:cNvSpPr>
          <p:nvPr>
            <p:ph type="subTitle" idx="1"/>
          </p:nvPr>
        </p:nvSpPr>
        <p:spPr>
          <a:xfrm>
            <a:off x="1069974" y="4587959"/>
            <a:ext cx="8286677" cy="1079194"/>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GB" sz="3200" i="0" dirty="0" smtClean="0">
                <a:solidFill>
                  <a:srgbClr val="9B2C98"/>
                </a:solidFill>
                <a:ea typeface="+mn-ea"/>
                <a:cs typeface="+mn-cs"/>
              </a:rPr>
              <a:t>Fiona </a:t>
            </a:r>
            <a:r>
              <a:rPr lang="en-GB" sz="3200" i="0" dirty="0">
                <a:solidFill>
                  <a:srgbClr val="9B2C98"/>
                </a:solidFill>
                <a:ea typeface="+mn-ea"/>
                <a:cs typeface="+mn-cs"/>
              </a:rPr>
              <a:t>Russell, Local Government Association</a:t>
            </a:r>
          </a:p>
          <a:p>
            <a:pPr>
              <a:defRPr/>
            </a:pPr>
            <a:r>
              <a:rPr lang="en-GB" sz="3200" i="0" dirty="0" smtClean="0">
                <a:solidFill>
                  <a:srgbClr val="9B2C98"/>
                </a:solidFill>
              </a:rPr>
              <a:t>fiona.russe</a:t>
            </a:r>
            <a:r>
              <a:rPr lang="en-GB" sz="3200" i="0" dirty="0" smtClean="0">
                <a:solidFill>
                  <a:srgbClr val="9B2C98"/>
                </a:solidFill>
                <a:ea typeface="+mn-ea"/>
                <a:cs typeface="+mn-cs"/>
              </a:rPr>
              <a:t>ll@local.gov.uk; 07799 466328</a:t>
            </a:r>
          </a:p>
        </p:txBody>
      </p:sp>
      <p:sp>
        <p:nvSpPr>
          <p:cNvPr id="8" name="Text Box 4"/>
          <p:cNvSpPr txBox="1">
            <a:spLocks noChangeArrowheads="1"/>
          </p:cNvSpPr>
          <p:nvPr/>
        </p:nvSpPr>
        <p:spPr bwMode="auto">
          <a:xfrm>
            <a:off x="1030320" y="6249988"/>
            <a:ext cx="2087563"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sz="1200" dirty="0" smtClean="0">
                <a:solidFill>
                  <a:srgbClr val="9B2C98"/>
                </a:solidFill>
                <a:latin typeface="+mn-lt"/>
                <a:ea typeface="ＭＳ Ｐゴシック" charset="0"/>
                <a:cs typeface="+mn-cs"/>
              </a:rPr>
              <a:t>2 December 2019</a:t>
            </a:r>
            <a:endParaRPr lang="en-GB" sz="1200" dirty="0">
              <a:solidFill>
                <a:srgbClr val="9B2C98"/>
              </a:solidFill>
              <a:latin typeface="+mn-lt"/>
              <a:ea typeface="ＭＳ Ｐゴシック" charset="0"/>
              <a:cs typeface="+mn-cs"/>
            </a:endParaRPr>
          </a:p>
        </p:txBody>
      </p:sp>
      <p:sp>
        <p:nvSpPr>
          <p:cNvPr id="9" name="Text Box 5"/>
          <p:cNvSpPr txBox="1">
            <a:spLocks noChangeArrowheads="1"/>
          </p:cNvSpPr>
          <p:nvPr/>
        </p:nvSpPr>
        <p:spPr bwMode="auto">
          <a:xfrm>
            <a:off x="7400925" y="6308725"/>
            <a:ext cx="2087563"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r">
              <a:spcBef>
                <a:spcPct val="50000"/>
              </a:spcBef>
              <a:defRPr/>
            </a:pPr>
            <a:r>
              <a:rPr lang="en-GB" sz="1200" b="0">
                <a:solidFill>
                  <a:srgbClr val="9B2C98"/>
                </a:solidFill>
                <a:latin typeface="+mj-lt"/>
                <a:ea typeface="ＭＳ Ｐゴシック" charset="0"/>
                <a:cs typeface="+mn-cs"/>
              </a:rPr>
              <a:t>www.local.gov.uk</a:t>
            </a:r>
          </a:p>
        </p:txBody>
      </p:sp>
      <p:sp>
        <p:nvSpPr>
          <p:cNvPr id="10" name="Rounded Rectangle 9"/>
          <p:cNvSpPr/>
          <p:nvPr/>
        </p:nvSpPr>
        <p:spPr>
          <a:xfrm>
            <a:off x="627321" y="1828800"/>
            <a:ext cx="9973334" cy="6932428"/>
          </a:xfrm>
          <a:prstGeom prst="roundRect">
            <a:avLst/>
          </a:prstGeom>
          <a:noFill/>
          <a:ln w="9525">
            <a:solidFill>
              <a:srgbClr val="AD55A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tx1"/>
              </a:solidFill>
            </a:endParaRPr>
          </a:p>
        </p:txBody>
      </p:sp>
    </p:spTree>
    <p:extLst>
      <p:ext uri="{BB962C8B-B14F-4D97-AF65-F5344CB8AC3E}">
        <p14:creationId xmlns:p14="http://schemas.microsoft.com/office/powerpoint/2010/main" val="2696279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Also: national tools and resources</a:t>
            </a:r>
            <a:endParaRPr lang="en-GB" dirty="0"/>
          </a:p>
        </p:txBody>
      </p:sp>
      <p:sp>
        <p:nvSpPr>
          <p:cNvPr id="3" name="Content Placeholder 2"/>
          <p:cNvSpPr>
            <a:spLocks noGrp="1"/>
          </p:cNvSpPr>
          <p:nvPr>
            <p:ph idx="1"/>
          </p:nvPr>
        </p:nvSpPr>
        <p:spPr/>
        <p:txBody>
          <a:bodyPr/>
          <a:lstStyle/>
          <a:p>
            <a:r>
              <a:rPr lang="en-GB" sz="2400" dirty="0" smtClean="0"/>
              <a:t>High Impact Change Models:</a:t>
            </a:r>
          </a:p>
          <a:p>
            <a:pPr lvl="1"/>
            <a:r>
              <a:rPr lang="en-GB" sz="2400" dirty="0" smtClean="0"/>
              <a:t>Managing transfers of care</a:t>
            </a:r>
          </a:p>
          <a:p>
            <a:pPr lvl="1"/>
            <a:r>
              <a:rPr lang="en-GB" sz="2400" dirty="0" smtClean="0"/>
              <a:t>Avoiding unnecessary admissions to hospital or care</a:t>
            </a:r>
          </a:p>
          <a:p>
            <a:pPr lvl="1"/>
            <a:r>
              <a:rPr lang="en-GB" sz="2400" dirty="0" smtClean="0"/>
              <a:t>Supporting community wellbeing through integration</a:t>
            </a:r>
          </a:p>
          <a:p>
            <a:r>
              <a:rPr lang="en-GB" sz="2400" dirty="0" smtClean="0"/>
              <a:t>Briefings</a:t>
            </a:r>
            <a:r>
              <a:rPr lang="en-GB" sz="2400" dirty="0"/>
              <a:t>, case studies and good </a:t>
            </a:r>
            <a:r>
              <a:rPr lang="en-GB" sz="2400" dirty="0" smtClean="0"/>
              <a:t>practice tools:</a:t>
            </a:r>
            <a:endParaRPr lang="en-GB" sz="2400" dirty="0"/>
          </a:p>
          <a:p>
            <a:pPr lvl="1"/>
            <a:r>
              <a:rPr lang="en-GB" sz="2400" dirty="0" smtClean="0"/>
              <a:t>15 good practice actions to achieving integrated care</a:t>
            </a:r>
          </a:p>
          <a:p>
            <a:r>
              <a:rPr lang="en-GB" sz="2400" dirty="0" smtClean="0"/>
              <a:t>Events:</a:t>
            </a:r>
          </a:p>
          <a:p>
            <a:pPr lvl="1"/>
            <a:r>
              <a:rPr lang="en-GB" sz="2400" dirty="0" smtClean="0"/>
              <a:t>DTOC counting masterclasses</a:t>
            </a:r>
          </a:p>
          <a:p>
            <a:pPr lvl="1"/>
            <a:r>
              <a:rPr lang="en-GB" sz="2400" dirty="0" smtClean="0"/>
              <a:t>Learning from support and national programmes</a:t>
            </a:r>
          </a:p>
          <a:p>
            <a:endParaRPr lang="en-GB" sz="2400" dirty="0"/>
          </a:p>
        </p:txBody>
      </p:sp>
    </p:spTree>
    <p:extLst>
      <p:ext uri="{BB962C8B-B14F-4D97-AF65-F5344CB8AC3E}">
        <p14:creationId xmlns:p14="http://schemas.microsoft.com/office/powerpoint/2010/main" val="1068772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078835" y="2563296"/>
            <a:ext cx="8420100" cy="1125537"/>
          </a:xfrm>
        </p:spPr>
        <p:txBody>
          <a:bodyPr/>
          <a:lstStyle/>
          <a:p>
            <a:pPr>
              <a:defRPr/>
            </a:pPr>
            <a:r>
              <a:rPr lang="en-GB" dirty="0">
                <a:cs typeface="Arial"/>
              </a:rPr>
              <a:t>Change by change</a:t>
            </a:r>
          </a:p>
        </p:txBody>
      </p:sp>
      <p:sp>
        <p:nvSpPr>
          <p:cNvPr id="15364" name="Text Box 4"/>
          <p:cNvSpPr txBox="1">
            <a:spLocks noChangeArrowheads="1"/>
          </p:cNvSpPr>
          <p:nvPr/>
        </p:nvSpPr>
        <p:spPr bwMode="auto">
          <a:xfrm>
            <a:off x="1136650" y="6249988"/>
            <a:ext cx="20875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sz="1200">
                <a:solidFill>
                  <a:schemeClr val="bg1"/>
                </a:solidFill>
                <a:latin typeface="Arial" charset="0"/>
                <a:ea typeface="ＭＳ Ｐゴシック" charset="0"/>
                <a:cs typeface="+mn-cs"/>
              </a:rPr>
              <a:t>6 December 2018</a:t>
            </a:r>
          </a:p>
        </p:txBody>
      </p:sp>
      <p:sp>
        <p:nvSpPr>
          <p:cNvPr id="15365" name="Text Box 5"/>
          <p:cNvSpPr txBox="1">
            <a:spLocks noChangeArrowheads="1"/>
          </p:cNvSpPr>
          <p:nvPr/>
        </p:nvSpPr>
        <p:spPr bwMode="auto">
          <a:xfrm>
            <a:off x="6321152" y="6308725"/>
            <a:ext cx="316733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r">
              <a:spcBef>
                <a:spcPct val="50000"/>
              </a:spcBef>
              <a:defRPr/>
            </a:pPr>
            <a:r>
              <a:rPr lang="en-GB" sz="1200">
                <a:solidFill>
                  <a:schemeClr val="bg1"/>
                </a:solidFill>
                <a:latin typeface="Arial" charset="0"/>
                <a:ea typeface="ＭＳ Ｐゴシック" charset="0"/>
                <a:cs typeface="+mn-cs"/>
              </a:rPr>
              <a:t>Contact: anna.jennings@local.gov.uk</a:t>
            </a:r>
          </a:p>
        </p:txBody>
      </p:sp>
    </p:spTree>
    <p:extLst>
      <p:ext uri="{BB962C8B-B14F-4D97-AF65-F5344CB8AC3E}">
        <p14:creationId xmlns:p14="http://schemas.microsoft.com/office/powerpoint/2010/main" val="1773034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 1: early discharge planning</a:t>
            </a:r>
          </a:p>
        </p:txBody>
      </p:sp>
      <p:sp>
        <p:nvSpPr>
          <p:cNvPr id="3" name="Content Placeholder 2"/>
          <p:cNvSpPr>
            <a:spLocks noGrp="1"/>
          </p:cNvSpPr>
          <p:nvPr>
            <p:ph idx="1"/>
          </p:nvPr>
        </p:nvSpPr>
        <p:spPr/>
        <p:txBody>
          <a:bodyPr/>
          <a:lstStyle/>
          <a:p>
            <a:r>
              <a:rPr lang="en-GB" sz="2000" dirty="0"/>
              <a:t>Very few comments about this change in workshops: lack of strong feelings, mandate to keep largely as is</a:t>
            </a:r>
          </a:p>
          <a:p>
            <a:r>
              <a:rPr lang="en-GB" sz="2000" dirty="0"/>
              <a:t>In questionnaire, this change was given notably low scores for straightforwardness of local implementation and implementation being effective in driving local improvement. In workshops, some felt this change should focus also on length of stay</a:t>
            </a:r>
          </a:p>
          <a:p>
            <a:r>
              <a:rPr lang="en-GB" sz="2000" dirty="0"/>
              <a:t>Suggestion made in questionnaire for wider stakeholder involvement, e.g. housing and home improvement </a:t>
            </a:r>
          </a:p>
          <a:p>
            <a:r>
              <a:rPr lang="en-GB" sz="2000" dirty="0"/>
              <a:t>Red bag scheme currently not mentioned explicitly in change/maturity criteria and reported separately to BCF, but given as a good practice example and is part of this change</a:t>
            </a:r>
          </a:p>
        </p:txBody>
      </p:sp>
    </p:spTree>
    <p:extLst>
      <p:ext uri="{BB962C8B-B14F-4D97-AF65-F5344CB8AC3E}">
        <p14:creationId xmlns:p14="http://schemas.microsoft.com/office/powerpoint/2010/main" val="21612264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a:t>Change 2: systems to monitor patient flow</a:t>
            </a:r>
          </a:p>
        </p:txBody>
      </p:sp>
      <p:sp>
        <p:nvSpPr>
          <p:cNvPr id="3" name="Content Placeholder 2"/>
          <p:cNvSpPr>
            <a:spLocks noGrp="1"/>
          </p:cNvSpPr>
          <p:nvPr>
            <p:ph idx="1"/>
          </p:nvPr>
        </p:nvSpPr>
        <p:spPr/>
        <p:txBody>
          <a:bodyPr/>
          <a:lstStyle/>
          <a:p>
            <a:r>
              <a:rPr lang="en-GB" sz="1600" dirty="0"/>
              <a:t>One of the most successful changes</a:t>
            </a:r>
          </a:p>
          <a:p>
            <a:pPr lvl="1"/>
            <a:r>
              <a:rPr lang="en-GB" sz="1600" dirty="0"/>
              <a:t>One of the most common workshop answers for most impactful change</a:t>
            </a:r>
          </a:p>
          <a:p>
            <a:pPr lvl="1"/>
            <a:r>
              <a:rPr lang="en-GB" sz="1600" dirty="0"/>
              <a:t>BCF reporting shows this is currently the second-most established change in systems; one of two changes where planned targets are most often met; and a change where areas have made above-average progress in the last year</a:t>
            </a:r>
          </a:p>
          <a:p>
            <a:pPr lvl="1"/>
            <a:r>
              <a:rPr lang="en-GB" sz="1600" dirty="0"/>
              <a:t>However, not yet any systems ranking themselves as exemplary in this area </a:t>
            </a:r>
          </a:p>
          <a:p>
            <a:r>
              <a:rPr lang="en-GB" sz="1600" dirty="0"/>
              <a:t>A sizable minority felt this change has unclear criteria</a:t>
            </a:r>
          </a:p>
          <a:p>
            <a:pPr lvl="1"/>
            <a:r>
              <a:rPr lang="en-GB" sz="1600" dirty="0"/>
              <a:t>Questionnaire respondents requested clearer language and more specific detail about what good looks like </a:t>
            </a:r>
            <a:endParaRPr lang="en-GB" sz="1600" dirty="0">
              <a:cs typeface="Arial"/>
            </a:endParaRPr>
          </a:p>
          <a:p>
            <a:pPr lvl="1"/>
            <a:r>
              <a:rPr lang="en-GB" sz="1600" dirty="0"/>
              <a:t>Suggestion made in workshops to consolidate this change by reducing the number of overlapping sub-categories</a:t>
            </a:r>
          </a:p>
          <a:p>
            <a:r>
              <a:rPr lang="en-GB" sz="1600" dirty="0"/>
              <a:t>Better draw out the importance of matching capacity to demand (maturity classification sub-category): </a:t>
            </a:r>
            <a:r>
              <a:rPr lang="en-GB" sz="1600" b="1" dirty="0"/>
              <a:t>separate change?</a:t>
            </a:r>
          </a:p>
          <a:p>
            <a:r>
              <a:rPr lang="en-GB" sz="1600" dirty="0"/>
              <a:t>Newton Europe reviews have highlighted the importance of having a single view of the truth and shared understanding of data. Need to ensure data drives improvement by measuring the right things and sharing real time data with the right people (including partners) – </a:t>
            </a:r>
            <a:r>
              <a:rPr lang="en-GB" sz="1600" b="1" dirty="0"/>
              <a:t>include in criteria?</a:t>
            </a:r>
          </a:p>
          <a:p>
            <a:r>
              <a:rPr lang="en-GB" sz="1600" b="1" dirty="0"/>
              <a:t>Any further comments or suggestions?</a:t>
            </a:r>
          </a:p>
          <a:p>
            <a:endParaRPr lang="en-GB" sz="1800" dirty="0"/>
          </a:p>
        </p:txBody>
      </p:sp>
    </p:spTree>
    <p:extLst>
      <p:ext uri="{BB962C8B-B14F-4D97-AF65-F5344CB8AC3E}">
        <p14:creationId xmlns:p14="http://schemas.microsoft.com/office/powerpoint/2010/main" val="4000391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a:t>Change 3: multi-disciplinary/multi-agency discharge teams, including the voluntary and community sector</a:t>
            </a:r>
          </a:p>
        </p:txBody>
      </p:sp>
      <p:sp>
        <p:nvSpPr>
          <p:cNvPr id="3" name="Content Placeholder 2"/>
          <p:cNvSpPr>
            <a:spLocks noGrp="1"/>
          </p:cNvSpPr>
          <p:nvPr>
            <p:ph idx="1"/>
          </p:nvPr>
        </p:nvSpPr>
        <p:spPr/>
        <p:txBody>
          <a:bodyPr/>
          <a:lstStyle/>
          <a:p>
            <a:r>
              <a:rPr lang="en-GB" sz="1700" dirty="0"/>
              <a:t>One of the most successful changes</a:t>
            </a:r>
          </a:p>
          <a:p>
            <a:pPr lvl="1"/>
            <a:r>
              <a:rPr lang="en-GB" sz="1700" dirty="0"/>
              <a:t>Scored second-most positively in questionnaire across a range of criteria</a:t>
            </a:r>
          </a:p>
          <a:p>
            <a:pPr lvl="1"/>
            <a:r>
              <a:rPr lang="en-GB" sz="1700" dirty="0"/>
              <a:t>The most frequent workshop answer for most impactful change</a:t>
            </a:r>
          </a:p>
          <a:p>
            <a:pPr lvl="1"/>
            <a:r>
              <a:rPr lang="en-GB" sz="1700" dirty="0"/>
              <a:t>BCF reporting shows this is currently the most established change in systems and one of two changes where planned targets are most often met</a:t>
            </a:r>
          </a:p>
          <a:p>
            <a:pPr lvl="1"/>
            <a:r>
              <a:rPr lang="en-GB" sz="1700" dirty="0"/>
              <a:t>However, this is the change where areas have made the least progress in the past year (roughly a quarter of areas have progressed by one maturity level)</a:t>
            </a:r>
          </a:p>
          <a:p>
            <a:r>
              <a:rPr lang="en-GB" sz="1700" dirty="0"/>
              <a:t>More guidance requested in workshops around inclusion of VCSEs and GPs. Suggestion could also broaden to housing where appropriate</a:t>
            </a:r>
          </a:p>
          <a:p>
            <a:r>
              <a:rPr lang="en-GB" sz="1700" dirty="0"/>
              <a:t>A number of areas suggested this change be expanded to a broader MDT culture of collaborative and integrated working beyond discharge (already included in good practice but not explicit in change criteria). CQC local system reviews highlighted good practice in wrap-around care of those at high risk of emergency admission and virtual wards</a:t>
            </a:r>
          </a:p>
        </p:txBody>
      </p:sp>
    </p:spTree>
    <p:extLst>
      <p:ext uri="{BB962C8B-B14F-4D97-AF65-F5344CB8AC3E}">
        <p14:creationId xmlns:p14="http://schemas.microsoft.com/office/powerpoint/2010/main" val="40096235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a:t>Change 4: home first/discharge to assess</a:t>
            </a:r>
          </a:p>
        </p:txBody>
      </p:sp>
      <p:sp>
        <p:nvSpPr>
          <p:cNvPr id="3" name="Content Placeholder 2"/>
          <p:cNvSpPr>
            <a:spLocks noGrp="1"/>
          </p:cNvSpPr>
          <p:nvPr>
            <p:ph idx="1"/>
          </p:nvPr>
        </p:nvSpPr>
        <p:spPr/>
        <p:txBody>
          <a:bodyPr/>
          <a:lstStyle/>
          <a:p>
            <a:r>
              <a:rPr lang="en-GB" sz="1600" dirty="0"/>
              <a:t>Second-most common answer in workshops for the most impactful change in improving patient flow, and perceived as an easier change to implement</a:t>
            </a:r>
          </a:p>
          <a:p>
            <a:r>
              <a:rPr lang="en-GB" sz="1600" dirty="0"/>
              <a:t>Questionnaire respondents were most positive about this, particularly agreeing that its purpose is clear and that the actions focus on the right things </a:t>
            </a:r>
            <a:endParaRPr lang="en-GB" sz="1200" dirty="0"/>
          </a:p>
          <a:p>
            <a:r>
              <a:rPr lang="en-GB" sz="1600" dirty="0"/>
              <a:t>However, areas have made below average progress with this change in the last year: BCF reporting cited concerns with community/domiciliary care capacity and lack of staff confidence/risk aversion</a:t>
            </a:r>
          </a:p>
          <a:p>
            <a:r>
              <a:rPr lang="en-GB" sz="1600" dirty="0"/>
              <a:t>Workshops participants requested greater clarification around this change, pointing to the varied interpretations of discharge to assess between and among systems</a:t>
            </a:r>
          </a:p>
          <a:p>
            <a:r>
              <a:rPr lang="en-GB" sz="1600" dirty="0"/>
              <a:t>Concern about whether this is working well for patients</a:t>
            </a:r>
          </a:p>
          <a:p>
            <a:pPr lvl="1"/>
            <a:r>
              <a:rPr lang="en-GB" sz="1600" dirty="0"/>
              <a:t>Some workshop participants expressed concern about step-down beds: patients getting lost or staying longer than ought to. This concern was echoed in CQC local system reviews and recent ADASS directors’ survey</a:t>
            </a:r>
          </a:p>
          <a:p>
            <a:pPr lvl="1"/>
            <a:r>
              <a:rPr lang="en-GB" sz="1600" dirty="0"/>
              <a:t>Some questionnaire respondents felt in practice systems are focusing more on discharge to assess and bed-based approaches rather than a genuine home first culture: emphasise and encourage more reablement and home care options; tackle risk aversion</a:t>
            </a:r>
          </a:p>
        </p:txBody>
      </p:sp>
    </p:spTree>
    <p:extLst>
      <p:ext uri="{BB962C8B-B14F-4D97-AF65-F5344CB8AC3E}">
        <p14:creationId xmlns:p14="http://schemas.microsoft.com/office/powerpoint/2010/main" val="5196863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Change 5: seven-day service</a:t>
            </a:r>
          </a:p>
        </p:txBody>
      </p:sp>
      <p:sp>
        <p:nvSpPr>
          <p:cNvPr id="3" name="Content Placeholder 2"/>
          <p:cNvSpPr>
            <a:spLocks noGrp="1"/>
          </p:cNvSpPr>
          <p:nvPr>
            <p:ph idx="1"/>
          </p:nvPr>
        </p:nvSpPr>
        <p:spPr/>
        <p:txBody>
          <a:bodyPr/>
          <a:lstStyle/>
          <a:p>
            <a:r>
              <a:rPr lang="en-GB" sz="1300" dirty="0"/>
              <a:t>Consensus this is the most challenging change</a:t>
            </a:r>
          </a:p>
          <a:p>
            <a:pPr lvl="1"/>
            <a:r>
              <a:rPr lang="en-GB" sz="1300" dirty="0"/>
              <a:t>Least popular change across workshops: participants questioned its feasibility (cost, contracts, staffing issues) and efficiency (whether it is resource and cost-effective for prospective flow benefits; no benefit if only parts of the system are working seven days)</a:t>
            </a:r>
          </a:p>
          <a:p>
            <a:pPr lvl="1"/>
            <a:r>
              <a:rPr lang="en-GB" sz="1300" dirty="0"/>
              <a:t>One of three changes consistently ranked least positively in questionnaire, with the majority of respondents disagreeing that implementation of this change is effective in driving local improvement</a:t>
            </a:r>
          </a:p>
          <a:p>
            <a:pPr lvl="1"/>
            <a:r>
              <a:rPr lang="en-GB" sz="1300" dirty="0"/>
              <a:t>BCF reporting shows areas struggling: not yet exemplary in any area; currently joint least established change across systems; and areas have made below average progress in the last year</a:t>
            </a:r>
          </a:p>
          <a:p>
            <a:r>
              <a:rPr lang="en-GB" sz="1300" dirty="0"/>
              <a:t>Different in nature to many of the other changes: about service provision (enabler) rather than a principle/approach, and therefore more contingent on resource availability and financial investment </a:t>
            </a:r>
          </a:p>
          <a:p>
            <a:pPr lvl="1"/>
            <a:r>
              <a:rPr lang="en-GB" sz="1300" b="1" dirty="0"/>
              <a:t>To what extent should the model acknowledge this and provide a different kind of guidance/support? </a:t>
            </a:r>
          </a:p>
          <a:p>
            <a:r>
              <a:rPr lang="en-GB" sz="1300" dirty="0"/>
              <a:t>Areas perceive this change as very idealistic and unachievable</a:t>
            </a:r>
          </a:p>
          <a:p>
            <a:pPr lvl="1"/>
            <a:r>
              <a:rPr lang="en-GB" sz="1300" dirty="0"/>
              <a:t>Shift to more outcomes-oriented: aim of reducing bottlenecks, particularly at weekends</a:t>
            </a:r>
          </a:p>
          <a:p>
            <a:pPr lvl="1"/>
            <a:r>
              <a:rPr lang="en-GB" sz="1300" dirty="0"/>
              <a:t>Focus on the areas of local system which will generate the most impact from seven-day working (e.g. pharmacies, transport, housing), rather than whole system approach: encourage to identify and tackle by examining local system pathways</a:t>
            </a:r>
          </a:p>
          <a:p>
            <a:pPr lvl="1"/>
            <a:r>
              <a:rPr lang="en-GB" sz="1300" dirty="0"/>
              <a:t>Break down maturity stages: focus more on extended hours and weekend discharge to make more manageable </a:t>
            </a:r>
          </a:p>
          <a:p>
            <a:r>
              <a:rPr lang="en-GB" sz="1300" b="1" dirty="0"/>
              <a:t>Any further comments or suggestions?</a:t>
            </a:r>
          </a:p>
        </p:txBody>
      </p:sp>
    </p:spTree>
    <p:extLst>
      <p:ext uri="{BB962C8B-B14F-4D97-AF65-F5344CB8AC3E}">
        <p14:creationId xmlns:p14="http://schemas.microsoft.com/office/powerpoint/2010/main" val="22338794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Change 6: trusted assessors </a:t>
            </a:r>
          </a:p>
        </p:txBody>
      </p:sp>
      <p:sp>
        <p:nvSpPr>
          <p:cNvPr id="3" name="Content Placeholder 2"/>
          <p:cNvSpPr>
            <a:spLocks noGrp="1"/>
          </p:cNvSpPr>
          <p:nvPr>
            <p:ph idx="1"/>
          </p:nvPr>
        </p:nvSpPr>
        <p:spPr/>
        <p:txBody>
          <a:bodyPr/>
          <a:lstStyle/>
          <a:p>
            <a:r>
              <a:rPr lang="en-GB" sz="1600" dirty="0"/>
              <a:t>Consensus this is a challenging change</a:t>
            </a:r>
          </a:p>
          <a:p>
            <a:pPr lvl="1"/>
            <a:r>
              <a:rPr lang="en-GB" sz="1600" dirty="0"/>
              <a:t>Frequently mentioned in workshops as a change which is less impactful in improving patient flow </a:t>
            </a:r>
          </a:p>
          <a:p>
            <a:pPr lvl="1"/>
            <a:r>
              <a:rPr lang="en-GB" sz="1600" dirty="0"/>
              <a:t>One of three changes consistently ranked least positively in questionnaire</a:t>
            </a:r>
          </a:p>
          <a:p>
            <a:pPr lvl="1"/>
            <a:r>
              <a:rPr lang="en-GB" sz="1600" dirty="0"/>
              <a:t>BCF reporting shows areas struggling: currently joint least established change across systems, and the change where planned targets are least likely to be met. Areas have made above average progress in the last year, but maturity levels for this change regressed between Q4 17/18 and Q1 18/19</a:t>
            </a:r>
          </a:p>
          <a:p>
            <a:r>
              <a:rPr lang="en-GB" sz="1600" dirty="0"/>
              <a:t>In workshops and BCF reporting areas cite problems with care home buy-in and trust (including concerns about regulatory approval), post recruitment and GDPR – </a:t>
            </a:r>
            <a:r>
              <a:rPr lang="en-GB" sz="1600" b="1" dirty="0"/>
              <a:t>how support?</a:t>
            </a:r>
          </a:p>
          <a:p>
            <a:r>
              <a:rPr lang="en-GB" sz="1600" dirty="0"/>
              <a:t>Broad consensus should be about trusted assessment, not assessor: a systemic approach rather than a single role</a:t>
            </a:r>
          </a:p>
          <a:p>
            <a:pPr lvl="1"/>
            <a:r>
              <a:rPr lang="en-GB" sz="1600" dirty="0"/>
              <a:t>Generally applied solely in the context of care homes – </a:t>
            </a:r>
            <a:r>
              <a:rPr lang="en-GB" sz="1600" b="1" dirty="0"/>
              <a:t>push to expand?</a:t>
            </a:r>
          </a:p>
        </p:txBody>
      </p:sp>
    </p:spTree>
    <p:extLst>
      <p:ext uri="{BB962C8B-B14F-4D97-AF65-F5344CB8AC3E}">
        <p14:creationId xmlns:p14="http://schemas.microsoft.com/office/powerpoint/2010/main" val="16138354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Change 7: focus on choice</a:t>
            </a:r>
          </a:p>
        </p:txBody>
      </p:sp>
      <p:sp>
        <p:nvSpPr>
          <p:cNvPr id="3" name="Content Placeholder 2"/>
          <p:cNvSpPr>
            <a:spLocks noGrp="1"/>
          </p:cNvSpPr>
          <p:nvPr>
            <p:ph idx="1"/>
          </p:nvPr>
        </p:nvSpPr>
        <p:spPr/>
        <p:txBody>
          <a:bodyPr/>
          <a:lstStyle/>
          <a:p>
            <a:r>
              <a:rPr lang="en-GB" sz="1300" dirty="0"/>
              <a:t>Consensus this is also a challenging change</a:t>
            </a:r>
          </a:p>
          <a:p>
            <a:pPr lvl="1"/>
            <a:r>
              <a:rPr lang="en-GB" sz="1300" dirty="0"/>
              <a:t>Second-most frequent answer in workshops for the change which is least impactful in improving patient flow: comments that the change is too vague, and often not properly implemented</a:t>
            </a:r>
          </a:p>
          <a:p>
            <a:pPr lvl="1"/>
            <a:r>
              <a:rPr lang="en-GB" sz="1300" dirty="0"/>
              <a:t>One of three changes consistently ranked least positively in questionnaire, and identified as being particularly unstraightforward to implement</a:t>
            </a:r>
          </a:p>
          <a:p>
            <a:pPr lvl="1"/>
            <a:r>
              <a:rPr lang="en-GB" sz="1300" dirty="0"/>
              <a:t>In workshops and BCF reporting, challenges with implementation cited, particularly educating the public, training frontline staff to achieve the culture shift, and lack of system ownership where the change needs to happen. Concerns about resource implications of implementation and dealing with self-funders </a:t>
            </a:r>
          </a:p>
          <a:p>
            <a:pPr lvl="1"/>
            <a:r>
              <a:rPr lang="en-GB" sz="1300" dirty="0"/>
              <a:t>Demand expressed in workshops for national/regional work educating public about choice and that hospital is not the right place to stay: struggling to achieve engagement locally – </a:t>
            </a:r>
            <a:r>
              <a:rPr lang="en-GB" sz="1300" b="1" dirty="0"/>
              <a:t>how support? </a:t>
            </a:r>
          </a:p>
          <a:p>
            <a:r>
              <a:rPr lang="en-GB" sz="1300" dirty="0"/>
              <a:t>Broad consensus this is the change where areas most want further clarification</a:t>
            </a:r>
          </a:p>
          <a:p>
            <a:pPr lvl="1"/>
            <a:r>
              <a:rPr lang="en-GB" sz="1300" dirty="0"/>
              <a:t>Suggestion made in workshops that the title is at odds with the change narrative: “should this be more about engaging with patients and families about home first rather than choice?”</a:t>
            </a:r>
          </a:p>
          <a:p>
            <a:r>
              <a:rPr lang="en-GB" sz="1300" dirty="0"/>
              <a:t>Frequent concerns raised about whether this change is focusing on the right things</a:t>
            </a:r>
          </a:p>
          <a:p>
            <a:pPr lvl="1"/>
            <a:r>
              <a:rPr lang="en-GB" sz="1300" dirty="0"/>
              <a:t>Demand for increased focus on patient’s best interests: focus on clear communications and empowering choice</a:t>
            </a:r>
          </a:p>
          <a:p>
            <a:pPr lvl="1"/>
            <a:r>
              <a:rPr lang="en-GB" sz="1300" dirty="0"/>
              <a:t>Often seems to boil down to choice letters in practice</a:t>
            </a:r>
            <a:r>
              <a:rPr lang="en-GB" sz="1300" b="1" dirty="0"/>
              <a:t>: encourage a more creative approach? </a:t>
            </a:r>
            <a:r>
              <a:rPr lang="en-GB" sz="1300" dirty="0"/>
              <a:t>Focus on information at the right time and in the right format for patient and family to enable choice as a broader principle. Expectation management from when the patient arrives in hospital</a:t>
            </a:r>
          </a:p>
        </p:txBody>
      </p:sp>
    </p:spTree>
    <p:extLst>
      <p:ext uri="{BB962C8B-B14F-4D97-AF65-F5344CB8AC3E}">
        <p14:creationId xmlns:p14="http://schemas.microsoft.com/office/powerpoint/2010/main" val="35468572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a:t>Change 8: enhancing health in care homes</a:t>
            </a:r>
          </a:p>
        </p:txBody>
      </p:sp>
      <p:sp>
        <p:nvSpPr>
          <p:cNvPr id="3" name="Content Placeholder 2"/>
          <p:cNvSpPr>
            <a:spLocks noGrp="1"/>
          </p:cNvSpPr>
          <p:nvPr>
            <p:ph idx="1"/>
          </p:nvPr>
        </p:nvSpPr>
        <p:spPr/>
        <p:txBody>
          <a:bodyPr/>
          <a:lstStyle/>
          <a:p>
            <a:r>
              <a:rPr lang="en-GB" sz="2000" dirty="0"/>
              <a:t>Very few comments about this change in workshops: lack of strong feelings. In the questionnaire, respondents felt particularly strongly that this change focuses on the right things (91% strongly agree or tend to agree)</a:t>
            </a:r>
          </a:p>
          <a:p>
            <a:r>
              <a:rPr lang="en-GB" sz="2000" dirty="0"/>
              <a:t>Repeated suggestion that could expand to community homecare to further avoid unnecessary admissions; could expand to more explicitly include telehealth</a:t>
            </a:r>
          </a:p>
          <a:p>
            <a:r>
              <a:rPr lang="en-GB" sz="2000" dirty="0"/>
              <a:t>Currently not reflecting full breadth of NHS EHCH framework – </a:t>
            </a:r>
            <a:r>
              <a:rPr lang="en-GB" sz="2000" b="1" dirty="0"/>
              <a:t>do we want to align?</a:t>
            </a:r>
          </a:p>
          <a:p>
            <a:r>
              <a:rPr lang="en-GB" sz="2000" dirty="0"/>
              <a:t>Issues with implementation cited in workshops: limited markets, high staff turnover and loss of nursing homes. CQC local system reviews found variance in the success and implementation of enhancing health in care home initiatives</a:t>
            </a:r>
          </a:p>
        </p:txBody>
      </p:sp>
    </p:spTree>
    <p:extLst>
      <p:ext uri="{BB962C8B-B14F-4D97-AF65-F5344CB8AC3E}">
        <p14:creationId xmlns:p14="http://schemas.microsoft.com/office/powerpoint/2010/main" val="22463502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AC3AFDE4-1EC3-4E52-AEF1-09E6BB8739A7}"/>
              </a:ext>
            </a:extLst>
          </p:cNvPr>
          <p:cNvPicPr>
            <a:picLocks noGrp="1" noChangeAspect="1"/>
          </p:cNvPicPr>
          <p:nvPr>
            <p:ph sz="half" idx="1"/>
          </p:nvPr>
        </p:nvPicPr>
        <p:blipFill>
          <a:blip r:embed="rId3"/>
          <a:stretch>
            <a:fillRect/>
          </a:stretch>
        </p:blipFill>
        <p:spPr>
          <a:xfrm>
            <a:off x="658630" y="1218240"/>
            <a:ext cx="8778692" cy="4938013"/>
          </a:xfrm>
          <a:prstGeom prst="rect">
            <a:avLst/>
          </a:prstGeom>
        </p:spPr>
      </p:pic>
      <p:sp>
        <p:nvSpPr>
          <p:cNvPr id="9" name="Rectangle 8"/>
          <p:cNvSpPr/>
          <p:nvPr/>
        </p:nvSpPr>
        <p:spPr bwMode="auto">
          <a:xfrm>
            <a:off x="1010093" y="1605516"/>
            <a:ext cx="3593805" cy="255182"/>
          </a:xfrm>
          <a:prstGeom prst="rect">
            <a:avLst/>
          </a:prstGeom>
          <a:solidFill>
            <a:schemeClr val="bg1"/>
          </a:solidFill>
          <a:ln>
            <a:noFill/>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400" b="1" i="0" u="none" strike="noStrike" cap="none" normalizeH="0" baseline="0">
              <a:ln>
                <a:noFill/>
              </a:ln>
              <a:solidFill>
                <a:schemeClr val="tx2"/>
              </a:solidFill>
              <a:effectLst/>
              <a:latin typeface="Arial" charset="0"/>
              <a:ea typeface="ＭＳ Ｐゴシック" charset="0"/>
            </a:endParaRPr>
          </a:p>
        </p:txBody>
      </p:sp>
      <p:sp>
        <p:nvSpPr>
          <p:cNvPr id="6" name="Title 5"/>
          <p:cNvSpPr>
            <a:spLocks noGrp="1"/>
          </p:cNvSpPr>
          <p:nvPr>
            <p:ph type="title"/>
          </p:nvPr>
        </p:nvSpPr>
        <p:spPr>
          <a:solidFill>
            <a:schemeClr val="bg1"/>
          </a:solidFill>
        </p:spPr>
        <p:txBody>
          <a:bodyPr/>
          <a:lstStyle/>
          <a:p>
            <a:r>
              <a:rPr lang="en-GB" dirty="0" smtClean="0"/>
              <a:t>The compelling story</a:t>
            </a:r>
            <a:endParaRPr lang="en-GB" dirty="0"/>
          </a:p>
        </p:txBody>
      </p:sp>
    </p:spTree>
    <p:extLst>
      <p:ext uri="{BB962C8B-B14F-4D97-AF65-F5344CB8AC3E}">
        <p14:creationId xmlns:p14="http://schemas.microsoft.com/office/powerpoint/2010/main" val="39520550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C9BA0D-3D48-42D6-8062-12670740CF32}"/>
              </a:ext>
            </a:extLst>
          </p:cNvPr>
          <p:cNvSpPr>
            <a:spLocks noGrp="1"/>
          </p:cNvSpPr>
          <p:nvPr>
            <p:ph type="title"/>
          </p:nvPr>
        </p:nvSpPr>
        <p:spPr>
          <a:xfrm>
            <a:off x="584200" y="1196975"/>
            <a:ext cx="8915400" cy="793871"/>
          </a:xfrm>
        </p:spPr>
        <p:txBody>
          <a:bodyPr/>
          <a:lstStyle/>
          <a:p>
            <a:r>
              <a:rPr lang="en-GB" sz="3600" dirty="0"/>
              <a:t>Change 9: Housing and related services</a:t>
            </a:r>
          </a:p>
        </p:txBody>
      </p:sp>
      <p:sp>
        <p:nvSpPr>
          <p:cNvPr id="3" name="Content Placeholder 2">
            <a:extLst>
              <a:ext uri="{FF2B5EF4-FFF2-40B4-BE49-F238E27FC236}">
                <a16:creationId xmlns:a16="http://schemas.microsoft.com/office/drawing/2014/main" xmlns="" id="{0D5A9E2B-B8BB-4FA0-9BD4-2DFAE4AF504E}"/>
              </a:ext>
            </a:extLst>
          </p:cNvPr>
          <p:cNvSpPr>
            <a:spLocks noGrp="1"/>
          </p:cNvSpPr>
          <p:nvPr>
            <p:ph idx="1"/>
          </p:nvPr>
        </p:nvSpPr>
        <p:spPr/>
        <p:txBody>
          <a:bodyPr/>
          <a:lstStyle/>
          <a:p>
            <a:r>
              <a:rPr lang="en-GB" dirty="0"/>
              <a:t>A brand new change so no feedback from refresh</a:t>
            </a:r>
          </a:p>
          <a:p>
            <a:r>
              <a:rPr lang="en-GB" dirty="0"/>
              <a:t>Requested by a number of people and groups during the refresh</a:t>
            </a:r>
          </a:p>
          <a:p>
            <a:r>
              <a:rPr lang="en-GB" dirty="0"/>
              <a:t>Potential to be too big and wide ranging to be useful.</a:t>
            </a:r>
          </a:p>
          <a:p>
            <a:r>
              <a:rPr lang="en-GB" dirty="0"/>
              <a:t>Lot of input form housing LIN and other specialists.</a:t>
            </a:r>
          </a:p>
        </p:txBody>
      </p:sp>
    </p:spTree>
    <p:extLst>
      <p:ext uri="{BB962C8B-B14F-4D97-AF65-F5344CB8AC3E}">
        <p14:creationId xmlns:p14="http://schemas.microsoft.com/office/powerpoint/2010/main" val="8067526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D201C6-F42D-4072-A6CA-DB95B83AA56F}"/>
              </a:ext>
            </a:extLst>
          </p:cNvPr>
          <p:cNvSpPr>
            <a:spLocks noGrp="1"/>
          </p:cNvSpPr>
          <p:nvPr>
            <p:ph type="title"/>
          </p:nvPr>
        </p:nvSpPr>
        <p:spPr/>
        <p:txBody>
          <a:bodyPr/>
          <a:lstStyle/>
          <a:p>
            <a:r>
              <a:rPr lang="en-GB" sz="3600" dirty="0"/>
              <a:t>Change 9: Housing and related services</a:t>
            </a:r>
          </a:p>
        </p:txBody>
      </p:sp>
      <p:sp>
        <p:nvSpPr>
          <p:cNvPr id="3" name="Content Placeholder 2">
            <a:extLst>
              <a:ext uri="{FF2B5EF4-FFF2-40B4-BE49-F238E27FC236}">
                <a16:creationId xmlns:a16="http://schemas.microsoft.com/office/drawing/2014/main" xmlns="" id="{BF66DC89-122E-4001-8042-0D324E0ACDCB}"/>
              </a:ext>
            </a:extLst>
          </p:cNvPr>
          <p:cNvSpPr>
            <a:spLocks noGrp="1"/>
          </p:cNvSpPr>
          <p:nvPr>
            <p:ph idx="1"/>
          </p:nvPr>
        </p:nvSpPr>
        <p:spPr>
          <a:xfrm>
            <a:off x="584200" y="1844674"/>
            <a:ext cx="8915400" cy="4382505"/>
          </a:xfrm>
        </p:spPr>
        <p:txBody>
          <a:bodyPr/>
          <a:lstStyle/>
          <a:p>
            <a:r>
              <a:rPr lang="en-GB" dirty="0"/>
              <a:t>Early discharge planning includes housing</a:t>
            </a:r>
          </a:p>
          <a:p>
            <a:r>
              <a:rPr lang="en-US" dirty="0"/>
              <a:t>Include housing/housing service provider(s) as real or virtual member(s) of your discharge planning team.</a:t>
            </a:r>
          </a:p>
          <a:p>
            <a:r>
              <a:rPr lang="en-US" dirty="0"/>
              <a:t>Fix it now</a:t>
            </a:r>
          </a:p>
          <a:p>
            <a:r>
              <a:rPr lang="en-US" dirty="0"/>
              <a:t>Inform your workforce</a:t>
            </a:r>
          </a:p>
          <a:p>
            <a:r>
              <a:rPr lang="en-US" dirty="0"/>
              <a:t>Homelessness should not be a reason for delaying discharge </a:t>
            </a:r>
            <a:endParaRPr lang="en-GB" dirty="0"/>
          </a:p>
        </p:txBody>
      </p:sp>
    </p:spTree>
    <p:extLst>
      <p:ext uri="{BB962C8B-B14F-4D97-AF65-F5344CB8AC3E}">
        <p14:creationId xmlns:p14="http://schemas.microsoft.com/office/powerpoint/2010/main" val="17971258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defRPr/>
            </a:pPr>
            <a:r>
              <a:rPr lang="en-GB" dirty="0" smtClean="0">
                <a:ea typeface="+mj-ea"/>
                <a:cs typeface="+mj-cs"/>
              </a:rPr>
              <a:t>David’s story – housing to health</a:t>
            </a:r>
          </a:p>
        </p:txBody>
      </p:sp>
      <p:sp>
        <p:nvSpPr>
          <p:cNvPr id="16387" name="Rectangle 3"/>
          <p:cNvSpPr>
            <a:spLocks noGrp="1" noChangeArrowheads="1"/>
          </p:cNvSpPr>
          <p:nvPr>
            <p:ph type="body" idx="1"/>
          </p:nvPr>
        </p:nvSpPr>
        <p:spPr>
          <a:xfrm>
            <a:off x="584200" y="1989138"/>
            <a:ext cx="5232896" cy="4137025"/>
          </a:xfrm>
        </p:spPr>
        <p:txBody>
          <a:bodyPr/>
          <a:lstStyle/>
          <a:p>
            <a:r>
              <a:rPr lang="en-GB" sz="1600" dirty="0" smtClean="0"/>
              <a:t>“David” was </a:t>
            </a:r>
            <a:r>
              <a:rPr lang="en-GB" sz="1600" dirty="0"/>
              <a:t>referred </a:t>
            </a:r>
            <a:r>
              <a:rPr lang="en-GB" sz="1600" dirty="0" smtClean="0"/>
              <a:t>because </a:t>
            </a:r>
            <a:r>
              <a:rPr lang="en-GB" sz="1600" dirty="0"/>
              <a:t>he was struggling to cope in his private rented </a:t>
            </a:r>
            <a:r>
              <a:rPr lang="en-GB" sz="1600" dirty="0" smtClean="0"/>
              <a:t>property.</a:t>
            </a:r>
          </a:p>
          <a:p>
            <a:r>
              <a:rPr lang="en-GB" sz="1600" dirty="0" smtClean="0"/>
              <a:t>He had heart </a:t>
            </a:r>
            <a:r>
              <a:rPr lang="en-GB" sz="1600" dirty="0"/>
              <a:t>failure, </a:t>
            </a:r>
            <a:r>
              <a:rPr lang="en-GB" sz="1600" dirty="0" smtClean="0"/>
              <a:t>struggling </a:t>
            </a:r>
            <a:r>
              <a:rPr lang="en-GB" sz="1600" dirty="0"/>
              <a:t>to get around his </a:t>
            </a:r>
            <a:r>
              <a:rPr lang="en-GB" sz="1600" dirty="0" smtClean="0"/>
              <a:t>home. He had several falls, resulting in hospital admission; daily support district nurses and carers.</a:t>
            </a:r>
          </a:p>
          <a:p>
            <a:r>
              <a:rPr lang="en-GB" sz="1600" dirty="0" smtClean="0"/>
              <a:t>HHC worked </a:t>
            </a:r>
            <a:r>
              <a:rPr lang="en-GB" sz="1600" dirty="0"/>
              <a:t>with David and his family to find a suitable Independent Living </a:t>
            </a:r>
            <a:r>
              <a:rPr lang="en-GB" sz="1600" dirty="0" smtClean="0"/>
              <a:t>flat.</a:t>
            </a:r>
          </a:p>
          <a:p>
            <a:r>
              <a:rPr lang="en-GB" sz="1600" dirty="0" smtClean="0"/>
              <a:t>Six </a:t>
            </a:r>
            <a:r>
              <a:rPr lang="en-GB" sz="1600" dirty="0"/>
              <a:t>months later, and David looks like a different </a:t>
            </a:r>
            <a:r>
              <a:rPr lang="en-GB" sz="1600" dirty="0" smtClean="0"/>
              <a:t>man – greater mobility has helped him lose </a:t>
            </a:r>
            <a:r>
              <a:rPr lang="en-GB" sz="1600" dirty="0"/>
              <a:t>weight and feel much better. He no longer requires daily visits from the nurses and carers. He said “I love my property, very quiet and great friends made</a:t>
            </a:r>
            <a:r>
              <a:rPr lang="en-GB" sz="1600" dirty="0" smtClean="0"/>
              <a:t>.”</a:t>
            </a:r>
            <a:endParaRPr lang="en-GB" sz="1600" dirty="0"/>
          </a:p>
          <a:p>
            <a:r>
              <a:rPr lang="en-GB" sz="1600" dirty="0" smtClean="0"/>
              <a:t>The project has </a:t>
            </a:r>
            <a:r>
              <a:rPr lang="en-GB" sz="1600" dirty="0"/>
              <a:t>helped nearly 350 people to live </a:t>
            </a:r>
            <a:r>
              <a:rPr lang="en-GB" sz="1600" dirty="0" smtClean="0"/>
              <a:t>independently, </a:t>
            </a:r>
            <a:r>
              <a:rPr lang="en-GB" sz="1600" dirty="0"/>
              <a:t>of which nearly 130 were people in a NHS bed or residential care, ready for discharge. </a:t>
            </a:r>
            <a:endParaRPr lang="en-GB" sz="1600" dirty="0" smtClean="0"/>
          </a:p>
          <a:p>
            <a:pPr marL="0" indent="0">
              <a:spcBef>
                <a:spcPts val="600"/>
              </a:spcBef>
              <a:buNone/>
            </a:pPr>
            <a:r>
              <a:rPr lang="en-GB" sz="1400" u="sng" dirty="0" smtClean="0">
                <a:hlinkClick r:id="rId2"/>
              </a:rPr>
              <a:t>https</a:t>
            </a:r>
            <a:r>
              <a:rPr lang="en-GB" sz="1400" u="sng" dirty="0">
                <a:hlinkClick r:id="rId2"/>
              </a:rPr>
              <a:t>://www.nottinghamcityhomes.org.uk/find-a-home/h2h/</a:t>
            </a:r>
            <a:r>
              <a:rPr lang="en-GB" sz="1400" dirty="0"/>
              <a:t> </a:t>
            </a:r>
            <a:endParaRPr lang="en-GB" sz="1400" dirty="0" smtClean="0"/>
          </a:p>
          <a:p>
            <a:endParaRPr lang="en-GB" sz="1600" dirty="0" smtClean="0">
              <a:ea typeface="+mn-ea"/>
              <a:cs typeface="+mn-cs"/>
            </a:endParaRPr>
          </a:p>
          <a:p>
            <a:pPr>
              <a:defRPr/>
            </a:pPr>
            <a:endParaRPr lang="en-GB" sz="1600" dirty="0" smtClean="0">
              <a:ea typeface="+mn-ea"/>
              <a:cs typeface="+mn-cs"/>
            </a:endParaRPr>
          </a:p>
          <a:p>
            <a:pPr>
              <a:defRPr/>
            </a:pPr>
            <a:endParaRPr lang="en-GB" sz="1600" dirty="0" smtClean="0">
              <a:ea typeface="+mn-ea"/>
              <a:cs typeface="+mn-cs"/>
            </a:endParaRPr>
          </a:p>
        </p:txBody>
      </p:sp>
      <p:sp>
        <p:nvSpPr>
          <p:cNvPr id="16389" name="Text Box 5"/>
          <p:cNvSpPr txBox="1">
            <a:spLocks noChangeArrowheads="1"/>
          </p:cNvSpPr>
          <p:nvPr/>
        </p:nvSpPr>
        <p:spPr bwMode="auto">
          <a:xfrm>
            <a:off x="7473950" y="6453188"/>
            <a:ext cx="2087563"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r">
              <a:spcBef>
                <a:spcPct val="50000"/>
              </a:spcBef>
              <a:defRPr/>
            </a:pPr>
            <a:r>
              <a:rPr lang="en-GB" sz="1200">
                <a:solidFill>
                  <a:srgbClr val="9B2C98"/>
                </a:solidFill>
                <a:latin typeface="Arial" charset="0"/>
                <a:ea typeface="ＭＳ Ｐゴシック" charset="0"/>
                <a:cs typeface="+mn-cs"/>
              </a:rPr>
              <a:t>www.local.gov.uk</a:t>
            </a:r>
          </a:p>
        </p:txBody>
      </p:sp>
      <p:sp>
        <p:nvSpPr>
          <p:cNvPr id="2" name="TextBox 1"/>
          <p:cNvSpPr txBox="1"/>
          <p:nvPr/>
        </p:nvSpPr>
        <p:spPr>
          <a:xfrm>
            <a:off x="5889105" y="1989138"/>
            <a:ext cx="3633296" cy="4457631"/>
          </a:xfrm>
          <a:prstGeom prst="rect">
            <a:avLst/>
          </a:prstGeom>
          <a:noFill/>
        </p:spPr>
        <p:txBody>
          <a:bodyPr wrap="square" rtlCol="0">
            <a:spAutoFit/>
          </a:bodyPr>
          <a:lstStyle/>
          <a:p>
            <a:pPr>
              <a:spcAft>
                <a:spcPts val="1000"/>
              </a:spcAft>
            </a:pPr>
            <a:r>
              <a:rPr lang="en-GB" sz="2600" b="0" dirty="0" smtClean="0">
                <a:solidFill>
                  <a:srgbClr val="FF0000"/>
                </a:solidFill>
                <a:ea typeface="MS PGothic" panose="020B0600070205080204" pitchFamily="34" charset="-128"/>
                <a:cs typeface="+mn-cs"/>
                <a:sym typeface="Webdings" panose="05030102010509060703" pitchFamily="18" charset="2"/>
              </a:rPr>
              <a:t></a:t>
            </a:r>
            <a:r>
              <a:rPr lang="en-GB" sz="1600" b="0" dirty="0" smtClean="0">
                <a:solidFill>
                  <a:srgbClr val="000000"/>
                </a:solidFill>
                <a:ea typeface="MS PGothic" panose="020B0600070205080204" pitchFamily="34" charset="-128"/>
                <a:cs typeface="+mn-cs"/>
                <a:sym typeface="Webdings" panose="05030102010509060703" pitchFamily="18" charset="2"/>
              </a:rPr>
              <a:t> </a:t>
            </a:r>
            <a:r>
              <a:rPr lang="en-GB" sz="1600" b="0" dirty="0" smtClean="0">
                <a:solidFill>
                  <a:srgbClr val="000000"/>
                </a:solidFill>
                <a:ea typeface="MS PGothic" panose="020B0600070205080204" pitchFamily="34" charset="-128"/>
                <a:cs typeface="+mn-cs"/>
              </a:rPr>
              <a:t>17</a:t>
            </a:r>
            <a:r>
              <a:rPr lang="en-GB" sz="1600" b="0" dirty="0">
                <a:solidFill>
                  <a:srgbClr val="000000"/>
                </a:solidFill>
                <a:ea typeface="MS PGothic" panose="020B0600070205080204" pitchFamily="34" charset="-128"/>
                <a:cs typeface="+mn-cs"/>
              </a:rPr>
              <a:t>% increase in self-reported </a:t>
            </a:r>
            <a:r>
              <a:rPr lang="en-GB" sz="1600" b="0" dirty="0" smtClean="0">
                <a:solidFill>
                  <a:srgbClr val="000000"/>
                </a:solidFill>
                <a:ea typeface="MS PGothic" panose="020B0600070205080204" pitchFamily="34" charset="-128"/>
                <a:cs typeface="+mn-cs"/>
              </a:rPr>
              <a:t>health and wellbeing</a:t>
            </a:r>
          </a:p>
          <a:p>
            <a:pPr>
              <a:spcAft>
                <a:spcPts val="1000"/>
              </a:spcAft>
            </a:pPr>
            <a:r>
              <a:rPr lang="en-GB" sz="2600" b="0" dirty="0" smtClean="0">
                <a:solidFill>
                  <a:srgbClr val="00B0F0"/>
                </a:solidFill>
                <a:ea typeface="MS PGothic" panose="020B0600070205080204" pitchFamily="34" charset="-128"/>
                <a:cs typeface="+mn-cs"/>
                <a:sym typeface="Webdings" panose="05030102010509060703" pitchFamily="18" charset="2"/>
              </a:rPr>
              <a:t></a:t>
            </a:r>
            <a:r>
              <a:rPr lang="en-GB" sz="1600" b="0" dirty="0" smtClean="0">
                <a:solidFill>
                  <a:srgbClr val="000000"/>
                </a:solidFill>
                <a:ea typeface="MS PGothic" panose="020B0600070205080204" pitchFamily="34" charset="-128"/>
                <a:cs typeface="+mn-cs"/>
                <a:sym typeface="Webdings" panose="05030102010509060703" pitchFamily="18" charset="2"/>
              </a:rPr>
              <a:t> </a:t>
            </a:r>
            <a:r>
              <a:rPr lang="en-GB" sz="1600" b="0" dirty="0" smtClean="0">
                <a:solidFill>
                  <a:srgbClr val="000000"/>
                </a:solidFill>
                <a:ea typeface="MS PGothic" panose="020B0600070205080204" pitchFamily="34" charset="-128"/>
                <a:cs typeface="+mn-cs"/>
              </a:rPr>
              <a:t>85</a:t>
            </a:r>
            <a:r>
              <a:rPr lang="en-GB" sz="1600" b="0" dirty="0">
                <a:solidFill>
                  <a:srgbClr val="000000"/>
                </a:solidFill>
                <a:ea typeface="MS PGothic" panose="020B0600070205080204" pitchFamily="34" charset="-128"/>
                <a:cs typeface="+mn-cs"/>
              </a:rPr>
              <a:t>% </a:t>
            </a:r>
            <a:r>
              <a:rPr lang="en-GB" sz="1600" b="0" dirty="0" smtClean="0">
                <a:solidFill>
                  <a:srgbClr val="000000"/>
                </a:solidFill>
                <a:ea typeface="MS PGothic" panose="020B0600070205080204" pitchFamily="34" charset="-128"/>
                <a:cs typeface="+mn-cs"/>
              </a:rPr>
              <a:t>report they are better </a:t>
            </a:r>
            <a:r>
              <a:rPr lang="en-GB" sz="1600" b="0" dirty="0">
                <a:solidFill>
                  <a:srgbClr val="000000"/>
                </a:solidFill>
                <a:ea typeface="MS PGothic" panose="020B0600070205080204" pitchFamily="34" charset="-128"/>
                <a:cs typeface="+mn-cs"/>
              </a:rPr>
              <a:t>able to manage their health at home</a:t>
            </a:r>
          </a:p>
          <a:p>
            <a:pPr>
              <a:spcAft>
                <a:spcPts val="1000"/>
              </a:spcAft>
            </a:pPr>
            <a:r>
              <a:rPr lang="en-GB" sz="2600" b="0" dirty="0" smtClean="0">
                <a:solidFill>
                  <a:srgbClr val="7030A0"/>
                </a:solidFill>
                <a:ea typeface="MS PGothic" panose="020B0600070205080204" pitchFamily="34" charset="-128"/>
                <a:cs typeface="+mn-cs"/>
                <a:sym typeface="Webdings" panose="05030102010509060703" pitchFamily="18" charset="2"/>
              </a:rPr>
              <a:t></a:t>
            </a:r>
            <a:r>
              <a:rPr lang="en-GB" sz="1600" b="0" dirty="0" smtClean="0">
                <a:solidFill>
                  <a:srgbClr val="000000"/>
                </a:solidFill>
                <a:ea typeface="MS PGothic" panose="020B0600070205080204" pitchFamily="34" charset="-128"/>
                <a:cs typeface="+mn-cs"/>
                <a:sym typeface="Webdings" panose="05030102010509060703" pitchFamily="18" charset="2"/>
              </a:rPr>
              <a:t> </a:t>
            </a:r>
            <a:r>
              <a:rPr lang="en-GB" sz="1600" b="0" dirty="0" smtClean="0">
                <a:solidFill>
                  <a:srgbClr val="000000"/>
                </a:solidFill>
                <a:ea typeface="MS PGothic" panose="020B0600070205080204" pitchFamily="34" charset="-128"/>
                <a:cs typeface="+mn-cs"/>
              </a:rPr>
              <a:t>17,900 </a:t>
            </a:r>
            <a:r>
              <a:rPr lang="en-GB" sz="1600" b="0" dirty="0">
                <a:solidFill>
                  <a:srgbClr val="000000"/>
                </a:solidFill>
                <a:ea typeface="MS PGothic" panose="020B0600070205080204" pitchFamily="34" charset="-128"/>
                <a:cs typeface="+mn-cs"/>
              </a:rPr>
              <a:t>bed days avoided by reducing delays in discharge – saving some £2.6m</a:t>
            </a:r>
          </a:p>
          <a:p>
            <a:pPr>
              <a:spcAft>
                <a:spcPts val="1000"/>
              </a:spcAft>
            </a:pPr>
            <a:r>
              <a:rPr lang="en-GB" sz="2600" b="0" dirty="0" smtClean="0">
                <a:solidFill>
                  <a:srgbClr val="FFC000"/>
                </a:solidFill>
                <a:ea typeface="MS PGothic" panose="020B0600070205080204" pitchFamily="34" charset="-128"/>
                <a:cs typeface="+mn-cs"/>
                <a:sym typeface="Webdings" panose="05030102010509060703" pitchFamily="18" charset="2"/>
              </a:rPr>
              <a:t></a:t>
            </a:r>
            <a:r>
              <a:rPr lang="en-GB" sz="1600" b="0" dirty="0" smtClean="0">
                <a:solidFill>
                  <a:srgbClr val="000000"/>
                </a:solidFill>
                <a:ea typeface="MS PGothic" panose="020B0600070205080204" pitchFamily="34" charset="-128"/>
                <a:cs typeface="+mn-cs"/>
                <a:sym typeface="Webdings" panose="05030102010509060703" pitchFamily="18" charset="2"/>
              </a:rPr>
              <a:t> </a:t>
            </a:r>
            <a:r>
              <a:rPr lang="en-GB" sz="1600" b="0" dirty="0" smtClean="0">
                <a:solidFill>
                  <a:srgbClr val="000000"/>
                </a:solidFill>
                <a:ea typeface="MS PGothic" panose="020B0600070205080204" pitchFamily="34" charset="-128"/>
                <a:cs typeface="+mn-cs"/>
              </a:rPr>
              <a:t>£</a:t>
            </a:r>
            <a:r>
              <a:rPr lang="en-GB" sz="1600" b="0" dirty="0">
                <a:solidFill>
                  <a:srgbClr val="000000"/>
                </a:solidFill>
                <a:ea typeface="MS PGothic" panose="020B0600070205080204" pitchFamily="34" charset="-128"/>
                <a:cs typeface="+mn-cs"/>
              </a:rPr>
              <a:t>1.1m avoided burden on council services, and £1.4m </a:t>
            </a:r>
            <a:r>
              <a:rPr lang="en-GB" sz="1600" b="0" dirty="0" smtClean="0">
                <a:solidFill>
                  <a:srgbClr val="000000"/>
                </a:solidFill>
                <a:ea typeface="MS PGothic" panose="020B0600070205080204" pitchFamily="34" charset="-128"/>
                <a:cs typeface="+mn-cs"/>
              </a:rPr>
              <a:t>in </a:t>
            </a:r>
            <a:r>
              <a:rPr lang="en-GB" sz="1600" b="0" dirty="0">
                <a:solidFill>
                  <a:srgbClr val="000000"/>
                </a:solidFill>
                <a:ea typeface="MS PGothic" panose="020B0600070205080204" pitchFamily="34" charset="-128"/>
                <a:cs typeface="+mn-cs"/>
              </a:rPr>
              <a:t>NHS costs</a:t>
            </a:r>
          </a:p>
          <a:p>
            <a:pPr>
              <a:spcAft>
                <a:spcPts val="1000"/>
              </a:spcAft>
            </a:pPr>
            <a:r>
              <a:rPr lang="en-GB" sz="2600" b="0" dirty="0" smtClean="0">
                <a:solidFill>
                  <a:srgbClr val="00B050"/>
                </a:solidFill>
                <a:ea typeface="MS PGothic" panose="020B0600070205080204" pitchFamily="34" charset="-128"/>
                <a:cs typeface="+mn-cs"/>
                <a:sym typeface="Webdings" panose="05030102010509060703" pitchFamily="18" charset="2"/>
              </a:rPr>
              <a:t></a:t>
            </a:r>
            <a:r>
              <a:rPr lang="en-GB" sz="2600" b="0" dirty="0" smtClean="0">
                <a:solidFill>
                  <a:srgbClr val="000000"/>
                </a:solidFill>
                <a:ea typeface="MS PGothic" panose="020B0600070205080204" pitchFamily="34" charset="-128"/>
                <a:cs typeface="+mn-cs"/>
                <a:sym typeface="Webdings" panose="05030102010509060703" pitchFamily="18" charset="2"/>
              </a:rPr>
              <a:t> </a:t>
            </a:r>
            <a:r>
              <a:rPr lang="en-GB" sz="1600" b="0" dirty="0" smtClean="0">
                <a:solidFill>
                  <a:srgbClr val="000000"/>
                </a:solidFill>
                <a:ea typeface="MS PGothic" panose="020B0600070205080204" pitchFamily="34" charset="-128"/>
                <a:cs typeface="+mn-cs"/>
                <a:sym typeface="Webdings" panose="05030102010509060703" pitchFamily="18" charset="2"/>
              </a:rPr>
              <a:t> </a:t>
            </a:r>
            <a:r>
              <a:rPr lang="en-GB" sz="1600" b="0" dirty="0" smtClean="0">
                <a:solidFill>
                  <a:srgbClr val="000000"/>
                </a:solidFill>
                <a:ea typeface="MS PGothic" panose="020B0600070205080204" pitchFamily="34" charset="-128"/>
                <a:cs typeface="+mn-cs"/>
              </a:rPr>
              <a:t>£</a:t>
            </a:r>
            <a:r>
              <a:rPr lang="en-GB" sz="1600" b="0" dirty="0">
                <a:solidFill>
                  <a:srgbClr val="000000"/>
                </a:solidFill>
                <a:ea typeface="MS PGothic" panose="020B0600070205080204" pitchFamily="34" charset="-128"/>
                <a:cs typeface="+mn-cs"/>
              </a:rPr>
              <a:t>335k in </a:t>
            </a:r>
            <a:r>
              <a:rPr lang="en-GB" sz="1600" b="0" dirty="0" smtClean="0">
                <a:solidFill>
                  <a:srgbClr val="000000"/>
                </a:solidFill>
                <a:ea typeface="MS PGothic" panose="020B0600070205080204" pitchFamily="34" charset="-128"/>
                <a:cs typeface="+mn-cs"/>
              </a:rPr>
              <a:t>extra rent / avoided </a:t>
            </a:r>
            <a:r>
              <a:rPr lang="en-GB" sz="1600" b="0" dirty="0">
                <a:solidFill>
                  <a:srgbClr val="000000"/>
                </a:solidFill>
                <a:ea typeface="MS PGothic" panose="020B0600070205080204" pitchFamily="34" charset="-128"/>
                <a:cs typeface="+mn-cs"/>
              </a:rPr>
              <a:t>costs for Nottingham </a:t>
            </a:r>
            <a:r>
              <a:rPr lang="en-GB" sz="1600" b="0" dirty="0" smtClean="0">
                <a:solidFill>
                  <a:srgbClr val="000000"/>
                </a:solidFill>
                <a:ea typeface="MS PGothic" panose="020B0600070205080204" pitchFamily="34" charset="-128"/>
                <a:cs typeface="+mn-cs"/>
              </a:rPr>
              <a:t>City </a:t>
            </a:r>
            <a:r>
              <a:rPr lang="en-GB" sz="1600" b="0" dirty="0">
                <a:solidFill>
                  <a:srgbClr val="000000"/>
                </a:solidFill>
                <a:ea typeface="MS PGothic" panose="020B0600070205080204" pitchFamily="34" charset="-128"/>
                <a:cs typeface="+mn-cs"/>
              </a:rPr>
              <a:t>Homes </a:t>
            </a:r>
          </a:p>
          <a:p>
            <a:pPr>
              <a:spcAft>
                <a:spcPts val="1000"/>
              </a:spcAft>
            </a:pPr>
            <a:r>
              <a:rPr lang="en-GB" sz="1600" b="0" dirty="0">
                <a:solidFill>
                  <a:srgbClr val="000000"/>
                </a:solidFill>
                <a:ea typeface="MS PGothic" panose="020B0600070205080204" pitchFamily="34" charset="-128"/>
                <a:cs typeface="+mn-cs"/>
              </a:rPr>
              <a:t> </a:t>
            </a:r>
          </a:p>
        </p:txBody>
      </p:sp>
    </p:spTree>
    <p:extLst>
      <p:ext uri="{BB962C8B-B14F-4D97-AF65-F5344CB8AC3E}">
        <p14:creationId xmlns:p14="http://schemas.microsoft.com/office/powerpoint/2010/main" val="36479867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1268686"/>
            <a:ext cx="8915400" cy="792162"/>
          </a:xfrm>
        </p:spPr>
        <p:txBody>
          <a:bodyPr/>
          <a:lstStyle/>
          <a:p>
            <a:r>
              <a:rPr lang="en-GB" dirty="0" smtClean="0"/>
              <a:t>Refreshed high impact change model for supporting discharges</a:t>
            </a:r>
            <a:endParaRPr lang="en-GB" dirty="0"/>
          </a:p>
        </p:txBody>
      </p:sp>
      <p:sp>
        <p:nvSpPr>
          <p:cNvPr id="3" name="Content Placeholder 2"/>
          <p:cNvSpPr>
            <a:spLocks noGrp="1"/>
          </p:cNvSpPr>
          <p:nvPr>
            <p:ph idx="1"/>
          </p:nvPr>
        </p:nvSpPr>
        <p:spPr>
          <a:xfrm>
            <a:off x="584200" y="2348880"/>
            <a:ext cx="8915400" cy="3777283"/>
          </a:xfrm>
        </p:spPr>
        <p:txBody>
          <a:bodyPr/>
          <a:lstStyle/>
          <a:p>
            <a:r>
              <a:rPr lang="en-GB" sz="2000" dirty="0" smtClean="0"/>
              <a:t>Consultation over past year found model generally positively </a:t>
            </a:r>
            <a:r>
              <a:rPr lang="en-GB" sz="2000" dirty="0"/>
              <a:t>received by </a:t>
            </a:r>
            <a:r>
              <a:rPr lang="en-GB" sz="2000" dirty="0" smtClean="0"/>
              <a:t>systems</a:t>
            </a:r>
          </a:p>
          <a:p>
            <a:pPr lvl="1"/>
            <a:r>
              <a:rPr lang="en-GB" sz="2000" dirty="0" smtClean="0"/>
              <a:t>Nine regional workshop consultation events – over 550 colleagues</a:t>
            </a:r>
          </a:p>
          <a:p>
            <a:pPr lvl="1"/>
            <a:r>
              <a:rPr lang="en-GB" sz="2000" dirty="0" smtClean="0"/>
              <a:t>Online questionnaire and network meeting input</a:t>
            </a:r>
          </a:p>
          <a:p>
            <a:pPr lvl="1"/>
            <a:r>
              <a:rPr lang="en-GB" sz="2000" dirty="0" smtClean="0"/>
              <a:t>BCF data and work of partner organisations, such as Hospital to Home or Emergency Care Improvement Support Team</a:t>
            </a:r>
          </a:p>
          <a:p>
            <a:pPr lvl="1"/>
            <a:r>
              <a:rPr lang="en-GB" sz="2000" dirty="0" smtClean="0"/>
              <a:t>Literature review of new sector research and guidance</a:t>
            </a:r>
          </a:p>
          <a:p>
            <a:r>
              <a:rPr lang="en-GB" sz="2000" dirty="0" smtClean="0"/>
              <a:t>Input from Think Local Act Personal’s national coproduction advisory group, including helping to develop a public-facing version</a:t>
            </a:r>
            <a:endParaRPr lang="en-GB" sz="2000" dirty="0"/>
          </a:p>
        </p:txBody>
      </p:sp>
    </p:spTree>
    <p:extLst>
      <p:ext uri="{BB962C8B-B14F-4D97-AF65-F5344CB8AC3E}">
        <p14:creationId xmlns:p14="http://schemas.microsoft.com/office/powerpoint/2010/main" val="403024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HICM strengths</a:t>
            </a:r>
          </a:p>
        </p:txBody>
      </p:sp>
      <p:sp>
        <p:nvSpPr>
          <p:cNvPr id="3" name="Content Placeholder 2"/>
          <p:cNvSpPr>
            <a:spLocks noGrp="1"/>
          </p:cNvSpPr>
          <p:nvPr>
            <p:ph idx="1"/>
          </p:nvPr>
        </p:nvSpPr>
        <p:spPr/>
        <p:txBody>
          <a:bodyPr/>
          <a:lstStyle/>
          <a:p>
            <a:r>
              <a:rPr lang="en-GB" sz="2000" dirty="0"/>
              <a:t>Overall, workshops and the questionnaire show the HICM is positively received by systems</a:t>
            </a:r>
          </a:p>
          <a:p>
            <a:r>
              <a:rPr lang="en-GB" sz="2000" dirty="0"/>
              <a:t>Perceived as a useful tool to support improvement and for bringing systems together, as well as sharing good practice </a:t>
            </a:r>
          </a:p>
          <a:p>
            <a:r>
              <a:rPr lang="en-GB" sz="2000" dirty="0"/>
              <a:t>Areas have made steady progress in BCF reporting, with most changes now established in most systems</a:t>
            </a:r>
            <a:r>
              <a:rPr lang="en-GB" sz="2400" dirty="0"/>
              <a:t>.</a:t>
            </a:r>
          </a:p>
        </p:txBody>
      </p:sp>
      <p:sp>
        <p:nvSpPr>
          <p:cNvPr id="4" name="Rounded Rectangle 3"/>
          <p:cNvSpPr/>
          <p:nvPr/>
        </p:nvSpPr>
        <p:spPr bwMode="auto">
          <a:xfrm>
            <a:off x="3892200" y="5199597"/>
            <a:ext cx="1949380" cy="512466"/>
          </a:xfrm>
          <a:prstGeom prst="roundRect">
            <a:avLst/>
          </a:prstGeom>
          <a:noFill/>
          <a:ln w="28575" cap="flat" cmpd="sng" algn="ctr">
            <a:solidFill>
              <a:schemeClr val="tx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2"/>
                </a:solidFill>
                <a:effectLst/>
                <a:latin typeface="Arial" charset="0"/>
                <a:ea typeface="ＭＳ Ｐゴシック" charset="0"/>
              </a:rPr>
              <a:t>What we heard</a:t>
            </a:r>
          </a:p>
        </p:txBody>
      </p:sp>
      <p:sp>
        <p:nvSpPr>
          <p:cNvPr id="6" name="Rounded Rectangular Callout 5"/>
          <p:cNvSpPr/>
          <p:nvPr/>
        </p:nvSpPr>
        <p:spPr bwMode="auto">
          <a:xfrm>
            <a:off x="1193382" y="5414396"/>
            <a:ext cx="2431701" cy="783771"/>
          </a:xfrm>
          <a:prstGeom prst="wedgeRoundRectCallout">
            <a:avLst>
              <a:gd name="adj1" fmla="val 56853"/>
              <a:gd name="adj2" fmla="val -32372"/>
              <a:gd name="adj3" fmla="val 16667"/>
            </a:avLst>
          </a:prstGeom>
          <a:solidFill>
            <a:schemeClr val="accent1">
              <a:lumMod val="90000"/>
            </a:schemeClr>
          </a:soli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2"/>
                </a:solidFill>
                <a:effectLst/>
                <a:latin typeface="Arial" charset="0"/>
                <a:ea typeface="ＭＳ Ｐゴシック" charset="0"/>
              </a:rPr>
              <a:t>The HICM has improved system-working</a:t>
            </a:r>
            <a:r>
              <a:rPr kumimoji="0" lang="en-GB" sz="1400" b="0" i="0" u="none" strike="noStrike" cap="none" normalizeH="0" dirty="0">
                <a:ln>
                  <a:noFill/>
                </a:ln>
                <a:solidFill>
                  <a:schemeClr val="tx2"/>
                </a:solidFill>
                <a:effectLst/>
                <a:latin typeface="Arial" charset="0"/>
                <a:ea typeface="ＭＳ Ｐゴシック" charset="0"/>
              </a:rPr>
              <a:t> and communication</a:t>
            </a:r>
            <a:endParaRPr kumimoji="0" lang="en-GB" sz="1400" b="0" i="0" u="none" strike="noStrike" cap="none" normalizeH="0" baseline="0" dirty="0">
              <a:ln>
                <a:noFill/>
              </a:ln>
              <a:solidFill>
                <a:schemeClr val="tx2"/>
              </a:solidFill>
              <a:effectLst/>
              <a:latin typeface="Arial" charset="0"/>
              <a:ea typeface="ＭＳ Ｐゴシック" charset="0"/>
            </a:endParaRPr>
          </a:p>
        </p:txBody>
      </p:sp>
      <p:sp>
        <p:nvSpPr>
          <p:cNvPr id="7" name="Rounded Rectangular Callout 6"/>
          <p:cNvSpPr/>
          <p:nvPr/>
        </p:nvSpPr>
        <p:spPr bwMode="auto">
          <a:xfrm>
            <a:off x="6108697" y="5302169"/>
            <a:ext cx="2035908" cy="504112"/>
          </a:xfrm>
          <a:prstGeom prst="wedgeRoundRectCallout">
            <a:avLst>
              <a:gd name="adj1" fmla="val -59181"/>
              <a:gd name="adj2" fmla="val 2665"/>
              <a:gd name="adj3" fmla="val 16667"/>
            </a:avLst>
          </a:prstGeom>
          <a:solidFill>
            <a:srgbClr val="333399"/>
          </a:soli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Arial" charset="0"/>
                <a:ea typeface="ＭＳ Ｐゴシック" charset="0"/>
              </a:rPr>
              <a:t>Helpful</a:t>
            </a:r>
            <a:r>
              <a:rPr kumimoji="0" lang="en-GB" sz="1400" b="0" i="0" u="none" strike="noStrike" cap="none" normalizeH="0" dirty="0">
                <a:ln>
                  <a:noFill/>
                </a:ln>
                <a:solidFill>
                  <a:schemeClr val="bg1"/>
                </a:solidFill>
                <a:effectLst/>
                <a:latin typeface="Arial" charset="0"/>
                <a:ea typeface="ＭＳ Ｐゴシック" charset="0"/>
              </a:rPr>
              <a:t> to focus minds</a:t>
            </a:r>
            <a:endParaRPr kumimoji="0" lang="en-GB" sz="1400" b="0" i="0" u="none" strike="noStrike" cap="none" normalizeH="0" baseline="0" dirty="0">
              <a:ln>
                <a:noFill/>
              </a:ln>
              <a:solidFill>
                <a:schemeClr val="bg1"/>
              </a:solidFill>
              <a:effectLst/>
              <a:latin typeface="Arial" charset="0"/>
              <a:ea typeface="ＭＳ Ｐゴシック" charset="0"/>
            </a:endParaRPr>
          </a:p>
        </p:txBody>
      </p:sp>
      <p:sp>
        <p:nvSpPr>
          <p:cNvPr id="8" name="Rounded Rectangular Callout 7"/>
          <p:cNvSpPr/>
          <p:nvPr/>
        </p:nvSpPr>
        <p:spPr bwMode="auto">
          <a:xfrm>
            <a:off x="3625083" y="3904632"/>
            <a:ext cx="1760834" cy="783771"/>
          </a:xfrm>
          <a:prstGeom prst="wedgeRoundRectCallout">
            <a:avLst>
              <a:gd name="adj1" fmla="val 28360"/>
              <a:gd name="adj2" fmla="val 106090"/>
              <a:gd name="adj3" fmla="val 16667"/>
            </a:avLst>
          </a:prstGeom>
          <a:solidFill>
            <a:srgbClr val="00B0F0"/>
          </a:soli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2"/>
                </a:solidFill>
                <a:effectLst/>
                <a:latin typeface="Arial" charset="0"/>
                <a:ea typeface="ＭＳ Ｐゴシック" charset="0"/>
              </a:rPr>
              <a:t>A</a:t>
            </a:r>
            <a:r>
              <a:rPr kumimoji="0" lang="en-GB" sz="1400" b="0" i="0" u="none" strike="noStrike" cap="none" normalizeH="0" dirty="0">
                <a:ln>
                  <a:noFill/>
                </a:ln>
                <a:solidFill>
                  <a:schemeClr val="tx2"/>
                </a:solidFill>
                <a:effectLst/>
                <a:latin typeface="Arial" charset="0"/>
                <a:ea typeface="ＭＳ Ｐゴシック" charset="0"/>
              </a:rPr>
              <a:t> positive whole system approach </a:t>
            </a:r>
            <a:endParaRPr kumimoji="0" lang="en-GB" sz="1400" b="0" i="0" u="none" strike="noStrike" cap="none" normalizeH="0" baseline="0" dirty="0">
              <a:ln>
                <a:noFill/>
              </a:ln>
              <a:solidFill>
                <a:schemeClr val="tx2"/>
              </a:solidFill>
              <a:effectLst/>
              <a:latin typeface="Arial" charset="0"/>
              <a:ea typeface="ＭＳ Ｐゴシック" charset="0"/>
            </a:endParaRPr>
          </a:p>
        </p:txBody>
      </p:sp>
      <p:sp>
        <p:nvSpPr>
          <p:cNvPr id="9" name="Rounded Rectangular Callout 8"/>
          <p:cNvSpPr/>
          <p:nvPr/>
        </p:nvSpPr>
        <p:spPr bwMode="auto">
          <a:xfrm>
            <a:off x="1022350" y="4415826"/>
            <a:ext cx="2431701" cy="783771"/>
          </a:xfrm>
          <a:prstGeom prst="wedgeRoundRectCallout">
            <a:avLst>
              <a:gd name="adj1" fmla="val 55201"/>
              <a:gd name="adj2" fmla="val 38141"/>
              <a:gd name="adj3" fmla="val 16667"/>
            </a:avLst>
          </a:prstGeom>
          <a:solidFill>
            <a:srgbClr val="002060"/>
          </a:soli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bg1"/>
                </a:solidFill>
                <a:effectLst/>
                <a:latin typeface="Arial" charset="0"/>
                <a:ea typeface="ＭＳ Ｐゴシック" charset="0"/>
              </a:rPr>
              <a:t>An</a:t>
            </a:r>
            <a:r>
              <a:rPr kumimoji="0" lang="en-GB" sz="1400" b="0" i="0" u="none" strike="noStrike" cap="none" normalizeH="0" dirty="0">
                <a:ln>
                  <a:noFill/>
                </a:ln>
                <a:solidFill>
                  <a:schemeClr val="bg1"/>
                </a:solidFill>
                <a:effectLst/>
                <a:latin typeface="Arial" charset="0"/>
                <a:ea typeface="ＭＳ Ｐゴシック" charset="0"/>
              </a:rPr>
              <a:t> overall umbrella to see which parts of the system may need focus </a:t>
            </a:r>
            <a:endParaRPr kumimoji="0" lang="en-GB" sz="1400" b="0" i="0" u="none" strike="noStrike" cap="none" normalizeH="0" baseline="0" dirty="0">
              <a:ln>
                <a:noFill/>
              </a:ln>
              <a:solidFill>
                <a:schemeClr val="bg1"/>
              </a:solidFill>
              <a:effectLst/>
              <a:latin typeface="Arial" charset="0"/>
              <a:ea typeface="ＭＳ Ｐゴシック" charset="0"/>
            </a:endParaRPr>
          </a:p>
        </p:txBody>
      </p:sp>
      <p:sp>
        <p:nvSpPr>
          <p:cNvPr id="10" name="Rounded Rectangular Callout 9"/>
          <p:cNvSpPr/>
          <p:nvPr/>
        </p:nvSpPr>
        <p:spPr bwMode="auto">
          <a:xfrm>
            <a:off x="5687783" y="4061250"/>
            <a:ext cx="3117922" cy="994339"/>
          </a:xfrm>
          <a:prstGeom prst="wedgeRoundRectCallout">
            <a:avLst>
              <a:gd name="adj1" fmla="val -34359"/>
              <a:gd name="adj2" fmla="val 60477"/>
              <a:gd name="adj3" fmla="val 16667"/>
            </a:avLst>
          </a:prstGeom>
          <a:solidFill>
            <a:srgbClr val="CCECFF"/>
          </a:soli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GB" sz="1400" b="0" dirty="0">
                <a:latin typeface="Arial" charset="0"/>
                <a:ea typeface="ＭＳ Ｐゴシック" charset="0"/>
              </a:rPr>
              <a:t>Allows you to network and share good practice/lessons learned; helps to connect you with other systems which are more mature </a:t>
            </a:r>
            <a:endParaRPr kumimoji="0" lang="en-GB" sz="1400" b="0" i="0" u="none" strike="noStrike" cap="none" normalizeH="0" baseline="0" dirty="0">
              <a:ln>
                <a:noFill/>
              </a:ln>
              <a:solidFill>
                <a:schemeClr val="tx2"/>
              </a:solidFill>
              <a:effectLst/>
              <a:latin typeface="Arial" charset="0"/>
              <a:ea typeface="ＭＳ Ｐゴシック" charset="0"/>
            </a:endParaRPr>
          </a:p>
        </p:txBody>
      </p:sp>
    </p:spTree>
    <p:extLst>
      <p:ext uri="{BB962C8B-B14F-4D97-AF65-F5344CB8AC3E}">
        <p14:creationId xmlns:p14="http://schemas.microsoft.com/office/powerpoint/2010/main" val="2461340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areas for improvement </a:t>
            </a:r>
          </a:p>
        </p:txBody>
      </p:sp>
      <p:sp>
        <p:nvSpPr>
          <p:cNvPr id="3" name="Content Placeholder 2"/>
          <p:cNvSpPr>
            <a:spLocks noGrp="1"/>
          </p:cNvSpPr>
          <p:nvPr>
            <p:ph idx="1"/>
          </p:nvPr>
        </p:nvSpPr>
        <p:spPr/>
        <p:txBody>
          <a:bodyPr/>
          <a:lstStyle/>
          <a:p>
            <a:r>
              <a:rPr lang="en-GB" sz="2000" dirty="0" smtClean="0"/>
              <a:t>Greater clarity and </a:t>
            </a:r>
            <a:r>
              <a:rPr lang="en-GB" sz="2000" dirty="0"/>
              <a:t>guidance around the HICM, while ensuring it better allows for local variance and </a:t>
            </a:r>
            <a:r>
              <a:rPr lang="en-GB" sz="2000" dirty="0" smtClean="0"/>
              <a:t>flexibility</a:t>
            </a:r>
          </a:p>
          <a:p>
            <a:r>
              <a:rPr lang="en-US" sz="2000" dirty="0" smtClean="0"/>
              <a:t>A </a:t>
            </a:r>
            <a:r>
              <a:rPr lang="en-US" sz="2000" dirty="0"/>
              <a:t>strengthening of focus on the person, and greater emphasis on the key Home First </a:t>
            </a:r>
            <a:r>
              <a:rPr lang="en-US" sz="2000" dirty="0" smtClean="0"/>
              <a:t>policy</a:t>
            </a:r>
            <a:endParaRPr lang="en-GB" sz="2000" dirty="0"/>
          </a:p>
          <a:p>
            <a:r>
              <a:rPr lang="en-GB" sz="2000" dirty="0" smtClean="0"/>
              <a:t>Extend scope to wider partners, housing issues, </a:t>
            </a:r>
            <a:r>
              <a:rPr lang="en-GB" sz="2000" dirty="0"/>
              <a:t>and </a:t>
            </a:r>
            <a:r>
              <a:rPr lang="en-GB" sz="2000" dirty="0" smtClean="0"/>
              <a:t>admission avoidance</a:t>
            </a:r>
            <a:endParaRPr lang="en-GB" sz="2000" dirty="0">
              <a:cs typeface="Arial"/>
            </a:endParaRPr>
          </a:p>
          <a:p>
            <a:r>
              <a:rPr lang="en-GB" sz="2000" dirty="0" smtClean="0"/>
              <a:t>Recognition of underpinning behaviours </a:t>
            </a:r>
            <a:r>
              <a:rPr lang="en-GB" sz="2000" dirty="0"/>
              <a:t>and </a:t>
            </a:r>
            <a:r>
              <a:rPr lang="en-GB" sz="2000" dirty="0" smtClean="0"/>
              <a:t>enablers, such as the </a:t>
            </a:r>
            <a:r>
              <a:rPr lang="en-GB" sz="2000" dirty="0"/>
              <a:t>importance of strong system leadership and positive working </a:t>
            </a:r>
            <a:r>
              <a:rPr lang="en-GB" sz="2000" dirty="0" smtClean="0"/>
              <a:t>cultures</a:t>
            </a:r>
            <a:endParaRPr lang="en-GB" sz="2000" dirty="0"/>
          </a:p>
          <a:p>
            <a:r>
              <a:rPr lang="en-GB" sz="2000" dirty="0" smtClean="0"/>
              <a:t>Workshop participants found </a:t>
            </a:r>
            <a:r>
              <a:rPr lang="en-GB" sz="2000" dirty="0"/>
              <a:t>change 5 </a:t>
            </a:r>
            <a:r>
              <a:rPr lang="en-GB" sz="2000" dirty="0" smtClean="0"/>
              <a:t>the </a:t>
            </a:r>
            <a:r>
              <a:rPr lang="en-GB" sz="2000" dirty="0"/>
              <a:t>most difficult, and </a:t>
            </a:r>
            <a:r>
              <a:rPr lang="en-GB" sz="2000" dirty="0" smtClean="0"/>
              <a:t>change 7 th</a:t>
            </a:r>
            <a:r>
              <a:rPr lang="en-GB" sz="2000" dirty="0" smtClean="0"/>
              <a:t>e most confusing</a:t>
            </a:r>
            <a:r>
              <a:rPr lang="en-GB" sz="2000" dirty="0" smtClean="0"/>
              <a:t>. BCF/questionnaire </a:t>
            </a:r>
            <a:r>
              <a:rPr lang="en-GB" sz="2000" dirty="0" smtClean="0"/>
              <a:t>found </a:t>
            </a:r>
            <a:r>
              <a:rPr lang="en-GB" sz="2000" dirty="0" smtClean="0"/>
              <a:t>changes </a:t>
            </a:r>
            <a:r>
              <a:rPr lang="en-GB" sz="2000" dirty="0"/>
              <a:t>5, 6 and </a:t>
            </a:r>
            <a:r>
              <a:rPr lang="en-GB" sz="2000" dirty="0" smtClean="0"/>
              <a:t>7 the hardest</a:t>
            </a:r>
            <a:endParaRPr lang="en-GB" sz="2000" dirty="0"/>
          </a:p>
          <a:p>
            <a:r>
              <a:rPr lang="en-GB" sz="2000" dirty="0" smtClean="0"/>
              <a:t>As a result, we have added:</a:t>
            </a:r>
          </a:p>
          <a:p>
            <a:pPr lvl="1"/>
            <a:r>
              <a:rPr lang="en-GB" sz="2000" dirty="0" smtClean="0"/>
              <a:t>I and We statements</a:t>
            </a:r>
          </a:p>
          <a:p>
            <a:pPr lvl="1"/>
            <a:r>
              <a:rPr lang="en-GB" sz="2000" dirty="0" smtClean="0"/>
              <a:t>More case studies and supporting material</a:t>
            </a:r>
          </a:p>
          <a:p>
            <a:pPr lvl="1"/>
            <a:r>
              <a:rPr lang="en-GB" sz="2000" dirty="0" smtClean="0"/>
              <a:t>A new change on housing and related services</a:t>
            </a:r>
            <a:endParaRPr lang="en-GB" sz="2000" dirty="0" smtClean="0"/>
          </a:p>
        </p:txBody>
      </p:sp>
    </p:spTree>
    <p:extLst>
      <p:ext uri="{BB962C8B-B14F-4D97-AF65-F5344CB8AC3E}">
        <p14:creationId xmlns:p14="http://schemas.microsoft.com/office/powerpoint/2010/main" val="149174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1103404"/>
            <a:ext cx="8915400" cy="792162"/>
          </a:xfrm>
        </p:spPr>
        <p:txBody>
          <a:bodyPr/>
          <a:lstStyle/>
          <a:p>
            <a:r>
              <a:rPr lang="en-GB" sz="3800" dirty="0" smtClean="0"/>
              <a:t>The nine High </a:t>
            </a:r>
            <a:r>
              <a:rPr lang="en-GB" sz="3800" dirty="0" smtClean="0"/>
              <a:t>Impact </a:t>
            </a:r>
            <a:r>
              <a:rPr lang="en-GB" sz="3800" dirty="0" smtClean="0"/>
              <a:t>Changes</a:t>
            </a:r>
            <a:endParaRPr lang="en-GB" sz="3800" dirty="0"/>
          </a:p>
        </p:txBody>
      </p:sp>
      <p:grpSp>
        <p:nvGrpSpPr>
          <p:cNvPr id="7" name="Group 6"/>
          <p:cNvGrpSpPr/>
          <p:nvPr/>
        </p:nvGrpSpPr>
        <p:grpSpPr>
          <a:xfrm>
            <a:off x="272480" y="2276872"/>
            <a:ext cx="3024336" cy="864096"/>
            <a:chOff x="704528" y="2280952"/>
            <a:chExt cx="3024336" cy="864096"/>
          </a:xfrm>
        </p:grpSpPr>
        <p:sp>
          <p:nvSpPr>
            <p:cNvPr id="5" name="TextBox 4"/>
            <p:cNvSpPr txBox="1"/>
            <p:nvPr/>
          </p:nvSpPr>
          <p:spPr>
            <a:xfrm>
              <a:off x="704528" y="2348880"/>
              <a:ext cx="3024336"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2000" dirty="0" smtClean="0">
                  <a:solidFill>
                    <a:srgbClr val="000000"/>
                  </a:solidFill>
                </a:rPr>
                <a:t>Early discharge planning</a:t>
              </a:r>
            </a:p>
          </p:txBody>
        </p:sp>
        <p:sp>
          <p:nvSpPr>
            <p:cNvPr id="6" name="Rounded Rectangle 5"/>
            <p:cNvSpPr/>
            <p:nvPr/>
          </p:nvSpPr>
          <p:spPr bwMode="auto">
            <a:xfrm>
              <a:off x="704528" y="2280952"/>
              <a:ext cx="3024336" cy="864096"/>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grpSp>
      <p:grpSp>
        <p:nvGrpSpPr>
          <p:cNvPr id="11" name="Group 10"/>
          <p:cNvGrpSpPr/>
          <p:nvPr/>
        </p:nvGrpSpPr>
        <p:grpSpPr>
          <a:xfrm>
            <a:off x="3476836" y="2266695"/>
            <a:ext cx="3024336" cy="864096"/>
            <a:chOff x="704528" y="2280952"/>
            <a:chExt cx="3024336" cy="864096"/>
          </a:xfrm>
        </p:grpSpPr>
        <p:sp>
          <p:nvSpPr>
            <p:cNvPr id="12" name="TextBox 11"/>
            <p:cNvSpPr txBox="1"/>
            <p:nvPr/>
          </p:nvSpPr>
          <p:spPr>
            <a:xfrm>
              <a:off x="704528" y="2348880"/>
              <a:ext cx="3024336"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2000" dirty="0" smtClean="0">
                  <a:solidFill>
                    <a:srgbClr val="000000"/>
                  </a:solidFill>
                </a:rPr>
                <a:t>Monitor and respond</a:t>
              </a:r>
              <a:br>
                <a:rPr lang="en-GB" sz="2000" dirty="0" smtClean="0">
                  <a:solidFill>
                    <a:srgbClr val="000000"/>
                  </a:solidFill>
                </a:rPr>
              </a:br>
              <a:r>
                <a:rPr lang="en-GB" sz="2000" dirty="0" smtClean="0">
                  <a:solidFill>
                    <a:srgbClr val="000000"/>
                  </a:solidFill>
                </a:rPr>
                <a:t> to system flow</a:t>
              </a:r>
            </a:p>
          </p:txBody>
        </p:sp>
        <p:sp>
          <p:nvSpPr>
            <p:cNvPr id="13" name="Rounded Rectangle 12"/>
            <p:cNvSpPr/>
            <p:nvPr/>
          </p:nvSpPr>
          <p:spPr bwMode="auto">
            <a:xfrm>
              <a:off x="704528" y="2280952"/>
              <a:ext cx="3024336" cy="864096"/>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grpSp>
      <p:grpSp>
        <p:nvGrpSpPr>
          <p:cNvPr id="14" name="Group 13"/>
          <p:cNvGrpSpPr/>
          <p:nvPr/>
        </p:nvGrpSpPr>
        <p:grpSpPr>
          <a:xfrm>
            <a:off x="6681192" y="2256518"/>
            <a:ext cx="3024336" cy="864096"/>
            <a:chOff x="704528" y="2280952"/>
            <a:chExt cx="3024336" cy="864096"/>
          </a:xfrm>
        </p:grpSpPr>
        <p:sp>
          <p:nvSpPr>
            <p:cNvPr id="15" name="TextBox 14"/>
            <p:cNvSpPr txBox="1"/>
            <p:nvPr/>
          </p:nvSpPr>
          <p:spPr>
            <a:xfrm>
              <a:off x="704528" y="2348880"/>
              <a:ext cx="3024336"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2000" dirty="0" smtClean="0">
                  <a:solidFill>
                    <a:srgbClr val="000000"/>
                  </a:solidFill>
                </a:rPr>
                <a:t>Multi-disciplinary working</a:t>
              </a:r>
            </a:p>
          </p:txBody>
        </p:sp>
        <p:sp>
          <p:nvSpPr>
            <p:cNvPr id="16" name="Rounded Rectangle 15"/>
            <p:cNvSpPr/>
            <p:nvPr/>
          </p:nvSpPr>
          <p:spPr bwMode="auto">
            <a:xfrm>
              <a:off x="704528" y="2280952"/>
              <a:ext cx="3024336" cy="864096"/>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grpSp>
      <p:grpSp>
        <p:nvGrpSpPr>
          <p:cNvPr id="35" name="Group 34"/>
          <p:cNvGrpSpPr/>
          <p:nvPr/>
        </p:nvGrpSpPr>
        <p:grpSpPr>
          <a:xfrm>
            <a:off x="272480" y="3645024"/>
            <a:ext cx="3024336" cy="864096"/>
            <a:chOff x="272480" y="3573016"/>
            <a:chExt cx="3024336" cy="864096"/>
          </a:xfrm>
        </p:grpSpPr>
        <p:sp>
          <p:nvSpPr>
            <p:cNvPr id="18" name="TextBox 17"/>
            <p:cNvSpPr txBox="1"/>
            <p:nvPr/>
          </p:nvSpPr>
          <p:spPr>
            <a:xfrm>
              <a:off x="272480" y="3789040"/>
              <a:ext cx="3024336"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2000" dirty="0" smtClean="0">
                  <a:solidFill>
                    <a:srgbClr val="000000"/>
                  </a:solidFill>
                </a:rPr>
                <a:t>Home First</a:t>
              </a:r>
            </a:p>
          </p:txBody>
        </p:sp>
        <p:sp>
          <p:nvSpPr>
            <p:cNvPr id="19" name="Rounded Rectangle 18"/>
            <p:cNvSpPr/>
            <p:nvPr/>
          </p:nvSpPr>
          <p:spPr bwMode="auto">
            <a:xfrm>
              <a:off x="272480" y="3573016"/>
              <a:ext cx="3024336" cy="864096"/>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grpSp>
      <p:grpSp>
        <p:nvGrpSpPr>
          <p:cNvPr id="20" name="Group 19"/>
          <p:cNvGrpSpPr/>
          <p:nvPr/>
        </p:nvGrpSpPr>
        <p:grpSpPr>
          <a:xfrm>
            <a:off x="3483715" y="3643701"/>
            <a:ext cx="3024336" cy="864096"/>
            <a:chOff x="704528" y="2280952"/>
            <a:chExt cx="3024336" cy="864096"/>
          </a:xfrm>
        </p:grpSpPr>
        <p:sp>
          <p:nvSpPr>
            <p:cNvPr id="21" name="TextBox 20"/>
            <p:cNvSpPr txBox="1"/>
            <p:nvPr/>
          </p:nvSpPr>
          <p:spPr>
            <a:xfrm>
              <a:off x="704528" y="2348880"/>
              <a:ext cx="3024336"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2000" dirty="0" smtClean="0">
                  <a:solidFill>
                    <a:srgbClr val="000000"/>
                  </a:solidFill>
                </a:rPr>
                <a:t>Flexible working patterns</a:t>
              </a:r>
            </a:p>
          </p:txBody>
        </p:sp>
        <p:sp>
          <p:nvSpPr>
            <p:cNvPr id="22" name="Rounded Rectangle 21"/>
            <p:cNvSpPr/>
            <p:nvPr/>
          </p:nvSpPr>
          <p:spPr bwMode="auto">
            <a:xfrm>
              <a:off x="704528" y="2280952"/>
              <a:ext cx="3024336" cy="864096"/>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grpSp>
      <p:grpSp>
        <p:nvGrpSpPr>
          <p:cNvPr id="36" name="Group 35"/>
          <p:cNvGrpSpPr/>
          <p:nvPr/>
        </p:nvGrpSpPr>
        <p:grpSpPr>
          <a:xfrm>
            <a:off x="6688071" y="3633524"/>
            <a:ext cx="3024336" cy="864096"/>
            <a:chOff x="6688071" y="3561516"/>
            <a:chExt cx="3024336" cy="864096"/>
          </a:xfrm>
        </p:grpSpPr>
        <p:sp>
          <p:nvSpPr>
            <p:cNvPr id="24" name="TextBox 23"/>
            <p:cNvSpPr txBox="1"/>
            <p:nvPr/>
          </p:nvSpPr>
          <p:spPr>
            <a:xfrm>
              <a:off x="6688071" y="3820978"/>
              <a:ext cx="3024336"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2000" dirty="0" smtClean="0">
                  <a:solidFill>
                    <a:srgbClr val="000000"/>
                  </a:solidFill>
                </a:rPr>
                <a:t>Trusted assessment</a:t>
              </a:r>
            </a:p>
          </p:txBody>
        </p:sp>
        <p:sp>
          <p:nvSpPr>
            <p:cNvPr id="25" name="Rounded Rectangle 24"/>
            <p:cNvSpPr/>
            <p:nvPr/>
          </p:nvSpPr>
          <p:spPr bwMode="auto">
            <a:xfrm>
              <a:off x="6688071" y="3561516"/>
              <a:ext cx="3024336" cy="864096"/>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grpSp>
      <p:grpSp>
        <p:nvGrpSpPr>
          <p:cNvPr id="26" name="Group 25"/>
          <p:cNvGrpSpPr/>
          <p:nvPr/>
        </p:nvGrpSpPr>
        <p:grpSpPr>
          <a:xfrm>
            <a:off x="272480" y="4987708"/>
            <a:ext cx="3024336" cy="864096"/>
            <a:chOff x="704528" y="2280952"/>
            <a:chExt cx="3024336" cy="864096"/>
          </a:xfrm>
        </p:grpSpPr>
        <p:sp>
          <p:nvSpPr>
            <p:cNvPr id="27" name="TextBox 26"/>
            <p:cNvSpPr txBox="1"/>
            <p:nvPr/>
          </p:nvSpPr>
          <p:spPr>
            <a:xfrm>
              <a:off x="704528" y="2348880"/>
              <a:ext cx="3024336"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2000" dirty="0" smtClean="0">
                  <a:solidFill>
                    <a:srgbClr val="000000"/>
                  </a:solidFill>
                </a:rPr>
                <a:t>Engagement and choice</a:t>
              </a:r>
            </a:p>
          </p:txBody>
        </p:sp>
        <p:sp>
          <p:nvSpPr>
            <p:cNvPr id="28" name="Rounded Rectangle 27"/>
            <p:cNvSpPr/>
            <p:nvPr/>
          </p:nvSpPr>
          <p:spPr bwMode="auto">
            <a:xfrm>
              <a:off x="704528" y="2280952"/>
              <a:ext cx="3024336" cy="864096"/>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grpSp>
      <p:grpSp>
        <p:nvGrpSpPr>
          <p:cNvPr id="29" name="Group 28"/>
          <p:cNvGrpSpPr/>
          <p:nvPr/>
        </p:nvGrpSpPr>
        <p:grpSpPr>
          <a:xfrm>
            <a:off x="3483715" y="5001782"/>
            <a:ext cx="3024336" cy="864096"/>
            <a:chOff x="704528" y="2280952"/>
            <a:chExt cx="3024336" cy="864096"/>
          </a:xfrm>
        </p:grpSpPr>
        <p:sp>
          <p:nvSpPr>
            <p:cNvPr id="30" name="TextBox 29"/>
            <p:cNvSpPr txBox="1"/>
            <p:nvPr/>
          </p:nvSpPr>
          <p:spPr>
            <a:xfrm>
              <a:off x="704528" y="2348880"/>
              <a:ext cx="3024336"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2000" dirty="0" smtClean="0">
                  <a:solidFill>
                    <a:srgbClr val="000000"/>
                  </a:solidFill>
                </a:rPr>
                <a:t>Improved discharge to care homes</a:t>
              </a:r>
            </a:p>
          </p:txBody>
        </p:sp>
        <p:sp>
          <p:nvSpPr>
            <p:cNvPr id="31" name="Rounded Rectangle 30"/>
            <p:cNvSpPr/>
            <p:nvPr/>
          </p:nvSpPr>
          <p:spPr bwMode="auto">
            <a:xfrm>
              <a:off x="704528" y="2280952"/>
              <a:ext cx="3024336" cy="864096"/>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grpSp>
      <p:grpSp>
        <p:nvGrpSpPr>
          <p:cNvPr id="32" name="Group 31"/>
          <p:cNvGrpSpPr/>
          <p:nvPr/>
        </p:nvGrpSpPr>
        <p:grpSpPr>
          <a:xfrm>
            <a:off x="6688071" y="4991605"/>
            <a:ext cx="3024336" cy="864096"/>
            <a:chOff x="704528" y="2280952"/>
            <a:chExt cx="3024336" cy="864096"/>
          </a:xfrm>
        </p:grpSpPr>
        <p:sp>
          <p:nvSpPr>
            <p:cNvPr id="33" name="TextBox 32"/>
            <p:cNvSpPr txBox="1"/>
            <p:nvPr/>
          </p:nvSpPr>
          <p:spPr>
            <a:xfrm>
              <a:off x="704528" y="2348880"/>
              <a:ext cx="3024336"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2000" dirty="0" smtClean="0">
                  <a:solidFill>
                    <a:srgbClr val="000000"/>
                  </a:solidFill>
                </a:rPr>
                <a:t>Housing and related services</a:t>
              </a:r>
            </a:p>
          </p:txBody>
        </p:sp>
        <p:sp>
          <p:nvSpPr>
            <p:cNvPr id="34" name="Rounded Rectangle 33"/>
            <p:cNvSpPr/>
            <p:nvPr/>
          </p:nvSpPr>
          <p:spPr bwMode="auto">
            <a:xfrm>
              <a:off x="704528" y="2280952"/>
              <a:ext cx="3024336" cy="864096"/>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grpSp>
      <p:sp>
        <p:nvSpPr>
          <p:cNvPr id="37" name="TextBox 36"/>
          <p:cNvSpPr txBox="1"/>
          <p:nvPr/>
        </p:nvSpPr>
        <p:spPr>
          <a:xfrm>
            <a:off x="375444" y="6093296"/>
            <a:ext cx="9474100" cy="246221"/>
          </a:xfrm>
          <a:prstGeom prst="rect">
            <a:avLst/>
          </a:prstGeom>
          <a:noFill/>
        </p:spPr>
        <p:txBody>
          <a:bodyPr wrap="square" rtlCol="0">
            <a:spAutoFit/>
          </a:bodyPr>
          <a:lstStyle/>
          <a:p>
            <a:r>
              <a:rPr lang="en-GB" sz="1000" dirty="0">
                <a:solidFill>
                  <a:srgbClr val="000000"/>
                </a:solidFill>
                <a:ea typeface="MS PGothic" panose="020B0600070205080204" pitchFamily="34" charset="-128"/>
                <a:cs typeface="+mn-cs"/>
              </a:rPr>
              <a:t>https://www.local.gov.uk/our-support/our-improvement-offer/care-and-health-improvement/systems-resilience/high-impact-change-model</a:t>
            </a:r>
          </a:p>
        </p:txBody>
      </p:sp>
    </p:spTree>
    <p:extLst>
      <p:ext uri="{BB962C8B-B14F-4D97-AF65-F5344CB8AC3E}">
        <p14:creationId xmlns:p14="http://schemas.microsoft.com/office/powerpoint/2010/main" val="1073886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defRPr/>
            </a:pPr>
            <a:r>
              <a:rPr lang="en-GB" dirty="0" smtClean="0">
                <a:ea typeface="+mj-ea"/>
                <a:cs typeface="+mj-cs"/>
              </a:rPr>
              <a:t>Some good ideas…</a:t>
            </a:r>
          </a:p>
        </p:txBody>
      </p:sp>
      <p:sp>
        <p:nvSpPr>
          <p:cNvPr id="16389" name="Text Box 5"/>
          <p:cNvSpPr txBox="1">
            <a:spLocks noChangeArrowheads="1"/>
          </p:cNvSpPr>
          <p:nvPr/>
        </p:nvSpPr>
        <p:spPr bwMode="auto">
          <a:xfrm>
            <a:off x="7473950" y="6453188"/>
            <a:ext cx="2087563"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r">
              <a:spcBef>
                <a:spcPct val="50000"/>
              </a:spcBef>
              <a:defRPr/>
            </a:pPr>
            <a:r>
              <a:rPr lang="en-GB" sz="1200">
                <a:solidFill>
                  <a:srgbClr val="9B2C98"/>
                </a:solidFill>
                <a:latin typeface="Arial" charset="0"/>
                <a:ea typeface="ＭＳ Ｐゴシック" charset="0"/>
                <a:cs typeface="+mn-cs"/>
              </a:rPr>
              <a:t>www.local.gov.uk</a:t>
            </a:r>
          </a:p>
        </p:txBody>
      </p:sp>
      <p:sp>
        <p:nvSpPr>
          <p:cNvPr id="8" name="TextBox 7"/>
          <p:cNvSpPr txBox="1"/>
          <p:nvPr/>
        </p:nvSpPr>
        <p:spPr>
          <a:xfrm>
            <a:off x="704528" y="2348880"/>
            <a:ext cx="3816424" cy="156966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3200" dirty="0" smtClean="0">
                <a:solidFill>
                  <a:srgbClr val="000000"/>
                </a:solidFill>
              </a:rPr>
              <a:t>Bristol’s First Call, with British </a:t>
            </a:r>
            <a:br>
              <a:rPr lang="en-GB" sz="3200" dirty="0" smtClean="0">
                <a:solidFill>
                  <a:srgbClr val="000000"/>
                </a:solidFill>
              </a:rPr>
            </a:br>
            <a:r>
              <a:rPr lang="en-GB" sz="3200" dirty="0" smtClean="0">
                <a:solidFill>
                  <a:srgbClr val="000000"/>
                </a:solidFill>
              </a:rPr>
              <a:t>Red Cross</a:t>
            </a:r>
          </a:p>
        </p:txBody>
      </p:sp>
      <p:sp>
        <p:nvSpPr>
          <p:cNvPr id="9" name="Rounded Rectangle 8"/>
          <p:cNvSpPr/>
          <p:nvPr/>
        </p:nvSpPr>
        <p:spPr bwMode="auto">
          <a:xfrm>
            <a:off x="704528" y="2280952"/>
            <a:ext cx="3816424" cy="1652104"/>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sp>
        <p:nvSpPr>
          <p:cNvPr id="10" name="TextBox 9"/>
          <p:cNvSpPr txBox="1"/>
          <p:nvPr/>
        </p:nvSpPr>
        <p:spPr>
          <a:xfrm>
            <a:off x="5025008" y="2348880"/>
            <a:ext cx="3816424" cy="156966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3200" dirty="0" smtClean="0">
                <a:solidFill>
                  <a:srgbClr val="000000"/>
                </a:solidFill>
              </a:rPr>
              <a:t>Trusted assessment in North Yorkshire</a:t>
            </a:r>
          </a:p>
        </p:txBody>
      </p:sp>
      <p:sp>
        <p:nvSpPr>
          <p:cNvPr id="11" name="Rounded Rectangle 10"/>
          <p:cNvSpPr/>
          <p:nvPr/>
        </p:nvSpPr>
        <p:spPr bwMode="auto">
          <a:xfrm>
            <a:off x="5025008" y="2280952"/>
            <a:ext cx="3816424" cy="1652104"/>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sp>
        <p:nvSpPr>
          <p:cNvPr id="12" name="TextBox 11"/>
          <p:cNvSpPr txBox="1"/>
          <p:nvPr/>
        </p:nvSpPr>
        <p:spPr>
          <a:xfrm>
            <a:off x="704528" y="4643365"/>
            <a:ext cx="3816424" cy="1077218"/>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3200" dirty="0" smtClean="0">
                <a:solidFill>
                  <a:srgbClr val="000000"/>
                </a:solidFill>
              </a:rPr>
              <a:t>Wirral’s care home tele-triage service</a:t>
            </a:r>
          </a:p>
        </p:txBody>
      </p:sp>
      <p:sp>
        <p:nvSpPr>
          <p:cNvPr id="13" name="Rounded Rectangle 12"/>
          <p:cNvSpPr/>
          <p:nvPr/>
        </p:nvSpPr>
        <p:spPr bwMode="auto">
          <a:xfrm>
            <a:off x="704528" y="4369333"/>
            <a:ext cx="3816424" cy="1652104"/>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sp>
        <p:nvSpPr>
          <p:cNvPr id="14" name="TextBox 13"/>
          <p:cNvSpPr txBox="1"/>
          <p:nvPr/>
        </p:nvSpPr>
        <p:spPr>
          <a:xfrm>
            <a:off x="5103398" y="4633844"/>
            <a:ext cx="3816424" cy="1077218"/>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600"/>
              </a:spcBef>
              <a:spcAft>
                <a:spcPts val="600"/>
              </a:spcAft>
            </a:pPr>
            <a:r>
              <a:rPr lang="en-GB" sz="3200" dirty="0" smtClean="0">
                <a:solidFill>
                  <a:srgbClr val="000000"/>
                </a:solidFill>
              </a:rPr>
              <a:t>Nottingham Housing to Health</a:t>
            </a:r>
            <a:endParaRPr lang="en-GB" sz="3200" dirty="0" smtClean="0">
              <a:solidFill>
                <a:srgbClr val="000000"/>
              </a:solidFill>
            </a:endParaRPr>
          </a:p>
        </p:txBody>
      </p:sp>
      <p:sp>
        <p:nvSpPr>
          <p:cNvPr id="15" name="Rounded Rectangle 14"/>
          <p:cNvSpPr/>
          <p:nvPr/>
        </p:nvSpPr>
        <p:spPr bwMode="auto">
          <a:xfrm>
            <a:off x="5103398" y="4359812"/>
            <a:ext cx="3816424" cy="1652104"/>
          </a:xfrm>
          <a:prstGeom prst="roundRect">
            <a:avLst/>
          </a:prstGeom>
          <a:noFill/>
          <a:ln>
            <a:solidFill>
              <a:srgbClr val="9B2C98"/>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a:solidFill>
                <a:srgbClr val="000000"/>
              </a:solidFill>
            </a:endParaRPr>
          </a:p>
        </p:txBody>
      </p:sp>
    </p:spTree>
    <p:extLst>
      <p:ext uri="{BB962C8B-B14F-4D97-AF65-F5344CB8AC3E}">
        <p14:creationId xmlns:p14="http://schemas.microsoft.com/office/powerpoint/2010/main" val="4082788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D201C6-F42D-4072-A6CA-DB95B83AA56F}"/>
              </a:ext>
            </a:extLst>
          </p:cNvPr>
          <p:cNvSpPr>
            <a:spLocks noGrp="1"/>
          </p:cNvSpPr>
          <p:nvPr>
            <p:ph type="title"/>
          </p:nvPr>
        </p:nvSpPr>
        <p:spPr/>
        <p:txBody>
          <a:bodyPr/>
          <a:lstStyle/>
          <a:p>
            <a:r>
              <a:rPr lang="en-GB" sz="3600" dirty="0"/>
              <a:t>Change 9: Housing and related services</a:t>
            </a:r>
          </a:p>
        </p:txBody>
      </p:sp>
      <p:sp>
        <p:nvSpPr>
          <p:cNvPr id="3" name="Content Placeholder 2">
            <a:extLst>
              <a:ext uri="{FF2B5EF4-FFF2-40B4-BE49-F238E27FC236}">
                <a16:creationId xmlns:a16="http://schemas.microsoft.com/office/drawing/2014/main" xmlns="" id="{BF66DC89-122E-4001-8042-0D324E0ACDCB}"/>
              </a:ext>
            </a:extLst>
          </p:cNvPr>
          <p:cNvSpPr>
            <a:spLocks noGrp="1"/>
          </p:cNvSpPr>
          <p:nvPr>
            <p:ph idx="1"/>
          </p:nvPr>
        </p:nvSpPr>
        <p:spPr>
          <a:xfrm>
            <a:off x="584200" y="3498112"/>
            <a:ext cx="8915400" cy="2785730"/>
          </a:xfrm>
        </p:spPr>
        <p:txBody>
          <a:bodyPr/>
          <a:lstStyle/>
          <a:p>
            <a:pPr marL="0" indent="0">
              <a:buNone/>
            </a:pPr>
            <a:r>
              <a:rPr lang="en-GB" sz="2000" b="1" dirty="0" smtClean="0">
                <a:solidFill>
                  <a:srgbClr val="94248C"/>
                </a:solidFill>
              </a:rPr>
              <a:t>Key points</a:t>
            </a:r>
          </a:p>
          <a:p>
            <a:r>
              <a:rPr lang="en-GB" sz="2000" dirty="0" smtClean="0"/>
              <a:t>Early </a:t>
            </a:r>
            <a:r>
              <a:rPr lang="en-GB" sz="2000" dirty="0"/>
              <a:t>discharge planning includes housing</a:t>
            </a:r>
          </a:p>
          <a:p>
            <a:r>
              <a:rPr lang="en-US" sz="2000" dirty="0"/>
              <a:t>Include housing/housing service provider(s) as real or virtual member(s) of your discharge planning team.</a:t>
            </a:r>
          </a:p>
          <a:p>
            <a:r>
              <a:rPr lang="en-US" sz="2000" dirty="0"/>
              <a:t>Fix it now</a:t>
            </a:r>
          </a:p>
          <a:p>
            <a:r>
              <a:rPr lang="en-US" sz="2000" dirty="0"/>
              <a:t>Inform your workforce</a:t>
            </a:r>
          </a:p>
          <a:p>
            <a:r>
              <a:rPr lang="en-US" sz="2000" dirty="0"/>
              <a:t>Homelessness should not be a </a:t>
            </a:r>
            <a:r>
              <a:rPr lang="en-US" sz="2000" dirty="0" smtClean="0"/>
              <a:t>reason </a:t>
            </a:r>
            <a:r>
              <a:rPr lang="en-US" sz="2000" dirty="0"/>
              <a:t>for delaying discharge </a:t>
            </a:r>
            <a:endParaRPr lang="en-GB" sz="2000" dirty="0"/>
          </a:p>
        </p:txBody>
      </p:sp>
      <p:sp>
        <p:nvSpPr>
          <p:cNvPr id="4" name="Rectangular Callout 3"/>
          <p:cNvSpPr/>
          <p:nvPr/>
        </p:nvSpPr>
        <p:spPr bwMode="auto">
          <a:xfrm>
            <a:off x="372140" y="1919106"/>
            <a:ext cx="9346018" cy="1355726"/>
          </a:xfrm>
          <a:prstGeom prst="wedgeRectCallout">
            <a:avLst>
              <a:gd name="adj1" fmla="val 555"/>
              <a:gd name="adj2" fmla="val 84460"/>
            </a:avLst>
          </a:prstGeom>
          <a:solidFill>
            <a:schemeClr val="bg1"/>
          </a:solidFill>
          <a:ln w="12700" cap="flat" cmpd="sng" algn="ctr">
            <a:solidFill>
              <a:srgbClr val="94248C"/>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r>
              <a:rPr lang="en-GB" sz="1800" b="0" dirty="0"/>
              <a:t>Effective referral processes and good services which maximise independence are in place to support people who have no home, or cannot go straight home. The need for safe and accessible housing, housing and related support services, home adaptations and equipment are recognised early in discharge planning and readily available when needed.</a:t>
            </a:r>
            <a:endParaRPr kumimoji="0" lang="en-GB" sz="1800" b="0" i="0" u="none" strike="noStrike" cap="none" normalizeH="0" baseline="0" dirty="0">
              <a:ln>
                <a:noFill/>
              </a:ln>
              <a:solidFill>
                <a:schemeClr val="tx2"/>
              </a:solidFill>
              <a:effectLst/>
              <a:latin typeface="Arial" charset="0"/>
              <a:ea typeface="ＭＳ Ｐゴシック" charset="0"/>
            </a:endParaRPr>
          </a:p>
        </p:txBody>
      </p:sp>
      <p:sp>
        <p:nvSpPr>
          <p:cNvPr id="5" name="Rectangular Callout 4"/>
          <p:cNvSpPr/>
          <p:nvPr/>
        </p:nvSpPr>
        <p:spPr bwMode="auto">
          <a:xfrm>
            <a:off x="2222205" y="4051005"/>
            <a:ext cx="3615069" cy="1839432"/>
          </a:xfrm>
          <a:prstGeom prst="wedgeRectCallou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400" b="1" i="0" u="none" strike="noStrike" cap="none" normalizeH="0" baseline="0">
              <a:ln>
                <a:noFill/>
              </a:ln>
              <a:solidFill>
                <a:schemeClr val="tx2"/>
              </a:solidFill>
              <a:effectLst/>
              <a:latin typeface="Arial" charset="0"/>
              <a:ea typeface="ＭＳ Ｐゴシック" charset="0"/>
            </a:endParaRPr>
          </a:p>
        </p:txBody>
      </p:sp>
    </p:spTree>
    <p:extLst>
      <p:ext uri="{BB962C8B-B14F-4D97-AF65-F5344CB8AC3E}">
        <p14:creationId xmlns:p14="http://schemas.microsoft.com/office/powerpoint/2010/main" val="884207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defRPr/>
            </a:pPr>
            <a:r>
              <a:rPr lang="en-GB" dirty="0" smtClean="0">
                <a:ea typeface="+mj-ea"/>
                <a:cs typeface="+mj-cs"/>
              </a:rPr>
              <a:t>What support is on offer?</a:t>
            </a:r>
          </a:p>
        </p:txBody>
      </p:sp>
      <p:sp>
        <p:nvSpPr>
          <p:cNvPr id="16387" name="Rectangle 3"/>
          <p:cNvSpPr>
            <a:spLocks noGrp="1" noChangeArrowheads="1"/>
          </p:cNvSpPr>
          <p:nvPr>
            <p:ph type="body" idx="1"/>
          </p:nvPr>
        </p:nvSpPr>
        <p:spPr/>
        <p:txBody>
          <a:bodyPr/>
          <a:lstStyle/>
          <a:p>
            <a:pPr lvl="0"/>
            <a:r>
              <a:rPr lang="en-GB" sz="2400" dirty="0" smtClean="0"/>
              <a:t>Support to develop the HICM as a whole model, or to assess, progress or implement individual changes</a:t>
            </a:r>
            <a:endParaRPr lang="en-GB" sz="2400" dirty="0" smtClean="0"/>
          </a:p>
          <a:p>
            <a:pPr lvl="0"/>
            <a:r>
              <a:rPr lang="en-GB" sz="2400" dirty="0" smtClean="0"/>
              <a:t>Peer reviews:</a:t>
            </a:r>
          </a:p>
          <a:p>
            <a:pPr lvl="1"/>
            <a:r>
              <a:rPr lang="en-GB" sz="2000" dirty="0"/>
              <a:t>Collaborative, peer-led reviews to assess strengths, challenges and progress, and identify next steps</a:t>
            </a:r>
          </a:p>
          <a:p>
            <a:pPr lvl="1"/>
            <a:r>
              <a:rPr lang="en-GB" sz="2000" dirty="0" smtClean="0"/>
              <a:t>Half, one or four-day reviews, depending on nature of issues faced</a:t>
            </a:r>
          </a:p>
          <a:p>
            <a:r>
              <a:rPr lang="en-GB" sz="2400" dirty="0" smtClean="0"/>
              <a:t>Bespoke support:</a:t>
            </a:r>
          </a:p>
          <a:p>
            <a:pPr lvl="1"/>
            <a:r>
              <a:rPr lang="en-GB" sz="2000" dirty="0" smtClean="0"/>
              <a:t>Address challenges around the </a:t>
            </a:r>
            <a:r>
              <a:rPr lang="en-GB" sz="2000" dirty="0"/>
              <a:t>interface with hospitals including delayed transfers of </a:t>
            </a:r>
            <a:r>
              <a:rPr lang="en-GB" sz="2000" dirty="0" smtClean="0"/>
              <a:t>care</a:t>
            </a:r>
          </a:p>
          <a:p>
            <a:pPr lvl="1"/>
            <a:r>
              <a:rPr lang="en-GB" sz="2000" dirty="0" smtClean="0"/>
              <a:t>Facilitated </a:t>
            </a:r>
            <a:r>
              <a:rPr lang="en-GB" sz="2000" dirty="0"/>
              <a:t>sessions </a:t>
            </a:r>
            <a:r>
              <a:rPr lang="en-GB" sz="2000" dirty="0" smtClean="0"/>
              <a:t>to progress integration ambitions</a:t>
            </a:r>
          </a:p>
          <a:p>
            <a:pPr lvl="1"/>
            <a:r>
              <a:rPr lang="en-GB" sz="2000" dirty="0" smtClean="0"/>
              <a:t>Guidance and support to progress BCF and/or integration ambitions</a:t>
            </a:r>
            <a:endParaRPr lang="en-GB" sz="2000" dirty="0"/>
          </a:p>
        </p:txBody>
      </p:sp>
      <p:sp>
        <p:nvSpPr>
          <p:cNvPr id="16389" name="Text Box 5"/>
          <p:cNvSpPr txBox="1">
            <a:spLocks noChangeArrowheads="1"/>
          </p:cNvSpPr>
          <p:nvPr/>
        </p:nvSpPr>
        <p:spPr bwMode="auto">
          <a:xfrm>
            <a:off x="7473950" y="6453188"/>
            <a:ext cx="2087563"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r">
              <a:spcBef>
                <a:spcPct val="50000"/>
              </a:spcBef>
              <a:defRPr/>
            </a:pPr>
            <a:r>
              <a:rPr lang="en-GB" sz="1200">
                <a:solidFill>
                  <a:srgbClr val="9B2C98"/>
                </a:solidFill>
                <a:latin typeface="Arial" charset="0"/>
                <a:ea typeface="ＭＳ Ｐゴシック" charset="0"/>
                <a:cs typeface="+mn-cs"/>
              </a:rPr>
              <a:t>www.local.gov.uk</a:t>
            </a:r>
          </a:p>
        </p:txBody>
      </p:sp>
    </p:spTree>
    <p:extLst>
      <p:ext uri="{BB962C8B-B14F-4D97-AF65-F5344CB8AC3E}">
        <p14:creationId xmlns:p14="http://schemas.microsoft.com/office/powerpoint/2010/main" val="311707686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Firm Format - English (UK)">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Firm Format 1">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FF6600"/>
        </a:accent5>
        <a:accent6>
          <a:srgbClr val="808080"/>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Firm Format 3">
        <a:dk1>
          <a:srgbClr val="000000"/>
        </a:dk1>
        <a:lt1>
          <a:srgbClr val="FFFFFF"/>
        </a:lt1>
        <a:dk2>
          <a:srgbClr val="002960"/>
        </a:dk2>
        <a:lt2>
          <a:srgbClr val="FFFFFF"/>
        </a:lt2>
        <a:accent1>
          <a:srgbClr val="C7E0FB"/>
        </a:accent1>
        <a:accent2>
          <a:srgbClr val="C7C293"/>
        </a:accent2>
        <a:accent3>
          <a:srgbClr val="50A2A0"/>
        </a:accent3>
        <a:accent4>
          <a:srgbClr val="002960"/>
        </a:accent4>
        <a:accent5>
          <a:srgbClr val="FF6600"/>
        </a:accent5>
        <a:accent6>
          <a:srgbClr val="808080"/>
        </a:accent6>
        <a:hlink>
          <a:srgbClr val="50A2A0"/>
        </a:hlink>
        <a:folHlink>
          <a:srgbClr val="0029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GA powerpoint template NEW v2">
  <a:themeElements>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G Group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G Group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G Group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G Group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G Group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G Group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G Group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G Group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G Group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G Group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G Group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G Group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rintable PowerPoint template NEW">
  <a:themeElements>
    <a:clrScheme name="LG improvem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G improveme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LG improvem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G improveme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G improveme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G improveme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G improveme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G improveme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G improveme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G improveme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G improveme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G improveme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G improveme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G improveme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Printable PowerPoint template NEW">
  <a:themeElements>
    <a:clrScheme name="LG improvem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G improveme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LG improvem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G improveme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G improveme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G improveme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G improveme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G improveme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G improveme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G improveme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G improveme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G improveme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G improveme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G improveme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37D2CA70CA811A4C9F18DA57CEC52A38" ma:contentTypeVersion="10" ma:contentTypeDescription="Create a new document." ma:contentTypeScope="" ma:versionID="eb77b47be9ce329ef3243f76179df2e3">
  <xsd:schema xmlns:xsd="http://www.w3.org/2001/XMLSchema" xmlns:xs="http://www.w3.org/2001/XMLSchema" xmlns:p="http://schemas.microsoft.com/office/2006/metadata/properties" xmlns:ns2="3e6cab67-71e1-43fe-bf44-962cf23444a2" xmlns:ns3="22d97ed3-d2a5-4c55-aaa9-0f8d366c11e6" targetNamespace="http://schemas.microsoft.com/office/2006/metadata/properties" ma:root="true" ma:fieldsID="ce6cdf38a8f1a12195fb6d39bc502dfe" ns2:_="" ns3:_="">
    <xsd:import namespace="3e6cab67-71e1-43fe-bf44-962cf23444a2"/>
    <xsd:import namespace="22d97ed3-d2a5-4c55-aaa9-0f8d366c11e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6cab67-71e1-43fe-bf44-962cf23444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d97ed3-d2a5-4c55-aaa9-0f8d366c11e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A84DA3-0913-44CD-9840-D9EE1DB3AB99}">
  <ds:schemaRefs>
    <ds:schemaRef ds:uri="http://schemas.microsoft.com/sharepoint/v3/contenttype/forms"/>
  </ds:schemaRefs>
</ds:datastoreItem>
</file>

<file path=customXml/itemProps2.xml><?xml version="1.0" encoding="utf-8"?>
<ds:datastoreItem xmlns:ds="http://schemas.openxmlformats.org/officeDocument/2006/customXml" ds:itemID="{1CBAB536-FC7D-4E32-9F6A-C0C7BD54B76F}">
  <ds:schemaRefs>
    <ds:schemaRef ds:uri="http://schemas.microsoft.com/office/2006/metadata/longProperties"/>
  </ds:schemaRefs>
</ds:datastoreItem>
</file>

<file path=customXml/itemProps3.xml><?xml version="1.0" encoding="utf-8"?>
<ds:datastoreItem xmlns:ds="http://schemas.openxmlformats.org/officeDocument/2006/customXml" ds:itemID="{33D06F38-52AB-499F-A355-7DED7E0F99C9}">
  <ds:schemaRefs>
    <ds:schemaRef ds:uri="http://schemas.microsoft.com/office/2006/metadata/properties"/>
    <ds:schemaRef ds:uri="9dba98b6-87c9-45f8-9c88-3155a2602be7"/>
    <ds:schemaRef ds:uri="http://schemas.openxmlformats.org/package/2006/metadata/core-properties"/>
    <ds:schemaRef ds:uri="http://purl.org/dc/dcmitype/"/>
    <ds:schemaRef ds:uri="http://schemas.microsoft.com/office/infopath/2007/PartnerControls"/>
    <ds:schemaRef ds:uri="http://purl.org/dc/elements/1.1/"/>
    <ds:schemaRef ds:uri="http://purl.org/dc/terms/"/>
    <ds:schemaRef ds:uri="http://schemas.microsoft.com/office/2006/documentManagement/types"/>
    <ds:schemaRef ds:uri="92de8ee7-f164-468b-a356-dc934bfe4ef3"/>
    <ds:schemaRef ds:uri="http://www.w3.org/XML/1998/namespace"/>
  </ds:schemaRefs>
</ds:datastoreItem>
</file>

<file path=customXml/itemProps4.xml><?xml version="1.0" encoding="utf-8"?>
<ds:datastoreItem xmlns:ds="http://schemas.openxmlformats.org/officeDocument/2006/customXml" ds:itemID="{1B27FC7F-29CD-4FB1-82B9-5411D5905DDE}"/>
</file>

<file path=docProps/app.xml><?xml version="1.0" encoding="utf-8"?>
<Properties xmlns="http://schemas.openxmlformats.org/officeDocument/2006/extended-properties" xmlns:vt="http://schemas.openxmlformats.org/officeDocument/2006/docPropsVTypes">
  <Template>LGA powerpoint template</Template>
  <TotalTime>4509</TotalTime>
  <Words>2401</Words>
  <Application>Microsoft Office PowerPoint</Application>
  <PresentationFormat>A4 Paper (210x297 mm)</PresentationFormat>
  <Paragraphs>204</Paragraphs>
  <Slides>22</Slides>
  <Notes>17</Notes>
  <HiddenSlides>12</HiddenSlides>
  <MMClips>0</MMClips>
  <ScaleCrop>false</ScaleCrop>
  <HeadingPairs>
    <vt:vector size="8" baseType="variant">
      <vt:variant>
        <vt:lpstr>Fonts Used</vt:lpstr>
      </vt:variant>
      <vt:variant>
        <vt:i4>6</vt:i4>
      </vt:variant>
      <vt:variant>
        <vt:lpstr>Theme</vt:lpstr>
      </vt:variant>
      <vt:variant>
        <vt:i4>4</vt:i4>
      </vt:variant>
      <vt:variant>
        <vt:lpstr>Embedded OLE Servers</vt:lpstr>
      </vt:variant>
      <vt:variant>
        <vt:i4>1</vt:i4>
      </vt:variant>
      <vt:variant>
        <vt:lpstr>Slide Titles</vt:lpstr>
      </vt:variant>
      <vt:variant>
        <vt:i4>22</vt:i4>
      </vt:variant>
    </vt:vector>
  </HeadingPairs>
  <TitlesOfParts>
    <vt:vector size="33" baseType="lpstr">
      <vt:lpstr>ＭＳ Ｐゴシック</vt:lpstr>
      <vt:lpstr>ＭＳ Ｐゴシック</vt:lpstr>
      <vt:lpstr>Arial</vt:lpstr>
      <vt:lpstr>Arial Unicode MS</vt:lpstr>
      <vt:lpstr>Calibri</vt:lpstr>
      <vt:lpstr>Webdings</vt:lpstr>
      <vt:lpstr>1_Firm Format - English (UK)</vt:lpstr>
      <vt:lpstr>LGA powerpoint template NEW v2</vt:lpstr>
      <vt:lpstr>Printable PowerPoint template NEW</vt:lpstr>
      <vt:lpstr>1_Printable PowerPoint template NEW</vt:lpstr>
      <vt:lpstr>think-cell Slide</vt:lpstr>
      <vt:lpstr>Refreshing the High Impact Change Model for Managing Transfers for Care</vt:lpstr>
      <vt:lpstr>The compelling story</vt:lpstr>
      <vt:lpstr>Refreshed high impact change model for supporting discharges</vt:lpstr>
      <vt:lpstr>HICM strengths</vt:lpstr>
      <vt:lpstr>Key areas for improvement </vt:lpstr>
      <vt:lpstr>The nine High Impact Changes</vt:lpstr>
      <vt:lpstr>Some good ideas…</vt:lpstr>
      <vt:lpstr>Change 9: Housing and related services</vt:lpstr>
      <vt:lpstr>What support is on offer?</vt:lpstr>
      <vt:lpstr>Also: national tools and resources</vt:lpstr>
      <vt:lpstr>Change by change</vt:lpstr>
      <vt:lpstr>Change 1: early discharge planning</vt:lpstr>
      <vt:lpstr>Change 2: systems to monitor patient flow</vt:lpstr>
      <vt:lpstr>Change 3: multi-disciplinary/multi-agency discharge teams, including the voluntary and community sector</vt:lpstr>
      <vt:lpstr>Change 4: home first/discharge to assess</vt:lpstr>
      <vt:lpstr>Change 5: seven-day service</vt:lpstr>
      <vt:lpstr>Change 6: trusted assessors </vt:lpstr>
      <vt:lpstr>Change 7: focus on choice</vt:lpstr>
      <vt:lpstr>Change 8: enhancing health in care homes</vt:lpstr>
      <vt:lpstr>Change 9: Housing and related services</vt:lpstr>
      <vt:lpstr>Change 9: Housing and related services</vt:lpstr>
      <vt:lpstr>David’s story – housing to health</vt:lpstr>
    </vt:vector>
  </TitlesOfParts>
  <Company>LGA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main title here</dc:title>
  <dc:creator>Anna Jennings</dc:creator>
  <cp:lastModifiedBy>Fiona Russell</cp:lastModifiedBy>
  <cp:revision>510</cp:revision>
  <cp:lastPrinted>2019-11-27T14:02:59Z</cp:lastPrinted>
  <dcterms:created xsi:type="dcterms:W3CDTF">2018-11-12T10:28:12Z</dcterms:created>
  <dcterms:modified xsi:type="dcterms:W3CDTF">2019-11-27T22:21:38Z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C.identifier">
    <vt:lpwstr>IDEA</vt:lpwstr>
  </property>
  <property fmtid="{D5CDD505-2E9C-101B-9397-08002B2CF9AE}" pid="3" name="DC.date.issued">
    <vt:lpwstr>2010-07-26T00:00:00Z</vt:lpwstr>
  </property>
  <property fmtid="{D5CDD505-2E9C-101B-9397-08002B2CF9AE}" pid="4" name="Move to Archive">
    <vt:lpwstr>Current</vt:lpwstr>
  </property>
  <property fmtid="{D5CDD505-2E9C-101B-9397-08002B2CF9AE}" pid="5" name="DC.Description">
    <vt:lpwstr>powerpoint template</vt:lpwstr>
  </property>
  <property fmtid="{D5CDD505-2E9C-101B-9397-08002B2CF9AE}" pid="6" name="Status">
    <vt:lpwstr>[None]</vt:lpwstr>
  </property>
  <property fmtid="{D5CDD505-2E9C-101B-9397-08002B2CF9AE}" pid="7" name="DC.Author">
    <vt:lpwstr>Julia White</vt:lpwstr>
  </property>
  <property fmtid="{D5CDD505-2E9C-101B-9397-08002B2CF9AE}" pid="8" name="DC.creator">
    <vt:lpwstr>Marketing</vt:lpwstr>
  </property>
  <property fmtid="{D5CDD505-2E9C-101B-9397-08002B2CF9AE}" pid="9" name="Date">
    <vt:lpwstr>2010-07-26T00:00:00Z</vt:lpwstr>
  </property>
  <property fmtid="{D5CDD505-2E9C-101B-9397-08002B2CF9AE}" pid="10" name="DC.Language">
    <vt:lpwstr>eng</vt:lpwstr>
  </property>
  <property fmtid="{D5CDD505-2E9C-101B-9397-08002B2CF9AE}" pid="11" name="Work area">
    <vt:lpwstr/>
  </property>
  <property fmtid="{D5CDD505-2E9C-101B-9397-08002B2CF9AE}" pid="12" name="DC.Type">
    <vt:lpwstr/>
  </property>
  <property fmtid="{D5CDD505-2E9C-101B-9397-08002B2CF9AE}" pid="13" name="e-GMS.subject.keyword">
    <vt:lpwstr/>
  </property>
  <property fmtid="{D5CDD505-2E9C-101B-9397-08002B2CF9AE}" pid="14" name="LGA Template">
    <vt:lpwstr>Template</vt:lpwstr>
  </property>
  <property fmtid="{D5CDD505-2E9C-101B-9397-08002B2CF9AE}" pid="15" name="ContentTypeId">
    <vt:lpwstr>0x01010037D2CA70CA811A4C9F18DA57CEC52A38</vt:lpwstr>
  </property>
</Properties>
</file>