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1" r:id="rId2"/>
    <p:sldId id="267" r:id="rId3"/>
    <p:sldId id="282" r:id="rId4"/>
    <p:sldId id="275" r:id="rId5"/>
    <p:sldId id="259" r:id="rId6"/>
    <p:sldId id="276" r:id="rId7"/>
    <p:sldId id="280" r:id="rId8"/>
    <p:sldId id="278" r:id="rId9"/>
    <p:sldId id="279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DA711-EE1C-41A5-9A1D-149884B52C7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90040-860E-4EBC-8924-DD97E6951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401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B7BB7-3B82-4B80-AD33-790A2BB6B9FE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F65EC-DA6C-493F-99C6-270319B32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2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90B55-000B-45D8-9312-067EB9B4A816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8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90B55-000B-45D8-9312-067EB9B4A816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9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Limited opportunities for new development within the cities boundaries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Housing Strategy provides strategic context – three priorities to support improving housing supply, quality and support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90B55-000B-45D8-9312-067EB9B4A816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73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90B55-000B-45D8-9312-067EB9B4A816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80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Good supply of sheltered</a:t>
            </a:r>
            <a:r>
              <a:rPr lang="en-GB" baseline="0" dirty="0" smtClean="0"/>
              <a:t> housing in the city both BHCC owned and RP’s.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Extra care is one approach – effort also being made to</a:t>
            </a:r>
            <a:r>
              <a:rPr lang="en-GB" baseline="0" dirty="0" smtClean="0"/>
              <a:t> make better use of existing resources</a:t>
            </a:r>
          </a:p>
          <a:p>
            <a:r>
              <a:rPr lang="en-GB" baseline="0" dirty="0" smtClean="0"/>
              <a:t>New extra care developed – Brook Mead is the latest with three schemes in the city now</a:t>
            </a:r>
          </a:p>
          <a:p>
            <a:r>
              <a:rPr lang="en-GB" baseline="0" dirty="0" smtClean="0"/>
              <a:t>Pressure on ASC budgets with high residential placements – is there an alternative?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90B55-000B-45D8-9312-067EB9B4A816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135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90B55-000B-45D8-9312-067EB9B4A816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135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90B55-000B-45D8-9312-067EB9B4A816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786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Developing a comprehensive information ad advice service</a:t>
            </a:r>
            <a:r>
              <a:rPr lang="en-GB" baseline="0" dirty="0" smtClean="0"/>
              <a:t> in relation to housing options for older people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90B55-000B-45D8-9312-067EB9B4A816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600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5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49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65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 rot="19873204">
            <a:off x="8458200" y="5580063"/>
            <a:ext cx="1371600" cy="1371600"/>
          </a:xfrm>
          <a:prstGeom prst="rect">
            <a:avLst/>
          </a:prstGeom>
          <a:solidFill>
            <a:srgbClr val="6600FF"/>
          </a:solidFill>
          <a:ln w="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Rectangle 10"/>
          <p:cNvSpPr>
            <a:spLocks noChangeArrowheads="1"/>
          </p:cNvSpPr>
          <p:nvPr userDrawn="1"/>
        </p:nvSpPr>
        <p:spPr bwMode="auto">
          <a:xfrm rot="17769892">
            <a:off x="7747000" y="5700713"/>
            <a:ext cx="1354138" cy="1408112"/>
          </a:xfrm>
          <a:prstGeom prst="rect">
            <a:avLst/>
          </a:prstGeom>
          <a:solidFill>
            <a:srgbClr val="A80063">
              <a:alpha val="67842"/>
            </a:srgbClr>
          </a:solidFill>
          <a:ln w="0" algn="ctr">
            <a:noFill/>
            <a:round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6" name="Straight Connector 3"/>
          <p:cNvCxnSpPr>
            <a:cxnSpLocks noChangeShapeType="1"/>
          </p:cNvCxnSpPr>
          <p:nvPr userDrawn="1"/>
        </p:nvCxnSpPr>
        <p:spPr bwMode="auto">
          <a:xfrm>
            <a:off x="571500" y="928688"/>
            <a:ext cx="8115300" cy="1587"/>
          </a:xfrm>
          <a:prstGeom prst="line">
            <a:avLst/>
          </a:prstGeom>
          <a:noFill/>
          <a:ln w="9525" algn="ctr">
            <a:solidFill>
              <a:srgbClr val="000080"/>
            </a:solidFill>
            <a:round/>
            <a:headEnd/>
            <a:tailEnd/>
          </a:ln>
        </p:spPr>
      </p:cxnSp>
      <p:pic>
        <p:nvPicPr>
          <p:cNvPr id="7" name="Picture 11" descr="BHCC_logo_wo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867400"/>
            <a:ext cx="955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399" y="1371600"/>
            <a:ext cx="7882327" cy="46482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</a:t>
            </a:r>
            <a:r>
              <a:rPr lang="en-GB" dirty="0" err="1" smtClean="0"/>
              <a:t>tokkkkk</a:t>
            </a:r>
            <a:r>
              <a:rPr lang="en-GB" dirty="0" smtClean="0"/>
              <a:t>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19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59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9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4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94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75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6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65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40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4F60-5793-4075-A161-AA678C34934F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C3FE9-E3B2-4075-BE2D-33B70F040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55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3399" y="1124744"/>
            <a:ext cx="7882327" cy="4608512"/>
          </a:xfrm>
        </p:spPr>
        <p:txBody>
          <a:bodyPr/>
          <a:lstStyle/>
          <a:p>
            <a:pPr lvl="0" algn="ctr"/>
            <a:endParaRPr lang="en-GB" sz="3200" dirty="0" smtClean="0">
              <a:solidFill>
                <a:prstClr val="black">
                  <a:tint val="75000"/>
                </a:prstClr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88362" y="980729"/>
            <a:ext cx="7772400" cy="108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Housing choices for older people </a:t>
            </a:r>
            <a:endParaRPr lang="en-GB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212976"/>
            <a:ext cx="6401355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8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Unity authority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Popular location to live, work and visit.  Great location but physically constrained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City of contrast – pockets of wealth vs areas of deprivation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High property prices and large private rented sector in the city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Shortage of affordable homes in </a:t>
            </a:r>
            <a:r>
              <a:rPr lang="en-GB" dirty="0"/>
              <a:t>the city </a:t>
            </a:r>
            <a:r>
              <a:rPr lang="en-GB" dirty="0" smtClean="0"/>
              <a:t>– high housing need across all age groups with incomes not keeping pace with rising rent affecting affordability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Increasing population with the proportion of 60+ set to grow substantially over the coming decades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69280" y="274636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80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dirty="0" smtClean="0"/>
              <a:t> City picture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0604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b="1" dirty="0" smtClean="0"/>
              <a:t>Providing </a:t>
            </a:r>
            <a:r>
              <a:rPr lang="en-GB" sz="2000" b="1" dirty="0"/>
              <a:t>additional affordable Homes</a:t>
            </a:r>
          </a:p>
          <a:p>
            <a:r>
              <a:rPr lang="en-GB" sz="2000" dirty="0"/>
              <a:t>The proposal is </a:t>
            </a:r>
            <a:r>
              <a:rPr lang="en-GB" sz="2000" dirty="0" smtClean="0"/>
              <a:t>to undertake </a:t>
            </a:r>
            <a:r>
              <a:rPr lang="en-GB" sz="2000" dirty="0"/>
              <a:t>the following work to improve and accelerate </a:t>
            </a:r>
            <a:r>
              <a:rPr lang="en-GB" sz="2000" dirty="0" smtClean="0"/>
              <a:t>delivery of </a:t>
            </a:r>
            <a:r>
              <a:rPr lang="en-GB" sz="2000" dirty="0"/>
              <a:t>new housing supply over the period 2019-2023: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Develop </a:t>
            </a:r>
            <a:r>
              <a:rPr lang="en-GB" sz="2000" dirty="0"/>
              <a:t>800 additional council homes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Develop </a:t>
            </a:r>
            <a:r>
              <a:rPr lang="en-GB" sz="2000" dirty="0"/>
              <a:t>700 other new homes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Review </a:t>
            </a:r>
            <a:r>
              <a:rPr lang="en-GB" sz="2000" dirty="0"/>
              <a:t>the rent policy to maximise the number of council homes </a:t>
            </a:r>
            <a:r>
              <a:rPr lang="en-GB" sz="2000" dirty="0" smtClean="0"/>
              <a:t>replaced at </a:t>
            </a:r>
            <a:r>
              <a:rPr lang="en-GB" sz="2000" dirty="0"/>
              <a:t>social or living wage rents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Develop </a:t>
            </a:r>
            <a:r>
              <a:rPr lang="en-GB" sz="2000" dirty="0"/>
              <a:t>the existing Hidden Homes strategy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Develop </a:t>
            </a:r>
            <a:r>
              <a:rPr lang="en-GB" sz="2000" dirty="0"/>
              <a:t>a policy for the council to take the role of developer on major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      sites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Explore </a:t>
            </a:r>
            <a:r>
              <a:rPr lang="en-GB" sz="2000" dirty="0"/>
              <a:t>greater use of modern methods of construction in our delivery </a:t>
            </a:r>
            <a:r>
              <a:rPr lang="en-GB" sz="2000" dirty="0" smtClean="0"/>
              <a:t>of new homes</a:t>
            </a:r>
            <a:endParaRPr lang="en-GB" sz="20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69280" y="274636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80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dirty="0" smtClean="0"/>
              <a:t> </a:t>
            </a:r>
            <a:r>
              <a:rPr lang="en-GB" sz="2400" dirty="0" smtClean="0"/>
              <a:t>Housing Committee </a:t>
            </a:r>
            <a:r>
              <a:rPr lang="en-GB" sz="2400" dirty="0" err="1"/>
              <a:t>W</a:t>
            </a:r>
            <a:r>
              <a:rPr lang="en-GB" sz="2400" dirty="0" err="1" smtClean="0"/>
              <a:t>orkplan</a:t>
            </a:r>
            <a:r>
              <a:rPr lang="en-GB" sz="2400" dirty="0" smtClean="0"/>
              <a:t> 2019-2023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7338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Facing a number of challenges in the city including the rising cost of residential placements in the city.  In addition the council is developing it’s City Plan Part 2 with a new Housing </a:t>
            </a:r>
            <a:r>
              <a:rPr lang="en-GB" dirty="0"/>
              <a:t>S</a:t>
            </a:r>
            <a:r>
              <a:rPr lang="en-GB" dirty="0" smtClean="0"/>
              <a:t>trategy for the city due in 2020.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Ideal time to jointly commission a needs assessment working with Housing LIN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The assessment looked at need and demand for different housing options for older people in the short, medium and long term to 2035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Key part of the assessment was hearing from older residents in the city about their aspirations for housing now and into the future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69280" y="274636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80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dirty="0" smtClean="0"/>
              <a:t>Working with Housing LIN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662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3399" y="1371600"/>
            <a:ext cx="7882327" cy="4793704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Brighton has a young population relative to the south east but the proportion of 60+ set to grow substantially over the coming decades.  By 2035:</a:t>
            </a:r>
          </a:p>
          <a:p>
            <a:pPr lvl="0"/>
            <a:r>
              <a:rPr lang="en-GB" sz="1800" dirty="0" smtClean="0"/>
              <a:t>	60+ due to increase by 39%</a:t>
            </a:r>
          </a:p>
          <a:p>
            <a:pPr lvl="0"/>
            <a:r>
              <a:rPr lang="en-GB" sz="1800" dirty="0"/>
              <a:t>	</a:t>
            </a:r>
            <a:r>
              <a:rPr lang="en-GB" sz="1800" dirty="0" smtClean="0"/>
              <a:t>70+ due to increase by 38%</a:t>
            </a:r>
          </a:p>
          <a:p>
            <a:pPr lvl="0"/>
            <a:r>
              <a:rPr lang="en-GB" sz="1800" dirty="0"/>
              <a:t>	</a:t>
            </a:r>
            <a:r>
              <a:rPr lang="en-GB" sz="1800" dirty="0" smtClean="0"/>
              <a:t>80+ due to increase by 43%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Growing number of older people with complex needs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Tenure types of over 60’s at present.  But this pattern will change  as owner occupation falls.</a:t>
            </a:r>
            <a:endParaRPr lang="en-GB" sz="1800" dirty="0"/>
          </a:p>
          <a:p>
            <a:pPr lvl="0"/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03261" y="274637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80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dirty="0" smtClean="0"/>
              <a:t>Demographics </a:t>
            </a:r>
            <a:endParaRPr lang="en-GB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372210"/>
              </p:ext>
            </p:extLst>
          </p:nvPr>
        </p:nvGraphicFramePr>
        <p:xfrm>
          <a:off x="1331640" y="4005065"/>
          <a:ext cx="5760640" cy="229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4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171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Tenure  by age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60-74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75-84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85+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60+ total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2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Owner occupier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68%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72%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70%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70%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2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Social rented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20%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19%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18%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19%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2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Private rented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9%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8%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85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Other private</a:t>
                      </a:r>
                      <a:r>
                        <a:rPr lang="en-GB" sz="1600" baseline="0" dirty="0" smtClean="0"/>
                        <a:t> rented or living rent free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5%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3%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25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Current range of housing designated for older people in the city does offer a degree of choice, particularly in terms of traditional sheltered housing to rent and private leasehold retirement housing.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Current supply of specialist housing and accommodation for older people – just under 5,000 properties/bed spaces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Housing for older people for social rent e.g. sheltered housing  and extra care housing – lower average supply amongst comparator authorities but slightly higher than the all England average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Supply of residential care and nursing care beds – above average supply amongst our comparator authorities</a:t>
            </a:r>
            <a:endParaRPr lang="en-GB" sz="20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03261" y="274637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80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dirty="0" smtClean="0"/>
              <a:t>Current provision  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4195" y="4725144"/>
            <a:ext cx="3338748" cy="191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7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Focus groups and a survey were conducted with people aged 55+ living in Brighton &amp; Hove – views of c240 residents were received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58% of respondents to our survey indicated they were planning to move at some point in the future.  Of these 38% were planning to move within the next 5 year, increasing to 57% within the next 10 years.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Identified that there are diverse needs and there was a interest in a mix of housing types (both specialist housing for older people and mainstream housing that is better designed to meet the needs of an ageing population) and widening of choice.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Key theme that options need to be </a:t>
            </a:r>
            <a:r>
              <a:rPr lang="en-GB" sz="2000" b="1" i="1" dirty="0" smtClean="0"/>
              <a:t>attractive and affordable </a:t>
            </a:r>
            <a:r>
              <a:rPr lang="en-GB" sz="2000" dirty="0" smtClean="0"/>
              <a:t>for more older people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Majority would like to be supported to remain living independently in their current homes</a:t>
            </a:r>
          </a:p>
          <a:p>
            <a:pPr lvl="0"/>
            <a:endParaRPr lang="en-GB" sz="20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03261" y="274637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80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dirty="0" smtClean="0"/>
              <a:t>Resident views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928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Based on outcomes </a:t>
            </a:r>
            <a:r>
              <a:rPr lang="en-GB" sz="2000" dirty="0" smtClean="0"/>
              <a:t>and the </a:t>
            </a:r>
            <a:r>
              <a:rPr lang="en-GB" sz="2000" dirty="0"/>
              <a:t>evidence base an </a:t>
            </a:r>
            <a:r>
              <a:rPr lang="en-GB" sz="2000" dirty="0" smtClean="0"/>
              <a:t>increase in the </a:t>
            </a:r>
            <a:r>
              <a:rPr lang="en-GB" sz="2000" dirty="0"/>
              <a:t>range and volume of housing options for older people is </a:t>
            </a:r>
            <a:r>
              <a:rPr lang="en-GB" sz="2000" dirty="0" smtClean="0"/>
              <a:t>needed to meet need.  This to include: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 smtClean="0"/>
              <a:t>New build age designated housing (both care ready and with care)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 smtClean="0"/>
              <a:t>Mainstream housing that are well designed to appeal to older people – options for intergenerational housing  and </a:t>
            </a:r>
            <a:r>
              <a:rPr lang="en-GB" sz="2000" dirty="0"/>
              <a:t>other contemporary examples such as community led co-living models 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GB" sz="2000" dirty="0"/>
              <a:t>Remodelling and refurbishment of existing age designated </a:t>
            </a:r>
            <a:r>
              <a:rPr lang="en-GB" sz="2000" dirty="0" smtClean="0"/>
              <a:t>housing – making existing stock in the city fit for the future</a:t>
            </a: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03261" y="274637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80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dirty="0" smtClean="0"/>
              <a:t>Outcomes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0050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This assessment provides a platform for designing our future offer for residents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Rethinking </a:t>
            </a:r>
            <a:r>
              <a:rPr lang="en-GB" sz="2000" dirty="0"/>
              <a:t>customer service offer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Rethinking language and branding 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Linking housing to the council’s Health and Wellbeing Board </a:t>
            </a:r>
            <a:r>
              <a:rPr lang="en-GB" sz="2000" dirty="0" smtClean="0"/>
              <a:t>- keep links to the preventative agenda, keeping people well at home with access to the right support and adaptations.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Developing an older peoples housing planning policy for City Plan    Part 2 – providing clear guidance on our expectations to developers </a:t>
            </a:r>
            <a:endParaRPr lang="en-GB" sz="2000" dirty="0"/>
          </a:p>
          <a:p>
            <a:pPr lvl="0"/>
            <a:endParaRPr lang="en-GB" sz="20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03261" y="274637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80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80"/>
                </a:solidFill>
                <a:latin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dirty="0" smtClean="0"/>
              <a:t>Next steps for BHCC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389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D2CA70CA811A4C9F18DA57CEC52A38" ma:contentTypeVersion="10" ma:contentTypeDescription="Create a new document." ma:contentTypeScope="" ma:versionID="eb77b47be9ce329ef3243f76179df2e3">
  <xsd:schema xmlns:xsd="http://www.w3.org/2001/XMLSchema" xmlns:xs="http://www.w3.org/2001/XMLSchema" xmlns:p="http://schemas.microsoft.com/office/2006/metadata/properties" xmlns:ns2="3e6cab67-71e1-43fe-bf44-962cf23444a2" xmlns:ns3="22d97ed3-d2a5-4c55-aaa9-0f8d366c11e6" targetNamespace="http://schemas.microsoft.com/office/2006/metadata/properties" ma:root="true" ma:fieldsID="ce6cdf38a8f1a12195fb6d39bc502dfe" ns2:_="" ns3:_="">
    <xsd:import namespace="3e6cab67-71e1-43fe-bf44-962cf23444a2"/>
    <xsd:import namespace="22d97ed3-d2a5-4c55-aaa9-0f8d366c11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6cab67-71e1-43fe-bf44-962cf23444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d97ed3-d2a5-4c55-aaa9-0f8d366c11e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7B54BF-4F5B-4E95-A249-297FA0681189}"/>
</file>

<file path=customXml/itemProps2.xml><?xml version="1.0" encoding="utf-8"?>
<ds:datastoreItem xmlns:ds="http://schemas.openxmlformats.org/officeDocument/2006/customXml" ds:itemID="{1BA81BF2-6043-44F8-B281-A19D40708FAD}"/>
</file>

<file path=customXml/itemProps3.xml><?xml version="1.0" encoding="utf-8"?>
<ds:datastoreItem xmlns:ds="http://schemas.openxmlformats.org/officeDocument/2006/customXml" ds:itemID="{644C6B39-7886-44A1-8EF9-06D467A60891}"/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882</Words>
  <Application>Microsoft Office PowerPoint</Application>
  <PresentationFormat>On-screen Show (4:3)</PresentationFormat>
  <Paragraphs>93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Brighton &amp; Hove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Smith</dc:creator>
  <cp:lastModifiedBy>Sandra Dumbrell</cp:lastModifiedBy>
  <cp:revision>72</cp:revision>
  <cp:lastPrinted>2019-11-25T15:20:04Z</cp:lastPrinted>
  <dcterms:created xsi:type="dcterms:W3CDTF">2017-09-13T10:05:35Z</dcterms:created>
  <dcterms:modified xsi:type="dcterms:W3CDTF">2019-11-28T16:08:02Z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0x01010037D2CA70CA811A4C9F18DA57CEC52A38</vt:lpwstr>
  </property>
</Properties>
</file>