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68" r:id="rId6"/>
    <p:sldId id="266" r:id="rId7"/>
    <p:sldId id="263" r:id="rId8"/>
    <p:sldId id="272" r:id="rId9"/>
    <p:sldId id="270" r:id="rId10"/>
    <p:sldId id="265" r:id="rId11"/>
    <p:sldId id="269" r:id="rId12"/>
    <p:sldId id="271" r:id="rId13"/>
    <p:sldId id="273" r:id="rId14"/>
    <p:sldId id="264" r:id="rId15"/>
    <p:sldId id="275" r:id="rId16"/>
    <p:sldId id="267" r:id="rId17"/>
    <p:sldId id="260" r:id="rId18"/>
  </p:sldIdLst>
  <p:sldSz cx="11522075" cy="6480175"/>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6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is Beech" initials="L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F5F5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FB5903-B516-4FF1-8955-0C4FAD699DAD}" v="10" dt="2019-12-02T11:46:34.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68" y="28"/>
      </p:cViewPr>
      <p:guideLst>
        <p:guide orient="horz" pos="2041"/>
        <p:guide pos="362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Fox" userId="5d3c37f3-95f6-4888-a524-0ec9b88bc512" providerId="ADAL" clId="{C8FB5903-B516-4FF1-8955-0C4FAD699DAD}"/>
    <pc:docChg chg="undo custSel addSld delSld modSld">
      <pc:chgData name="Sophie Fox" userId="5d3c37f3-95f6-4888-a524-0ec9b88bc512" providerId="ADAL" clId="{C8FB5903-B516-4FF1-8955-0C4FAD699DAD}" dt="2019-12-04T10:34:35.627" v="95" actId="47"/>
      <pc:docMkLst>
        <pc:docMk/>
      </pc:docMkLst>
      <pc:sldChg chg="add del">
        <pc:chgData name="Sophie Fox" userId="5d3c37f3-95f6-4888-a524-0ec9b88bc512" providerId="ADAL" clId="{C8FB5903-B516-4FF1-8955-0C4FAD699DAD}" dt="2019-12-02T11:43:30.814" v="43" actId="2696"/>
        <pc:sldMkLst>
          <pc:docMk/>
          <pc:sldMk cId="3156878865" sldId="276"/>
        </pc:sldMkLst>
      </pc:sldChg>
      <pc:sldChg chg="modSp add del">
        <pc:chgData name="Sophie Fox" userId="5d3c37f3-95f6-4888-a524-0ec9b88bc512" providerId="ADAL" clId="{C8FB5903-B516-4FF1-8955-0C4FAD699DAD}" dt="2019-12-04T10:34:35.627" v="95" actId="47"/>
        <pc:sldMkLst>
          <pc:docMk/>
          <pc:sldMk cId="2751770390" sldId="277"/>
        </pc:sldMkLst>
        <pc:spChg chg="mod">
          <ac:chgData name="Sophie Fox" userId="5d3c37f3-95f6-4888-a524-0ec9b88bc512" providerId="ADAL" clId="{C8FB5903-B516-4FF1-8955-0C4FAD699DAD}" dt="2019-12-02T11:43:06.224" v="21" actId="20577"/>
          <ac:spMkLst>
            <pc:docMk/>
            <pc:sldMk cId="2751770390" sldId="277"/>
            <ac:spMk id="2051" creationId="{6D8EA450-01B2-4044-9A82-44BE0A996AD8}"/>
          </ac:spMkLst>
        </pc:spChg>
        <pc:spChg chg="mod">
          <ac:chgData name="Sophie Fox" userId="5d3c37f3-95f6-4888-a524-0ec9b88bc512" providerId="ADAL" clId="{C8FB5903-B516-4FF1-8955-0C4FAD699DAD}" dt="2019-12-02T11:43:18.055" v="42" actId="20577"/>
          <ac:spMkLst>
            <pc:docMk/>
            <pc:sldMk cId="2751770390" sldId="277"/>
            <ac:spMk id="2052" creationId="{994C373C-86C3-486E-B075-CFC249C7DE04}"/>
          </ac:spMkLst>
        </pc:spChg>
      </pc:sldChg>
      <pc:sldChg chg="addSp delSp modSp add del">
        <pc:chgData name="Sophie Fox" userId="5d3c37f3-95f6-4888-a524-0ec9b88bc512" providerId="ADAL" clId="{C8FB5903-B516-4FF1-8955-0C4FAD699DAD}" dt="2019-12-04T10:34:32.655" v="94" actId="47"/>
        <pc:sldMkLst>
          <pc:docMk/>
          <pc:sldMk cId="2348846998" sldId="278"/>
        </pc:sldMkLst>
        <pc:spChg chg="add del mod">
          <ac:chgData name="Sophie Fox" userId="5d3c37f3-95f6-4888-a524-0ec9b88bc512" providerId="ADAL" clId="{C8FB5903-B516-4FF1-8955-0C4FAD699DAD}" dt="2019-12-02T11:44:30.634" v="51" actId="478"/>
          <ac:spMkLst>
            <pc:docMk/>
            <pc:sldMk cId="2348846998" sldId="278"/>
            <ac:spMk id="2" creationId="{49EF8AC4-AD2A-4868-8061-CD9413BF0D25}"/>
          </ac:spMkLst>
        </pc:spChg>
        <pc:spChg chg="mod">
          <ac:chgData name="Sophie Fox" userId="5d3c37f3-95f6-4888-a524-0ec9b88bc512" providerId="ADAL" clId="{C8FB5903-B516-4FF1-8955-0C4FAD699DAD}" dt="2019-12-02T11:46:38.953" v="88" actId="1076"/>
          <ac:spMkLst>
            <pc:docMk/>
            <pc:sldMk cId="2348846998" sldId="278"/>
            <ac:spMk id="3" creationId="{AA084CEB-4D7E-484D-8878-3F86F0EEB142}"/>
          </ac:spMkLst>
        </pc:spChg>
        <pc:spChg chg="add del mod">
          <ac:chgData name="Sophie Fox" userId="5d3c37f3-95f6-4888-a524-0ec9b88bc512" providerId="ADAL" clId="{C8FB5903-B516-4FF1-8955-0C4FAD699DAD}" dt="2019-12-02T11:44:23.378" v="50" actId="478"/>
          <ac:spMkLst>
            <pc:docMk/>
            <pc:sldMk cId="2348846998" sldId="278"/>
            <ac:spMk id="4" creationId="{0F91A77A-8538-4B9F-BE34-31A03924655D}"/>
          </ac:spMkLst>
        </pc:spChg>
        <pc:spChg chg="add mod">
          <ac:chgData name="Sophie Fox" userId="5d3c37f3-95f6-4888-a524-0ec9b88bc512" providerId="ADAL" clId="{C8FB5903-B516-4FF1-8955-0C4FAD699DAD}" dt="2019-12-02T14:07:23.892" v="93" actId="1076"/>
          <ac:spMkLst>
            <pc:docMk/>
            <pc:sldMk cId="2348846998" sldId="278"/>
            <ac:spMk id="5" creationId="{1AD68DE1-832F-4745-B050-FDE5AE54996E}"/>
          </ac:spMkLst>
        </pc:spChg>
        <pc:spChg chg="add del mod">
          <ac:chgData name="Sophie Fox" userId="5d3c37f3-95f6-4888-a524-0ec9b88bc512" providerId="ADAL" clId="{C8FB5903-B516-4FF1-8955-0C4FAD699DAD}" dt="2019-12-02T11:46:26.575" v="84" actId="478"/>
          <ac:spMkLst>
            <pc:docMk/>
            <pc:sldMk cId="2348846998" sldId="278"/>
            <ac:spMk id="6" creationId="{E0A49FDE-1939-4227-9D69-A1FA36EFE186}"/>
          </ac:spMkLst>
        </pc:spChg>
        <pc:spChg chg="del mod">
          <ac:chgData name="Sophie Fox" userId="5d3c37f3-95f6-4888-a524-0ec9b88bc512" providerId="ADAL" clId="{C8FB5903-B516-4FF1-8955-0C4FAD699DAD}" dt="2019-12-02T11:44:04.265" v="46" actId="478"/>
          <ac:spMkLst>
            <pc:docMk/>
            <pc:sldMk cId="2348846998" sldId="278"/>
            <ac:spMk id="2051" creationId="{6D8EA450-01B2-4044-9A82-44BE0A996AD8}"/>
          </ac:spMkLst>
        </pc:spChg>
        <pc:spChg chg="del mod">
          <ac:chgData name="Sophie Fox" userId="5d3c37f3-95f6-4888-a524-0ec9b88bc512" providerId="ADAL" clId="{C8FB5903-B516-4FF1-8955-0C4FAD699DAD}" dt="2019-12-02T11:46:17.934" v="83" actId="478"/>
          <ac:spMkLst>
            <pc:docMk/>
            <pc:sldMk cId="2348846998" sldId="278"/>
            <ac:spMk id="2052" creationId="{994C373C-86C3-486E-B075-CFC249C7DE04}"/>
          </ac:spMkLst>
        </pc:spChg>
        <pc:spChg chg="del">
          <ac:chgData name="Sophie Fox" userId="5d3c37f3-95f6-4888-a524-0ec9b88bc512" providerId="ADAL" clId="{C8FB5903-B516-4FF1-8955-0C4FAD699DAD}" dt="2019-12-02T11:46:34.571" v="86" actId="478"/>
          <ac:spMkLst>
            <pc:docMk/>
            <pc:sldMk cId="2348846998" sldId="278"/>
            <ac:spMk id="2055" creationId="{22C6EBA1-C1AD-41BE-9DFC-66B6FCA1E8D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E3580-4159-4F30-9744-44F73DCB3FAC}" type="datetimeFigureOut">
              <a:rPr lang="en-GB" smtClean="0"/>
              <a:t>04/12/2019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663A8-9D11-43E6-86AC-01DE9186E2E9}" type="slidenum">
              <a:rPr lang="en-GB" smtClean="0"/>
              <a:t>‹#›</a:t>
            </a:fld>
            <a:endParaRPr lang="en-GB"/>
          </a:p>
        </p:txBody>
      </p:sp>
    </p:spTree>
    <p:extLst>
      <p:ext uri="{BB962C8B-B14F-4D97-AF65-F5344CB8AC3E}">
        <p14:creationId xmlns:p14="http://schemas.microsoft.com/office/powerpoint/2010/main" val="63589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Purpose of the presentation – let you know what’s going on at the LIN nationally, give you a flavour of the breadth of our work, and encourage you to make use of our free online resources (and even get involved).</a:t>
            </a:r>
          </a:p>
        </p:txBody>
      </p:sp>
      <p:sp>
        <p:nvSpPr>
          <p:cNvPr id="4" name="Slide Number Placeholder 3"/>
          <p:cNvSpPr>
            <a:spLocks noGrp="1"/>
          </p:cNvSpPr>
          <p:nvPr>
            <p:ph type="sldNum" sz="quarter" idx="5"/>
          </p:nvPr>
        </p:nvSpPr>
        <p:spPr/>
        <p:txBody>
          <a:bodyPr/>
          <a:lstStyle/>
          <a:p>
            <a:fld id="{E86663A8-9D11-43E6-86AC-01DE9186E2E9}" type="slidenum">
              <a:rPr lang="en-GB" smtClean="0"/>
              <a:t>1</a:t>
            </a:fld>
            <a:endParaRPr lang="en-GB"/>
          </a:p>
        </p:txBody>
      </p:sp>
    </p:spTree>
    <p:extLst>
      <p:ext uri="{BB962C8B-B14F-4D97-AF65-F5344CB8AC3E}">
        <p14:creationId xmlns:p14="http://schemas.microsoft.com/office/powerpoint/2010/main" val="374424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paid for guide, but provides a really useful collection of advice and sector intelligence on this topic</a:t>
            </a:r>
          </a:p>
        </p:txBody>
      </p:sp>
      <p:sp>
        <p:nvSpPr>
          <p:cNvPr id="4" name="Slide Number Placeholder 3"/>
          <p:cNvSpPr>
            <a:spLocks noGrp="1"/>
          </p:cNvSpPr>
          <p:nvPr>
            <p:ph type="sldNum" sz="quarter" idx="5"/>
          </p:nvPr>
        </p:nvSpPr>
        <p:spPr/>
        <p:txBody>
          <a:bodyPr/>
          <a:lstStyle/>
          <a:p>
            <a:fld id="{E86663A8-9D11-43E6-86AC-01DE9186E2E9}" type="slidenum">
              <a:rPr lang="en-GB" smtClean="0"/>
              <a:t>10</a:t>
            </a:fld>
            <a:endParaRPr lang="en-GB"/>
          </a:p>
        </p:txBody>
      </p:sp>
    </p:spTree>
    <p:extLst>
      <p:ext uri="{BB962C8B-B14F-4D97-AF65-F5344CB8AC3E}">
        <p14:creationId xmlns:p14="http://schemas.microsoft.com/office/powerpoint/2010/main" val="155983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Survey is still open.</a:t>
            </a:r>
          </a:p>
          <a:p>
            <a:r>
              <a:rPr lang="en-GB" dirty="0"/>
              <a:t>A range of compendiums of practice </a:t>
            </a:r>
          </a:p>
        </p:txBody>
      </p:sp>
      <p:sp>
        <p:nvSpPr>
          <p:cNvPr id="4" name="Slide Number Placeholder 3"/>
          <p:cNvSpPr>
            <a:spLocks noGrp="1"/>
          </p:cNvSpPr>
          <p:nvPr>
            <p:ph type="sldNum" sz="quarter" idx="5"/>
          </p:nvPr>
        </p:nvSpPr>
        <p:spPr/>
        <p:txBody>
          <a:bodyPr/>
          <a:lstStyle/>
          <a:p>
            <a:fld id="{E86663A8-9D11-43E6-86AC-01DE9186E2E9}" type="slidenum">
              <a:rPr lang="en-GB" smtClean="0"/>
              <a:t>11</a:t>
            </a:fld>
            <a:endParaRPr lang="en-GB"/>
          </a:p>
        </p:txBody>
      </p:sp>
    </p:spTree>
    <p:extLst>
      <p:ext uri="{BB962C8B-B14F-4D97-AF65-F5344CB8AC3E}">
        <p14:creationId xmlns:p14="http://schemas.microsoft.com/office/powerpoint/2010/main" val="3486052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the other examples of work we’ve done with people through the consultancy include…</a:t>
            </a:r>
          </a:p>
        </p:txBody>
      </p:sp>
      <p:sp>
        <p:nvSpPr>
          <p:cNvPr id="4" name="Slide Number Placeholder 3"/>
          <p:cNvSpPr>
            <a:spLocks noGrp="1"/>
          </p:cNvSpPr>
          <p:nvPr>
            <p:ph type="sldNum" sz="quarter" idx="5"/>
          </p:nvPr>
        </p:nvSpPr>
        <p:spPr/>
        <p:txBody>
          <a:bodyPr/>
          <a:lstStyle/>
          <a:p>
            <a:fld id="{E86663A8-9D11-43E6-86AC-01DE9186E2E9}" type="slidenum">
              <a:rPr lang="en-GB" smtClean="0"/>
              <a:t>12</a:t>
            </a:fld>
            <a:endParaRPr lang="en-GB"/>
          </a:p>
        </p:txBody>
      </p:sp>
    </p:spTree>
    <p:extLst>
      <p:ext uri="{BB962C8B-B14F-4D97-AF65-F5344CB8AC3E}">
        <p14:creationId xmlns:p14="http://schemas.microsoft.com/office/powerpoint/2010/main" val="826479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think you’ve got a great idea for a blog or case study, or a suggested theme for a future event, please let us know. And we are always looking for generous hosts to support our meetings and events, to keep them free for </a:t>
            </a:r>
            <a:r>
              <a:rPr lang="en-GB"/>
              <a:t>our delegates.</a:t>
            </a:r>
          </a:p>
        </p:txBody>
      </p:sp>
      <p:sp>
        <p:nvSpPr>
          <p:cNvPr id="4" name="Slide Number Placeholder 3"/>
          <p:cNvSpPr>
            <a:spLocks noGrp="1"/>
          </p:cNvSpPr>
          <p:nvPr>
            <p:ph type="sldNum" sz="quarter" idx="5"/>
          </p:nvPr>
        </p:nvSpPr>
        <p:spPr/>
        <p:txBody>
          <a:bodyPr/>
          <a:lstStyle/>
          <a:p>
            <a:fld id="{E86663A8-9D11-43E6-86AC-01DE9186E2E9}" type="slidenum">
              <a:rPr lang="en-GB" smtClean="0"/>
              <a:t>13</a:t>
            </a:fld>
            <a:endParaRPr lang="en-GB"/>
          </a:p>
        </p:txBody>
      </p:sp>
    </p:spTree>
    <p:extLst>
      <p:ext uri="{BB962C8B-B14F-4D97-AF65-F5344CB8AC3E}">
        <p14:creationId xmlns:p14="http://schemas.microsoft.com/office/powerpoint/2010/main" val="379141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6663A8-9D11-43E6-86AC-01DE9186E2E9}" type="slidenum">
              <a:rPr lang="en-GB" smtClean="0"/>
              <a:t>2</a:t>
            </a:fld>
            <a:endParaRPr lang="en-GB"/>
          </a:p>
        </p:txBody>
      </p:sp>
    </p:spTree>
    <p:extLst>
      <p:ext uri="{BB962C8B-B14F-4D97-AF65-F5344CB8AC3E}">
        <p14:creationId xmlns:p14="http://schemas.microsoft.com/office/powerpoint/2010/main" val="61743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active across themes relating to adult social care, public health, NHS, planning, design, housing and much more… so this is just a flavour </a:t>
            </a:r>
          </a:p>
        </p:txBody>
      </p:sp>
      <p:sp>
        <p:nvSpPr>
          <p:cNvPr id="4" name="Slide Number Placeholder 3"/>
          <p:cNvSpPr>
            <a:spLocks noGrp="1"/>
          </p:cNvSpPr>
          <p:nvPr>
            <p:ph type="sldNum" sz="quarter" idx="5"/>
          </p:nvPr>
        </p:nvSpPr>
        <p:spPr/>
        <p:txBody>
          <a:bodyPr/>
          <a:lstStyle/>
          <a:p>
            <a:fld id="{E86663A8-9D11-43E6-86AC-01DE9186E2E9}" type="slidenum">
              <a:rPr lang="en-GB" smtClean="0"/>
              <a:t>3</a:t>
            </a:fld>
            <a:endParaRPr lang="en-GB"/>
          </a:p>
        </p:txBody>
      </p:sp>
    </p:spTree>
    <p:extLst>
      <p:ext uri="{BB962C8B-B14F-4D97-AF65-F5344CB8AC3E}">
        <p14:creationId xmlns:p14="http://schemas.microsoft.com/office/powerpoint/2010/main" val="59542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Growing interest in models of intergenerational living</a:t>
            </a:r>
          </a:p>
        </p:txBody>
      </p:sp>
      <p:sp>
        <p:nvSpPr>
          <p:cNvPr id="4" name="Slide Number Placeholder 3"/>
          <p:cNvSpPr>
            <a:spLocks noGrp="1"/>
          </p:cNvSpPr>
          <p:nvPr>
            <p:ph type="sldNum" sz="quarter" idx="5"/>
          </p:nvPr>
        </p:nvSpPr>
        <p:spPr/>
        <p:txBody>
          <a:bodyPr/>
          <a:lstStyle/>
          <a:p>
            <a:fld id="{E86663A8-9D11-43E6-86AC-01DE9186E2E9}" type="slidenum">
              <a:rPr lang="en-GB" smtClean="0"/>
              <a:t>4</a:t>
            </a:fld>
            <a:endParaRPr lang="en-GB"/>
          </a:p>
        </p:txBody>
      </p:sp>
    </p:spTree>
    <p:extLst>
      <p:ext uri="{BB962C8B-B14F-4D97-AF65-F5344CB8AC3E}">
        <p14:creationId xmlns:p14="http://schemas.microsoft.com/office/powerpoint/2010/main" val="43714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piece of work was commissioned from the consultancy by Southampton City Council, our last SE meeting included a focus on this report and related themes</a:t>
            </a:r>
          </a:p>
        </p:txBody>
      </p:sp>
      <p:sp>
        <p:nvSpPr>
          <p:cNvPr id="4" name="Slide Number Placeholder 3"/>
          <p:cNvSpPr>
            <a:spLocks noGrp="1"/>
          </p:cNvSpPr>
          <p:nvPr>
            <p:ph type="sldNum" sz="quarter" idx="5"/>
          </p:nvPr>
        </p:nvSpPr>
        <p:spPr/>
        <p:txBody>
          <a:bodyPr/>
          <a:lstStyle/>
          <a:p>
            <a:fld id="{E86663A8-9D11-43E6-86AC-01DE9186E2E9}" type="slidenum">
              <a:rPr lang="en-GB" smtClean="0"/>
              <a:t>5</a:t>
            </a:fld>
            <a:endParaRPr lang="en-GB"/>
          </a:p>
        </p:txBody>
      </p:sp>
    </p:spTree>
    <p:extLst>
      <p:ext uri="{BB962C8B-B14F-4D97-AF65-F5344CB8AC3E}">
        <p14:creationId xmlns:p14="http://schemas.microsoft.com/office/powerpoint/2010/main" val="1542838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commission and author regular case studies, viewpoints, reports and other resources – for example</a:t>
            </a:r>
          </a:p>
        </p:txBody>
      </p:sp>
      <p:sp>
        <p:nvSpPr>
          <p:cNvPr id="4" name="Slide Number Placeholder 3"/>
          <p:cNvSpPr>
            <a:spLocks noGrp="1"/>
          </p:cNvSpPr>
          <p:nvPr>
            <p:ph type="sldNum" sz="quarter" idx="5"/>
          </p:nvPr>
        </p:nvSpPr>
        <p:spPr/>
        <p:txBody>
          <a:bodyPr/>
          <a:lstStyle/>
          <a:p>
            <a:fld id="{E86663A8-9D11-43E6-86AC-01DE9186E2E9}" type="slidenum">
              <a:rPr lang="en-GB" smtClean="0"/>
              <a:t>6</a:t>
            </a:fld>
            <a:endParaRPr lang="en-GB"/>
          </a:p>
        </p:txBody>
      </p:sp>
    </p:spTree>
    <p:extLst>
      <p:ext uri="{BB962C8B-B14F-4D97-AF65-F5344CB8AC3E}">
        <p14:creationId xmlns:p14="http://schemas.microsoft.com/office/powerpoint/2010/main" val="2210142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Blogs are also becoming an important strand for us</a:t>
            </a:r>
          </a:p>
        </p:txBody>
      </p:sp>
      <p:sp>
        <p:nvSpPr>
          <p:cNvPr id="4" name="Slide Number Placeholder 3"/>
          <p:cNvSpPr>
            <a:spLocks noGrp="1"/>
          </p:cNvSpPr>
          <p:nvPr>
            <p:ph type="sldNum" sz="quarter" idx="5"/>
          </p:nvPr>
        </p:nvSpPr>
        <p:spPr/>
        <p:txBody>
          <a:bodyPr/>
          <a:lstStyle/>
          <a:p>
            <a:fld id="{E86663A8-9D11-43E6-86AC-01DE9186E2E9}" type="slidenum">
              <a:rPr lang="en-GB" smtClean="0"/>
              <a:t>7</a:t>
            </a:fld>
            <a:endParaRPr lang="en-GB"/>
          </a:p>
        </p:txBody>
      </p:sp>
    </p:spTree>
    <p:extLst>
      <p:ext uri="{BB962C8B-B14F-4D97-AF65-F5344CB8AC3E}">
        <p14:creationId xmlns:p14="http://schemas.microsoft.com/office/powerpoint/2010/main" val="60754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 publish resources produced by others, where we believe they are of interest to our members – for example:</a:t>
            </a:r>
          </a:p>
        </p:txBody>
      </p:sp>
      <p:sp>
        <p:nvSpPr>
          <p:cNvPr id="4" name="Slide Number Placeholder 3"/>
          <p:cNvSpPr>
            <a:spLocks noGrp="1"/>
          </p:cNvSpPr>
          <p:nvPr>
            <p:ph type="sldNum" sz="quarter" idx="5"/>
          </p:nvPr>
        </p:nvSpPr>
        <p:spPr/>
        <p:txBody>
          <a:bodyPr/>
          <a:lstStyle/>
          <a:p>
            <a:fld id="{E86663A8-9D11-43E6-86AC-01DE9186E2E9}" type="slidenum">
              <a:rPr lang="en-GB" smtClean="0"/>
              <a:t>8</a:t>
            </a:fld>
            <a:endParaRPr lang="en-GB"/>
          </a:p>
        </p:txBody>
      </p:sp>
    </p:spTree>
    <p:extLst>
      <p:ext uri="{BB962C8B-B14F-4D97-AF65-F5344CB8AC3E}">
        <p14:creationId xmlns:p14="http://schemas.microsoft.com/office/powerpoint/2010/main" val="2106360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Housing LIN has been a key influencer behind the development of the HAPPI standards, defining a set of principles for high quality design of housing for older people – we can see the impact of these through the most recent Housing Design Awards – great examples which we can learn from</a:t>
            </a:r>
          </a:p>
        </p:txBody>
      </p:sp>
      <p:sp>
        <p:nvSpPr>
          <p:cNvPr id="4" name="Slide Number Placeholder 3"/>
          <p:cNvSpPr>
            <a:spLocks noGrp="1"/>
          </p:cNvSpPr>
          <p:nvPr>
            <p:ph type="sldNum" sz="quarter" idx="5"/>
          </p:nvPr>
        </p:nvSpPr>
        <p:spPr/>
        <p:txBody>
          <a:bodyPr/>
          <a:lstStyle/>
          <a:p>
            <a:fld id="{E86663A8-9D11-43E6-86AC-01DE9186E2E9}" type="slidenum">
              <a:rPr lang="en-GB" smtClean="0"/>
              <a:t>9</a:t>
            </a:fld>
            <a:endParaRPr lang="en-GB"/>
          </a:p>
        </p:txBody>
      </p:sp>
    </p:spTree>
    <p:extLst>
      <p:ext uri="{BB962C8B-B14F-4D97-AF65-F5344CB8AC3E}">
        <p14:creationId xmlns:p14="http://schemas.microsoft.com/office/powerpoint/2010/main" val="310628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9863" y="1060450"/>
            <a:ext cx="8642350" cy="2255838"/>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439863" y="3403600"/>
            <a:ext cx="8642350" cy="1565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3B8BCEC8-2B90-40C2-9A07-86BFB598ACC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DEEEE122-D89B-44EE-B9B6-375707C34B9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25AD946-7548-49D6-9B46-0A97AF3CC42C}"/>
              </a:ext>
            </a:extLst>
          </p:cNvPr>
          <p:cNvSpPr>
            <a:spLocks noGrp="1" noChangeArrowheads="1"/>
          </p:cNvSpPr>
          <p:nvPr>
            <p:ph type="sldNum" sz="quarter" idx="12"/>
          </p:nvPr>
        </p:nvSpPr>
        <p:spPr>
          <a:ln/>
        </p:spPr>
        <p:txBody>
          <a:bodyPr/>
          <a:lstStyle>
            <a:lvl1pPr>
              <a:defRPr/>
            </a:lvl1pPr>
          </a:lstStyle>
          <a:p>
            <a:fld id="{A6345208-EF79-4BCD-9EC8-EE2ED34C2E01}" type="slidenum">
              <a:rPr lang="en-GB" altLang="en-US"/>
              <a:pPr/>
              <a:t>‹#›</a:t>
            </a:fld>
            <a:endParaRPr lang="en-GB" altLang="en-US"/>
          </a:p>
        </p:txBody>
      </p:sp>
    </p:spTree>
    <p:extLst>
      <p:ext uri="{BB962C8B-B14F-4D97-AF65-F5344CB8AC3E}">
        <p14:creationId xmlns:p14="http://schemas.microsoft.com/office/powerpoint/2010/main" val="112785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82D259F-6401-4FF9-BB0D-26A26850D41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E2348BF-969E-4A96-8CDD-326F8E89F35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8213FC62-9F01-468F-98C5-EEDF5AE5D618}"/>
              </a:ext>
            </a:extLst>
          </p:cNvPr>
          <p:cNvSpPr>
            <a:spLocks noGrp="1" noChangeArrowheads="1"/>
          </p:cNvSpPr>
          <p:nvPr>
            <p:ph type="sldNum" sz="quarter" idx="12"/>
          </p:nvPr>
        </p:nvSpPr>
        <p:spPr>
          <a:ln/>
        </p:spPr>
        <p:txBody>
          <a:bodyPr/>
          <a:lstStyle>
            <a:lvl1pPr>
              <a:defRPr/>
            </a:lvl1pPr>
          </a:lstStyle>
          <a:p>
            <a:fld id="{63C41C78-7865-43C5-BF1D-2E5FE771F04F}" type="slidenum">
              <a:rPr lang="en-GB" altLang="en-US"/>
              <a:pPr/>
              <a:t>‹#›</a:t>
            </a:fld>
            <a:endParaRPr lang="en-GB" altLang="en-US"/>
          </a:p>
        </p:txBody>
      </p:sp>
    </p:spTree>
    <p:extLst>
      <p:ext uri="{BB962C8B-B14F-4D97-AF65-F5344CB8AC3E}">
        <p14:creationId xmlns:p14="http://schemas.microsoft.com/office/powerpoint/2010/main" val="373965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53425" y="258763"/>
            <a:ext cx="2592388" cy="55292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76263" y="258763"/>
            <a:ext cx="7624762" cy="5529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4FBA0E0-244D-4A06-9C3E-FAD4B100CE7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7EA5DD9-DE60-4BAD-8615-1059F1B1EE1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9BF3034-FDD1-4EB6-9916-709322025222}"/>
              </a:ext>
            </a:extLst>
          </p:cNvPr>
          <p:cNvSpPr>
            <a:spLocks noGrp="1" noChangeArrowheads="1"/>
          </p:cNvSpPr>
          <p:nvPr>
            <p:ph type="sldNum" sz="quarter" idx="12"/>
          </p:nvPr>
        </p:nvSpPr>
        <p:spPr>
          <a:ln/>
        </p:spPr>
        <p:txBody>
          <a:bodyPr/>
          <a:lstStyle>
            <a:lvl1pPr>
              <a:defRPr/>
            </a:lvl1pPr>
          </a:lstStyle>
          <a:p>
            <a:fld id="{44074027-A49A-482B-8107-1105B8437D5C}" type="slidenum">
              <a:rPr lang="en-GB" altLang="en-US"/>
              <a:pPr/>
              <a:t>‹#›</a:t>
            </a:fld>
            <a:endParaRPr lang="en-GB" altLang="en-US"/>
          </a:p>
        </p:txBody>
      </p:sp>
    </p:spTree>
    <p:extLst>
      <p:ext uri="{BB962C8B-B14F-4D97-AF65-F5344CB8AC3E}">
        <p14:creationId xmlns:p14="http://schemas.microsoft.com/office/powerpoint/2010/main" val="326647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8BBF86D-0542-4B7D-9198-0B4B3267E82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A1DABEB-BA96-4761-A3B8-B4F364E9536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0A1AD60-D631-45F2-A469-E9DBFE320399}"/>
              </a:ext>
            </a:extLst>
          </p:cNvPr>
          <p:cNvSpPr>
            <a:spLocks noGrp="1" noChangeArrowheads="1"/>
          </p:cNvSpPr>
          <p:nvPr>
            <p:ph type="sldNum" sz="quarter" idx="12"/>
          </p:nvPr>
        </p:nvSpPr>
        <p:spPr>
          <a:ln/>
        </p:spPr>
        <p:txBody>
          <a:bodyPr/>
          <a:lstStyle>
            <a:lvl1pPr>
              <a:defRPr/>
            </a:lvl1pPr>
          </a:lstStyle>
          <a:p>
            <a:fld id="{415E6361-F57D-4EDF-832A-B3E75C10FF8B}" type="slidenum">
              <a:rPr lang="en-GB" altLang="en-US"/>
              <a:pPr/>
              <a:t>‹#›</a:t>
            </a:fld>
            <a:endParaRPr lang="en-GB" altLang="en-US"/>
          </a:p>
        </p:txBody>
      </p:sp>
    </p:spTree>
    <p:extLst>
      <p:ext uri="{BB962C8B-B14F-4D97-AF65-F5344CB8AC3E}">
        <p14:creationId xmlns:p14="http://schemas.microsoft.com/office/powerpoint/2010/main" val="75132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5813" y="1616075"/>
            <a:ext cx="9937750" cy="2695575"/>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785813" y="4337050"/>
            <a:ext cx="9937750" cy="14176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400EBBDB-96FF-4648-B156-80E98C1EACE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78968CE2-81DE-409C-9A24-AD73AFA8121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132E62A-0A20-4CD6-9515-442C64B4340F}"/>
              </a:ext>
            </a:extLst>
          </p:cNvPr>
          <p:cNvSpPr>
            <a:spLocks noGrp="1" noChangeArrowheads="1"/>
          </p:cNvSpPr>
          <p:nvPr>
            <p:ph type="sldNum" sz="quarter" idx="12"/>
          </p:nvPr>
        </p:nvSpPr>
        <p:spPr>
          <a:ln/>
        </p:spPr>
        <p:txBody>
          <a:bodyPr/>
          <a:lstStyle>
            <a:lvl1pPr>
              <a:defRPr/>
            </a:lvl1pPr>
          </a:lstStyle>
          <a:p>
            <a:fld id="{E9907D40-039C-45CD-B7CA-CDE8E4155D95}" type="slidenum">
              <a:rPr lang="en-GB" altLang="en-US"/>
              <a:pPr/>
              <a:t>‹#›</a:t>
            </a:fld>
            <a:endParaRPr lang="en-GB" altLang="en-US"/>
          </a:p>
        </p:txBody>
      </p:sp>
    </p:spTree>
    <p:extLst>
      <p:ext uri="{BB962C8B-B14F-4D97-AF65-F5344CB8AC3E}">
        <p14:creationId xmlns:p14="http://schemas.microsoft.com/office/powerpoint/2010/main" val="415753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76263" y="1511300"/>
            <a:ext cx="5108575"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837238" y="1511300"/>
            <a:ext cx="5108575"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15D7A69-078B-4486-BEA9-60EA7F22558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641D7081-5926-4703-AC08-9CFB3355884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030402C6-00CE-4628-8D38-BD01C3782860}"/>
              </a:ext>
            </a:extLst>
          </p:cNvPr>
          <p:cNvSpPr>
            <a:spLocks noGrp="1" noChangeArrowheads="1"/>
          </p:cNvSpPr>
          <p:nvPr>
            <p:ph type="sldNum" sz="quarter" idx="12"/>
          </p:nvPr>
        </p:nvSpPr>
        <p:spPr>
          <a:ln/>
        </p:spPr>
        <p:txBody>
          <a:bodyPr/>
          <a:lstStyle>
            <a:lvl1pPr>
              <a:defRPr/>
            </a:lvl1pPr>
          </a:lstStyle>
          <a:p>
            <a:fld id="{D5D55CF5-6BDA-4463-8F39-CC2FBC901AA8}" type="slidenum">
              <a:rPr lang="en-GB" altLang="en-US"/>
              <a:pPr/>
              <a:t>‹#›</a:t>
            </a:fld>
            <a:endParaRPr lang="en-GB" altLang="en-US"/>
          </a:p>
        </p:txBody>
      </p:sp>
    </p:spTree>
    <p:extLst>
      <p:ext uri="{BB962C8B-B14F-4D97-AF65-F5344CB8AC3E}">
        <p14:creationId xmlns:p14="http://schemas.microsoft.com/office/powerpoint/2010/main" val="422281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93750" y="344488"/>
            <a:ext cx="9937750" cy="1252537"/>
          </a:xfrm>
        </p:spPr>
        <p:txBody>
          <a:bodyPr/>
          <a:lstStyle/>
          <a:p>
            <a:r>
              <a:rPr lang="en-US"/>
              <a:t>Click to edit Master title style</a:t>
            </a:r>
            <a:endParaRPr lang="en-GB"/>
          </a:p>
        </p:txBody>
      </p:sp>
      <p:sp>
        <p:nvSpPr>
          <p:cNvPr id="3" name="Text Placeholder 2"/>
          <p:cNvSpPr>
            <a:spLocks noGrp="1"/>
          </p:cNvSpPr>
          <p:nvPr>
            <p:ph type="body" idx="1"/>
          </p:nvPr>
        </p:nvSpPr>
        <p:spPr>
          <a:xfrm>
            <a:off x="793750" y="1589088"/>
            <a:ext cx="48736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93750" y="2366963"/>
            <a:ext cx="4873625" cy="348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832475" y="1589088"/>
            <a:ext cx="48990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32475" y="2366963"/>
            <a:ext cx="4899025" cy="348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0A342ED8-FB72-44C4-9ED2-2CA587BE3BE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590F7272-A0C7-4D4B-86F6-496310ACE26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459618DE-7E76-486B-BD49-A26E1FD1991C}"/>
              </a:ext>
            </a:extLst>
          </p:cNvPr>
          <p:cNvSpPr>
            <a:spLocks noGrp="1" noChangeArrowheads="1"/>
          </p:cNvSpPr>
          <p:nvPr>
            <p:ph type="sldNum" sz="quarter" idx="12"/>
          </p:nvPr>
        </p:nvSpPr>
        <p:spPr>
          <a:ln/>
        </p:spPr>
        <p:txBody>
          <a:bodyPr/>
          <a:lstStyle>
            <a:lvl1pPr>
              <a:defRPr/>
            </a:lvl1pPr>
          </a:lstStyle>
          <a:p>
            <a:fld id="{0509F477-4A87-4E83-8188-1C75CABC7160}" type="slidenum">
              <a:rPr lang="en-GB" altLang="en-US"/>
              <a:pPr/>
              <a:t>‹#›</a:t>
            </a:fld>
            <a:endParaRPr lang="en-GB" altLang="en-US"/>
          </a:p>
        </p:txBody>
      </p:sp>
    </p:spTree>
    <p:extLst>
      <p:ext uri="{BB962C8B-B14F-4D97-AF65-F5344CB8AC3E}">
        <p14:creationId xmlns:p14="http://schemas.microsoft.com/office/powerpoint/2010/main" val="370335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1D3A53FD-6539-4E5E-8292-FD4B0DEBEB3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F3BFAFEB-7D42-41F8-B975-0546AFEB6F1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3BCCF1AC-D0CA-4441-8C54-E6E7162E7DF8}"/>
              </a:ext>
            </a:extLst>
          </p:cNvPr>
          <p:cNvSpPr>
            <a:spLocks noGrp="1" noChangeArrowheads="1"/>
          </p:cNvSpPr>
          <p:nvPr>
            <p:ph type="sldNum" sz="quarter" idx="12"/>
          </p:nvPr>
        </p:nvSpPr>
        <p:spPr>
          <a:ln/>
        </p:spPr>
        <p:txBody>
          <a:bodyPr/>
          <a:lstStyle>
            <a:lvl1pPr>
              <a:defRPr/>
            </a:lvl1pPr>
          </a:lstStyle>
          <a:p>
            <a:fld id="{701AA991-00D6-429C-A14C-47A49110519E}" type="slidenum">
              <a:rPr lang="en-GB" altLang="en-US"/>
              <a:pPr/>
              <a:t>‹#›</a:t>
            </a:fld>
            <a:endParaRPr lang="en-GB" altLang="en-US"/>
          </a:p>
        </p:txBody>
      </p:sp>
    </p:spTree>
    <p:extLst>
      <p:ext uri="{BB962C8B-B14F-4D97-AF65-F5344CB8AC3E}">
        <p14:creationId xmlns:p14="http://schemas.microsoft.com/office/powerpoint/2010/main" val="16726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9F1BC0-4E5F-4363-91AB-72020FBB30B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F0068BD3-30F1-4F2D-AA36-FF3D2424A95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B3BDC013-4DE3-4583-94F1-A6DBB7EE669F}"/>
              </a:ext>
            </a:extLst>
          </p:cNvPr>
          <p:cNvSpPr>
            <a:spLocks noGrp="1" noChangeArrowheads="1"/>
          </p:cNvSpPr>
          <p:nvPr>
            <p:ph type="sldNum" sz="quarter" idx="12"/>
          </p:nvPr>
        </p:nvSpPr>
        <p:spPr>
          <a:ln/>
        </p:spPr>
        <p:txBody>
          <a:bodyPr/>
          <a:lstStyle>
            <a:lvl1pPr>
              <a:defRPr/>
            </a:lvl1pPr>
          </a:lstStyle>
          <a:p>
            <a:fld id="{B82A4525-B3B9-4948-9847-09CACCFBFA21}" type="slidenum">
              <a:rPr lang="en-GB" altLang="en-US"/>
              <a:pPr/>
              <a:t>‹#›</a:t>
            </a:fld>
            <a:endParaRPr lang="en-GB" altLang="en-US"/>
          </a:p>
        </p:txBody>
      </p:sp>
    </p:spTree>
    <p:extLst>
      <p:ext uri="{BB962C8B-B14F-4D97-AF65-F5344CB8AC3E}">
        <p14:creationId xmlns:p14="http://schemas.microsoft.com/office/powerpoint/2010/main" val="185858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3750" y="431800"/>
            <a:ext cx="3716338" cy="1512888"/>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899025" y="933450"/>
            <a:ext cx="5832475"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5771327-7953-4FF3-BDD4-C1E7F78729E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3E1FAB04-F75F-4BB4-A554-A327C5B642F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CAEFD0CF-BF7D-4767-92B9-F5BCB9CB4CFA}"/>
              </a:ext>
            </a:extLst>
          </p:cNvPr>
          <p:cNvSpPr>
            <a:spLocks noGrp="1" noChangeArrowheads="1"/>
          </p:cNvSpPr>
          <p:nvPr>
            <p:ph type="sldNum" sz="quarter" idx="12"/>
          </p:nvPr>
        </p:nvSpPr>
        <p:spPr>
          <a:ln/>
        </p:spPr>
        <p:txBody>
          <a:bodyPr/>
          <a:lstStyle>
            <a:lvl1pPr>
              <a:defRPr/>
            </a:lvl1pPr>
          </a:lstStyle>
          <a:p>
            <a:fld id="{B9F2CEC9-727B-4B77-B33D-061F19DB99AC}" type="slidenum">
              <a:rPr lang="en-GB" altLang="en-US"/>
              <a:pPr/>
              <a:t>‹#›</a:t>
            </a:fld>
            <a:endParaRPr lang="en-GB" altLang="en-US"/>
          </a:p>
        </p:txBody>
      </p:sp>
    </p:spTree>
    <p:extLst>
      <p:ext uri="{BB962C8B-B14F-4D97-AF65-F5344CB8AC3E}">
        <p14:creationId xmlns:p14="http://schemas.microsoft.com/office/powerpoint/2010/main" val="383539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3750" y="431800"/>
            <a:ext cx="3716338" cy="1512888"/>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899025" y="933450"/>
            <a:ext cx="5832475" cy="4605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B452C5EE-875B-41DA-ADBC-69E69EA3940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7BF90BF5-95FF-497A-A6EC-2C453F494B6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8CEED566-7A92-4FAD-86E7-8542E6F16423}"/>
              </a:ext>
            </a:extLst>
          </p:cNvPr>
          <p:cNvSpPr>
            <a:spLocks noGrp="1" noChangeArrowheads="1"/>
          </p:cNvSpPr>
          <p:nvPr>
            <p:ph type="sldNum" sz="quarter" idx="12"/>
          </p:nvPr>
        </p:nvSpPr>
        <p:spPr>
          <a:ln/>
        </p:spPr>
        <p:txBody>
          <a:bodyPr/>
          <a:lstStyle>
            <a:lvl1pPr>
              <a:defRPr/>
            </a:lvl1pPr>
          </a:lstStyle>
          <a:p>
            <a:fld id="{90C23AF4-60D4-46C9-847F-E9C41A201B88}" type="slidenum">
              <a:rPr lang="en-GB" altLang="en-US"/>
              <a:pPr/>
              <a:t>‹#›</a:t>
            </a:fld>
            <a:endParaRPr lang="en-GB" altLang="en-US"/>
          </a:p>
        </p:txBody>
      </p:sp>
    </p:spTree>
    <p:extLst>
      <p:ext uri="{BB962C8B-B14F-4D97-AF65-F5344CB8AC3E}">
        <p14:creationId xmlns:p14="http://schemas.microsoft.com/office/powerpoint/2010/main" val="9773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85AECB3-E40D-4E60-B1B4-291A0B1E8E95}"/>
              </a:ext>
            </a:extLst>
          </p:cNvPr>
          <p:cNvSpPr>
            <a:spLocks noGrp="1" noChangeArrowheads="1"/>
          </p:cNvSpPr>
          <p:nvPr>
            <p:ph type="title"/>
          </p:nvPr>
        </p:nvSpPr>
        <p:spPr bwMode="auto">
          <a:xfrm>
            <a:off x="576263" y="258763"/>
            <a:ext cx="10369550"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227B1E33-D042-4F69-80F9-B21E2C086689}"/>
              </a:ext>
            </a:extLst>
          </p:cNvPr>
          <p:cNvSpPr>
            <a:spLocks noGrp="1" noChangeArrowheads="1"/>
          </p:cNvSpPr>
          <p:nvPr>
            <p:ph type="body" idx="1"/>
          </p:nvPr>
        </p:nvSpPr>
        <p:spPr bwMode="auto">
          <a:xfrm>
            <a:off x="576263" y="1511300"/>
            <a:ext cx="1036955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579537A5-B762-4C7A-900B-506C9D7EE197}"/>
              </a:ext>
            </a:extLst>
          </p:cNvPr>
          <p:cNvSpPr>
            <a:spLocks noGrp="1" noChangeArrowheads="1"/>
          </p:cNvSpPr>
          <p:nvPr>
            <p:ph type="dt" sz="half" idx="2"/>
          </p:nvPr>
        </p:nvSpPr>
        <p:spPr bwMode="auto">
          <a:xfrm>
            <a:off x="576263" y="5900738"/>
            <a:ext cx="268763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ltLang="en-US"/>
          </a:p>
        </p:txBody>
      </p:sp>
      <p:sp>
        <p:nvSpPr>
          <p:cNvPr id="1029" name="Rectangle 5">
            <a:extLst>
              <a:ext uri="{FF2B5EF4-FFF2-40B4-BE49-F238E27FC236}">
                <a16:creationId xmlns:a16="http://schemas.microsoft.com/office/drawing/2014/main" id="{CD6F0F19-D908-4FE8-9A79-97CF3DF33B2D}"/>
              </a:ext>
            </a:extLst>
          </p:cNvPr>
          <p:cNvSpPr>
            <a:spLocks noGrp="1" noChangeArrowheads="1"/>
          </p:cNvSpPr>
          <p:nvPr>
            <p:ph type="ftr" sz="quarter" idx="3"/>
          </p:nvPr>
        </p:nvSpPr>
        <p:spPr bwMode="auto">
          <a:xfrm>
            <a:off x="3937000" y="5900738"/>
            <a:ext cx="364807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sp>
        <p:nvSpPr>
          <p:cNvPr id="1030" name="Rectangle 6">
            <a:extLst>
              <a:ext uri="{FF2B5EF4-FFF2-40B4-BE49-F238E27FC236}">
                <a16:creationId xmlns:a16="http://schemas.microsoft.com/office/drawing/2014/main" id="{71273615-1772-4DDE-9A3B-378D4EA4BEC4}"/>
              </a:ext>
            </a:extLst>
          </p:cNvPr>
          <p:cNvSpPr>
            <a:spLocks noGrp="1" noChangeArrowheads="1"/>
          </p:cNvSpPr>
          <p:nvPr>
            <p:ph type="sldNum" sz="quarter" idx="4"/>
          </p:nvPr>
        </p:nvSpPr>
        <p:spPr bwMode="auto">
          <a:xfrm>
            <a:off x="8258175" y="5900738"/>
            <a:ext cx="2687638"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A042CEFA-EF0A-42B4-ABA9-4333F5DDA75A}"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www.housinglin.org.uk/Topics/type/ULI-Later-Living-Housing-with-care-guid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surveymonkey.co.uk/r/Growing-H-w-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hyperlink" Target="https://www.housinglin.org.uk/InspirationalAchievement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www.housinglin.org.uk/" TargetMode="External"/><Relationship Id="rId4" Type="http://schemas.openxmlformats.org/officeDocument/2006/relationships/hyperlink" Target="mailto:info@housinglin.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ads.org.uk/a_caring_place_report/" TargetMode="External"/><Relationship Id="rId4" Type="http://schemas.openxmlformats.org/officeDocument/2006/relationships/hyperlink" Target="https://www.housinglin.org.uk/News/New-Housing-LIN-report-looks-at-intergenerational-hous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housinglin.org.uk/Topics/type/The-market-for-extra-care-housing/" TargetMode="External"/><Relationship Id="rId5" Type="http://schemas.openxmlformats.org/officeDocument/2006/relationships/hyperlink" Target="https://www.housinglin.org.uk/Topics/type/Almshouse-flats-for-homeless-people-Sir-Thomas-White-Court-Worcester/" TargetMode="External"/><Relationship Id="rId4" Type="http://schemas.openxmlformats.org/officeDocument/2006/relationships/hyperlink" Target="https://www.housinglin.org.uk/Topics/type/Housing-LIN-Case-Study-157-Creating-independent-homes-for-people-developing-or-living-with-cognitive-conditions-in-East-Manchest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hyperlink" Target="https://www.housinglin.org.uk/Topics/Inspirational-Achievements/orbit/" TargetMode="External"/><Relationship Id="rId4" Type="http://schemas.openxmlformats.org/officeDocument/2006/relationships/hyperlink" Target="https://www.housinglin.org.uk/blog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housinglin.org.uk/Topics/type/Helping-to-prevent-winter-deaths-and-illnesses-associated-with-cold-homes-A-quick-guide-for-home-care-managers/" TargetMode="External"/><Relationship Id="rId5" Type="http://schemas.openxmlformats.org/officeDocument/2006/relationships/hyperlink" Target="https://www.housinglin.org.uk/Topics/type/Ageing-Better-Working-with-older-people-to-reduce-social-isolation-and-loneliness-A-guide-for-Housing-Associations/" TargetMode="External"/><Relationship Id="rId4" Type="http://schemas.openxmlformats.org/officeDocument/2006/relationships/hyperlink" Target="https://www.housinglin.org.uk/Topics/type/Kinship-in-the-City-Urban-loneliness-and-the-Built-Environme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www.housinglin.org.uk/blogs/Eco-friendly-cohousing-in-Cambridge-Building-a-Shared-Future-across-all-ages/" TargetMode="External"/><Relationship Id="rId4" Type="http://schemas.openxmlformats.org/officeDocument/2006/relationships/hyperlink" Target="https://www.housinglin.org.uk/_assets/Resources/Housing/Practice_examples/Housing_LIN_case_studies/HLIN_CaseStudy_152_ProctorMatthew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084CEB-4D7E-484D-8878-3F86F0EEB142}"/>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51" name="Rectangle 2">
            <a:extLst>
              <a:ext uri="{FF2B5EF4-FFF2-40B4-BE49-F238E27FC236}">
                <a16:creationId xmlns:a16="http://schemas.microsoft.com/office/drawing/2014/main" id="{6D8EA450-01B2-4044-9A82-44BE0A996AD8}"/>
              </a:ext>
            </a:extLst>
          </p:cNvPr>
          <p:cNvSpPr>
            <a:spLocks noGrp="1" noChangeArrowheads="1"/>
          </p:cNvSpPr>
          <p:nvPr>
            <p:ph type="ctrTitle"/>
          </p:nvPr>
        </p:nvSpPr>
        <p:spPr>
          <a:xfrm>
            <a:off x="720725" y="1851025"/>
            <a:ext cx="10080625" cy="1389063"/>
          </a:xfrm>
        </p:spPr>
        <p:txBody>
          <a:bodyPr anchor="ctr"/>
          <a:lstStyle/>
          <a:p>
            <a:pPr eaLnBrk="1" hangingPunct="1"/>
            <a:r>
              <a:rPr lang="en-US" altLang="en-US" sz="4400" b="1" dirty="0">
                <a:latin typeface="Whitney-Book"/>
              </a:rPr>
              <a:t>Housing LIN Update</a:t>
            </a:r>
          </a:p>
        </p:txBody>
      </p:sp>
      <p:sp>
        <p:nvSpPr>
          <p:cNvPr id="2052" name="Rectangle 3">
            <a:extLst>
              <a:ext uri="{FF2B5EF4-FFF2-40B4-BE49-F238E27FC236}">
                <a16:creationId xmlns:a16="http://schemas.microsoft.com/office/drawing/2014/main" id="{994C373C-86C3-486E-B075-CFC249C7DE04}"/>
              </a:ext>
            </a:extLst>
          </p:cNvPr>
          <p:cNvSpPr>
            <a:spLocks noGrp="1" noChangeArrowheads="1"/>
          </p:cNvSpPr>
          <p:nvPr>
            <p:ph type="subTitle" idx="1"/>
          </p:nvPr>
        </p:nvSpPr>
        <p:spPr>
          <a:xfrm>
            <a:off x="720725" y="3671888"/>
            <a:ext cx="10080625" cy="1655762"/>
          </a:xfrm>
        </p:spPr>
        <p:txBody>
          <a:bodyPr/>
          <a:lstStyle/>
          <a:p>
            <a:pPr algn="r">
              <a:buClr>
                <a:srgbClr val="E20176"/>
              </a:buClr>
              <a:buFont typeface="Wingdings" panose="05000000000000000000" pitchFamily="2" charset="2"/>
              <a:buNone/>
            </a:pPr>
            <a:r>
              <a:rPr lang="en-US" altLang="en-US" b="1" dirty="0">
                <a:latin typeface="Whitney-Book"/>
              </a:rPr>
              <a:t>Clare Skidmore</a:t>
            </a:r>
          </a:p>
          <a:p>
            <a:pPr algn="r">
              <a:buClr>
                <a:srgbClr val="E20176"/>
              </a:buClr>
              <a:buFont typeface="Wingdings" panose="05000000000000000000" pitchFamily="2" charset="2"/>
              <a:buNone/>
            </a:pPr>
            <a:r>
              <a:rPr lang="en-US" altLang="en-US" b="1" dirty="0">
                <a:latin typeface="Whitney-Book"/>
              </a:rPr>
              <a:t>Strategic Lead, Influencing and Networks</a:t>
            </a:r>
            <a:endParaRPr lang="en-US" altLang="en-US" dirty="0">
              <a:latin typeface="Whitney-Book"/>
            </a:endParaRPr>
          </a:p>
          <a:p>
            <a:pPr algn="r">
              <a:buClr>
                <a:srgbClr val="E20176"/>
              </a:buClr>
              <a:buFont typeface="Wingdings" panose="05000000000000000000" pitchFamily="2" charset="2"/>
              <a:buNone/>
            </a:pPr>
            <a:r>
              <a:rPr lang="en-US" altLang="en-US" dirty="0">
                <a:latin typeface="Whitney-Book"/>
              </a:rPr>
              <a:t>@</a:t>
            </a:r>
            <a:r>
              <a:rPr lang="en-US" altLang="en-US" dirty="0" err="1">
                <a:latin typeface="Whitney-Book"/>
              </a:rPr>
              <a:t>SkidmoreClare</a:t>
            </a:r>
            <a:endParaRPr lang="en-US" altLang="en-US" dirty="0">
              <a:latin typeface="Whitney-Book"/>
            </a:endParaRPr>
          </a:p>
          <a:p>
            <a:pPr algn="r">
              <a:buClr>
                <a:srgbClr val="E20176"/>
              </a:buClr>
              <a:buFont typeface="Wingdings" panose="05000000000000000000" pitchFamily="2" charset="2"/>
              <a:buNone/>
            </a:pPr>
            <a:endParaRPr lang="en-US" altLang="en-US" dirty="0">
              <a:latin typeface="Whitney-Book"/>
            </a:endParaRPr>
          </a:p>
        </p:txBody>
      </p:sp>
      <p:sp>
        <p:nvSpPr>
          <p:cNvPr id="10" name="Rectangle: Rounded Corners 9">
            <a:extLst>
              <a:ext uri="{FF2B5EF4-FFF2-40B4-BE49-F238E27FC236}">
                <a16:creationId xmlns:a16="http://schemas.microsoft.com/office/drawing/2014/main" id="{569FCE30-6042-4DE7-B0C0-5F3C5FE00604}"/>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2054" name="Picture 8">
            <a:extLst>
              <a:ext uri="{FF2B5EF4-FFF2-40B4-BE49-F238E27FC236}">
                <a16:creationId xmlns:a16="http://schemas.microsoft.com/office/drawing/2014/main" id="{2554EB43-A6BD-4A02-943F-B709C1DED2F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
            <a:extLst>
              <a:ext uri="{FF2B5EF4-FFF2-40B4-BE49-F238E27FC236}">
                <a16:creationId xmlns:a16="http://schemas.microsoft.com/office/drawing/2014/main" id="{22C6EBA1-C1AD-41BE-9DFC-66B6FCA1E8D3}"/>
              </a:ext>
            </a:extLst>
          </p:cNvPr>
          <p:cNvSpPr>
            <a:spLocks noChangeArrowheads="1"/>
          </p:cNvSpPr>
          <p:nvPr/>
        </p:nvSpPr>
        <p:spPr bwMode="auto">
          <a:xfrm>
            <a:off x="215900" y="5472113"/>
            <a:ext cx="5759450"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spcAft>
                <a:spcPts val="800"/>
              </a:spcAft>
              <a:buFontTx/>
              <a:buNone/>
            </a:pPr>
            <a:r>
              <a:rPr lang="en-GB" altLang="en-US" sz="1800" dirty="0">
                <a:latin typeface="Whitney-Book"/>
                <a:ea typeface="Calibri" panose="020F0502020204030204" pitchFamily="34" charset="0"/>
                <a:cs typeface="Times New Roman" panose="02020603050405020304" pitchFamily="18" charset="0"/>
              </a:rPr>
              <a:t>Autumn / Winter 2019</a:t>
            </a:r>
          </a:p>
          <a:p>
            <a:pPr eaLnBrk="1" hangingPunct="1">
              <a:lnSpc>
                <a:spcPct val="120000"/>
              </a:lnSpc>
              <a:spcBef>
                <a:spcPct val="0"/>
              </a:spcBef>
              <a:spcAft>
                <a:spcPts val="800"/>
              </a:spcAft>
              <a:buFontTx/>
              <a:buNone/>
            </a:pPr>
            <a:r>
              <a:rPr lang="en-GB" altLang="en-US" sz="1600" dirty="0">
                <a:latin typeface="Whitney-Book"/>
                <a:ea typeface="Calibri" panose="020F0502020204030204" pitchFamily="34" charset="0"/>
                <a:cs typeface="Times New Roman" panose="02020603050405020304" pitchFamily="18" charset="0"/>
              </a:rPr>
              <a:t>Housing Learning and Improvement Network</a:t>
            </a:r>
          </a:p>
          <a:p>
            <a:pPr eaLnBrk="1" hangingPunct="1">
              <a:lnSpc>
                <a:spcPct val="120000"/>
              </a:lnSpc>
              <a:spcBef>
                <a:spcPct val="0"/>
              </a:spcBef>
              <a:spcAft>
                <a:spcPts val="800"/>
              </a:spcAft>
              <a:buFontTx/>
              <a:buNone/>
            </a:pPr>
            <a:endParaRPr lang="en-GB" altLang="en-US" sz="1600" dirty="0">
              <a:latin typeface="Whitney-Bold"/>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C25222-8E34-4D90-9820-BE753F80A8EF}"/>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147" name="Rectangle 2">
            <a:extLst>
              <a:ext uri="{FF2B5EF4-FFF2-40B4-BE49-F238E27FC236}">
                <a16:creationId xmlns:a16="http://schemas.microsoft.com/office/drawing/2014/main" id="{34529EF1-614F-46C1-ADDE-4C2C22643381}"/>
              </a:ext>
            </a:extLst>
          </p:cNvPr>
          <p:cNvSpPr>
            <a:spLocks noGrp="1" noChangeArrowheads="1"/>
          </p:cNvSpPr>
          <p:nvPr>
            <p:ph type="ctrTitle"/>
          </p:nvPr>
        </p:nvSpPr>
        <p:spPr>
          <a:xfrm>
            <a:off x="720725" y="863823"/>
            <a:ext cx="10080625" cy="720725"/>
          </a:xfrm>
        </p:spPr>
        <p:txBody>
          <a:bodyPr anchor="ctr"/>
          <a:lstStyle/>
          <a:p>
            <a:pPr algn="l" eaLnBrk="1" hangingPunct="1"/>
            <a:r>
              <a:rPr lang="en-US" altLang="en-US" sz="3200" b="1" dirty="0">
                <a:latin typeface="Whitney-Book"/>
              </a:rPr>
              <a:t>Later Living: Housing with Care Guide</a:t>
            </a:r>
          </a:p>
        </p:txBody>
      </p:sp>
      <p:sp>
        <p:nvSpPr>
          <p:cNvPr id="10" name="Rectangle: Rounded Corners 9">
            <a:extLst>
              <a:ext uri="{FF2B5EF4-FFF2-40B4-BE49-F238E27FC236}">
                <a16:creationId xmlns:a16="http://schemas.microsoft.com/office/drawing/2014/main" id="{56B5B619-6B36-4564-8278-44D73243A3C1}"/>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6149" name="Picture 8">
            <a:extLst>
              <a:ext uri="{FF2B5EF4-FFF2-40B4-BE49-F238E27FC236}">
                <a16:creationId xmlns:a16="http://schemas.microsoft.com/office/drawing/2014/main" id="{73DECBD7-8872-496D-88B0-447DF5114CF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3">
            <a:extLst>
              <a:ext uri="{FF2B5EF4-FFF2-40B4-BE49-F238E27FC236}">
                <a16:creationId xmlns:a16="http://schemas.microsoft.com/office/drawing/2014/main" id="{4BAEE8B1-5622-4638-9F7B-9F8AF8076015}"/>
              </a:ext>
            </a:extLst>
          </p:cNvPr>
          <p:cNvSpPr>
            <a:spLocks noGrp="1" noChangeArrowheads="1"/>
          </p:cNvSpPr>
          <p:nvPr>
            <p:ph type="subTitle" idx="1"/>
          </p:nvPr>
        </p:nvSpPr>
        <p:spPr>
          <a:xfrm>
            <a:off x="720478" y="1655911"/>
            <a:ext cx="5400600" cy="4536504"/>
          </a:xfrm>
        </p:spPr>
        <p:txBody>
          <a:bodyPr/>
          <a:lstStyle/>
          <a:p>
            <a:pPr marL="342900" indent="-342900" algn="l">
              <a:spcAft>
                <a:spcPts val="600"/>
              </a:spcAft>
              <a:buClr>
                <a:srgbClr val="FF0000"/>
              </a:buClr>
              <a:buFont typeface="Wingdings" panose="05000000000000000000" pitchFamily="2" charset="2"/>
              <a:buChar char="Ø"/>
            </a:pPr>
            <a:r>
              <a:rPr lang="en-US" altLang="en-US" sz="2000" dirty="0">
                <a:latin typeface="Whitney-Bold"/>
                <a:cs typeface="Arial" panose="020B0604020202020204" pitchFamily="34" charset="0"/>
              </a:rPr>
              <a:t>The Housing LIN wrote the opening Chapter</a:t>
            </a:r>
          </a:p>
          <a:p>
            <a:pPr marL="342900" indent="-342900" algn="l">
              <a:spcAft>
                <a:spcPts val="600"/>
              </a:spcAft>
              <a:buClr>
                <a:srgbClr val="FF0000"/>
              </a:buClr>
              <a:buFont typeface="Wingdings" panose="05000000000000000000" pitchFamily="2" charset="2"/>
              <a:buChar char="Ø"/>
            </a:pPr>
            <a:r>
              <a:rPr lang="en-GB" sz="2000" dirty="0">
                <a:latin typeface="Whitney-Bold"/>
                <a:cs typeface="Arial" panose="020B0604020202020204" pitchFamily="34" charset="0"/>
              </a:rPr>
              <a:t>Several </a:t>
            </a:r>
            <a:r>
              <a:rPr lang="en-GB" sz="2000" dirty="0">
                <a:latin typeface="Whitney-Bold"/>
              </a:rPr>
              <a:t>key messages for the sector, including:</a:t>
            </a:r>
          </a:p>
          <a:p>
            <a:pPr marL="800100" lvl="1" indent="-342900" algn="l">
              <a:spcAft>
                <a:spcPts val="600"/>
              </a:spcAft>
              <a:buClr>
                <a:srgbClr val="FF0000"/>
              </a:buClr>
              <a:buFont typeface="Wingdings" panose="05000000000000000000" pitchFamily="2" charset="2"/>
              <a:buChar char="Ø"/>
            </a:pPr>
            <a:r>
              <a:rPr lang="en-GB" sz="1800" dirty="0">
                <a:latin typeface="Whitney-Bold"/>
              </a:rPr>
              <a:t>The growth in the real estate sector</a:t>
            </a:r>
          </a:p>
          <a:p>
            <a:pPr marL="800100" lvl="1" indent="-342900" algn="l">
              <a:spcAft>
                <a:spcPts val="600"/>
              </a:spcAft>
              <a:buClr>
                <a:srgbClr val="FF0000"/>
              </a:buClr>
              <a:buFont typeface="Wingdings" panose="05000000000000000000" pitchFamily="2" charset="2"/>
              <a:buChar char="Ø"/>
            </a:pPr>
            <a:r>
              <a:rPr lang="en-GB" sz="1800" dirty="0">
                <a:latin typeface="Whitney-Bold"/>
              </a:rPr>
              <a:t>How Later Living can help solve the care crisis</a:t>
            </a:r>
          </a:p>
          <a:p>
            <a:pPr marL="800100" lvl="1" indent="-342900" algn="l">
              <a:spcAft>
                <a:spcPts val="600"/>
              </a:spcAft>
              <a:buClr>
                <a:srgbClr val="FF0000"/>
              </a:buClr>
              <a:buFont typeface="Wingdings" panose="05000000000000000000" pitchFamily="2" charset="2"/>
              <a:buChar char="Ø"/>
            </a:pPr>
            <a:r>
              <a:rPr lang="en-GB" sz="1800" dirty="0">
                <a:latin typeface="Whitney-Bold"/>
              </a:rPr>
              <a:t>The need for long-term planning and legislation, and</a:t>
            </a:r>
          </a:p>
          <a:p>
            <a:pPr marL="800100" lvl="1" indent="-342900" algn="l">
              <a:spcAft>
                <a:spcPts val="600"/>
              </a:spcAft>
              <a:buClr>
                <a:srgbClr val="FF0000"/>
              </a:buClr>
              <a:buFont typeface="Wingdings" panose="05000000000000000000" pitchFamily="2" charset="2"/>
              <a:buChar char="Ø"/>
            </a:pPr>
            <a:r>
              <a:rPr lang="en-GB" sz="1800" dirty="0">
                <a:latin typeface="Whitney-Bold"/>
              </a:rPr>
              <a:t>Creating aspirational places for the elderly</a:t>
            </a:r>
          </a:p>
          <a:p>
            <a:pPr algn="l">
              <a:spcAft>
                <a:spcPts val="600"/>
              </a:spcAft>
              <a:buClr>
                <a:srgbClr val="FF0000"/>
              </a:buClr>
            </a:pPr>
            <a:r>
              <a:rPr lang="en-GB" sz="1800" dirty="0">
                <a:latin typeface="Whitney-Bold"/>
                <a:hlinkClick r:id="rId4"/>
              </a:rPr>
              <a:t>https://www.housinglin.org.uk/Topics/type/ULI-</a:t>
            </a:r>
            <a:r>
              <a:rPr lang="en-GB" sz="1800" dirty="0">
                <a:hlinkClick r:id="rId4"/>
              </a:rPr>
              <a:t>Later-Living-Housing-with-care-guide/</a:t>
            </a:r>
            <a:endParaRPr lang="en-GB" sz="180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9108" y="1727919"/>
            <a:ext cx="4690887" cy="263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807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AAB02C-42C9-4913-A45E-CFAD6D15F21B}"/>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219" name="Rectangle 2">
            <a:extLst>
              <a:ext uri="{FF2B5EF4-FFF2-40B4-BE49-F238E27FC236}">
                <a16:creationId xmlns:a16="http://schemas.microsoft.com/office/drawing/2014/main" id="{124D7239-479F-426B-B076-370718C3058B}"/>
              </a:ext>
            </a:extLst>
          </p:cNvPr>
          <p:cNvSpPr>
            <a:spLocks noGrp="1" noChangeArrowheads="1"/>
          </p:cNvSpPr>
          <p:nvPr>
            <p:ph type="ctrTitle"/>
          </p:nvPr>
        </p:nvSpPr>
        <p:spPr>
          <a:xfrm>
            <a:off x="720725" y="935831"/>
            <a:ext cx="10080625" cy="720725"/>
          </a:xfrm>
        </p:spPr>
        <p:txBody>
          <a:bodyPr anchor="ctr"/>
          <a:lstStyle/>
          <a:p>
            <a:pPr algn="l" eaLnBrk="1" hangingPunct="1"/>
            <a:r>
              <a:rPr lang="en-US" altLang="en-US" sz="3200" b="1" dirty="0">
                <a:latin typeface="Whitney-Book"/>
              </a:rPr>
              <a:t>Upcoming HLIN resources/</a:t>
            </a:r>
            <a:r>
              <a:rPr lang="en-US" altLang="en-US" sz="3200" b="1" dirty="0" err="1">
                <a:latin typeface="Whitney-Book"/>
              </a:rPr>
              <a:t>programmes</a:t>
            </a:r>
            <a:endParaRPr lang="en-US" altLang="en-US" sz="3200" b="1" dirty="0">
              <a:latin typeface="Whitney-Book"/>
            </a:endParaRPr>
          </a:p>
        </p:txBody>
      </p:sp>
      <p:sp>
        <p:nvSpPr>
          <p:cNvPr id="10" name="Rectangle: Rounded Corners 9">
            <a:extLst>
              <a:ext uri="{FF2B5EF4-FFF2-40B4-BE49-F238E27FC236}">
                <a16:creationId xmlns:a16="http://schemas.microsoft.com/office/drawing/2014/main" id="{F9A424F5-84BC-438A-96A9-536EAA79A026}"/>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9221" name="Picture 8">
            <a:extLst>
              <a:ext uri="{FF2B5EF4-FFF2-40B4-BE49-F238E27FC236}">
                <a16:creationId xmlns:a16="http://schemas.microsoft.com/office/drawing/2014/main" id="{282D6D29-3DF7-423C-9EB2-DA9DDB9F87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3">
            <a:extLst>
              <a:ext uri="{FF2B5EF4-FFF2-40B4-BE49-F238E27FC236}">
                <a16:creationId xmlns:a16="http://schemas.microsoft.com/office/drawing/2014/main" id="{5047C98A-B635-4912-977C-D6B3E63FEB85}"/>
              </a:ext>
            </a:extLst>
          </p:cNvPr>
          <p:cNvSpPr>
            <a:spLocks noGrp="1" noChangeArrowheads="1"/>
          </p:cNvSpPr>
          <p:nvPr>
            <p:ph type="subTitle" idx="1"/>
          </p:nvPr>
        </p:nvSpPr>
        <p:spPr>
          <a:xfrm>
            <a:off x="576461" y="1744063"/>
            <a:ext cx="10729714" cy="4152756"/>
          </a:xfrm>
        </p:spPr>
        <p:txBody>
          <a:bodyPr/>
          <a:lstStyle/>
          <a:p>
            <a:pPr marL="342900" indent="-342900" algn="l">
              <a:buClr>
                <a:srgbClr val="FF0000"/>
              </a:buClr>
              <a:buFont typeface="Wingdings" panose="05000000000000000000" pitchFamily="2" charset="2"/>
              <a:buChar char="Ø"/>
            </a:pPr>
            <a:r>
              <a:rPr lang="en-US" altLang="en-US" sz="2000" dirty="0">
                <a:latin typeface="Whitney-Bold"/>
              </a:rPr>
              <a:t>Housing with Care sector survey. A state of the nation survey to identify </a:t>
            </a:r>
            <a:r>
              <a:rPr lang="en-GB" altLang="en-US" sz="2000" dirty="0">
                <a:latin typeface="Whitney-Bold"/>
              </a:rPr>
              <a:t>organisations</a:t>
            </a:r>
            <a:r>
              <a:rPr lang="en-US" altLang="en-US" sz="2000" dirty="0">
                <a:latin typeface="Whitney-Bold"/>
              </a:rPr>
              <a:t>’ ambitions for growing the housing with care choices over next 5 years. </a:t>
            </a:r>
            <a:br>
              <a:rPr lang="en-US" altLang="en-US" sz="2000" dirty="0">
                <a:latin typeface="Whitney-Bold"/>
              </a:rPr>
            </a:br>
            <a:r>
              <a:rPr lang="en-US" altLang="en-US" sz="2000" dirty="0">
                <a:latin typeface="Whitney-Bold"/>
              </a:rPr>
              <a:t>Deadline for responses, </a:t>
            </a:r>
            <a:r>
              <a:rPr lang="en-US" altLang="en-US" sz="2000" b="1" dirty="0">
                <a:latin typeface="Whitney-Bold"/>
              </a:rPr>
              <a:t>31 December: </a:t>
            </a:r>
            <a:r>
              <a:rPr lang="en-US" altLang="en-US" sz="2000" dirty="0">
                <a:latin typeface="Whitney-Bold"/>
                <a:hlinkClick r:id="rId4"/>
              </a:rPr>
              <a:t>https://www.surveymonkey.co.uk/r/Growing-H-w-C</a:t>
            </a:r>
            <a:r>
              <a:rPr lang="en-US" altLang="en-US" sz="2000" dirty="0">
                <a:latin typeface="Whitney-Bold"/>
              </a:rPr>
              <a:t> </a:t>
            </a:r>
          </a:p>
          <a:p>
            <a:pPr marL="342900" indent="-342900" algn="l">
              <a:buClr>
                <a:srgbClr val="FF0000"/>
              </a:buClr>
              <a:buFont typeface="Wingdings" panose="05000000000000000000" pitchFamily="2" charset="2"/>
              <a:buChar char="Ø"/>
            </a:pPr>
            <a:r>
              <a:rPr lang="en-GB" sz="2000" dirty="0">
                <a:latin typeface="Whitney-Bold"/>
              </a:rPr>
              <a:t>A compendium of practice: repurposing sheltered housing (for 2020)</a:t>
            </a:r>
          </a:p>
          <a:p>
            <a:pPr marL="342900" indent="-342900" algn="l">
              <a:buClr>
                <a:srgbClr val="FF0000"/>
              </a:buClr>
              <a:buFont typeface="Wingdings" panose="05000000000000000000" pitchFamily="2" charset="2"/>
              <a:buChar char="Ø"/>
            </a:pPr>
            <a:r>
              <a:rPr lang="en-GB" sz="2000" dirty="0">
                <a:latin typeface="Whitney-Bold"/>
              </a:rPr>
              <a:t>A compendium of practice: community led housing approaches (for 2020)</a:t>
            </a:r>
          </a:p>
          <a:p>
            <a:pPr marL="342900" indent="-342900" algn="l">
              <a:buClr>
                <a:srgbClr val="FF0000"/>
              </a:buClr>
              <a:buFont typeface="Wingdings" panose="05000000000000000000" pitchFamily="2" charset="2"/>
              <a:buChar char="Ø"/>
            </a:pPr>
            <a:r>
              <a:rPr lang="en-GB" sz="2000" dirty="0">
                <a:latin typeface="Whitney-Bold"/>
              </a:rPr>
              <a:t>Programme of work jointly with Learning Disability England, co-produced with people with lived experience, to explore housing options for people with learning disabilities – Spring 2020</a:t>
            </a:r>
          </a:p>
          <a:p>
            <a:pPr marL="342900" indent="-342900" algn="l">
              <a:buClr>
                <a:srgbClr val="FF0000"/>
              </a:buClr>
              <a:buFont typeface="Wingdings" panose="05000000000000000000" pitchFamily="2" charset="2"/>
              <a:buChar char="Ø"/>
            </a:pPr>
            <a:r>
              <a:rPr lang="en-GB" sz="2000" dirty="0">
                <a:latin typeface="Whitney-Bold"/>
              </a:rPr>
              <a:t>Housing options strategy briefing for </a:t>
            </a:r>
            <a:r>
              <a:rPr lang="en-GB" sz="2000" dirty="0" err="1">
                <a:latin typeface="Whitney-Bold"/>
              </a:rPr>
              <a:t>RiPfA</a:t>
            </a:r>
            <a:r>
              <a:rPr lang="en-GB" sz="2000" dirty="0">
                <a:latin typeface="Whitney-Bold"/>
              </a:rPr>
              <a:t> (due Spring 2020)</a:t>
            </a:r>
          </a:p>
          <a:p>
            <a:pPr marL="342900" indent="-342900" algn="l">
              <a:buClr>
                <a:srgbClr val="FF0000"/>
              </a:buClr>
              <a:buFont typeface="Wingdings" panose="05000000000000000000" pitchFamily="2" charset="2"/>
              <a:buChar char="Ø"/>
            </a:pPr>
            <a:r>
              <a:rPr lang="en-GB" sz="2000" dirty="0">
                <a:latin typeface="Whitney-Bold"/>
              </a:rPr>
              <a:t>Housing LIN Putting Older People First in the South West: 5 year vision, 2020-2025 (out early 2020)</a:t>
            </a:r>
          </a:p>
          <a:p>
            <a:pPr marL="342900" indent="-342900" algn="l">
              <a:buClr>
                <a:srgbClr val="FF0000"/>
              </a:buClr>
              <a:buFont typeface="Wingdings" panose="05000000000000000000" pitchFamily="2" charset="2"/>
              <a:buChar char="Ø"/>
            </a:pPr>
            <a:r>
              <a:rPr lang="en-GB" sz="2000" dirty="0">
                <a:latin typeface="Whitney-Bold"/>
              </a:rPr>
              <a:t>Developing autism and MCA training courses (several successful course held)</a:t>
            </a:r>
          </a:p>
          <a:p>
            <a:pPr marL="342900" indent="-342900" algn="l">
              <a:buClr>
                <a:srgbClr val="FF0000"/>
              </a:buClr>
              <a:buFont typeface="Wingdings" panose="05000000000000000000" pitchFamily="2" charset="2"/>
              <a:buChar char="Ø"/>
            </a:pPr>
            <a:r>
              <a:rPr lang="en-GB" sz="2000" dirty="0">
                <a:latin typeface="Whitney-Bold"/>
              </a:rPr>
              <a:t>Future Leaders’ programme (ongoing engagement with early career HLIN members)</a:t>
            </a:r>
            <a:br>
              <a:rPr lang="en-GB" sz="2000" dirty="0"/>
            </a:br>
            <a:endParaRPr lang="en-US" altLang="en-US" sz="2000" dirty="0">
              <a:solidFill>
                <a:srgbClr val="FF0000"/>
              </a:solidFill>
              <a:latin typeface="Whitney-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AAB02C-42C9-4913-A45E-CFAD6D15F21B}"/>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219" name="Rectangle 2">
            <a:extLst>
              <a:ext uri="{FF2B5EF4-FFF2-40B4-BE49-F238E27FC236}">
                <a16:creationId xmlns:a16="http://schemas.microsoft.com/office/drawing/2014/main" id="{124D7239-479F-426B-B076-370718C3058B}"/>
              </a:ext>
            </a:extLst>
          </p:cNvPr>
          <p:cNvSpPr>
            <a:spLocks noGrp="1" noChangeArrowheads="1"/>
          </p:cNvSpPr>
          <p:nvPr>
            <p:ph type="ctrTitle"/>
          </p:nvPr>
        </p:nvSpPr>
        <p:spPr>
          <a:xfrm>
            <a:off x="720725" y="1214438"/>
            <a:ext cx="10080625" cy="720725"/>
          </a:xfrm>
        </p:spPr>
        <p:txBody>
          <a:bodyPr anchor="ctr"/>
          <a:lstStyle/>
          <a:p>
            <a:pPr algn="l" eaLnBrk="1" hangingPunct="1"/>
            <a:r>
              <a:rPr lang="en-US" altLang="en-US" sz="3200" b="1" dirty="0">
                <a:latin typeface="Whitney-Book"/>
              </a:rPr>
              <a:t>Housing LIN Consultancy – Underpinning your learning and improvement</a:t>
            </a:r>
          </a:p>
        </p:txBody>
      </p:sp>
      <p:sp>
        <p:nvSpPr>
          <p:cNvPr id="10" name="Rectangle: Rounded Corners 9">
            <a:extLst>
              <a:ext uri="{FF2B5EF4-FFF2-40B4-BE49-F238E27FC236}">
                <a16:creationId xmlns:a16="http://schemas.microsoft.com/office/drawing/2014/main" id="{F9A424F5-84BC-438A-96A9-536EAA79A026}"/>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9221" name="Picture 8">
            <a:extLst>
              <a:ext uri="{FF2B5EF4-FFF2-40B4-BE49-F238E27FC236}">
                <a16:creationId xmlns:a16="http://schemas.microsoft.com/office/drawing/2014/main" id="{282D6D29-3DF7-423C-9EB2-DA9DDB9F87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3">
            <a:extLst>
              <a:ext uri="{FF2B5EF4-FFF2-40B4-BE49-F238E27FC236}">
                <a16:creationId xmlns:a16="http://schemas.microsoft.com/office/drawing/2014/main" id="{5047C98A-B635-4912-977C-D6B3E63FEB85}"/>
              </a:ext>
            </a:extLst>
          </p:cNvPr>
          <p:cNvSpPr>
            <a:spLocks noGrp="1" noChangeArrowheads="1"/>
          </p:cNvSpPr>
          <p:nvPr>
            <p:ph type="subTitle" idx="1"/>
          </p:nvPr>
        </p:nvSpPr>
        <p:spPr>
          <a:xfrm>
            <a:off x="720725" y="2192481"/>
            <a:ext cx="10369152" cy="4152756"/>
          </a:xfrm>
        </p:spPr>
        <p:txBody>
          <a:bodyPr/>
          <a:lstStyle/>
          <a:p>
            <a:pPr marL="342900" indent="-342900" algn="l">
              <a:buClr>
                <a:srgbClr val="FF0000"/>
              </a:buClr>
              <a:buFont typeface="Wingdings" panose="05000000000000000000" pitchFamily="2" charset="2"/>
              <a:buChar char="Ø"/>
            </a:pPr>
            <a:r>
              <a:rPr lang="en-GB" altLang="en-US" sz="2000" dirty="0">
                <a:latin typeface="Whitney-Bold"/>
              </a:rPr>
              <a:t>Developed new service webpages setting our consultancy, training and wider fee paying services to supplement our free online and regional Housing LIN networking activities. Examples of work include:</a:t>
            </a:r>
          </a:p>
          <a:p>
            <a:pPr marL="342900" indent="-342900" algn="l">
              <a:buClr>
                <a:srgbClr val="FF0000"/>
              </a:buClr>
              <a:buFont typeface="Wingdings" panose="05000000000000000000" pitchFamily="2" charset="2"/>
              <a:buChar char="Ø"/>
            </a:pPr>
            <a:r>
              <a:rPr lang="en-GB" altLang="en-US" sz="2000" dirty="0">
                <a:latin typeface="Whitney-Bold"/>
              </a:rPr>
              <a:t>Strategic Housing for Older People Market Analysis for several county councils and unitary authorities in Wales and England (the latter as part of the LGA Housing Advisor programme)</a:t>
            </a:r>
          </a:p>
          <a:p>
            <a:pPr marL="342900" indent="-342900" algn="l">
              <a:buClr>
                <a:srgbClr val="FF0000"/>
              </a:buClr>
              <a:buFont typeface="Wingdings" panose="05000000000000000000" pitchFamily="2" charset="2"/>
              <a:buChar char="Ø"/>
            </a:pPr>
            <a:r>
              <a:rPr lang="en-GB" altLang="en-US" sz="2000" dirty="0">
                <a:latin typeface="Whitney-Bold"/>
              </a:rPr>
              <a:t>Worked with the Greater Manchester Combined Authority to produce an extra care housing resource pack, to support all the local authorities within the combined authority region</a:t>
            </a:r>
          </a:p>
          <a:p>
            <a:pPr marL="342900" indent="-342900" algn="l">
              <a:buClr>
                <a:srgbClr val="FF0000"/>
              </a:buClr>
              <a:buFont typeface="Wingdings" panose="05000000000000000000" pitchFamily="2" charset="2"/>
              <a:buChar char="Ø"/>
            </a:pPr>
            <a:r>
              <a:rPr lang="en-GB" altLang="en-US" sz="2000" dirty="0">
                <a:latin typeface="Whitney-Bold"/>
              </a:rPr>
              <a:t>Undertaking sheltered housing ‘fit for purpose’ asset management reviews for housing associations, and supporting their work to plan for the needs of older tenants</a:t>
            </a:r>
          </a:p>
          <a:p>
            <a:pPr marL="342900" indent="-342900" algn="l">
              <a:buClr>
                <a:srgbClr val="FF0000"/>
              </a:buClr>
              <a:buFont typeface="Wingdings" panose="05000000000000000000" pitchFamily="2" charset="2"/>
              <a:buChar char="Ø"/>
            </a:pPr>
            <a:r>
              <a:rPr lang="en-GB" altLang="en-US" sz="2000" dirty="0">
                <a:latin typeface="Whitney-Bold"/>
              </a:rPr>
              <a:t>Commissioned by NHS England to evidence and support their work to advise local commissioners about how best to respond to the needs of people with learning disabilities who need specialised supported housing</a:t>
            </a:r>
          </a:p>
        </p:txBody>
      </p:sp>
    </p:spTree>
    <p:extLst>
      <p:ext uri="{BB962C8B-B14F-4D97-AF65-F5344CB8AC3E}">
        <p14:creationId xmlns:p14="http://schemas.microsoft.com/office/powerpoint/2010/main" val="261288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997A18-B16D-4F5B-B586-916B4E9C3504}"/>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243" name="Rectangle 2">
            <a:extLst>
              <a:ext uri="{FF2B5EF4-FFF2-40B4-BE49-F238E27FC236}">
                <a16:creationId xmlns:a16="http://schemas.microsoft.com/office/drawing/2014/main" id="{915CDA08-5130-42AA-84B0-345C0C6FAF7D}"/>
              </a:ext>
            </a:extLst>
          </p:cNvPr>
          <p:cNvSpPr>
            <a:spLocks noGrp="1" noChangeArrowheads="1"/>
          </p:cNvSpPr>
          <p:nvPr>
            <p:ph type="ctrTitle"/>
          </p:nvPr>
        </p:nvSpPr>
        <p:spPr>
          <a:xfrm>
            <a:off x="720725" y="935831"/>
            <a:ext cx="10080625" cy="720725"/>
          </a:xfrm>
        </p:spPr>
        <p:txBody>
          <a:bodyPr anchor="ctr"/>
          <a:lstStyle/>
          <a:p>
            <a:pPr algn="l" eaLnBrk="1" hangingPunct="1"/>
            <a:r>
              <a:rPr lang="en-US" altLang="en-US" sz="3200" b="1" dirty="0">
                <a:latin typeface="Whitney-Book"/>
              </a:rPr>
              <a:t>Connect with the Housing LIN</a:t>
            </a:r>
          </a:p>
        </p:txBody>
      </p:sp>
      <p:sp>
        <p:nvSpPr>
          <p:cNvPr id="10" name="Rectangle: Rounded Corners 9">
            <a:extLst>
              <a:ext uri="{FF2B5EF4-FFF2-40B4-BE49-F238E27FC236}">
                <a16:creationId xmlns:a16="http://schemas.microsoft.com/office/drawing/2014/main" id="{A26482ED-4D68-48BD-B69F-C53F8EE25615}"/>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10245" name="Picture 8">
            <a:extLst>
              <a:ext uri="{FF2B5EF4-FFF2-40B4-BE49-F238E27FC236}">
                <a16:creationId xmlns:a16="http://schemas.microsoft.com/office/drawing/2014/main" id="{0E79AD21-6EEA-4D21-AA12-D15FCCBC1F4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3">
            <a:extLst>
              <a:ext uri="{FF2B5EF4-FFF2-40B4-BE49-F238E27FC236}">
                <a16:creationId xmlns:a16="http://schemas.microsoft.com/office/drawing/2014/main" id="{9F660542-151E-4E4F-B596-3E686067B8E0}"/>
              </a:ext>
            </a:extLst>
          </p:cNvPr>
          <p:cNvSpPr>
            <a:spLocks noGrp="1" noChangeArrowheads="1"/>
          </p:cNvSpPr>
          <p:nvPr>
            <p:ph type="subTitle" idx="1"/>
          </p:nvPr>
        </p:nvSpPr>
        <p:spPr>
          <a:xfrm>
            <a:off x="720725" y="1799927"/>
            <a:ext cx="9504363" cy="4032250"/>
          </a:xfrm>
        </p:spPr>
        <p:txBody>
          <a:bodyPr/>
          <a:lstStyle/>
          <a:p>
            <a:pPr marL="342900" indent="-342900" algn="l" eaLnBrk="1" hangingPunct="1">
              <a:spcBef>
                <a:spcPct val="0"/>
              </a:spcBef>
              <a:spcAft>
                <a:spcPts val="1800"/>
              </a:spcAft>
              <a:buClr>
                <a:srgbClr val="FF0000"/>
              </a:buClr>
              <a:buFont typeface="Wingdings" panose="05000000000000000000" pitchFamily="2" charset="2"/>
              <a:buChar char="Ø"/>
            </a:pPr>
            <a:r>
              <a:rPr lang="en-GB" altLang="en-US" sz="2000" dirty="0">
                <a:latin typeface="Whitney-Bold"/>
              </a:rPr>
              <a:t>Over 25,000+ subscribers but still the ‘best kept secret’!</a:t>
            </a:r>
          </a:p>
          <a:p>
            <a:pPr marL="342900" indent="-342900" algn="l" eaLnBrk="1" hangingPunct="1">
              <a:spcBef>
                <a:spcPct val="0"/>
              </a:spcBef>
              <a:spcAft>
                <a:spcPts val="1800"/>
              </a:spcAft>
              <a:buClr>
                <a:srgbClr val="FF0000"/>
              </a:buClr>
              <a:buFont typeface="Wingdings" panose="05000000000000000000" pitchFamily="2" charset="2"/>
              <a:buChar char="Ø"/>
            </a:pPr>
            <a:r>
              <a:rPr lang="en-GB" altLang="en-US" sz="2000" dirty="0">
                <a:latin typeface="Whitney-Bold"/>
              </a:rPr>
              <a:t>Sign up to receive our free weekly bulletin, </a:t>
            </a:r>
            <a:r>
              <a:rPr lang="en-GB" altLang="en-US" sz="2000" i="1" dirty="0" err="1">
                <a:latin typeface="Whitney-Bold"/>
              </a:rPr>
              <a:t>HLINks</a:t>
            </a:r>
            <a:endParaRPr lang="en-GB" altLang="en-US" sz="2000" i="1" dirty="0">
              <a:latin typeface="Whitney-Bold"/>
            </a:endParaRPr>
          </a:p>
          <a:p>
            <a:pPr marL="342900" indent="-342900" algn="l" eaLnBrk="1" hangingPunct="1">
              <a:spcBef>
                <a:spcPct val="0"/>
              </a:spcBef>
              <a:spcAft>
                <a:spcPts val="1800"/>
              </a:spcAft>
              <a:buClr>
                <a:srgbClr val="FF0000"/>
              </a:buClr>
              <a:buFont typeface="Wingdings" panose="05000000000000000000" pitchFamily="2" charset="2"/>
              <a:buChar char="Ø"/>
            </a:pPr>
            <a:r>
              <a:rPr lang="en-GB" altLang="en-US" sz="2000" dirty="0">
                <a:latin typeface="Whitney-Bold"/>
              </a:rPr>
              <a:t>Check out our free-to-view online resources, including #</a:t>
            </a:r>
            <a:r>
              <a:rPr lang="en-GB" altLang="en-US" sz="2000" dirty="0" err="1">
                <a:latin typeface="Whitney-Bold"/>
              </a:rPr>
              <a:t>InspirationalAchievements</a:t>
            </a:r>
            <a:r>
              <a:rPr lang="en-GB" altLang="en-US" sz="2000" dirty="0">
                <a:latin typeface="Whitney-Bold"/>
              </a:rPr>
              <a:t> page at: </a:t>
            </a:r>
            <a:r>
              <a:rPr lang="en-GB" altLang="en-US" sz="2000" dirty="0">
                <a:latin typeface="Whitney-Bold"/>
                <a:hlinkClick r:id="rId4"/>
              </a:rPr>
              <a:t>www.housinglin.org.uk/InspirationalAchievements</a:t>
            </a:r>
            <a:r>
              <a:rPr lang="en-GB" altLang="en-US" sz="2000" dirty="0">
                <a:latin typeface="Whitney-Bold"/>
              </a:rPr>
              <a:t> </a:t>
            </a:r>
          </a:p>
          <a:p>
            <a:pPr marL="342900" indent="-342900" algn="l" eaLnBrk="1" hangingPunct="1">
              <a:spcBef>
                <a:spcPct val="0"/>
              </a:spcBef>
              <a:spcAft>
                <a:spcPts val="1800"/>
              </a:spcAft>
              <a:buClr>
                <a:srgbClr val="FF0000"/>
              </a:buClr>
              <a:buFont typeface="Wingdings" panose="05000000000000000000" pitchFamily="2" charset="2"/>
              <a:buChar char="Ø"/>
            </a:pPr>
            <a:r>
              <a:rPr lang="en-GB" altLang="en-US" sz="2000" dirty="0">
                <a:latin typeface="Whitney-Bold"/>
              </a:rPr>
              <a:t>Get involved and share your learning via a guest blog, viewpoint or case study, or at an event</a:t>
            </a:r>
          </a:p>
          <a:p>
            <a:pPr marL="342900" indent="-342900" algn="l" eaLnBrk="1" hangingPunct="1">
              <a:spcBef>
                <a:spcPct val="0"/>
              </a:spcBef>
              <a:spcAft>
                <a:spcPts val="1800"/>
              </a:spcAft>
              <a:buClr>
                <a:srgbClr val="FF0000"/>
              </a:buClr>
              <a:buFont typeface="Wingdings" panose="05000000000000000000" pitchFamily="2" charset="2"/>
              <a:buChar char="Ø"/>
            </a:pPr>
            <a:r>
              <a:rPr lang="en-GB" altLang="en-US" sz="2000" dirty="0">
                <a:latin typeface="Whitney-Bold"/>
              </a:rPr>
              <a:t>Twitter at @</a:t>
            </a:r>
            <a:r>
              <a:rPr lang="en-GB" altLang="en-US" sz="2000" dirty="0" err="1">
                <a:latin typeface="Whitney-Bold"/>
              </a:rPr>
              <a:t>HousingLIN</a:t>
            </a:r>
            <a:r>
              <a:rPr lang="en-GB" altLang="en-US" sz="2000" dirty="0">
                <a:latin typeface="Whitney-Bold"/>
              </a:rPr>
              <a:t>, @</a:t>
            </a:r>
            <a:r>
              <a:rPr lang="en-GB" altLang="en-US" sz="2000" dirty="0" err="1">
                <a:latin typeface="Whitney-Bold"/>
              </a:rPr>
              <a:t>HousingLINews</a:t>
            </a:r>
            <a:r>
              <a:rPr lang="en-GB" altLang="en-US" sz="2000" dirty="0">
                <a:latin typeface="Whitney-Bold"/>
              </a:rPr>
              <a:t> @</a:t>
            </a:r>
            <a:r>
              <a:rPr lang="en-GB" altLang="en-US" sz="2000" dirty="0" err="1">
                <a:latin typeface="Whitney-Bold"/>
              </a:rPr>
              <a:t>HLINConsult</a:t>
            </a:r>
            <a:r>
              <a:rPr lang="en-GB" altLang="en-US" sz="2000" dirty="0">
                <a:latin typeface="Whitney-Bold"/>
              </a:rPr>
              <a:t>, @</a:t>
            </a:r>
            <a:r>
              <a:rPr lang="en-GB" altLang="en-US" sz="2000" dirty="0" err="1">
                <a:latin typeface="Whitney-Bold"/>
              </a:rPr>
              <a:t>SkidmoreClare</a:t>
            </a:r>
            <a:endParaRPr lang="en-GB" altLang="en-US" sz="2000" dirty="0">
              <a:latin typeface="Whitney-Bold"/>
            </a:endParaRPr>
          </a:p>
          <a:p>
            <a:pPr marL="342900" indent="-342900" algn="l" eaLnBrk="1" hangingPunct="1">
              <a:spcBef>
                <a:spcPct val="0"/>
              </a:spcBef>
              <a:spcAft>
                <a:spcPts val="1800"/>
              </a:spcAft>
              <a:buClr>
                <a:srgbClr val="FF0000"/>
              </a:buClr>
              <a:buFont typeface="Wingdings" panose="05000000000000000000" pitchFamily="2" charset="2"/>
              <a:buChar char="Ø"/>
            </a:pPr>
            <a:r>
              <a:rPr lang="en-GB" altLang="en-US" sz="2000" dirty="0">
                <a:latin typeface="Whitney-Bold"/>
              </a:rPr>
              <a:t>Host a future regional Housing LIN meeting</a:t>
            </a:r>
          </a:p>
          <a:p>
            <a:pPr marL="342900" indent="-342900" algn="l" eaLnBrk="1" hangingPunct="1">
              <a:spcBef>
                <a:spcPct val="0"/>
              </a:spcBef>
              <a:spcAft>
                <a:spcPts val="1800"/>
              </a:spcAft>
              <a:buClr>
                <a:srgbClr val="FF0000"/>
              </a:buClr>
              <a:buFont typeface="Wingdings" panose="05000000000000000000" pitchFamily="2" charset="2"/>
              <a:buChar char="Ø"/>
            </a:pPr>
            <a:r>
              <a:rPr lang="en-GB" altLang="en-US" sz="2000" dirty="0">
                <a:latin typeface="Whitney-Bold"/>
              </a:rPr>
              <a:t>Sponsor our website or an event </a:t>
            </a:r>
          </a:p>
          <a:p>
            <a:pPr marL="342900" indent="-342900" algn="l">
              <a:buClr>
                <a:srgbClr val="FF0000"/>
              </a:buClr>
              <a:buFont typeface="Wingdings" panose="05000000000000000000" pitchFamily="2" charset="2"/>
              <a:buChar char="Ø"/>
            </a:pPr>
            <a:endParaRPr lang="en-US" altLang="en-US" dirty="0">
              <a:latin typeface="Whitney-Bold"/>
            </a:endParaRPr>
          </a:p>
        </p:txBody>
      </p:sp>
      <p:pic>
        <p:nvPicPr>
          <p:cNvPr id="6" name="Picture 5" descr="A picture containing text, businesscard&#10;&#10;Description automatically generated">
            <a:extLst>
              <a:ext uri="{FF2B5EF4-FFF2-40B4-BE49-F238E27FC236}">
                <a16:creationId xmlns:a16="http://schemas.microsoft.com/office/drawing/2014/main" id="{C7641A96-4BF6-4549-9B71-42959981EE6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46322" y="4464223"/>
            <a:ext cx="1757532" cy="174878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E73F3E-5721-47FB-AC74-3B37D23B209E}"/>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 name="Rectangle: Rounded Corners 9">
            <a:extLst>
              <a:ext uri="{FF2B5EF4-FFF2-40B4-BE49-F238E27FC236}">
                <a16:creationId xmlns:a16="http://schemas.microsoft.com/office/drawing/2014/main" id="{C36EEDCD-3A83-4B0A-92BB-9E9230EF7414}"/>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11268" name="Picture 8">
            <a:extLst>
              <a:ext uri="{FF2B5EF4-FFF2-40B4-BE49-F238E27FC236}">
                <a16:creationId xmlns:a16="http://schemas.microsoft.com/office/drawing/2014/main" id="{E292B37C-1B6F-48AB-941A-0CCF8BACE2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http://info.rlpmuskoka.com/Portals/170102/images/Housing-Up-Graph.jpg">
            <a:extLst>
              <a:ext uri="{FF2B5EF4-FFF2-40B4-BE49-F238E27FC236}">
                <a16:creationId xmlns:a16="http://schemas.microsoft.com/office/drawing/2014/main" id="{8D363BFA-918F-4FD6-892B-6464549F99F4}"/>
              </a:ext>
            </a:extLst>
          </p:cNvPr>
          <p:cNvPicPr>
            <a:picLocks noChangeAspect="1" noChangeArrowheads="1"/>
          </p:cNvPicPr>
          <p:nvPr/>
        </p:nvPicPr>
        <p:blipFill>
          <a:blip r:embed="rId3"/>
          <a:srcRect/>
          <a:stretch>
            <a:fillRect/>
          </a:stretch>
        </p:blipFill>
        <p:spPr bwMode="auto">
          <a:xfrm>
            <a:off x="432445" y="3523985"/>
            <a:ext cx="2719388" cy="2695575"/>
          </a:xfrm>
          <a:prstGeom prst="rect">
            <a:avLst/>
          </a:prstGeom>
          <a:solidFill>
            <a:schemeClr val="accent3">
              <a:lumMod val="95000"/>
            </a:schemeClr>
          </a:solidFill>
          <a:ln>
            <a:noFill/>
          </a:ln>
        </p:spPr>
      </p:pic>
      <p:sp>
        <p:nvSpPr>
          <p:cNvPr id="11270" name="Rectangle 6">
            <a:extLst>
              <a:ext uri="{FF2B5EF4-FFF2-40B4-BE49-F238E27FC236}">
                <a16:creationId xmlns:a16="http://schemas.microsoft.com/office/drawing/2014/main" id="{C061C9D4-2FF1-431B-B221-D203DA71811A}"/>
              </a:ext>
            </a:extLst>
          </p:cNvPr>
          <p:cNvSpPr txBox="1">
            <a:spLocks noChangeArrowheads="1"/>
          </p:cNvSpPr>
          <p:nvPr/>
        </p:nvSpPr>
        <p:spPr bwMode="auto">
          <a:xfrm>
            <a:off x="504825" y="2016125"/>
            <a:ext cx="84248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GB" altLang="en-US" sz="6000" b="1" dirty="0">
                <a:latin typeface="Whitney-Book"/>
              </a:rPr>
              <a:t>Thank you!</a:t>
            </a:r>
          </a:p>
        </p:txBody>
      </p:sp>
      <p:sp>
        <p:nvSpPr>
          <p:cNvPr id="11271" name="Text Box 9">
            <a:extLst>
              <a:ext uri="{FF2B5EF4-FFF2-40B4-BE49-F238E27FC236}">
                <a16:creationId xmlns:a16="http://schemas.microsoft.com/office/drawing/2014/main" id="{024F2D89-9A0B-4000-B38E-AD0A6C440E15}"/>
              </a:ext>
            </a:extLst>
          </p:cNvPr>
          <p:cNvSpPr txBox="1">
            <a:spLocks noChangeArrowheads="1"/>
          </p:cNvSpPr>
          <p:nvPr/>
        </p:nvSpPr>
        <p:spPr bwMode="auto">
          <a:xfrm>
            <a:off x="3960837" y="3540909"/>
            <a:ext cx="6839695" cy="324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ts val="600"/>
              </a:spcBef>
              <a:spcAft>
                <a:spcPts val="600"/>
              </a:spcAft>
              <a:buFontTx/>
              <a:buNone/>
            </a:pPr>
            <a:r>
              <a:rPr lang="en-GB" altLang="en-US" sz="2000" dirty="0">
                <a:latin typeface="Whitney-Book"/>
              </a:rPr>
              <a:t>Housing LIN </a:t>
            </a:r>
            <a:br>
              <a:rPr lang="en-GB" altLang="en-US" sz="2000" dirty="0">
                <a:latin typeface="Whitney-Book"/>
              </a:rPr>
            </a:br>
            <a:r>
              <a:rPr lang="en-GB" altLang="en-US" sz="2000" dirty="0">
                <a:latin typeface="Whitney-Book"/>
              </a:rPr>
              <a:t>c/o PRP, the Ideas Store </a:t>
            </a:r>
            <a:br>
              <a:rPr lang="en-GB" altLang="en-US" sz="2000" dirty="0">
                <a:latin typeface="Whitney-Book"/>
              </a:rPr>
            </a:br>
            <a:r>
              <a:rPr lang="en-GB" altLang="en-US" sz="2000" dirty="0">
                <a:latin typeface="Whitney-Book"/>
              </a:rPr>
              <a:t>10 Lindsey Street, </a:t>
            </a:r>
            <a:r>
              <a:rPr lang="en-GB" altLang="en-US" sz="2000" dirty="0" err="1">
                <a:latin typeface="Whitney-Book"/>
              </a:rPr>
              <a:t>Clerkenwell</a:t>
            </a:r>
            <a:r>
              <a:rPr lang="en-GB" altLang="en-US" sz="2000" dirty="0">
                <a:latin typeface="Whitney-Book"/>
              </a:rPr>
              <a:t> </a:t>
            </a:r>
            <a:br>
              <a:rPr lang="en-GB" altLang="en-US" sz="2000" dirty="0">
                <a:latin typeface="Whitney-Book"/>
              </a:rPr>
            </a:br>
            <a:r>
              <a:rPr lang="en-GB" altLang="en-US" sz="2000" dirty="0">
                <a:latin typeface="Whitney-Book"/>
              </a:rPr>
              <a:t>London EC1A 9HP </a:t>
            </a:r>
          </a:p>
          <a:p>
            <a:pPr algn="r" eaLnBrk="1" hangingPunct="1">
              <a:spcBef>
                <a:spcPts val="600"/>
              </a:spcBef>
              <a:spcAft>
                <a:spcPts val="600"/>
              </a:spcAft>
              <a:buFontTx/>
              <a:buNone/>
            </a:pPr>
            <a:r>
              <a:rPr lang="en-GB" altLang="en-US" sz="2000" dirty="0">
                <a:latin typeface="Whitney-Book"/>
              </a:rPr>
              <a:t>email:  </a:t>
            </a:r>
            <a:r>
              <a:rPr lang="en-GB" altLang="en-US" sz="2000" dirty="0">
                <a:latin typeface="Whitney-Book"/>
                <a:hlinkClick r:id="rId4"/>
              </a:rPr>
              <a:t>info@housinglin.org.uk</a:t>
            </a:r>
            <a:r>
              <a:rPr lang="en-GB" altLang="en-US" sz="2000" dirty="0">
                <a:latin typeface="Whitney-Book"/>
              </a:rPr>
              <a:t>  </a:t>
            </a:r>
            <a:br>
              <a:rPr lang="en-GB" altLang="en-US" sz="2000" dirty="0">
                <a:latin typeface="Whitney-Book"/>
              </a:rPr>
            </a:br>
            <a:r>
              <a:rPr lang="en-GB" altLang="en-US" sz="2000" dirty="0">
                <a:latin typeface="Whitney-Book"/>
              </a:rPr>
              <a:t>website: </a:t>
            </a:r>
            <a:r>
              <a:rPr lang="en-GB" altLang="en-US" sz="2000" dirty="0">
                <a:latin typeface="Whitney-Book"/>
                <a:hlinkClick r:id="rId5"/>
              </a:rPr>
              <a:t>www.housinglin.org.uk</a:t>
            </a:r>
            <a:r>
              <a:rPr lang="en-GB" altLang="en-US" sz="2000" dirty="0">
                <a:latin typeface="Whitney-Book"/>
              </a:rPr>
              <a:t>   </a:t>
            </a:r>
          </a:p>
          <a:p>
            <a:pPr algn="r" eaLnBrk="1" hangingPunct="1">
              <a:spcBef>
                <a:spcPts val="600"/>
              </a:spcBef>
              <a:spcAft>
                <a:spcPts val="600"/>
              </a:spcAft>
              <a:buFontTx/>
              <a:buNone/>
            </a:pPr>
            <a:r>
              <a:rPr lang="en-GB" altLang="en-US" sz="2000" dirty="0">
                <a:latin typeface="Whitney-Book"/>
              </a:rPr>
              <a:t>Twitter: @</a:t>
            </a:r>
            <a:r>
              <a:rPr lang="en-GB" altLang="en-US" sz="2000" dirty="0" err="1">
                <a:latin typeface="Whitney-Book"/>
              </a:rPr>
              <a:t>HousingLIN</a:t>
            </a:r>
            <a:r>
              <a:rPr lang="en-GB" altLang="en-US" sz="2000" dirty="0">
                <a:latin typeface="Whitney-Book"/>
              </a:rPr>
              <a:t> @</a:t>
            </a:r>
            <a:r>
              <a:rPr lang="en-GB" altLang="en-US" sz="2000" dirty="0" err="1">
                <a:latin typeface="Whitney-Book"/>
              </a:rPr>
              <a:t>HousingLINews</a:t>
            </a:r>
            <a:r>
              <a:rPr lang="en-GB" altLang="en-US" sz="2000" dirty="0">
                <a:latin typeface="Whitney-Book"/>
              </a:rPr>
              <a:t> @</a:t>
            </a:r>
            <a:r>
              <a:rPr lang="en-GB" altLang="en-US" sz="2000" dirty="0" err="1">
                <a:latin typeface="Whitney-Book"/>
              </a:rPr>
              <a:t>HLINconsult</a:t>
            </a:r>
            <a:r>
              <a:rPr lang="en-GB" altLang="en-US" sz="2000" dirty="0">
                <a:latin typeface="Whitney-Book"/>
              </a:rPr>
              <a:t> @</a:t>
            </a:r>
            <a:r>
              <a:rPr lang="en-GB" altLang="en-US" sz="2000" dirty="0" err="1">
                <a:latin typeface="Whitney-Book"/>
              </a:rPr>
              <a:t>SkidmoreClare</a:t>
            </a:r>
            <a:endParaRPr lang="en-GB" altLang="en-US" sz="2000" dirty="0">
              <a:latin typeface="Whitney-Book"/>
            </a:endParaRPr>
          </a:p>
          <a:p>
            <a:pPr eaLnBrk="1" hangingPunct="1">
              <a:spcBef>
                <a:spcPct val="0"/>
              </a:spcBef>
              <a:buFontTx/>
              <a:buNone/>
            </a:pPr>
            <a:endParaRPr lang="en-GB" altLang="en-US" sz="2000" dirty="0">
              <a:solidFill>
                <a:srgbClr val="5F5F5F"/>
              </a:solidFill>
              <a:latin typeface="Whitney-Boo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934169-6855-417D-B09A-16672A31FD43}"/>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099" name="Rectangle 2">
            <a:extLst>
              <a:ext uri="{FF2B5EF4-FFF2-40B4-BE49-F238E27FC236}">
                <a16:creationId xmlns:a16="http://schemas.microsoft.com/office/drawing/2014/main" id="{B02BC16C-F7CD-435C-849C-3D4EC790E2CA}"/>
              </a:ext>
            </a:extLst>
          </p:cNvPr>
          <p:cNvSpPr>
            <a:spLocks noGrp="1" noChangeArrowheads="1"/>
          </p:cNvSpPr>
          <p:nvPr>
            <p:ph type="ctrTitle"/>
          </p:nvPr>
        </p:nvSpPr>
        <p:spPr>
          <a:xfrm>
            <a:off x="720725" y="1079847"/>
            <a:ext cx="10080625" cy="801687"/>
          </a:xfrm>
        </p:spPr>
        <p:txBody>
          <a:bodyPr anchor="ctr"/>
          <a:lstStyle/>
          <a:p>
            <a:pPr algn="l" eaLnBrk="1" hangingPunct="1"/>
            <a:r>
              <a:rPr lang="en-US" altLang="en-US" sz="3200" b="1" dirty="0">
                <a:latin typeface="Whitney-Book"/>
              </a:rPr>
              <a:t>Housing LIN regional delivery</a:t>
            </a:r>
          </a:p>
        </p:txBody>
      </p:sp>
      <p:sp>
        <p:nvSpPr>
          <p:cNvPr id="10" name="Rectangle: Rounded Corners 9">
            <a:extLst>
              <a:ext uri="{FF2B5EF4-FFF2-40B4-BE49-F238E27FC236}">
                <a16:creationId xmlns:a16="http://schemas.microsoft.com/office/drawing/2014/main" id="{BFB08667-D483-43D2-9AF4-3D2F6FE92A6E}"/>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4101" name="Picture 8">
            <a:extLst>
              <a:ext uri="{FF2B5EF4-FFF2-40B4-BE49-F238E27FC236}">
                <a16:creationId xmlns:a16="http://schemas.microsoft.com/office/drawing/2014/main" id="{CE64CBC2-B5B8-4C9D-81E1-23ED0F5D45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a:extLst>
              <a:ext uri="{FF2B5EF4-FFF2-40B4-BE49-F238E27FC236}">
                <a16:creationId xmlns:a16="http://schemas.microsoft.com/office/drawing/2014/main" id="{298358E2-EBE6-477C-BF67-3780199956EB}"/>
              </a:ext>
            </a:extLst>
          </p:cNvPr>
          <p:cNvSpPr>
            <a:spLocks noGrp="1" noChangeArrowheads="1"/>
          </p:cNvSpPr>
          <p:nvPr>
            <p:ph type="subTitle" idx="1"/>
          </p:nvPr>
        </p:nvSpPr>
        <p:spPr>
          <a:xfrm>
            <a:off x="720725" y="1879500"/>
            <a:ext cx="10585450" cy="3952875"/>
          </a:xfrm>
        </p:spPr>
        <p:txBody>
          <a:bodyPr/>
          <a:lstStyle/>
          <a:p>
            <a:pPr marL="342900" indent="-342900" algn="l">
              <a:buClr>
                <a:srgbClr val="FF0000"/>
              </a:buClr>
              <a:buFont typeface="Wingdings" panose="05000000000000000000" pitchFamily="2" charset="2"/>
              <a:buChar char="Ø"/>
              <a:defRPr/>
            </a:pPr>
            <a:r>
              <a:rPr lang="en-GB" sz="1800" dirty="0">
                <a:latin typeface="Whitney-Bold"/>
              </a:rPr>
              <a:t>We have boosted our central resource to support regional co-chairs by:</a:t>
            </a:r>
          </a:p>
          <a:p>
            <a:pPr marL="800100" lvl="1" indent="-342900" algn="l">
              <a:buClr>
                <a:srgbClr val="FF0000"/>
              </a:buClr>
              <a:buFont typeface="Wingdings" panose="05000000000000000000" pitchFamily="2" charset="2"/>
              <a:buChar char="Ø"/>
              <a:defRPr/>
            </a:pPr>
            <a:r>
              <a:rPr lang="en-GB" sz="1800" dirty="0">
                <a:latin typeface="Whitney-Bold"/>
              </a:rPr>
              <a:t>Jeremy Porteus, Chief Executive</a:t>
            </a:r>
          </a:p>
          <a:p>
            <a:pPr marL="800100" lvl="1" indent="-342900" algn="l">
              <a:buClr>
                <a:srgbClr val="FF0000"/>
              </a:buClr>
              <a:buFont typeface="Wingdings" panose="05000000000000000000" pitchFamily="2" charset="2"/>
              <a:buChar char="Ø"/>
              <a:defRPr/>
            </a:pPr>
            <a:r>
              <a:rPr lang="en-GB" sz="1800" dirty="0">
                <a:latin typeface="Whitney-Bold"/>
              </a:rPr>
              <a:t>Clare Skidmore, Strategic Lead for Influencing and Networks</a:t>
            </a:r>
          </a:p>
          <a:p>
            <a:pPr marL="800100" lvl="1" indent="-342900" algn="l">
              <a:buClr>
                <a:srgbClr val="FF0000"/>
              </a:buClr>
              <a:buFont typeface="Wingdings" panose="05000000000000000000" pitchFamily="2" charset="2"/>
              <a:buChar char="Ø"/>
              <a:defRPr/>
            </a:pPr>
            <a:r>
              <a:rPr lang="en-GB" sz="1800" dirty="0">
                <a:latin typeface="Whitney-Bold"/>
              </a:rPr>
              <a:t>Lois Beech, Stakeholder Engagement and Research Officer</a:t>
            </a:r>
          </a:p>
          <a:p>
            <a:pPr marL="800100" lvl="1" indent="-342900" algn="l">
              <a:buClr>
                <a:srgbClr val="FF0000"/>
              </a:buClr>
              <a:buFont typeface="Wingdings" panose="05000000000000000000" pitchFamily="2" charset="2"/>
              <a:buChar char="Ø"/>
              <a:defRPr/>
            </a:pPr>
            <a:r>
              <a:rPr lang="en-GB" sz="1800" dirty="0">
                <a:latin typeface="Whitney-Bold"/>
              </a:rPr>
              <a:t>Jerome Billeter, Corporate Services Manager</a:t>
            </a:r>
          </a:p>
          <a:p>
            <a:pPr marL="800100" lvl="1" indent="-342900" algn="l">
              <a:buClr>
                <a:srgbClr val="FF0000"/>
              </a:buClr>
              <a:buFont typeface="Wingdings" panose="05000000000000000000" pitchFamily="2" charset="2"/>
              <a:buChar char="Ø"/>
              <a:defRPr/>
            </a:pPr>
            <a:r>
              <a:rPr lang="en-GB" sz="1800" dirty="0">
                <a:latin typeface="Whitney-Bold"/>
              </a:rPr>
              <a:t>Sophie Fox, Business Support Officer</a:t>
            </a:r>
          </a:p>
          <a:p>
            <a:pPr marL="800100" lvl="1" indent="-342900" algn="l">
              <a:buClr>
                <a:srgbClr val="FF0000"/>
              </a:buClr>
              <a:buFont typeface="Wingdings" panose="05000000000000000000" pitchFamily="2" charset="2"/>
              <a:buChar char="Ø"/>
              <a:defRPr/>
            </a:pPr>
            <a:r>
              <a:rPr lang="en-GB" sz="1800" dirty="0">
                <a:latin typeface="Whitney-Bold"/>
              </a:rPr>
              <a:t>Darius </a:t>
            </a:r>
            <a:r>
              <a:rPr lang="en-GB" sz="1800" dirty="0" err="1">
                <a:latin typeface="Whitney-Bold"/>
              </a:rPr>
              <a:t>Ghadiali</a:t>
            </a:r>
            <a:r>
              <a:rPr lang="en-GB" sz="1800" dirty="0">
                <a:latin typeface="Whitney-Bold"/>
              </a:rPr>
              <a:t>, Knowledge Transfer Intern</a:t>
            </a:r>
          </a:p>
          <a:p>
            <a:pPr marL="342900" indent="-342900" algn="l">
              <a:buClr>
                <a:srgbClr val="FF0000"/>
              </a:buClr>
              <a:buFont typeface="Wingdings" panose="05000000000000000000" pitchFamily="2" charset="2"/>
              <a:buChar char="Ø"/>
              <a:defRPr/>
            </a:pPr>
            <a:r>
              <a:rPr lang="en-US" altLang="en-US" sz="1800" dirty="0">
                <a:latin typeface="Whitney-Bold"/>
              </a:rPr>
              <a:t>Work closely with chairs to identify:</a:t>
            </a:r>
          </a:p>
          <a:p>
            <a:pPr marL="800100" lvl="1" indent="-342900" algn="l">
              <a:buClr>
                <a:srgbClr val="FF0000"/>
              </a:buClr>
              <a:buFont typeface="Wingdings" panose="05000000000000000000" pitchFamily="2" charset="2"/>
              <a:buChar char="Ø"/>
              <a:defRPr/>
            </a:pPr>
            <a:r>
              <a:rPr lang="en-US" altLang="en-US" sz="1800" dirty="0">
                <a:latin typeface="Whitney-Bold"/>
              </a:rPr>
              <a:t>venues in each region (minimum of 2 meetings pa) and tour of schemes; </a:t>
            </a:r>
          </a:p>
          <a:p>
            <a:pPr marL="800100" lvl="1" indent="-342900" algn="l">
              <a:buClr>
                <a:srgbClr val="FF0000"/>
              </a:buClr>
              <a:buFont typeface="Wingdings" panose="05000000000000000000" pitchFamily="2" charset="2"/>
              <a:buChar char="Ø"/>
              <a:defRPr/>
            </a:pPr>
            <a:r>
              <a:rPr lang="en-US" altLang="en-US" sz="1800" dirty="0">
                <a:latin typeface="Whitney-Bold"/>
              </a:rPr>
              <a:t>a range of interesting speakers on cutting edge themes</a:t>
            </a:r>
          </a:p>
          <a:p>
            <a:pPr marL="800100" lvl="1" indent="-342900" algn="l">
              <a:buClr>
                <a:srgbClr val="FF0000"/>
              </a:buClr>
              <a:buFont typeface="Wingdings" panose="05000000000000000000" pitchFamily="2" charset="2"/>
              <a:buChar char="Ø"/>
              <a:defRPr/>
            </a:pPr>
            <a:r>
              <a:rPr lang="en-US" altLang="en-US" sz="1800" dirty="0">
                <a:latin typeface="Whitney-Bold"/>
              </a:rPr>
              <a:t>Highlighting national Housing LIN activities from influencing, research and consultancy </a:t>
            </a:r>
            <a:r>
              <a:rPr lang="en-GB" altLang="en-US" sz="1800" dirty="0">
                <a:latin typeface="Whitney-Bold"/>
              </a:rPr>
              <a:t>programmes</a:t>
            </a:r>
          </a:p>
          <a:p>
            <a:pPr marL="800100" lvl="1" indent="-342900" algn="l">
              <a:buClr>
                <a:srgbClr val="FF0000"/>
              </a:buClr>
              <a:buFont typeface="Wingdings" panose="05000000000000000000" pitchFamily="2" charset="2"/>
              <a:buChar char="Ø"/>
              <a:defRPr/>
            </a:pPr>
            <a:r>
              <a:rPr lang="en-US" altLang="en-US" sz="1800" dirty="0">
                <a:latin typeface="Whitney-Bold"/>
              </a:rPr>
              <a:t>identify possible case studies, blogs or other resources for future publication</a:t>
            </a:r>
          </a:p>
          <a:p>
            <a:pPr marL="342900" indent="-342900" algn="l">
              <a:buClr>
                <a:srgbClr val="FF0000"/>
              </a:buClr>
              <a:buFont typeface="Wingdings" panose="05000000000000000000" pitchFamily="2" charset="2"/>
              <a:buChar char="Ø"/>
              <a:defRPr/>
            </a:pPr>
            <a:r>
              <a:rPr lang="en-GB" sz="1800" dirty="0">
                <a:latin typeface="Whitney-Bold"/>
              </a:rPr>
              <a:t>Share findings and access or support learning from Housing LIN Consult</a:t>
            </a:r>
          </a:p>
          <a:p>
            <a:pPr eaLnBrk="1" hangingPunct="1">
              <a:defRPr/>
            </a:pPr>
            <a:endParaRPr lang="en-GB" altLang="en-US" sz="3200" dirty="0">
              <a:solidFill>
                <a:schemeClr val="bg2"/>
              </a:solidFill>
            </a:endParaRPr>
          </a:p>
        </p:txBody>
      </p:sp>
    </p:spTree>
    <p:extLst>
      <p:ext uri="{BB962C8B-B14F-4D97-AF65-F5344CB8AC3E}">
        <p14:creationId xmlns:p14="http://schemas.microsoft.com/office/powerpoint/2010/main" val="4024490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9D4120-CFF6-4EC6-8CCC-EE599CFDB77E}"/>
              </a:ext>
            </a:extLst>
          </p:cNvPr>
          <p:cNvSpPr>
            <a:spLocks/>
          </p:cNvSpPr>
          <p:nvPr/>
        </p:nvSpPr>
        <p:spPr>
          <a:xfrm>
            <a:off x="184890" y="134937"/>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099" name="Rectangle 2">
            <a:extLst>
              <a:ext uri="{FF2B5EF4-FFF2-40B4-BE49-F238E27FC236}">
                <a16:creationId xmlns:a16="http://schemas.microsoft.com/office/drawing/2014/main" id="{B02BC16C-F7CD-435C-849C-3D4EC790E2CA}"/>
              </a:ext>
            </a:extLst>
          </p:cNvPr>
          <p:cNvSpPr>
            <a:spLocks noGrp="1" noChangeArrowheads="1"/>
          </p:cNvSpPr>
          <p:nvPr>
            <p:ph type="ctrTitle"/>
          </p:nvPr>
        </p:nvSpPr>
        <p:spPr>
          <a:xfrm>
            <a:off x="391332" y="534988"/>
            <a:ext cx="7592123" cy="801687"/>
          </a:xfrm>
        </p:spPr>
        <p:txBody>
          <a:bodyPr anchor="ctr"/>
          <a:lstStyle/>
          <a:p>
            <a:pPr algn="l" eaLnBrk="1" hangingPunct="1"/>
            <a:r>
              <a:rPr lang="en-US" altLang="en-US" sz="3200" b="1" dirty="0">
                <a:latin typeface="Whitney-Book"/>
              </a:rPr>
              <a:t>Our latest Housing LIN influencing activities</a:t>
            </a:r>
          </a:p>
        </p:txBody>
      </p:sp>
      <p:sp>
        <p:nvSpPr>
          <p:cNvPr id="10" name="Rectangle: Rounded Corners 9">
            <a:extLst>
              <a:ext uri="{FF2B5EF4-FFF2-40B4-BE49-F238E27FC236}">
                <a16:creationId xmlns:a16="http://schemas.microsoft.com/office/drawing/2014/main" id="{BFB08667-D483-43D2-9AF4-3D2F6FE92A6E}"/>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4101" name="Picture 8">
            <a:extLst>
              <a:ext uri="{FF2B5EF4-FFF2-40B4-BE49-F238E27FC236}">
                <a16:creationId xmlns:a16="http://schemas.microsoft.com/office/drawing/2014/main" id="{CE64CBC2-B5B8-4C9D-81E1-23ED0F5D45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3">
            <a:extLst>
              <a:ext uri="{FF2B5EF4-FFF2-40B4-BE49-F238E27FC236}">
                <a16:creationId xmlns:a16="http://schemas.microsoft.com/office/drawing/2014/main" id="{065413DE-FA6A-4E57-B343-0A9FA8EEC2AD}"/>
              </a:ext>
            </a:extLst>
          </p:cNvPr>
          <p:cNvSpPr>
            <a:spLocks noGrp="1" noChangeArrowheads="1"/>
          </p:cNvSpPr>
          <p:nvPr>
            <p:ph type="subTitle" idx="1"/>
          </p:nvPr>
        </p:nvSpPr>
        <p:spPr>
          <a:xfrm>
            <a:off x="432444" y="1439887"/>
            <a:ext cx="7992889" cy="4850308"/>
          </a:xfrm>
        </p:spPr>
        <p:txBody>
          <a:bodyPr/>
          <a:lstStyle/>
          <a:p>
            <a:pPr marL="342900" indent="-342900" algn="l">
              <a:spcAft>
                <a:spcPts val="3000"/>
              </a:spcAft>
              <a:buClr>
                <a:srgbClr val="FF0000"/>
              </a:buClr>
              <a:buFont typeface="Wingdings" panose="05000000000000000000" pitchFamily="2" charset="2"/>
              <a:buChar char="Ø"/>
              <a:defRPr/>
            </a:pPr>
            <a:r>
              <a:rPr lang="en-US" altLang="en-US" sz="2000" dirty="0">
                <a:latin typeface="Whitney-Bold"/>
              </a:rPr>
              <a:t>APPG on Social Integration on Generational Fairness (</a:t>
            </a:r>
            <a:r>
              <a:rPr lang="en-US" altLang="en-US" sz="2000" dirty="0">
                <a:latin typeface="Whitney-Bold"/>
                <a:cs typeface="Arial" panose="020B0604020202020204" pitchFamily="34" charset="0"/>
              </a:rPr>
              <a:t>submission on intergenerational housing)</a:t>
            </a:r>
          </a:p>
          <a:p>
            <a:pPr marL="342900" indent="-342900" algn="l">
              <a:spcAft>
                <a:spcPts val="3000"/>
              </a:spcAft>
              <a:buClr>
                <a:srgbClr val="FF0000"/>
              </a:buClr>
              <a:buFont typeface="Wingdings" panose="05000000000000000000" pitchFamily="2" charset="2"/>
              <a:buChar char="Ø"/>
              <a:defRPr/>
            </a:pPr>
            <a:r>
              <a:rPr lang="en-US" altLang="en-US" sz="2000" dirty="0">
                <a:latin typeface="Whitney-Bold"/>
                <a:cs typeface="Arial" panose="020B0604020202020204" pitchFamily="34" charset="0"/>
              </a:rPr>
              <a:t>Responded to the Department of Health and Care Services’ Prevention Green Paper </a:t>
            </a:r>
          </a:p>
          <a:p>
            <a:pPr marL="342900" indent="-342900" algn="l">
              <a:spcAft>
                <a:spcPts val="3000"/>
              </a:spcAft>
              <a:buClr>
                <a:srgbClr val="FF0000"/>
              </a:buClr>
              <a:buFont typeface="Wingdings" panose="05000000000000000000" pitchFamily="2" charset="2"/>
              <a:buChar char="Ø"/>
              <a:defRPr/>
            </a:pPr>
            <a:r>
              <a:rPr lang="en-US" altLang="en-US" sz="2000" dirty="0">
                <a:latin typeface="Whitney-Bold"/>
                <a:cs typeface="Arial" panose="020B0604020202020204" pitchFamily="34" charset="0"/>
              </a:rPr>
              <a:t>Supported the development of the refreshed NHS England High Impact Changes paper (to ensure more focus on housing)</a:t>
            </a:r>
          </a:p>
          <a:p>
            <a:pPr marL="342900" indent="-342900" algn="l">
              <a:spcAft>
                <a:spcPts val="3000"/>
              </a:spcAft>
              <a:buClr>
                <a:srgbClr val="FF0000"/>
              </a:buClr>
              <a:buFont typeface="Wingdings" panose="05000000000000000000" pitchFamily="2" charset="2"/>
              <a:buChar char="Ø"/>
              <a:defRPr/>
            </a:pPr>
            <a:r>
              <a:rPr lang="en-US" altLang="en-US" sz="2000" dirty="0">
                <a:latin typeface="Whitney-Bold"/>
                <a:cs typeface="Arial" panose="020B0604020202020204" pitchFamily="34" charset="0"/>
              </a:rPr>
              <a:t>Supporting NHS England’s Transforming Care programme, hosted roundtable on future of </a:t>
            </a:r>
            <a:r>
              <a:rPr lang="en-US" altLang="en-US" sz="2000" dirty="0" err="1">
                <a:latin typeface="Whitney-Bold"/>
                <a:cs typeface="Arial" panose="020B0604020202020204" pitchFamily="34" charset="0"/>
              </a:rPr>
              <a:t>specialised</a:t>
            </a:r>
            <a:r>
              <a:rPr lang="en-US" altLang="en-US" sz="2000" dirty="0">
                <a:latin typeface="Whitney-Bold"/>
                <a:cs typeface="Arial" panose="020B0604020202020204" pitchFamily="34" charset="0"/>
              </a:rPr>
              <a:t> supported housing</a:t>
            </a:r>
          </a:p>
          <a:p>
            <a:pPr marL="342900" indent="-342900" algn="l">
              <a:spcAft>
                <a:spcPts val="3000"/>
              </a:spcAft>
              <a:buClr>
                <a:srgbClr val="FF0000"/>
              </a:buClr>
              <a:buFont typeface="Wingdings" panose="05000000000000000000" pitchFamily="2" charset="2"/>
              <a:buChar char="Ø"/>
              <a:defRPr/>
            </a:pPr>
            <a:r>
              <a:rPr lang="en-US" altLang="en-US" sz="2000" dirty="0">
                <a:latin typeface="Whitney-Bold"/>
                <a:cs typeface="Arial" panose="020B0604020202020204" pitchFamily="34" charset="0"/>
              </a:rPr>
              <a:t>Member of new Coalition  for Accessible Housing – Homes made for everyone (</a:t>
            </a:r>
            <a:r>
              <a:rPr lang="en-US" altLang="en-US" sz="2000" dirty="0" err="1">
                <a:latin typeface="Whitney-Bold"/>
                <a:cs typeface="Arial" panose="020B0604020202020204" pitchFamily="34" charset="0"/>
              </a:rPr>
              <a:t>HoME</a:t>
            </a:r>
            <a:r>
              <a:rPr lang="en-US" altLang="en-US" sz="2000" dirty="0">
                <a:latin typeface="Whitney-Bold"/>
                <a:cs typeface="Arial" panose="020B0604020202020204" pitchFamily="34" charset="0"/>
              </a:rPr>
              <a:t>), launched 5 November</a:t>
            </a:r>
          </a:p>
        </p:txBody>
      </p:sp>
      <p:pic>
        <p:nvPicPr>
          <p:cNvPr id="2" name="Picture 1">
            <a:extLst>
              <a:ext uri="{FF2B5EF4-FFF2-40B4-BE49-F238E27FC236}">
                <a16:creationId xmlns:a16="http://schemas.microsoft.com/office/drawing/2014/main" id="{B222544D-F1A8-4288-AF51-E9BE8618C2D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25333" y="1655911"/>
            <a:ext cx="2345982" cy="342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D55611-0A4E-4135-B5EE-605A72AB473B}"/>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171" name="Rectangle 2">
            <a:extLst>
              <a:ext uri="{FF2B5EF4-FFF2-40B4-BE49-F238E27FC236}">
                <a16:creationId xmlns:a16="http://schemas.microsoft.com/office/drawing/2014/main" id="{CAF0CDFB-9BD5-4D41-AC70-E6F1FA65BE76}"/>
              </a:ext>
            </a:extLst>
          </p:cNvPr>
          <p:cNvSpPr>
            <a:spLocks noGrp="1" noChangeArrowheads="1"/>
          </p:cNvSpPr>
          <p:nvPr>
            <p:ph type="ctrTitle"/>
          </p:nvPr>
        </p:nvSpPr>
        <p:spPr>
          <a:xfrm>
            <a:off x="720725" y="1079847"/>
            <a:ext cx="10080625" cy="720725"/>
          </a:xfrm>
        </p:spPr>
        <p:txBody>
          <a:bodyPr anchor="ctr"/>
          <a:lstStyle/>
          <a:p>
            <a:pPr algn="l" eaLnBrk="1" hangingPunct="1"/>
            <a:r>
              <a:rPr lang="en-US" altLang="en-US" sz="3200" b="1" dirty="0">
                <a:latin typeface="Whitney-Book"/>
              </a:rPr>
              <a:t>Recent Housing LIN case study report</a:t>
            </a:r>
            <a:br>
              <a:rPr lang="en-US" altLang="en-US" sz="3200" b="1" dirty="0">
                <a:latin typeface="Whitney-Book"/>
              </a:rPr>
            </a:br>
            <a:r>
              <a:rPr lang="en-US" altLang="en-US" sz="3200" b="1" dirty="0">
                <a:latin typeface="Whitney-Book"/>
              </a:rPr>
              <a:t>for Architecture &amp; Design Scotland</a:t>
            </a:r>
          </a:p>
        </p:txBody>
      </p:sp>
      <p:sp>
        <p:nvSpPr>
          <p:cNvPr id="10" name="Rectangle: Rounded Corners 9">
            <a:extLst>
              <a:ext uri="{FF2B5EF4-FFF2-40B4-BE49-F238E27FC236}">
                <a16:creationId xmlns:a16="http://schemas.microsoft.com/office/drawing/2014/main" id="{EF17250B-8CC1-405E-9A0A-DB11DB98515B}"/>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7173" name="Picture 8">
            <a:extLst>
              <a:ext uri="{FF2B5EF4-FFF2-40B4-BE49-F238E27FC236}">
                <a16:creationId xmlns:a16="http://schemas.microsoft.com/office/drawing/2014/main" id="{A1795B2B-4153-4CF4-A5A2-91F0A4B78D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3">
            <a:extLst>
              <a:ext uri="{FF2B5EF4-FFF2-40B4-BE49-F238E27FC236}">
                <a16:creationId xmlns:a16="http://schemas.microsoft.com/office/drawing/2014/main" id="{86D408BA-1D0F-46BF-A85B-D8E14D74F931}"/>
              </a:ext>
            </a:extLst>
          </p:cNvPr>
          <p:cNvSpPr>
            <a:spLocks noGrp="1" noChangeArrowheads="1"/>
          </p:cNvSpPr>
          <p:nvPr>
            <p:ph type="subTitle" idx="1"/>
          </p:nvPr>
        </p:nvSpPr>
        <p:spPr>
          <a:xfrm>
            <a:off x="720477" y="2087959"/>
            <a:ext cx="6840760" cy="3952875"/>
          </a:xfrm>
        </p:spPr>
        <p:txBody>
          <a:bodyPr/>
          <a:lstStyle/>
          <a:p>
            <a:pPr marL="342900" indent="-342900" algn="l">
              <a:spcAft>
                <a:spcPts val="2400"/>
              </a:spcAft>
              <a:buClr>
                <a:srgbClr val="FF0000"/>
              </a:buClr>
              <a:buFont typeface="Wingdings" panose="05000000000000000000" pitchFamily="2" charset="2"/>
              <a:buChar char="Ø"/>
              <a:defRPr/>
            </a:pPr>
            <a:r>
              <a:rPr lang="en-GB" altLang="en-US" sz="2000" i="1" dirty="0">
                <a:latin typeface="Whitney-Bold"/>
              </a:rPr>
              <a:t>Town Centre Living: A caring place. Intergenerational housing case studies </a:t>
            </a:r>
          </a:p>
          <a:p>
            <a:pPr marL="800100" lvl="1" indent="-342900" algn="l">
              <a:spcAft>
                <a:spcPts val="2400"/>
              </a:spcAft>
              <a:buClr>
                <a:srgbClr val="FF0000"/>
              </a:buClr>
              <a:buFont typeface="Wingdings" panose="05000000000000000000" pitchFamily="2" charset="2"/>
              <a:buChar char="Ø"/>
              <a:defRPr/>
            </a:pPr>
            <a:r>
              <a:rPr lang="en-GB" altLang="en-US" dirty="0">
                <a:latin typeface="Whitney-Bold"/>
              </a:rPr>
              <a:t>12 case studies on intergenerational living at: </a:t>
            </a:r>
            <a:r>
              <a:rPr lang="en-GB" dirty="0">
                <a:latin typeface="Whitney-Bold"/>
                <a:hlinkClick r:id="rId4"/>
              </a:rPr>
              <a:t>https://www.housinglin.org.uk/News/New-Housing-LIN-report-looks-at-intergenerational-housing/</a:t>
            </a:r>
            <a:endParaRPr lang="en-GB" altLang="en-US" b="1" dirty="0">
              <a:solidFill>
                <a:srgbClr val="FF0000"/>
              </a:solidFill>
              <a:latin typeface="Whitney-Bold"/>
            </a:endParaRPr>
          </a:p>
          <a:p>
            <a:pPr marL="800100" lvl="1" indent="-342900" algn="l">
              <a:spcAft>
                <a:spcPts val="2400"/>
              </a:spcAft>
              <a:buClr>
                <a:srgbClr val="FF0000"/>
              </a:buClr>
              <a:buFont typeface="Wingdings" panose="05000000000000000000" pitchFamily="2" charset="2"/>
              <a:buChar char="Ø"/>
              <a:defRPr/>
            </a:pPr>
            <a:r>
              <a:rPr lang="en-GB" altLang="en-US" dirty="0">
                <a:latin typeface="Whitney-Bold"/>
              </a:rPr>
              <a:t>Draws on examples from on UK, Europe and USA</a:t>
            </a:r>
            <a:endParaRPr lang="en-GB" altLang="en-US" b="1" dirty="0">
              <a:solidFill>
                <a:srgbClr val="FF0000"/>
              </a:solidFill>
              <a:latin typeface="Whitney-Bold"/>
            </a:endParaRPr>
          </a:p>
          <a:p>
            <a:pPr marL="800100" lvl="1" indent="-342900" algn="l">
              <a:spcAft>
                <a:spcPts val="2400"/>
              </a:spcAft>
              <a:buClr>
                <a:srgbClr val="FF0000"/>
              </a:buClr>
              <a:buFont typeface="Wingdings" panose="05000000000000000000" pitchFamily="2" charset="2"/>
              <a:buChar char="Ø"/>
              <a:defRPr/>
            </a:pPr>
            <a:r>
              <a:rPr lang="en-GB" altLang="en-US" dirty="0">
                <a:latin typeface="Whitney-Bold"/>
              </a:rPr>
              <a:t>Focussed on how could apply in Scottish Town Centre context as part of their wider programme at: </a:t>
            </a:r>
            <a:r>
              <a:rPr lang="en-GB" dirty="0">
                <a:latin typeface="Whitney-Bold"/>
                <a:hlinkClick r:id="rId5"/>
              </a:rPr>
              <a:t>https://www.ads.org.uk/a_caring_place_report/</a:t>
            </a:r>
            <a:endParaRPr lang="en-GB" altLang="en-US" i="1" dirty="0">
              <a:latin typeface="Whitney-Bold"/>
            </a:endParaRPr>
          </a:p>
          <a:p>
            <a:pPr marL="342900" indent="-342900" algn="l">
              <a:spcAft>
                <a:spcPts val="2400"/>
              </a:spcAft>
              <a:buClr>
                <a:srgbClr val="FF0000"/>
              </a:buClr>
              <a:buFont typeface="Wingdings" panose="05000000000000000000" pitchFamily="2" charset="2"/>
              <a:buChar char="Ø"/>
              <a:defRPr/>
            </a:pPr>
            <a:endParaRPr lang="en-GB" altLang="en-US" dirty="0">
              <a:solidFill>
                <a:schemeClr val="bg2"/>
              </a:solidFill>
              <a:latin typeface="Whitney-Bold"/>
            </a:endParaRPr>
          </a:p>
        </p:txBody>
      </p:sp>
      <p:pic>
        <p:nvPicPr>
          <p:cNvPr id="6" name="Picture 5" descr="A screenshot of a cell phone&#10;&#10;Description automatically generated">
            <a:extLst>
              <a:ext uri="{FF2B5EF4-FFF2-40B4-BE49-F238E27FC236}">
                <a16:creationId xmlns:a16="http://schemas.microsoft.com/office/drawing/2014/main" id="{7732C600-8D97-47A2-909B-8D023806FB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1434" y="2087959"/>
            <a:ext cx="2416012" cy="342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D55611-0A4E-4135-B5EE-605A72AB473B}"/>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171" name="Rectangle 2">
            <a:extLst>
              <a:ext uri="{FF2B5EF4-FFF2-40B4-BE49-F238E27FC236}">
                <a16:creationId xmlns:a16="http://schemas.microsoft.com/office/drawing/2014/main" id="{CAF0CDFB-9BD5-4D41-AC70-E6F1FA65BE76}"/>
              </a:ext>
            </a:extLst>
          </p:cNvPr>
          <p:cNvSpPr>
            <a:spLocks noGrp="1" noChangeArrowheads="1"/>
          </p:cNvSpPr>
          <p:nvPr>
            <p:ph type="ctrTitle"/>
          </p:nvPr>
        </p:nvSpPr>
        <p:spPr>
          <a:xfrm>
            <a:off x="720725" y="1079847"/>
            <a:ext cx="10080625" cy="720725"/>
          </a:xfrm>
        </p:spPr>
        <p:txBody>
          <a:bodyPr anchor="ctr"/>
          <a:lstStyle/>
          <a:p>
            <a:pPr algn="l" eaLnBrk="1" hangingPunct="1"/>
            <a:r>
              <a:rPr lang="en-US" altLang="en-US" sz="3200" b="1" dirty="0">
                <a:latin typeface="Whitney-Book"/>
              </a:rPr>
              <a:t>Housing LIN case study report for                               Southampton City Council</a:t>
            </a:r>
          </a:p>
        </p:txBody>
      </p:sp>
      <p:sp>
        <p:nvSpPr>
          <p:cNvPr id="10" name="Rectangle: Rounded Corners 9">
            <a:extLst>
              <a:ext uri="{FF2B5EF4-FFF2-40B4-BE49-F238E27FC236}">
                <a16:creationId xmlns:a16="http://schemas.microsoft.com/office/drawing/2014/main" id="{EF17250B-8CC1-405E-9A0A-DB11DB98515B}"/>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7173" name="Picture 8">
            <a:extLst>
              <a:ext uri="{FF2B5EF4-FFF2-40B4-BE49-F238E27FC236}">
                <a16:creationId xmlns:a16="http://schemas.microsoft.com/office/drawing/2014/main" id="{A1795B2B-4153-4CF4-A5A2-91F0A4B78D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3">
            <a:extLst>
              <a:ext uri="{FF2B5EF4-FFF2-40B4-BE49-F238E27FC236}">
                <a16:creationId xmlns:a16="http://schemas.microsoft.com/office/drawing/2014/main" id="{86D408BA-1D0F-46BF-A85B-D8E14D74F931}"/>
              </a:ext>
            </a:extLst>
          </p:cNvPr>
          <p:cNvSpPr>
            <a:spLocks noGrp="1" noChangeArrowheads="1"/>
          </p:cNvSpPr>
          <p:nvPr>
            <p:ph type="subTitle" idx="1"/>
          </p:nvPr>
        </p:nvSpPr>
        <p:spPr>
          <a:xfrm>
            <a:off x="432445" y="1943943"/>
            <a:ext cx="10657184" cy="4096891"/>
          </a:xfrm>
        </p:spPr>
        <p:txBody>
          <a:bodyPr/>
          <a:lstStyle/>
          <a:p>
            <a:pPr marL="342900" indent="-342900" algn="l">
              <a:spcAft>
                <a:spcPts val="2400"/>
              </a:spcAft>
              <a:buClr>
                <a:srgbClr val="FF0000"/>
              </a:buClr>
              <a:buFont typeface="Wingdings" panose="05000000000000000000" pitchFamily="2" charset="2"/>
              <a:buChar char="Ø"/>
              <a:defRPr/>
            </a:pPr>
            <a:r>
              <a:rPr lang="en-GB" sz="1800" i="1" dirty="0">
                <a:latin typeface="Whitney-Bold"/>
              </a:rPr>
              <a:t>Identifying the health care system benefits of housing with care – an evidence review </a:t>
            </a:r>
            <a:endParaRPr lang="en-GB" altLang="en-US" sz="1800" b="1" dirty="0">
              <a:solidFill>
                <a:srgbClr val="FF0000"/>
              </a:solidFill>
              <a:latin typeface="Whitney-Bold"/>
            </a:endParaRPr>
          </a:p>
          <a:p>
            <a:pPr marL="800100" lvl="1" indent="-342900" algn="l">
              <a:spcAft>
                <a:spcPts val="2400"/>
              </a:spcAft>
              <a:buClr>
                <a:srgbClr val="FF0000"/>
              </a:buClr>
              <a:buFont typeface="Wingdings" panose="05000000000000000000" pitchFamily="2" charset="2"/>
              <a:buChar char="Ø"/>
              <a:defRPr/>
            </a:pPr>
            <a:r>
              <a:rPr lang="en-GB" altLang="en-US" sz="1800" dirty="0">
                <a:latin typeface="Whitney-Bold"/>
              </a:rPr>
              <a:t>Findings of: r</a:t>
            </a:r>
            <a:r>
              <a:rPr lang="en-GB" sz="1800" dirty="0">
                <a:latin typeface="Whitney-Bold"/>
              </a:rPr>
              <a:t>eductions in the number of GP visits (by housing with care residents). </a:t>
            </a:r>
          </a:p>
          <a:p>
            <a:pPr marL="800100" lvl="1" indent="-342900" algn="l">
              <a:spcAft>
                <a:spcPts val="2400"/>
              </a:spcAft>
              <a:buClr>
                <a:srgbClr val="FF0000"/>
              </a:buClr>
              <a:buFont typeface="Wingdings" panose="05000000000000000000" pitchFamily="2" charset="2"/>
              <a:buChar char="Ø"/>
              <a:defRPr/>
            </a:pPr>
            <a:r>
              <a:rPr lang="en-GB" sz="1800" dirty="0">
                <a:latin typeface="Whitney-Bold"/>
              </a:rPr>
              <a:t>Reductions in the number of community health nurse visits </a:t>
            </a:r>
          </a:p>
          <a:p>
            <a:pPr marL="800100" lvl="1" indent="-342900" algn="l">
              <a:spcAft>
                <a:spcPts val="2400"/>
              </a:spcAft>
              <a:buClr>
                <a:srgbClr val="FF0000"/>
              </a:buClr>
              <a:buFont typeface="Wingdings" panose="05000000000000000000" pitchFamily="2" charset="2"/>
              <a:buChar char="Ø"/>
              <a:defRPr/>
            </a:pPr>
            <a:r>
              <a:rPr lang="en-GB" sz="1800" dirty="0">
                <a:latin typeface="Whitney-Bold"/>
              </a:rPr>
              <a:t>Reductions in the number of non-elective admissions to hospital </a:t>
            </a:r>
          </a:p>
          <a:p>
            <a:pPr marL="800100" lvl="1" indent="-342900" algn="l">
              <a:spcAft>
                <a:spcPts val="2400"/>
              </a:spcAft>
              <a:buClr>
                <a:srgbClr val="FF0000"/>
              </a:buClr>
              <a:buFont typeface="Wingdings" panose="05000000000000000000" pitchFamily="2" charset="2"/>
              <a:buChar char="Ø"/>
              <a:defRPr/>
            </a:pPr>
            <a:r>
              <a:rPr lang="en-GB" sz="1800" dirty="0">
                <a:latin typeface="Whitney-Bold"/>
              </a:rPr>
              <a:t>Reductions in length of stay and delayed discharges from hospital </a:t>
            </a:r>
          </a:p>
          <a:p>
            <a:pPr marL="800100" lvl="1" indent="-342900" algn="l">
              <a:spcAft>
                <a:spcPts val="2400"/>
              </a:spcAft>
              <a:buClr>
                <a:srgbClr val="FF0000"/>
              </a:buClr>
              <a:buFont typeface="Wingdings" panose="05000000000000000000" pitchFamily="2" charset="2"/>
              <a:buChar char="Ø"/>
              <a:defRPr/>
            </a:pPr>
            <a:r>
              <a:rPr lang="en-GB" sz="1800" dirty="0">
                <a:latin typeface="Whitney-Bold"/>
              </a:rPr>
              <a:t>Reductions in ambulance call outs, typically linked to reduced incidence of falls</a:t>
            </a:r>
          </a:p>
          <a:p>
            <a:pPr lvl="1" algn="l">
              <a:spcAft>
                <a:spcPts val="2400"/>
              </a:spcAft>
              <a:buClr>
                <a:srgbClr val="FF0000"/>
              </a:buClr>
              <a:defRPr/>
            </a:pPr>
            <a:r>
              <a:rPr lang="en-GB" altLang="en-US" sz="1800" dirty="0">
                <a:latin typeface="Whitney-Bold"/>
              </a:rPr>
              <a:t>Dividend to local health economy c£1,994.00 per person</a:t>
            </a:r>
            <a:endParaRPr lang="en-GB" altLang="en-US" sz="1600" dirty="0">
              <a:latin typeface="Whitney-Bold"/>
            </a:endParaRPr>
          </a:p>
          <a:p>
            <a:pPr marL="342900" indent="-342900" algn="l">
              <a:spcAft>
                <a:spcPts val="2400"/>
              </a:spcAft>
              <a:buClr>
                <a:srgbClr val="FF0000"/>
              </a:buClr>
              <a:buFont typeface="Wingdings" panose="05000000000000000000" pitchFamily="2" charset="2"/>
              <a:buChar char="Ø"/>
              <a:defRPr/>
            </a:pPr>
            <a:endParaRPr lang="en-GB" altLang="en-US" dirty="0">
              <a:solidFill>
                <a:schemeClr val="bg2"/>
              </a:solidFill>
              <a:latin typeface="Whitney-Bold"/>
            </a:endParaRPr>
          </a:p>
        </p:txBody>
      </p:sp>
    </p:spTree>
    <p:extLst>
      <p:ext uri="{BB962C8B-B14F-4D97-AF65-F5344CB8AC3E}">
        <p14:creationId xmlns:p14="http://schemas.microsoft.com/office/powerpoint/2010/main" val="73166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9DA2ED-06B9-441D-9505-6613FDF496CA}"/>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195" name="Rectangle 2">
            <a:extLst>
              <a:ext uri="{FF2B5EF4-FFF2-40B4-BE49-F238E27FC236}">
                <a16:creationId xmlns:a16="http://schemas.microsoft.com/office/drawing/2014/main" id="{0CD779E0-988C-4F08-BB9D-5DD344749DF0}"/>
              </a:ext>
            </a:extLst>
          </p:cNvPr>
          <p:cNvSpPr>
            <a:spLocks noGrp="1" noChangeArrowheads="1"/>
          </p:cNvSpPr>
          <p:nvPr>
            <p:ph type="ctrTitle"/>
          </p:nvPr>
        </p:nvSpPr>
        <p:spPr>
          <a:xfrm>
            <a:off x="720725" y="1079847"/>
            <a:ext cx="10080625" cy="720725"/>
          </a:xfrm>
        </p:spPr>
        <p:txBody>
          <a:bodyPr anchor="ctr"/>
          <a:lstStyle/>
          <a:p>
            <a:pPr algn="l" eaLnBrk="1" hangingPunct="1"/>
            <a:r>
              <a:rPr lang="en-US" altLang="en-US" sz="3200" b="1" dirty="0">
                <a:latin typeface="Whitney-Book"/>
              </a:rPr>
              <a:t>Other recent Housing LIN resources</a:t>
            </a:r>
          </a:p>
        </p:txBody>
      </p:sp>
      <p:sp>
        <p:nvSpPr>
          <p:cNvPr id="10" name="Rectangle: Rounded Corners 9">
            <a:extLst>
              <a:ext uri="{FF2B5EF4-FFF2-40B4-BE49-F238E27FC236}">
                <a16:creationId xmlns:a16="http://schemas.microsoft.com/office/drawing/2014/main" id="{7FB9BCF7-723A-46B9-B21D-BE20A4D6AA14}"/>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8197" name="Picture 8">
            <a:extLst>
              <a:ext uri="{FF2B5EF4-FFF2-40B4-BE49-F238E27FC236}">
                <a16:creationId xmlns:a16="http://schemas.microsoft.com/office/drawing/2014/main" id="{DB553A71-8F48-4B19-8F0B-CC215CC1778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3">
            <a:extLst>
              <a:ext uri="{FF2B5EF4-FFF2-40B4-BE49-F238E27FC236}">
                <a16:creationId xmlns:a16="http://schemas.microsoft.com/office/drawing/2014/main" id="{12E7B75B-E313-4A8C-A7A0-DA34CDC7E833}"/>
              </a:ext>
            </a:extLst>
          </p:cNvPr>
          <p:cNvSpPr>
            <a:spLocks noGrp="1" noChangeArrowheads="1"/>
          </p:cNvSpPr>
          <p:nvPr>
            <p:ph type="subTitle" idx="1"/>
          </p:nvPr>
        </p:nvSpPr>
        <p:spPr>
          <a:xfrm>
            <a:off x="432445" y="1799927"/>
            <a:ext cx="7992888" cy="4247968"/>
          </a:xfrm>
        </p:spPr>
        <p:txBody>
          <a:bodyPr/>
          <a:lstStyle/>
          <a:p>
            <a:pPr marL="742950" lvl="1" indent="-285750" algn="l">
              <a:spcAft>
                <a:spcPts val="1800"/>
              </a:spcAft>
              <a:buClr>
                <a:srgbClr val="FF0000"/>
              </a:buClr>
              <a:buFont typeface="Wingdings" panose="05000000000000000000" pitchFamily="2" charset="2"/>
              <a:buChar char="Ø"/>
              <a:defRPr/>
            </a:pPr>
            <a:r>
              <a:rPr lang="en-GB" u="sng" dirty="0">
                <a:latin typeface="Whitney-Bold"/>
                <a:hlinkClick r:id="rId4"/>
              </a:rPr>
              <a:t>Housing LIN Case Study 157 - Creating independent homes for people developing or living with cognitive conditions in East Manchester</a:t>
            </a:r>
            <a:endParaRPr lang="en-GB" u="sng" dirty="0">
              <a:latin typeface="Whitney-Bold"/>
            </a:endParaRPr>
          </a:p>
          <a:p>
            <a:pPr marL="742950" lvl="1" indent="-285750" algn="l">
              <a:spcAft>
                <a:spcPts val="1800"/>
              </a:spcAft>
              <a:buClr>
                <a:srgbClr val="FF0000"/>
              </a:buClr>
              <a:buFont typeface="Wingdings" panose="05000000000000000000" pitchFamily="2" charset="2"/>
              <a:buChar char="Ø"/>
              <a:defRPr/>
            </a:pPr>
            <a:r>
              <a:rPr lang="en-GB" dirty="0" err="1">
                <a:latin typeface="Whitney-Bold"/>
              </a:rPr>
              <a:t>Almshouse</a:t>
            </a:r>
            <a:r>
              <a:rPr lang="en-GB" dirty="0">
                <a:latin typeface="Whitney-Bold"/>
              </a:rPr>
              <a:t> flats for homeless people: Sir Thomas White Court, Worcester:</a:t>
            </a:r>
            <a:br>
              <a:rPr lang="en-GB" dirty="0">
                <a:latin typeface="Whitney-Bold"/>
              </a:rPr>
            </a:br>
            <a:r>
              <a:rPr lang="en-GB" dirty="0">
                <a:latin typeface="Whitney-Bold"/>
                <a:hlinkClick r:id="rId5"/>
              </a:rPr>
              <a:t>https://www.housinglin.org.uk/Topics/type/Almshouse-flats-for-homeless-people-Sir-Thomas-White-Court-Worcester/</a:t>
            </a:r>
            <a:endParaRPr lang="en-GB" dirty="0">
              <a:latin typeface="Whitney-Bold"/>
            </a:endParaRPr>
          </a:p>
          <a:p>
            <a:pPr marL="742950" lvl="1" indent="-285750" algn="l">
              <a:spcAft>
                <a:spcPts val="1800"/>
              </a:spcAft>
              <a:buClr>
                <a:srgbClr val="FF0000"/>
              </a:buClr>
              <a:buFont typeface="Wingdings" panose="05000000000000000000" pitchFamily="2" charset="2"/>
              <a:buChar char="Ø"/>
              <a:defRPr/>
            </a:pPr>
            <a:r>
              <a:rPr lang="en-GB" dirty="0">
                <a:solidFill>
                  <a:srgbClr val="000000"/>
                </a:solidFill>
                <a:latin typeface="Whitney-Bold"/>
              </a:rPr>
              <a:t>Housing LIN review of the potential future demand for extra care housing, completed  for Mears Group: </a:t>
            </a:r>
            <a:r>
              <a:rPr lang="en-GB" dirty="0">
                <a:solidFill>
                  <a:srgbClr val="000000"/>
                </a:solidFill>
                <a:latin typeface="Whitney-Bold"/>
                <a:hlinkClick r:id="rId6"/>
              </a:rPr>
              <a:t>https://www.housinglin.org.uk/Topics/type/The-market-for-extra-care-housing/</a:t>
            </a:r>
            <a:r>
              <a:rPr lang="en-GB" dirty="0">
                <a:solidFill>
                  <a:srgbClr val="000000"/>
                </a:solidFill>
                <a:latin typeface="Whitney-Bold"/>
              </a:rPr>
              <a:t> </a:t>
            </a:r>
            <a:endParaRPr lang="en-GB" u="sng" dirty="0">
              <a:solidFill>
                <a:srgbClr val="000000"/>
              </a:solidFill>
              <a:latin typeface="Whitney-Bold"/>
            </a:endParaRPr>
          </a:p>
        </p:txBody>
      </p:sp>
      <p:pic>
        <p:nvPicPr>
          <p:cNvPr id="2" name="Picture 1">
            <a:extLst>
              <a:ext uri="{FF2B5EF4-FFF2-40B4-BE49-F238E27FC236}">
                <a16:creationId xmlns:a16="http://schemas.microsoft.com/office/drawing/2014/main" id="{10A44821-2813-4316-AD9F-C1A39F12BBC0}"/>
              </a:ext>
            </a:extLst>
          </p:cNvPr>
          <p:cNvPicPr>
            <a:picLocks noChangeAspect="1"/>
          </p:cNvPicPr>
          <p:nvPr/>
        </p:nvPicPr>
        <p:blipFill>
          <a:blip r:embed="rId7"/>
          <a:stretch>
            <a:fillRect/>
          </a:stretch>
        </p:blipFill>
        <p:spPr>
          <a:xfrm>
            <a:off x="8417643" y="1523702"/>
            <a:ext cx="2744514" cy="3876626"/>
          </a:xfrm>
          <a:prstGeom prst="rect">
            <a:avLst/>
          </a:prstGeom>
        </p:spPr>
      </p:pic>
    </p:spTree>
    <p:extLst>
      <p:ext uri="{BB962C8B-B14F-4D97-AF65-F5344CB8AC3E}">
        <p14:creationId xmlns:p14="http://schemas.microsoft.com/office/powerpoint/2010/main" val="385242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9DA2ED-06B9-441D-9505-6613FDF496CA}"/>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195" name="Rectangle 2">
            <a:extLst>
              <a:ext uri="{FF2B5EF4-FFF2-40B4-BE49-F238E27FC236}">
                <a16:creationId xmlns:a16="http://schemas.microsoft.com/office/drawing/2014/main" id="{0CD779E0-988C-4F08-BB9D-5DD344749DF0}"/>
              </a:ext>
            </a:extLst>
          </p:cNvPr>
          <p:cNvSpPr>
            <a:spLocks noGrp="1" noChangeArrowheads="1"/>
          </p:cNvSpPr>
          <p:nvPr>
            <p:ph type="ctrTitle"/>
          </p:nvPr>
        </p:nvSpPr>
        <p:spPr>
          <a:xfrm>
            <a:off x="720725" y="1079847"/>
            <a:ext cx="10080625" cy="720725"/>
          </a:xfrm>
        </p:spPr>
        <p:txBody>
          <a:bodyPr anchor="ctr"/>
          <a:lstStyle/>
          <a:p>
            <a:pPr algn="l" eaLnBrk="1" hangingPunct="1"/>
            <a:r>
              <a:rPr lang="en-US" altLang="en-US" sz="3200" b="1" dirty="0">
                <a:latin typeface="Whitney-Book"/>
              </a:rPr>
              <a:t>Other recent Housing LIN resources</a:t>
            </a:r>
          </a:p>
        </p:txBody>
      </p:sp>
      <p:sp>
        <p:nvSpPr>
          <p:cNvPr id="10" name="Rectangle: Rounded Corners 9">
            <a:extLst>
              <a:ext uri="{FF2B5EF4-FFF2-40B4-BE49-F238E27FC236}">
                <a16:creationId xmlns:a16="http://schemas.microsoft.com/office/drawing/2014/main" id="{7FB9BCF7-723A-46B9-B21D-BE20A4D6AA14}"/>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8197" name="Picture 8">
            <a:extLst>
              <a:ext uri="{FF2B5EF4-FFF2-40B4-BE49-F238E27FC236}">
                <a16:creationId xmlns:a16="http://schemas.microsoft.com/office/drawing/2014/main" id="{DB553A71-8F48-4B19-8F0B-CC215CC1778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3">
            <a:extLst>
              <a:ext uri="{FF2B5EF4-FFF2-40B4-BE49-F238E27FC236}">
                <a16:creationId xmlns:a16="http://schemas.microsoft.com/office/drawing/2014/main" id="{12E7B75B-E313-4A8C-A7A0-DA34CDC7E833}"/>
              </a:ext>
            </a:extLst>
          </p:cNvPr>
          <p:cNvSpPr>
            <a:spLocks noGrp="1" noChangeArrowheads="1"/>
          </p:cNvSpPr>
          <p:nvPr>
            <p:ph type="subTitle" idx="1"/>
          </p:nvPr>
        </p:nvSpPr>
        <p:spPr>
          <a:xfrm>
            <a:off x="-136127" y="1781900"/>
            <a:ext cx="8064897" cy="4247968"/>
          </a:xfrm>
        </p:spPr>
        <p:txBody>
          <a:bodyPr/>
          <a:lstStyle/>
          <a:p>
            <a:pPr marL="1200150" lvl="2" indent="-285750" algn="l">
              <a:spcAft>
                <a:spcPts val="1800"/>
              </a:spcAft>
              <a:buClr>
                <a:srgbClr val="FF0000"/>
              </a:buClr>
              <a:buFont typeface="Wingdings" panose="05000000000000000000" pitchFamily="2" charset="2"/>
              <a:buChar char="Ø"/>
              <a:defRPr/>
            </a:pPr>
            <a:r>
              <a:rPr lang="en-GB" sz="2000" dirty="0">
                <a:latin typeface="Whitney-Bold"/>
              </a:rPr>
              <a:t>Housing LIN Blogs, including a new one on marketing for senior living, and others on intergenerational living, co-operative living and the power of good design in home adaptations:</a:t>
            </a:r>
          </a:p>
          <a:p>
            <a:pPr marL="1657350" lvl="3" indent="-285750" algn="l">
              <a:spcAft>
                <a:spcPts val="1800"/>
              </a:spcAft>
              <a:buClr>
                <a:srgbClr val="FF0000"/>
              </a:buClr>
              <a:buFont typeface="Wingdings" panose="05000000000000000000" pitchFamily="2" charset="2"/>
              <a:buChar char="Ø"/>
              <a:defRPr/>
            </a:pPr>
            <a:r>
              <a:rPr lang="en-GB" sz="2000" dirty="0">
                <a:latin typeface="Whitney-Bold"/>
              </a:rPr>
              <a:t>A selection of guest blogs at: </a:t>
            </a:r>
            <a:r>
              <a:rPr lang="en-GB" sz="2000" dirty="0">
                <a:latin typeface="Whitney-Bold"/>
                <a:hlinkClick r:id="rId4"/>
              </a:rPr>
              <a:t>https://www.housinglin.org.uk/blogs/</a:t>
            </a:r>
            <a:endParaRPr lang="en-GB" sz="2000" dirty="0">
              <a:latin typeface="Whitney-Bold"/>
            </a:endParaRPr>
          </a:p>
          <a:p>
            <a:pPr marL="1200150" lvl="2" indent="-285750" algn="l">
              <a:spcAft>
                <a:spcPts val="1800"/>
              </a:spcAft>
              <a:buClr>
                <a:srgbClr val="FF0000"/>
              </a:buClr>
              <a:buFont typeface="Wingdings" panose="05000000000000000000" pitchFamily="2" charset="2"/>
              <a:buChar char="Ø"/>
              <a:defRPr/>
            </a:pPr>
            <a:r>
              <a:rPr lang="en-GB" sz="2000" dirty="0">
                <a:latin typeface="Whitney-Bold"/>
              </a:rPr>
              <a:t>Housing LIN #</a:t>
            </a:r>
            <a:r>
              <a:rPr lang="en-GB" sz="2000" dirty="0" err="1">
                <a:latin typeface="Whitney-Bold"/>
              </a:rPr>
              <a:t>InspirationalAchievements</a:t>
            </a:r>
            <a:endParaRPr lang="en-GB" sz="2000" dirty="0">
              <a:latin typeface="Whitney-Bold"/>
            </a:endParaRPr>
          </a:p>
          <a:p>
            <a:pPr marL="1657350" lvl="3" indent="-285750" algn="l">
              <a:spcAft>
                <a:spcPts val="1800"/>
              </a:spcAft>
              <a:buClr>
                <a:srgbClr val="FF0000"/>
              </a:buClr>
              <a:buFont typeface="Wingdings" panose="05000000000000000000" pitchFamily="2" charset="2"/>
              <a:buChar char="Ø"/>
              <a:defRPr/>
            </a:pPr>
            <a:r>
              <a:rPr lang="en-GB" altLang="en-US" sz="2000" dirty="0">
                <a:latin typeface="Whitney-Bold"/>
              </a:rPr>
              <a:t>Arden Quarter retirement living at the heart of Stratford-upon-Avon at: </a:t>
            </a:r>
            <a:r>
              <a:rPr lang="en-GB" sz="2000" dirty="0">
                <a:latin typeface="Whitney-Bold"/>
                <a:hlinkClick r:id="rId5"/>
              </a:rPr>
              <a:t>https://www.housinglin.org.uk/Topics/Inspirational-Achievements/orbit/</a:t>
            </a:r>
            <a:r>
              <a:rPr lang="en-GB" sz="2000" dirty="0">
                <a:latin typeface="Whitney-Bold"/>
              </a:rPr>
              <a:t> </a:t>
            </a:r>
          </a:p>
        </p:txBody>
      </p:sp>
      <p:pic>
        <p:nvPicPr>
          <p:cNvPr id="4" name="Picture 3" descr="A large brick building&#10;&#10;Description automatically generated">
            <a:extLst>
              <a:ext uri="{FF2B5EF4-FFF2-40B4-BE49-F238E27FC236}">
                <a16:creationId xmlns:a16="http://schemas.microsoft.com/office/drawing/2014/main" id="{18E316B4-B3AA-4675-B2CF-67264F8834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0225" y="2915884"/>
            <a:ext cx="2970000" cy="198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9DA2ED-06B9-441D-9505-6613FDF496CA}"/>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195" name="Rectangle 2">
            <a:extLst>
              <a:ext uri="{FF2B5EF4-FFF2-40B4-BE49-F238E27FC236}">
                <a16:creationId xmlns:a16="http://schemas.microsoft.com/office/drawing/2014/main" id="{0CD779E0-988C-4F08-BB9D-5DD344749DF0}"/>
              </a:ext>
            </a:extLst>
          </p:cNvPr>
          <p:cNvSpPr>
            <a:spLocks noGrp="1" noChangeArrowheads="1"/>
          </p:cNvSpPr>
          <p:nvPr>
            <p:ph type="ctrTitle"/>
          </p:nvPr>
        </p:nvSpPr>
        <p:spPr>
          <a:xfrm>
            <a:off x="720725" y="1079847"/>
            <a:ext cx="10080625" cy="720725"/>
          </a:xfrm>
        </p:spPr>
        <p:txBody>
          <a:bodyPr anchor="ctr"/>
          <a:lstStyle/>
          <a:p>
            <a:pPr algn="l" eaLnBrk="1" hangingPunct="1"/>
            <a:r>
              <a:rPr lang="en-US" altLang="en-US" sz="3200" b="1" dirty="0">
                <a:latin typeface="Whitney-Book"/>
              </a:rPr>
              <a:t>Other useful recent publications</a:t>
            </a:r>
          </a:p>
        </p:txBody>
      </p:sp>
      <p:sp>
        <p:nvSpPr>
          <p:cNvPr id="10" name="Rectangle: Rounded Corners 9">
            <a:extLst>
              <a:ext uri="{FF2B5EF4-FFF2-40B4-BE49-F238E27FC236}">
                <a16:creationId xmlns:a16="http://schemas.microsoft.com/office/drawing/2014/main" id="{7FB9BCF7-723A-46B9-B21D-BE20A4D6AA14}"/>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8197" name="Picture 8">
            <a:extLst>
              <a:ext uri="{FF2B5EF4-FFF2-40B4-BE49-F238E27FC236}">
                <a16:creationId xmlns:a16="http://schemas.microsoft.com/office/drawing/2014/main" id="{DB553A71-8F48-4B19-8F0B-CC215CC1778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3">
            <a:extLst>
              <a:ext uri="{FF2B5EF4-FFF2-40B4-BE49-F238E27FC236}">
                <a16:creationId xmlns:a16="http://schemas.microsoft.com/office/drawing/2014/main" id="{12E7B75B-E313-4A8C-A7A0-DA34CDC7E833}"/>
              </a:ext>
            </a:extLst>
          </p:cNvPr>
          <p:cNvSpPr>
            <a:spLocks noGrp="1" noChangeArrowheads="1"/>
          </p:cNvSpPr>
          <p:nvPr>
            <p:ph type="subTitle" idx="1"/>
          </p:nvPr>
        </p:nvSpPr>
        <p:spPr>
          <a:xfrm>
            <a:off x="215899" y="1799927"/>
            <a:ext cx="7772537" cy="4247968"/>
          </a:xfrm>
        </p:spPr>
        <p:txBody>
          <a:bodyPr/>
          <a:lstStyle/>
          <a:p>
            <a:pPr marL="742950" lvl="1" indent="-285750" algn="l">
              <a:spcAft>
                <a:spcPts val="1800"/>
              </a:spcAft>
              <a:buClr>
                <a:srgbClr val="FF0000"/>
              </a:buClr>
              <a:buFont typeface="Wingdings" panose="05000000000000000000" pitchFamily="2" charset="2"/>
              <a:buChar char="Ø"/>
              <a:defRPr/>
            </a:pPr>
            <a:r>
              <a:rPr lang="en-US" altLang="en-US" dirty="0">
                <a:latin typeface="Whitney-Bold"/>
              </a:rPr>
              <a:t>Kinship in the city: on urban loneliness- Future Spaces Foundation </a:t>
            </a:r>
            <a:r>
              <a:rPr lang="en-GB" dirty="0">
                <a:latin typeface="Whitney-Bold"/>
                <a:hlinkClick r:id="rId4"/>
              </a:rPr>
              <a:t>https://www.housinglin.org.uk/Topics/type/Kinship-in-the-City-Urban-loneliness-and-the-Built-Environment</a:t>
            </a:r>
            <a:r>
              <a:rPr lang="en-GB" dirty="0">
                <a:latin typeface="Whitney-Bold"/>
              </a:rPr>
              <a:t> </a:t>
            </a:r>
            <a:endParaRPr lang="en-US" altLang="en-US" b="1" dirty="0">
              <a:solidFill>
                <a:srgbClr val="FF0000"/>
              </a:solidFill>
              <a:latin typeface="Whitney-Bold"/>
            </a:endParaRPr>
          </a:p>
          <a:p>
            <a:pPr marL="742950" lvl="1" indent="-285750" algn="l">
              <a:spcAft>
                <a:spcPts val="1800"/>
              </a:spcAft>
              <a:buClr>
                <a:srgbClr val="FF0000"/>
              </a:buClr>
              <a:buFont typeface="Wingdings" panose="05000000000000000000" pitchFamily="2" charset="2"/>
              <a:buChar char="Ø"/>
              <a:defRPr/>
            </a:pPr>
            <a:r>
              <a:rPr lang="en-US" altLang="en-US" dirty="0">
                <a:latin typeface="Whitney-Bold"/>
              </a:rPr>
              <a:t>Evidence guide to how to reduce isolation and loneliness for older people (Age Better in Sheffield / South Yorkshire Housing Association) </a:t>
            </a:r>
            <a:r>
              <a:rPr lang="en-GB" dirty="0">
                <a:latin typeface="Whitney-Bold"/>
                <a:hlinkClick r:id="rId5"/>
              </a:rPr>
              <a:t>https://www.housinglin.org.uk/Topics/type/Ageing-Better-Working-with-older-people-to-reduce-social-isolation-and-loneliness-A-guide-for-Housing-Associations/</a:t>
            </a:r>
            <a:r>
              <a:rPr lang="en-GB" dirty="0">
                <a:latin typeface="Whitney-Bold"/>
              </a:rPr>
              <a:t> </a:t>
            </a:r>
          </a:p>
          <a:p>
            <a:pPr marL="742950" lvl="1" indent="-285750" algn="l">
              <a:spcAft>
                <a:spcPts val="1800"/>
              </a:spcAft>
              <a:buClr>
                <a:srgbClr val="FF0000"/>
              </a:buClr>
              <a:buFont typeface="Wingdings" panose="05000000000000000000" pitchFamily="2" charset="2"/>
              <a:buChar char="Ø"/>
              <a:defRPr/>
            </a:pPr>
            <a:r>
              <a:rPr lang="en-US" altLang="en-US" dirty="0">
                <a:latin typeface="Whitney-Bold"/>
              </a:rPr>
              <a:t>NHS / SCIE Quick Guide – reducing deaths from cold homes</a:t>
            </a:r>
            <a:br>
              <a:rPr lang="en-US" altLang="en-US" dirty="0">
                <a:latin typeface="Whitney-Bold"/>
              </a:rPr>
            </a:br>
            <a:r>
              <a:rPr lang="en-GB" dirty="0">
                <a:latin typeface="Whitney-Bold"/>
                <a:hlinkClick r:id="rId6"/>
              </a:rPr>
              <a:t>https://www.housinglin.org.uk/Topics/type/Helping-to-prevent-winter-deaths-and-illnesses-associated-with-cold-homes-A-quick-guide-for-home-care-managers/</a:t>
            </a:r>
            <a:endParaRPr lang="en-US" altLang="en-US" dirty="0">
              <a:latin typeface="Whitney-Bold"/>
            </a:endParaRPr>
          </a:p>
        </p:txBody>
      </p:sp>
      <p:pic>
        <p:nvPicPr>
          <p:cNvPr id="2" name="Picture 1">
            <a:extLst>
              <a:ext uri="{FF2B5EF4-FFF2-40B4-BE49-F238E27FC236}">
                <a16:creationId xmlns:a16="http://schemas.microsoft.com/office/drawing/2014/main" id="{CBF18BA5-77DE-4060-A063-99012D122D31}"/>
              </a:ext>
            </a:extLst>
          </p:cNvPr>
          <p:cNvPicPr>
            <a:picLocks noChangeAspect="1"/>
          </p:cNvPicPr>
          <p:nvPr/>
        </p:nvPicPr>
        <p:blipFill>
          <a:blip r:embed="rId7"/>
          <a:stretch>
            <a:fillRect/>
          </a:stretch>
        </p:blipFill>
        <p:spPr>
          <a:xfrm>
            <a:off x="8150225" y="1588385"/>
            <a:ext cx="2994162" cy="4247968"/>
          </a:xfrm>
          <a:prstGeom prst="rect">
            <a:avLst/>
          </a:prstGeom>
        </p:spPr>
      </p:pic>
    </p:spTree>
    <p:extLst>
      <p:ext uri="{BB962C8B-B14F-4D97-AF65-F5344CB8AC3E}">
        <p14:creationId xmlns:p14="http://schemas.microsoft.com/office/powerpoint/2010/main" val="3513531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C25222-8E34-4D90-9820-BE753F80A8EF}"/>
              </a:ext>
            </a:extLst>
          </p:cNvPr>
          <p:cNvSpPr>
            <a:spLocks/>
          </p:cNvSpPr>
          <p:nvPr/>
        </p:nvSpPr>
        <p:spPr>
          <a:xfrm>
            <a:off x="215900" y="134938"/>
            <a:ext cx="11090275" cy="6210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147" name="Rectangle 2">
            <a:extLst>
              <a:ext uri="{FF2B5EF4-FFF2-40B4-BE49-F238E27FC236}">
                <a16:creationId xmlns:a16="http://schemas.microsoft.com/office/drawing/2014/main" id="{34529EF1-614F-46C1-ADDE-4C2C22643381}"/>
              </a:ext>
            </a:extLst>
          </p:cNvPr>
          <p:cNvSpPr>
            <a:spLocks noGrp="1" noChangeArrowheads="1"/>
          </p:cNvSpPr>
          <p:nvPr>
            <p:ph type="ctrTitle"/>
          </p:nvPr>
        </p:nvSpPr>
        <p:spPr>
          <a:xfrm>
            <a:off x="720725" y="863823"/>
            <a:ext cx="10080625" cy="720725"/>
          </a:xfrm>
        </p:spPr>
        <p:txBody>
          <a:bodyPr anchor="ctr"/>
          <a:lstStyle/>
          <a:p>
            <a:pPr algn="l" eaLnBrk="1" hangingPunct="1"/>
            <a:r>
              <a:rPr lang="en-US" altLang="en-US" sz="3200" b="1" dirty="0">
                <a:latin typeface="Whitney-Book"/>
              </a:rPr>
              <a:t>Housing Design Awards 2019 - HAPPI</a:t>
            </a:r>
          </a:p>
        </p:txBody>
      </p:sp>
      <p:sp>
        <p:nvSpPr>
          <p:cNvPr id="10" name="Rectangle: Rounded Corners 9">
            <a:extLst>
              <a:ext uri="{FF2B5EF4-FFF2-40B4-BE49-F238E27FC236}">
                <a16:creationId xmlns:a16="http://schemas.microsoft.com/office/drawing/2014/main" id="{56B5B619-6B36-4564-8278-44D73243A3C1}"/>
              </a:ext>
            </a:extLst>
          </p:cNvPr>
          <p:cNvSpPr/>
          <p:nvPr/>
        </p:nvSpPr>
        <p:spPr>
          <a:xfrm>
            <a:off x="8150225" y="0"/>
            <a:ext cx="3371850" cy="1079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pic>
        <p:nvPicPr>
          <p:cNvPr id="6149" name="Picture 8">
            <a:extLst>
              <a:ext uri="{FF2B5EF4-FFF2-40B4-BE49-F238E27FC236}">
                <a16:creationId xmlns:a16="http://schemas.microsoft.com/office/drawing/2014/main" id="{73DECBD7-8872-496D-88B0-447DF5114CF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2300" y="134938"/>
            <a:ext cx="306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3">
            <a:extLst>
              <a:ext uri="{FF2B5EF4-FFF2-40B4-BE49-F238E27FC236}">
                <a16:creationId xmlns:a16="http://schemas.microsoft.com/office/drawing/2014/main" id="{4BAEE8B1-5622-4638-9F7B-9F8AF8076015}"/>
              </a:ext>
            </a:extLst>
          </p:cNvPr>
          <p:cNvSpPr>
            <a:spLocks noGrp="1" noChangeArrowheads="1"/>
          </p:cNvSpPr>
          <p:nvPr>
            <p:ph type="subTitle" idx="1"/>
          </p:nvPr>
        </p:nvSpPr>
        <p:spPr>
          <a:xfrm>
            <a:off x="720477" y="1655911"/>
            <a:ext cx="6562263" cy="4536504"/>
          </a:xfrm>
        </p:spPr>
        <p:txBody>
          <a:bodyPr/>
          <a:lstStyle/>
          <a:p>
            <a:pPr marL="342900" indent="-342900" algn="l">
              <a:spcAft>
                <a:spcPts val="600"/>
              </a:spcAft>
              <a:buClr>
                <a:srgbClr val="FF0000"/>
              </a:buClr>
              <a:buFont typeface="Wingdings" panose="05000000000000000000" pitchFamily="2" charset="2"/>
              <a:buChar char="Ø"/>
            </a:pPr>
            <a:r>
              <a:rPr lang="en-US" altLang="en-US" sz="2000" dirty="0">
                <a:latin typeface="Whitney-Bold"/>
                <a:cs typeface="Arial" panose="020B0604020202020204" pitchFamily="34" charset="0"/>
              </a:rPr>
              <a:t>2 schemes won HAPPI awards this year (both PegasusLife) </a:t>
            </a:r>
          </a:p>
          <a:p>
            <a:pPr marL="800100" lvl="1" indent="-342900" algn="l">
              <a:spcAft>
                <a:spcPts val="600"/>
              </a:spcAft>
              <a:buClr>
                <a:srgbClr val="FF0000"/>
              </a:buClr>
              <a:buFont typeface="Wingdings" panose="05000000000000000000" pitchFamily="2" charset="2"/>
              <a:buChar char="Ø"/>
            </a:pPr>
            <a:r>
              <a:rPr lang="en-US" altLang="en-US" sz="1600" dirty="0" err="1">
                <a:latin typeface="Whitney-Bold"/>
                <a:cs typeface="Arial" panose="020B0604020202020204" pitchFamily="34" charset="0"/>
              </a:rPr>
              <a:t>Hortsley</a:t>
            </a:r>
            <a:r>
              <a:rPr lang="en-US" altLang="en-US" sz="1600" dirty="0">
                <a:latin typeface="Whitney-Bold"/>
                <a:cs typeface="Arial" panose="020B0604020202020204" pitchFamily="34" charset="0"/>
              </a:rPr>
              <a:t> in Seaford, East Sussex (right and a future Housing LIN case study) and </a:t>
            </a:r>
          </a:p>
          <a:p>
            <a:pPr marL="800100" lvl="1" indent="-342900" algn="l">
              <a:spcAft>
                <a:spcPts val="600"/>
              </a:spcAft>
              <a:buClr>
                <a:srgbClr val="FF0000"/>
              </a:buClr>
              <a:buFont typeface="Wingdings" panose="05000000000000000000" pitchFamily="2" charset="2"/>
              <a:buChar char="Ø"/>
            </a:pPr>
            <a:r>
              <a:rPr lang="en-US" altLang="en-US" sz="1600" dirty="0" err="1">
                <a:latin typeface="Whitney-Bold"/>
                <a:cs typeface="Arial" panose="020B0604020202020204" pitchFamily="34" charset="0"/>
              </a:rPr>
              <a:t>Steepleton</a:t>
            </a:r>
            <a:r>
              <a:rPr lang="en-US" altLang="en-US" sz="1600" dirty="0">
                <a:latin typeface="Whitney-Bold"/>
                <a:cs typeface="Arial" panose="020B0604020202020204" pitchFamily="34" charset="0"/>
              </a:rPr>
              <a:t> in Tetbury, Gloucestershire (below right and an existing case study at:</a:t>
            </a:r>
            <a:br>
              <a:rPr lang="en-US" altLang="en-US" sz="1600" dirty="0">
                <a:latin typeface="Whitney-Bold"/>
                <a:cs typeface="Arial" panose="020B0604020202020204" pitchFamily="34" charset="0"/>
              </a:rPr>
            </a:br>
            <a:r>
              <a:rPr lang="en-GB" sz="1600" dirty="0">
                <a:latin typeface="Whitney-Bold"/>
                <a:hlinkClick r:id="rId4"/>
              </a:rPr>
              <a:t>https://www.housinglin.org.uk/_assets/Resources/Housing/Practice_examples/Housing_LIN_case_studies/HLIN_CaseStudy_152_ProctorMatthews.pdf</a:t>
            </a:r>
            <a:endParaRPr lang="en-US" altLang="en-US" sz="1600" dirty="0">
              <a:latin typeface="Whitney-Bold"/>
              <a:cs typeface="Arial" panose="020B0604020202020204" pitchFamily="34" charset="0"/>
            </a:endParaRPr>
          </a:p>
          <a:p>
            <a:pPr marL="342900" indent="-342900" algn="l">
              <a:spcAft>
                <a:spcPts val="600"/>
              </a:spcAft>
              <a:buClr>
                <a:srgbClr val="FF0000"/>
              </a:buClr>
              <a:buFont typeface="Wingdings" panose="05000000000000000000" pitchFamily="2" charset="2"/>
              <a:buChar char="Ø"/>
            </a:pPr>
            <a:r>
              <a:rPr lang="en-US" altLang="en-US" sz="2000" dirty="0">
                <a:latin typeface="Whitney-Bold"/>
                <a:cs typeface="Arial" panose="020B0604020202020204" pitchFamily="34" charset="0"/>
              </a:rPr>
              <a:t>Other notable winners with HAPPI ingredients</a:t>
            </a:r>
          </a:p>
          <a:p>
            <a:pPr marL="800100" lvl="1" indent="-342900" algn="l">
              <a:spcAft>
                <a:spcPts val="600"/>
              </a:spcAft>
              <a:buClr>
                <a:srgbClr val="FF0000"/>
              </a:buClr>
              <a:buFont typeface="Wingdings" panose="05000000000000000000" pitchFamily="2" charset="2"/>
              <a:buChar char="Ø"/>
            </a:pPr>
            <a:r>
              <a:rPr lang="en-US" altLang="en-US" sz="1600" dirty="0">
                <a:latin typeface="Whitney-Bold"/>
                <a:cs typeface="Arial" panose="020B0604020202020204" pitchFamily="34" charset="0"/>
              </a:rPr>
              <a:t>Marmalade Lane, K1 cohousing in Cambridge (a Housing LIN guest blog) at: </a:t>
            </a:r>
            <a:r>
              <a:rPr lang="en-GB" sz="1600" dirty="0">
                <a:latin typeface="Whitney-Bold"/>
                <a:hlinkClick r:id="rId5"/>
              </a:rPr>
              <a:t>https://www.housinglin.org.uk/blogs/Eco-friendly-cohousing-in-Cambridge-Building-a-Shared-Future-across-all-ages/</a:t>
            </a:r>
            <a:endParaRPr lang="en-US" altLang="en-US" sz="1600" dirty="0">
              <a:latin typeface="Whitney-Bold"/>
              <a:cs typeface="Arial" panose="020B0604020202020204" pitchFamily="34" charset="0"/>
            </a:endParaRPr>
          </a:p>
          <a:p>
            <a:pPr marL="800100" lvl="1" indent="-342900" algn="l">
              <a:spcAft>
                <a:spcPts val="600"/>
              </a:spcAft>
              <a:buClr>
                <a:srgbClr val="FF0000"/>
              </a:buClr>
              <a:buFont typeface="Wingdings" panose="05000000000000000000" pitchFamily="2" charset="2"/>
              <a:buChar char="Ø"/>
            </a:pPr>
            <a:r>
              <a:rPr lang="en-US" altLang="en-US" sz="1600" dirty="0">
                <a:latin typeface="Whitney-Bold"/>
                <a:cs typeface="Arial" panose="020B0604020202020204" pitchFamily="34" charset="0"/>
              </a:rPr>
              <a:t>Colby Lodge, </a:t>
            </a:r>
            <a:r>
              <a:rPr lang="en-US" altLang="en-US" sz="1600" dirty="0" err="1">
                <a:latin typeface="Whitney-Bold"/>
                <a:cs typeface="Arial" panose="020B0604020202020204" pitchFamily="34" charset="0"/>
              </a:rPr>
              <a:t>Walthamstow</a:t>
            </a:r>
            <a:r>
              <a:rPr lang="en-US" altLang="en-US" sz="1600" dirty="0">
                <a:latin typeface="Whitney-Bold"/>
                <a:cs typeface="Arial" panose="020B0604020202020204" pitchFamily="34" charset="0"/>
              </a:rPr>
              <a:t> with </a:t>
            </a:r>
            <a:r>
              <a:rPr lang="en-US" altLang="en-US" sz="1600" dirty="0" err="1">
                <a:latin typeface="Whitney-Bold"/>
                <a:cs typeface="Arial" panose="020B0604020202020204" pitchFamily="34" charset="0"/>
              </a:rPr>
              <a:t>Walthamstow</a:t>
            </a:r>
            <a:r>
              <a:rPr lang="en-US" altLang="en-US" sz="1600" dirty="0">
                <a:latin typeface="Whitney-Bold"/>
                <a:cs typeface="Arial" panose="020B0604020202020204" pitchFamily="34" charset="0"/>
              </a:rPr>
              <a:t> &amp; Chingford Almshouse Charity</a:t>
            </a:r>
            <a:endParaRPr lang="en-US" altLang="en-US" dirty="0">
              <a:latin typeface="Whitney-Bold"/>
              <a:cs typeface="Arial" panose="020B0604020202020204" pitchFamily="34" charset="0"/>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5219" y="1699579"/>
            <a:ext cx="2255246" cy="2265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7317" y="4245368"/>
            <a:ext cx="2642731" cy="15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69898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D2CA70CA811A4C9F18DA57CEC52A38" ma:contentTypeVersion="10" ma:contentTypeDescription="Create a new document." ma:contentTypeScope="" ma:versionID="eb77b47be9ce329ef3243f76179df2e3">
  <xsd:schema xmlns:xsd="http://www.w3.org/2001/XMLSchema" xmlns:xs="http://www.w3.org/2001/XMLSchema" xmlns:p="http://schemas.microsoft.com/office/2006/metadata/properties" xmlns:ns2="3e6cab67-71e1-43fe-bf44-962cf23444a2" xmlns:ns3="22d97ed3-d2a5-4c55-aaa9-0f8d366c11e6" targetNamespace="http://schemas.microsoft.com/office/2006/metadata/properties" ma:root="true" ma:fieldsID="ce6cdf38a8f1a12195fb6d39bc502dfe" ns2:_="" ns3:_="">
    <xsd:import namespace="3e6cab67-71e1-43fe-bf44-962cf23444a2"/>
    <xsd:import namespace="22d97ed3-d2a5-4c55-aaa9-0f8d366c11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6cab67-71e1-43fe-bf44-962cf23444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d97ed3-d2a5-4c55-aaa9-0f8d366c11e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9651F-C16D-4396-BA84-305BC142B9FF}">
  <ds:schemaRefs>
    <ds:schemaRef ds:uri="http://schemas.microsoft.com/sharepoint/v3/contenttype/forms"/>
  </ds:schemaRefs>
</ds:datastoreItem>
</file>

<file path=customXml/itemProps2.xml><?xml version="1.0" encoding="utf-8"?>
<ds:datastoreItem xmlns:ds="http://schemas.openxmlformats.org/officeDocument/2006/customXml" ds:itemID="{B0AF04DB-0FD8-48C6-AC8E-0DA7CE1C86E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96003A6-4B7E-44C7-A16F-DAE9B0CCF7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6cab67-71e1-43fe-bf44-962cf23444a2"/>
    <ds:schemaRef ds:uri="22d97ed3-d2a5-4c55-aaa9-0f8d366c11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353</TotalTime>
  <Words>1680</Words>
  <Application>Microsoft Office PowerPoint</Application>
  <PresentationFormat>Custom</PresentationFormat>
  <Paragraphs>120</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Whitney-Bold</vt:lpstr>
      <vt:lpstr>Whitney-Book</vt:lpstr>
      <vt:lpstr>Wingdings</vt:lpstr>
      <vt:lpstr>Default Design</vt:lpstr>
      <vt:lpstr>Housing LIN Update</vt:lpstr>
      <vt:lpstr>Housing LIN regional delivery</vt:lpstr>
      <vt:lpstr>Our latest Housing LIN influencing activities</vt:lpstr>
      <vt:lpstr>Recent Housing LIN case study report for Architecture &amp; Design Scotland</vt:lpstr>
      <vt:lpstr>Housing LIN case study report for                               Southampton City Council</vt:lpstr>
      <vt:lpstr>Other recent Housing LIN resources</vt:lpstr>
      <vt:lpstr>Other recent Housing LIN resources</vt:lpstr>
      <vt:lpstr>Other useful recent publications</vt:lpstr>
      <vt:lpstr>Housing Design Awards 2019 - HAPPI</vt:lpstr>
      <vt:lpstr>Later Living: Housing with Care Guide</vt:lpstr>
      <vt:lpstr>Upcoming HLIN resources/programmes</vt:lpstr>
      <vt:lpstr>Housing LIN Consultancy – Underpinning your learning and improvement</vt:lpstr>
      <vt:lpstr>Connect with the Housing LIN</vt:lpstr>
      <vt:lpstr>PowerPoint Presentation</vt:lpstr>
    </vt:vector>
  </TitlesOfParts>
  <Company>EAC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  (Arial Bold 32)</dc:title>
  <dc:creator>Jerome Billeter</dc:creator>
  <cp:lastModifiedBy>Sophie Fox</cp:lastModifiedBy>
  <cp:revision>93</cp:revision>
  <dcterms:created xsi:type="dcterms:W3CDTF">2011-06-14T09:01:47Z</dcterms:created>
  <dcterms:modified xsi:type="dcterms:W3CDTF">2019-12-04T10:34:37Z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0x01010037D2CA70CA811A4C9F18DA57CEC52A38</vt:lpwstr>
  </property>
</Properties>
</file>