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8" r:id="rId2"/>
    <p:sldId id="377" r:id="rId3"/>
    <p:sldId id="370" r:id="rId4"/>
    <p:sldId id="376" r:id="rId5"/>
    <p:sldId id="375" r:id="rId6"/>
    <p:sldId id="372" r:id="rId7"/>
    <p:sldId id="374" r:id="rId8"/>
    <p:sldId id="378" r:id="rId9"/>
    <p:sldId id="369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77"/>
    <a:srgbClr val="006072"/>
    <a:srgbClr val="949A90"/>
    <a:srgbClr val="EDEDED"/>
    <a:srgbClr val="65656A"/>
    <a:srgbClr val="94C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87457" autoAdjust="0"/>
  </p:normalViewPr>
  <p:slideViewPr>
    <p:cSldViewPr snapToGrid="0">
      <p:cViewPr varScale="1">
        <p:scale>
          <a:sx n="102" d="100"/>
          <a:sy n="102" d="100"/>
        </p:scale>
        <p:origin x="190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F9B8B-0132-43DC-9D03-9D119755BC2E}" type="datetimeFigureOut">
              <a:rPr lang="en-GB" smtClean="0"/>
              <a:t>28/11/2019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D7AAD-FA66-4F7E-B0A8-BAA9B3E93F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249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35574-0BF3-4BA5-B4FF-948902CB2FBC}" type="datetimeFigureOut">
              <a:rPr lang="en-GB" smtClean="0"/>
              <a:t>28/11/2019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1B9E4-19FE-42A3-9C36-CF8F1BD058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21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1B9E4-19FE-42A3-9C36-CF8F1BD0586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103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BPSD Affects up to 90% of people living with dementia,</a:t>
            </a:r>
            <a:r>
              <a:rPr lang="en-GB" baseline="0" dirty="0" smtClean="0"/>
              <a:t> at some point, but how will greatly depend on the person.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1B9E4-19FE-42A3-9C36-CF8F1BD0586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074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BPSD Affects up to 90% of people living with dementia,</a:t>
            </a:r>
            <a:r>
              <a:rPr lang="en-GB" baseline="0" dirty="0" smtClean="0"/>
              <a:t> at some point, but how will greatly depend on the person.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1B9E4-19FE-42A3-9C36-CF8F1BD0586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536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1B9E4-19FE-42A3-9C36-CF8F1BD0586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42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Make Guidance available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1B9E4-19FE-42A3-9C36-CF8F1BD0586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225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</a:t>
            </a:r>
            <a:r>
              <a:rPr lang="en-GB" baseline="0" dirty="0" smtClean="0"/>
              <a:t> VERA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1B9E4-19FE-42A3-9C36-CF8F1BD0586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45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Provide an example</a:t>
            </a:r>
            <a:r>
              <a:rPr lang="en-GB" baseline="0" dirty="0" smtClean="0"/>
              <a:t> of VERA in practice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1B9E4-19FE-42A3-9C36-CF8F1BD0586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85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Provide an example</a:t>
            </a:r>
            <a:r>
              <a:rPr lang="en-GB" baseline="0" dirty="0" smtClean="0"/>
              <a:t> of VERA in practice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1B9E4-19FE-42A3-9C36-CF8F1BD0586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455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1B9E4-19FE-42A3-9C36-CF8F1BD0586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785111" y="6496052"/>
            <a:ext cx="2142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949A90"/>
                </a:solidFill>
                <a:latin typeface="+mj-lt"/>
              </a:rPr>
              <a:t>A registered charity since 1988</a:t>
            </a:r>
            <a:endParaRPr lang="en-GB" sz="1200" dirty="0">
              <a:solidFill>
                <a:srgbClr val="949A9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7" t="36994" r="26989" b="35670"/>
          <a:stretch/>
        </p:blipFill>
        <p:spPr>
          <a:xfrm>
            <a:off x="7287025" y="238539"/>
            <a:ext cx="1548000" cy="47679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2425" y="1510678"/>
            <a:ext cx="6445939" cy="583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800" b="1" baseline="0">
                <a:solidFill>
                  <a:srgbClr val="00607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sz="3800" b="1" dirty="0" smtClean="0">
                <a:latin typeface="Calibri" panose="020F0502020204030204" pitchFamily="34" charset="0"/>
              </a:rPr>
              <a:t>Presentation heading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2086702"/>
            <a:ext cx="6445250" cy="3451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94C24A"/>
                </a:solidFill>
              </a:defRPr>
            </a:lvl1pPr>
          </a:lstStyle>
          <a:p>
            <a:pPr lvl="0"/>
            <a:r>
              <a:rPr lang="en-GB" sz="1800" dirty="0" smtClean="0"/>
              <a:t>Presentation subheading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22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782214" y="6499227"/>
            <a:ext cx="2142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solidFill>
                  <a:srgbClr val="949A90"/>
                </a:solidFill>
                <a:latin typeface="+mj-lt"/>
              </a:rPr>
              <a:t>Better</a:t>
            </a:r>
            <a:r>
              <a:rPr lang="en-GB" sz="1200" b="1" baseline="0" dirty="0" smtClean="0">
                <a:solidFill>
                  <a:srgbClr val="949A90"/>
                </a:solidFill>
                <a:latin typeface="+mj-lt"/>
              </a:rPr>
              <a:t> lives</a:t>
            </a:r>
            <a:r>
              <a:rPr lang="en-GB" sz="1200" baseline="0" dirty="0" smtClean="0">
                <a:solidFill>
                  <a:srgbClr val="949A90"/>
                </a:solidFill>
                <a:latin typeface="+mj-lt"/>
              </a:rPr>
              <a:t> for older people</a:t>
            </a:r>
            <a:endParaRPr lang="en-GB" sz="1200" dirty="0">
              <a:solidFill>
                <a:srgbClr val="949A90"/>
              </a:solidFill>
              <a:latin typeface="+mj-l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398398"/>
            <a:ext cx="9144000" cy="0"/>
          </a:xfrm>
          <a:prstGeom prst="line">
            <a:avLst/>
          </a:prstGeom>
          <a:ln w="3175">
            <a:solidFill>
              <a:srgbClr val="949A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0"/>
            <a:ext cx="9144000" cy="936000"/>
          </a:xfrm>
          <a:prstGeom prst="rect">
            <a:avLst/>
          </a:prstGeom>
          <a:solidFill>
            <a:srgbClr val="009877"/>
          </a:solidFill>
          <a:ln>
            <a:solidFill>
              <a:srgbClr val="0098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58139" y="407989"/>
            <a:ext cx="4432935" cy="4235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2400" b="1" dirty="0" smtClean="0"/>
              <a:t>Slide heading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58141" y="1276351"/>
            <a:ext cx="4432934" cy="342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94C24A"/>
                </a:solidFill>
              </a:defRPr>
            </a:lvl1pPr>
          </a:lstStyle>
          <a:p>
            <a:pPr lvl="0"/>
            <a:r>
              <a:rPr lang="en-GB" sz="1800" dirty="0" smtClean="0"/>
              <a:t>Slide subheading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826252"/>
            <a:ext cx="8317225" cy="37522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rgbClr val="65656A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Body copy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5" t="33700" r="24103" b="32633"/>
          <a:stretch/>
        </p:blipFill>
        <p:spPr>
          <a:xfrm>
            <a:off x="7287025" y="240113"/>
            <a:ext cx="1548000" cy="51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953870"/>
            <a:ext cx="9144000" cy="5444528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7" t="36994" r="26989" b="35670"/>
          <a:stretch/>
        </p:blipFill>
        <p:spPr>
          <a:xfrm>
            <a:off x="7287025" y="238539"/>
            <a:ext cx="1548000" cy="47679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6785111" y="6496052"/>
            <a:ext cx="2142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949A90"/>
                </a:solidFill>
                <a:latin typeface="+mj-lt"/>
              </a:rPr>
              <a:t>A registered charity since 1988</a:t>
            </a:r>
            <a:endParaRPr lang="en-GB" sz="1200" dirty="0">
              <a:solidFill>
                <a:srgbClr val="949A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550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61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8413" y="2236542"/>
            <a:ext cx="7892165" cy="583164"/>
          </a:xfrm>
        </p:spPr>
        <p:txBody>
          <a:bodyPr>
            <a:noAutofit/>
          </a:bodyPr>
          <a:lstStyle/>
          <a:p>
            <a:r>
              <a:rPr lang="en-GB" sz="4800" dirty="0" smtClean="0"/>
              <a:t>Dementia and Mental Wellbeing in </a:t>
            </a:r>
            <a:r>
              <a:rPr lang="en-GB" sz="4800" dirty="0" err="1" smtClean="0"/>
              <a:t>ExtraCare</a:t>
            </a:r>
            <a:endParaRPr lang="en-GB" sz="4800" dirty="0" smtClean="0"/>
          </a:p>
          <a:p>
            <a:endParaRPr lang="en-GB" sz="4800" dirty="0"/>
          </a:p>
          <a:p>
            <a:r>
              <a:rPr lang="en-GB" sz="2800" dirty="0" smtClean="0"/>
              <a:t>Michael Spellman, The </a:t>
            </a:r>
            <a:r>
              <a:rPr lang="en-GB" sz="2800" dirty="0" err="1" smtClean="0"/>
              <a:t>ExtraCare</a:t>
            </a:r>
            <a:r>
              <a:rPr lang="en-GB" sz="2800" dirty="0" smtClean="0"/>
              <a:t> Charitable Trust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649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072" y="2882413"/>
            <a:ext cx="215106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1" descr="\\gs1extmfpv01\citrixredirection$\MyDocs\michael.spellman\My Documents\My Picture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499" y="2754619"/>
            <a:ext cx="208915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885" y="1054865"/>
            <a:ext cx="881659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600" b="1" dirty="0" smtClean="0">
                <a:solidFill>
                  <a:schemeClr val="accent5"/>
                </a:solidFill>
              </a:rPr>
              <a:t>Approximately 14% of residents in </a:t>
            </a:r>
            <a:r>
              <a:rPr lang="en-GB" sz="3600" b="1" dirty="0" err="1" smtClean="0">
                <a:solidFill>
                  <a:schemeClr val="accent5"/>
                </a:solidFill>
              </a:rPr>
              <a:t>ExtraCare</a:t>
            </a:r>
            <a:r>
              <a:rPr lang="en-GB" sz="3600" b="1" dirty="0" smtClean="0">
                <a:solidFill>
                  <a:schemeClr val="accent5"/>
                </a:solidFill>
              </a:rPr>
              <a:t> live with </a:t>
            </a:r>
            <a:r>
              <a:rPr lang="en-GB" sz="3600" b="1" dirty="0" smtClean="0">
                <a:solidFill>
                  <a:schemeClr val="accent5"/>
                </a:solidFill>
              </a:rPr>
              <a:t>dementia…</a:t>
            </a:r>
            <a:endParaRPr lang="en-GB" sz="36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en-GB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66885" y="3981977"/>
            <a:ext cx="87074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Between 2007 and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2009 </a:t>
            </a: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ExtraCare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completed research into a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new approach to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supporting residents living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with dementia and other mental health issues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our schemes and villages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research developed the staff role of the “Locksmith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” who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‘unpicks’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issues around the person’s experience of their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 and ‘unlocks’ potential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5" y="2523364"/>
            <a:ext cx="2324822" cy="143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45657" y="1205486"/>
            <a:ext cx="8928100" cy="5040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GB" sz="2400" dirty="0" smtClean="0"/>
              <a:t>Residents supported by a Locksmith were…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 smtClean="0"/>
              <a:t>50% less likely to move into a care home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 smtClean="0"/>
              <a:t>42% less time spent in hospital as an in-patient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 smtClean="0"/>
              <a:t>More likely to have their mental health condition diagnosed</a:t>
            </a:r>
          </a:p>
          <a:p>
            <a:pPr marL="0" indent="0">
              <a:buFont typeface="Arial" charset="0"/>
              <a:buNone/>
              <a:defRPr/>
            </a:pPr>
            <a:endParaRPr lang="en-GB" sz="800" dirty="0" smtClean="0"/>
          </a:p>
          <a:p>
            <a:pPr marL="0" indent="0">
              <a:buFont typeface="Arial" charset="0"/>
              <a:buNone/>
              <a:defRPr/>
            </a:pPr>
            <a:r>
              <a:rPr lang="en-GB" sz="2400" dirty="0" smtClean="0"/>
              <a:t>Residents also…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 smtClean="0"/>
              <a:t>Rated their quality of life more positively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 smtClean="0"/>
              <a:t>Experienced decreased symptoms of depression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 smtClean="0"/>
              <a:t>Experienced greater feelings of social support and inclusion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14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1400" dirty="0" smtClean="0"/>
              <a:t>(As detailed in the 2009 Bradford dementia group report, available on the </a:t>
            </a:r>
            <a:r>
              <a:rPr lang="en-GB" sz="1400" dirty="0" err="1" smtClean="0"/>
              <a:t>ExtraCare</a:t>
            </a:r>
            <a:r>
              <a:rPr lang="en-GB" sz="1400" dirty="0" smtClean="0"/>
              <a:t> website)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253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08" y="2730836"/>
            <a:ext cx="2547975" cy="239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899847"/>
            <a:ext cx="4475656" cy="2531944"/>
            <a:chOff x="387244" y="2707310"/>
            <a:chExt cx="7642519" cy="3500594"/>
          </a:xfrm>
        </p:grpSpPr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2769316" y="2707310"/>
              <a:ext cx="2752581" cy="97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2000" b="1" dirty="0"/>
                <a:t>Neurological Impairment</a:t>
              </a:r>
            </a:p>
          </p:txBody>
        </p: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969812" y="3856212"/>
              <a:ext cx="1585963" cy="553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2000" b="1" dirty="0"/>
                <a:t>Health</a:t>
              </a:r>
            </a:p>
          </p:txBody>
        </p:sp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5722421" y="3856212"/>
              <a:ext cx="2149451" cy="553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2000" b="1" dirty="0"/>
                <a:t>Biography</a:t>
              </a:r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387244" y="5513607"/>
              <a:ext cx="2462976" cy="553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2000" b="1" dirty="0"/>
                <a:t>Personality</a:t>
              </a:r>
            </a:p>
          </p:txBody>
        </p:sp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5693744" y="5229201"/>
              <a:ext cx="2336019" cy="97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2000" b="1" dirty="0"/>
                <a:t>Social Psychology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000" y="1657373"/>
            <a:ext cx="3548448" cy="3958914"/>
          </a:xfrm>
          <a:prstGeom prst="rect">
            <a:avLst/>
          </a:prstGeom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729334" y="954490"/>
            <a:ext cx="30623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000" b="1" dirty="0" smtClean="0">
                <a:solidFill>
                  <a:srgbClr val="009877"/>
                </a:solidFill>
              </a:rPr>
              <a:t>Dementia: </a:t>
            </a:r>
          </a:p>
          <a:p>
            <a:pPr algn="ctr" eaLnBrk="1" hangingPunct="1"/>
            <a:r>
              <a:rPr lang="en-GB" altLang="en-US" sz="2000" b="1" dirty="0" err="1" smtClean="0">
                <a:solidFill>
                  <a:srgbClr val="009877"/>
                </a:solidFill>
              </a:rPr>
              <a:t>Kitwood’s</a:t>
            </a:r>
            <a:r>
              <a:rPr lang="en-GB" altLang="en-US" sz="2000" b="1" dirty="0" smtClean="0">
                <a:solidFill>
                  <a:srgbClr val="009877"/>
                </a:solidFill>
              </a:rPr>
              <a:t> Enriched Model</a:t>
            </a:r>
            <a:endParaRPr lang="en-GB" altLang="en-US" sz="2000" b="1" dirty="0">
              <a:solidFill>
                <a:srgbClr val="009877"/>
              </a:solidFill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5491442" y="949487"/>
            <a:ext cx="30623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000" b="1" dirty="0" smtClean="0">
                <a:solidFill>
                  <a:srgbClr val="009877"/>
                </a:solidFill>
              </a:rPr>
              <a:t>Mental Wellbeing: </a:t>
            </a:r>
          </a:p>
          <a:p>
            <a:pPr algn="ctr" eaLnBrk="1" hangingPunct="1"/>
            <a:r>
              <a:rPr lang="en-GB" altLang="en-US" sz="2000" b="1" dirty="0" smtClean="0">
                <a:solidFill>
                  <a:srgbClr val="009877"/>
                </a:solidFill>
              </a:rPr>
              <a:t>Multifaceted approach</a:t>
            </a:r>
            <a:endParaRPr lang="en-GB" altLang="en-US" sz="2000" b="1" dirty="0">
              <a:solidFill>
                <a:srgbClr val="009877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1427" y="1657373"/>
            <a:ext cx="4562573" cy="466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526" y="1657373"/>
            <a:ext cx="2590135" cy="2533083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5440071" y="4129668"/>
            <a:ext cx="30623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000" b="1" dirty="0" smtClean="0">
                <a:solidFill>
                  <a:srgbClr val="009877"/>
                </a:solidFill>
              </a:rPr>
              <a:t>Non-clinical solution focussed approaches</a:t>
            </a:r>
            <a:endParaRPr lang="en-GB" altLang="en-US" sz="2000" b="1" dirty="0">
              <a:solidFill>
                <a:srgbClr val="009877"/>
              </a:solidFill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5491440" y="4908401"/>
            <a:ext cx="30623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000" b="1" dirty="0" smtClean="0">
                <a:solidFill>
                  <a:srgbClr val="009877"/>
                </a:solidFill>
              </a:rPr>
              <a:t>Introduction of talking therapies</a:t>
            </a:r>
            <a:endParaRPr lang="en-GB" altLang="en-US" sz="2000" b="1" dirty="0">
              <a:solidFill>
                <a:srgbClr val="009877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4033" y="5654786"/>
            <a:ext cx="1883870" cy="105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7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776" y="0"/>
            <a:ext cx="484844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2147776" cy="6787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829" y="30185"/>
            <a:ext cx="2158171" cy="67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4281"/>
            <a:ext cx="9144000" cy="219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85" y="1043720"/>
            <a:ext cx="8896196" cy="366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325" y="4191000"/>
            <a:ext cx="2076450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462693" y="4190998"/>
            <a:ext cx="2076450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52962" y="4190999"/>
            <a:ext cx="2076450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781800" y="4191000"/>
            <a:ext cx="2076450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9917"/>
            <a:ext cx="9144000" cy="1273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619" y="2570079"/>
            <a:ext cx="7089625" cy="32418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79079"/>
            <a:ext cx="7632000" cy="12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325" y="4191000"/>
            <a:ext cx="2076450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462693" y="4190998"/>
            <a:ext cx="2076450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52962" y="4190999"/>
            <a:ext cx="2076450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781800" y="4191000"/>
            <a:ext cx="2076450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6" y="965287"/>
            <a:ext cx="2640000" cy="105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772" y="965287"/>
            <a:ext cx="2304000" cy="115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959" y="983478"/>
            <a:ext cx="2256000" cy="12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7" y="1851601"/>
            <a:ext cx="4063687" cy="53951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1" y="1851601"/>
            <a:ext cx="4769963" cy="63217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1889673"/>
            <a:ext cx="9144001" cy="642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67653" y="1605343"/>
            <a:ext cx="6403799" cy="1335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800" dirty="0" smtClean="0"/>
              <a:t>Questions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522491" y="4024847"/>
            <a:ext cx="6403799" cy="133531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GB" sz="8800" dirty="0" smtClean="0"/>
              <a:t>Comments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9" y="3754881"/>
            <a:ext cx="2606040" cy="2011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34" y="1776068"/>
            <a:ext cx="1598109" cy="159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traCare">
      <a:dk1>
        <a:srgbClr val="000000"/>
      </a:dk1>
      <a:lt1>
        <a:srgbClr val="FFFFFF"/>
      </a:lt1>
      <a:dk2>
        <a:srgbClr val="006072"/>
      </a:dk2>
      <a:lt2>
        <a:srgbClr val="94C24A"/>
      </a:lt2>
      <a:accent1>
        <a:srgbClr val="009877"/>
      </a:accent1>
      <a:accent2>
        <a:srgbClr val="949A90"/>
      </a:accent2>
      <a:accent3>
        <a:srgbClr val="94C24A"/>
      </a:accent3>
      <a:accent4>
        <a:srgbClr val="FFC000"/>
      </a:accent4>
      <a:accent5>
        <a:srgbClr val="4472C4"/>
      </a:accent5>
      <a:accent6>
        <a:srgbClr val="70AD47"/>
      </a:accent6>
      <a:hlink>
        <a:srgbClr val="009877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2CA70CA811A4C9F18DA57CEC52A38" ma:contentTypeVersion="10" ma:contentTypeDescription="Create a new document." ma:contentTypeScope="" ma:versionID="eb77b47be9ce329ef3243f76179df2e3">
  <xsd:schema xmlns:xsd="http://www.w3.org/2001/XMLSchema" xmlns:xs="http://www.w3.org/2001/XMLSchema" xmlns:p="http://schemas.microsoft.com/office/2006/metadata/properties" xmlns:ns2="3e6cab67-71e1-43fe-bf44-962cf23444a2" xmlns:ns3="22d97ed3-d2a5-4c55-aaa9-0f8d366c11e6" targetNamespace="http://schemas.microsoft.com/office/2006/metadata/properties" ma:root="true" ma:fieldsID="ce6cdf38a8f1a12195fb6d39bc502dfe" ns2:_="" ns3:_="">
    <xsd:import namespace="3e6cab67-71e1-43fe-bf44-962cf23444a2"/>
    <xsd:import namespace="22d97ed3-d2a5-4c55-aaa9-0f8d366c1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cab67-71e1-43fe-bf44-962cf2344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97ed3-d2a5-4c55-aaa9-0f8d366c1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7E7F3F-B4DF-43C0-8583-2CBC0D6055A4}"/>
</file>

<file path=customXml/itemProps2.xml><?xml version="1.0" encoding="utf-8"?>
<ds:datastoreItem xmlns:ds="http://schemas.openxmlformats.org/officeDocument/2006/customXml" ds:itemID="{80DE64CC-A454-4398-9BF0-523757C154FA}"/>
</file>

<file path=customXml/itemProps3.xml><?xml version="1.0" encoding="utf-8"?>
<ds:datastoreItem xmlns:ds="http://schemas.openxmlformats.org/officeDocument/2006/customXml" ds:itemID="{47613101-1DCF-487E-B6CE-6E4F68D4714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1325</TotalTime>
  <Words>260</Words>
  <Application>Microsoft Office PowerPoint</Application>
  <PresentationFormat>On-screen Show (4:3)</PresentationFormat>
  <Paragraphs>46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Grant</dc:creator>
  <cp:lastModifiedBy>Michael Spellman</cp:lastModifiedBy>
  <cp:revision>220</cp:revision>
  <cp:lastPrinted>2018-11-01T13:45:45Z</cp:lastPrinted>
  <dcterms:created xsi:type="dcterms:W3CDTF">2017-09-15T09:19:44Z</dcterms:created>
  <dcterms:modified xsi:type="dcterms:W3CDTF">2019-11-28T15:08:43Z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0x01010037D2CA70CA811A4C9F18DA57CEC52A38</vt:lpwstr>
  </property>
</Properties>
</file>