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12.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08" r:id="rId2"/>
    <p:sldId id="296" r:id="rId3"/>
    <p:sldId id="311" r:id="rId4"/>
    <p:sldId id="291" r:id="rId5"/>
    <p:sldId id="289" r:id="rId6"/>
    <p:sldId id="272" r:id="rId7"/>
    <p:sldId id="315" r:id="rId8"/>
    <p:sldId id="309" r:id="rId9"/>
    <p:sldId id="310" r:id="rId10"/>
    <p:sldId id="278" r:id="rId11"/>
    <p:sldId id="313" r:id="rId12"/>
    <p:sldId id="314" r:id="rId13"/>
    <p:sldId id="298" r:id="rId14"/>
    <p:sldId id="283" r:id="rId15"/>
    <p:sldId id="294" r:id="rId16"/>
    <p:sldId id="295" r:id="rId17"/>
    <p:sldId id="299" r:id="rId18"/>
    <p:sldId id="312" r:id="rId19"/>
    <p:sldId id="306" r:id="rId20"/>
    <p:sldId id="30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ji Shermer" initials="KS" lastIdx="2" clrIdx="0">
    <p:extLst>
      <p:ext uri="{19B8F6BF-5375-455C-9EA6-DF929625EA0E}">
        <p15:presenceInfo xmlns:p15="http://schemas.microsoft.com/office/powerpoint/2012/main" userId="ad6f5e40bc8992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97" autoAdjust="0"/>
    <p:restoredTop sz="76542" autoAdjust="0"/>
  </p:normalViewPr>
  <p:slideViewPr>
    <p:cSldViewPr snapToGrid="0">
      <p:cViewPr varScale="1">
        <p:scale>
          <a:sx n="85" d="100"/>
          <a:sy n="85" d="100"/>
        </p:scale>
        <p:origin x="1416"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369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80DA0-9A65-4702-A28C-CEB673FBD8E8}" type="datetimeFigureOut">
              <a:rPr lang="en-GB" smtClean="0"/>
              <a:t>28/11/2019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74B413-8F2C-4FD4-A837-F274BA01A608}" type="slidenum">
              <a:rPr lang="en-GB" smtClean="0"/>
              <a:t>‹#›</a:t>
            </a:fld>
            <a:endParaRPr lang="en-GB"/>
          </a:p>
        </p:txBody>
      </p:sp>
    </p:spTree>
    <p:extLst>
      <p:ext uri="{BB962C8B-B14F-4D97-AF65-F5344CB8AC3E}">
        <p14:creationId xmlns:p14="http://schemas.microsoft.com/office/powerpoint/2010/main" val="1062663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Outline</a:t>
            </a:r>
            <a:r>
              <a:rPr lang="en-GB" baseline="0" dirty="0" smtClean="0"/>
              <a:t> how the two professional spheres share similarities but also have fundamental differences of approach. </a:t>
            </a:r>
          </a:p>
          <a:p>
            <a:endParaRPr lang="en-GB" baseline="0" dirty="0" smtClean="0"/>
          </a:p>
          <a:p>
            <a:r>
              <a:rPr lang="en-GB" baseline="0" dirty="0" smtClean="0"/>
              <a:t>How we are bringing together these professions to create better outcomes through a partnership across organisations</a:t>
            </a:r>
          </a:p>
          <a:p>
            <a:endParaRPr lang="en-GB" baseline="0" dirty="0" smtClean="0"/>
          </a:p>
          <a:p>
            <a:r>
              <a:rPr lang="en-GB" baseline="0" dirty="0" smtClean="0"/>
              <a:t>An example of how we have combined expertise to develop new, stronger evidence to healthy city design</a:t>
            </a:r>
          </a:p>
          <a:p>
            <a:endParaRPr lang="en-GB" baseline="0" dirty="0" smtClean="0"/>
          </a:p>
          <a:p>
            <a:r>
              <a:rPr lang="en-GB" baseline="0" dirty="0" smtClean="0"/>
              <a:t>A reminder of the structural barriers to achieving sustainable, healthy developments</a:t>
            </a:r>
          </a:p>
          <a:p>
            <a:endParaRPr lang="en-GB" baseline="0" dirty="0" smtClean="0"/>
          </a:p>
          <a:p>
            <a:r>
              <a:rPr lang="en-GB" baseline="0" dirty="0" smtClean="0"/>
              <a:t>A suggested structural fix. </a:t>
            </a:r>
            <a:endParaRPr lang="en-GB" dirty="0"/>
          </a:p>
        </p:txBody>
      </p:sp>
      <p:sp>
        <p:nvSpPr>
          <p:cNvPr id="4" name="Slide Number Placeholder 3"/>
          <p:cNvSpPr>
            <a:spLocks noGrp="1"/>
          </p:cNvSpPr>
          <p:nvPr>
            <p:ph type="sldNum" sz="quarter" idx="10"/>
          </p:nvPr>
        </p:nvSpPr>
        <p:spPr/>
        <p:txBody>
          <a:bodyPr/>
          <a:lstStyle/>
          <a:p>
            <a:fld id="{2074B413-8F2C-4FD4-A837-F274BA01A608}" type="slidenum">
              <a:rPr lang="en-GB" smtClean="0"/>
              <a:t>1</a:t>
            </a:fld>
            <a:endParaRPr lang="en-GB"/>
          </a:p>
        </p:txBody>
      </p:sp>
    </p:spTree>
    <p:extLst>
      <p:ext uri="{BB962C8B-B14F-4D97-AF65-F5344CB8AC3E}">
        <p14:creationId xmlns:p14="http://schemas.microsoft.com/office/powerpoint/2010/main" val="1974829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this might mean is that in putting people first and</a:t>
            </a:r>
            <a:r>
              <a:rPr lang="en-GB" baseline="0" dirty="0" smtClean="0"/>
              <a:t> planning holistically, based on how people experience places, we may move away from Frankenstein and towards places that people would recognise because until the industrial era we have always designed around out individual and collective needs.  </a:t>
            </a:r>
            <a:endParaRPr lang="en-GB" dirty="0"/>
          </a:p>
        </p:txBody>
      </p:sp>
      <p:sp>
        <p:nvSpPr>
          <p:cNvPr id="4" name="Slide Number Placeholder 3"/>
          <p:cNvSpPr>
            <a:spLocks noGrp="1"/>
          </p:cNvSpPr>
          <p:nvPr>
            <p:ph type="sldNum" sz="quarter" idx="10"/>
          </p:nvPr>
        </p:nvSpPr>
        <p:spPr/>
        <p:txBody>
          <a:bodyPr/>
          <a:lstStyle/>
          <a:p>
            <a:fld id="{2074B413-8F2C-4FD4-A837-F274BA01A608}" type="slidenum">
              <a:rPr lang="en-GB" smtClean="0"/>
              <a:t>10</a:t>
            </a:fld>
            <a:endParaRPr lang="en-GB"/>
          </a:p>
        </p:txBody>
      </p:sp>
    </p:spTree>
    <p:extLst>
      <p:ext uri="{BB962C8B-B14F-4D97-AF65-F5344CB8AC3E}">
        <p14:creationId xmlns:p14="http://schemas.microsoft.com/office/powerpoint/2010/main" val="263450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Outliers: Low deprivation / higher frailty risk</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Fro</a:t>
            </a:r>
            <a:r>
              <a:rPr lang="en-GB" sz="1200" kern="1200" baseline="0" dirty="0">
                <a:solidFill>
                  <a:schemeClr val="tx1"/>
                </a:solidFill>
                <a:effectLst/>
                <a:latin typeface="+mn-lt"/>
                <a:ea typeface="+mn-ea"/>
                <a:cs typeface="+mn-cs"/>
              </a:rPr>
              <a:t>m a health forecasting point of view, looking for places that appear to cause unexpectedly high levels of ill-health makes sense.  These are the places where addition care resources will be necessary to offset the issues suffered in that location.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Last year we were able to show that these negative outliers shared the characteristics of being sub-urban, low density and car dependent.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3233DC-1BCD-445D-AC73-B0060CD6B5EF}" type="slidenum">
              <a:rPr lang="en-GB" smtClean="0"/>
              <a:pPr/>
              <a:t>11</a:t>
            </a:fld>
            <a:endParaRPr lang="en-GB" dirty="0"/>
          </a:p>
        </p:txBody>
      </p:sp>
    </p:spTree>
    <p:extLst>
      <p:ext uri="{BB962C8B-B14F-4D97-AF65-F5344CB8AC3E}">
        <p14:creationId xmlns:p14="http://schemas.microsoft.com/office/powerpoint/2010/main" val="2305221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Outliers: Low deprivation / higher frailty risk</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Fro</a:t>
            </a:r>
            <a:r>
              <a:rPr lang="en-GB" sz="1200" kern="1200" baseline="0" dirty="0">
                <a:solidFill>
                  <a:schemeClr val="tx1"/>
                </a:solidFill>
                <a:effectLst/>
                <a:latin typeface="+mn-lt"/>
                <a:ea typeface="+mn-ea"/>
                <a:cs typeface="+mn-cs"/>
              </a:rPr>
              <a:t>m a health forecasting point of view, looking for places that appear to cause unexpectedly high levels of ill-health makes sense.  These are the places where addition care resources will be necessary to offset the issues suffered in that location.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Last year we were able to show that these negative outliers shared the characteristics of being sub-urban, low density and car dependent.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3233DC-1BCD-445D-AC73-B0060CD6B5EF}" type="slidenum">
              <a:rPr lang="en-GB" smtClean="0"/>
              <a:pPr/>
              <a:t>12</a:t>
            </a:fld>
            <a:endParaRPr lang="en-GB" dirty="0"/>
          </a:p>
        </p:txBody>
      </p:sp>
    </p:spTree>
    <p:extLst>
      <p:ext uri="{BB962C8B-B14F-4D97-AF65-F5344CB8AC3E}">
        <p14:creationId xmlns:p14="http://schemas.microsoft.com/office/powerpoint/2010/main" val="887654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Demographic profiling is a powerful tool</a:t>
            </a:r>
            <a:r>
              <a:rPr lang="en-GB" baseline="0" dirty="0"/>
              <a:t> when used to look at the way frailty will develop.  </a:t>
            </a:r>
          </a:p>
          <a:p>
            <a:endParaRPr lang="en-GB" baseline="0" dirty="0"/>
          </a:p>
          <a:p>
            <a:r>
              <a:rPr lang="en-GB" baseline="0" dirty="0"/>
              <a:t>Coupled with what we are starting to know of the interaction of the built environment and people’s health we can start to predict the likely health outcomes.</a:t>
            </a:r>
            <a:endParaRPr lang="en-GB" dirty="0"/>
          </a:p>
          <a:p>
            <a:endParaRPr lang="en-GB" dirty="0"/>
          </a:p>
        </p:txBody>
      </p:sp>
      <p:sp>
        <p:nvSpPr>
          <p:cNvPr id="4" name="Slide Number Placeholder 3"/>
          <p:cNvSpPr>
            <a:spLocks noGrp="1"/>
          </p:cNvSpPr>
          <p:nvPr>
            <p:ph type="sldNum" sz="quarter" idx="10"/>
          </p:nvPr>
        </p:nvSpPr>
        <p:spPr/>
        <p:txBody>
          <a:bodyPr/>
          <a:lstStyle/>
          <a:p>
            <a:fld id="{2074B413-8F2C-4FD4-A837-F274BA01A608}" type="slidenum">
              <a:rPr lang="en-GB" smtClean="0"/>
              <a:t>13</a:t>
            </a:fld>
            <a:endParaRPr lang="en-GB"/>
          </a:p>
        </p:txBody>
      </p:sp>
    </p:spTree>
    <p:extLst>
      <p:ext uri="{BB962C8B-B14F-4D97-AF65-F5344CB8AC3E}">
        <p14:creationId xmlns:p14="http://schemas.microsoft.com/office/powerpoint/2010/main" val="827893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means that we can start to tailor the services offered to the community to best serve their needs.  </a:t>
            </a:r>
          </a:p>
          <a:p>
            <a:endParaRPr lang="en-GB" baseline="0" dirty="0"/>
          </a:p>
          <a:p>
            <a:r>
              <a:rPr lang="en-GB" baseline="0" dirty="0"/>
              <a:t>This then allows a better knowledge of what sorts of health facilities will be needed, which can then be built into the town.  </a:t>
            </a:r>
          </a:p>
          <a:p>
            <a:endParaRPr lang="en-GB" baseline="0" dirty="0"/>
          </a:p>
          <a:p>
            <a:r>
              <a:rPr lang="en-GB" baseline="0" dirty="0"/>
              <a:t>However, this is a very passive use of the data, especially when you know there is a chance that the built environment could be having a more positive impact.  In many cases we will simply be mitigating issues caused by the developments we are building.  </a:t>
            </a:r>
            <a:endParaRPr lang="en-GB" dirty="0"/>
          </a:p>
          <a:p>
            <a:endParaRPr lang="en-GB" dirty="0"/>
          </a:p>
        </p:txBody>
      </p:sp>
      <p:sp>
        <p:nvSpPr>
          <p:cNvPr id="4" name="Slide Number Placeholder 3"/>
          <p:cNvSpPr>
            <a:spLocks noGrp="1"/>
          </p:cNvSpPr>
          <p:nvPr>
            <p:ph type="sldNum" sz="quarter" idx="10"/>
          </p:nvPr>
        </p:nvSpPr>
        <p:spPr/>
        <p:txBody>
          <a:bodyPr/>
          <a:lstStyle/>
          <a:p>
            <a:fld id="{2074B413-8F2C-4FD4-A837-F274BA01A608}" type="slidenum">
              <a:rPr lang="en-GB" smtClean="0"/>
              <a:t>14</a:t>
            </a:fld>
            <a:endParaRPr lang="en-GB"/>
          </a:p>
        </p:txBody>
      </p:sp>
    </p:spTree>
    <p:extLst>
      <p:ext uri="{BB962C8B-B14F-4D97-AF65-F5344CB8AC3E}">
        <p14:creationId xmlns:p14="http://schemas.microsoft.com/office/powerpoint/2010/main" val="3114876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Outliers: High deprivation,</a:t>
            </a:r>
            <a:r>
              <a:rPr lang="en-GB" sz="1200" b="1" kern="1200" baseline="0" dirty="0">
                <a:solidFill>
                  <a:schemeClr val="tx1"/>
                </a:solidFill>
                <a:effectLst/>
                <a:latin typeface="+mn-lt"/>
                <a:ea typeface="+mn-ea"/>
                <a:cs typeface="+mn-cs"/>
              </a:rPr>
              <a:t> low frailty</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also found that a</a:t>
            </a:r>
            <a:r>
              <a:rPr lang="en-GB" sz="1200" kern="1200" baseline="0" dirty="0">
                <a:solidFill>
                  <a:schemeClr val="tx1"/>
                </a:solidFill>
                <a:effectLst/>
                <a:latin typeface="+mn-lt"/>
                <a:ea typeface="+mn-ea"/>
                <a:cs typeface="+mn-cs"/>
              </a:rPr>
              <a:t> positive outlier where people were significantly healthier than expected.  This area of high deprivation has high levels of social and community infrastructure with strong social bonds.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3233DC-1BCD-445D-AC73-B0060CD6B5EF}" type="slidenum">
              <a:rPr lang="en-GB" smtClean="0"/>
              <a:pPr/>
              <a:t>15</a:t>
            </a:fld>
            <a:endParaRPr lang="en-GB" dirty="0"/>
          </a:p>
        </p:txBody>
      </p:sp>
    </p:spTree>
    <p:extLst>
      <p:ext uri="{BB962C8B-B14F-4D97-AF65-F5344CB8AC3E}">
        <p14:creationId xmlns:p14="http://schemas.microsoft.com/office/powerpoint/2010/main" val="4202018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take a more proactive approach</a:t>
            </a:r>
            <a:r>
              <a:rPr lang="en-GB" baseline="0" dirty="0"/>
              <a:t> health and wellbeing must be a primary consideration before design or planning starts.  </a:t>
            </a:r>
          </a:p>
          <a:p>
            <a:endParaRPr lang="en-GB" baseline="0" dirty="0"/>
          </a:p>
          <a:p>
            <a:r>
              <a:rPr lang="en-GB" baseline="0" dirty="0"/>
              <a:t>Being better informed about the outcomes we want to achieve Health professionals need to be involved in the location as well as the design of development.  </a:t>
            </a:r>
          </a:p>
          <a:p>
            <a:endParaRPr lang="en-GB" baseline="0" dirty="0"/>
          </a:p>
          <a:p>
            <a:r>
              <a:rPr lang="en-GB" baseline="0" dirty="0"/>
              <a:t>In this way new towns can become significantly more able to benefit their communities which also has the additional benefit of creating sustainable development in a much more rounded sense.  </a:t>
            </a:r>
            <a:endParaRPr lang="en-GB" dirty="0"/>
          </a:p>
        </p:txBody>
      </p:sp>
      <p:sp>
        <p:nvSpPr>
          <p:cNvPr id="4" name="Slide Number Placeholder 3"/>
          <p:cNvSpPr>
            <a:spLocks noGrp="1"/>
          </p:cNvSpPr>
          <p:nvPr>
            <p:ph type="sldNum" sz="quarter" idx="10"/>
          </p:nvPr>
        </p:nvSpPr>
        <p:spPr/>
        <p:txBody>
          <a:bodyPr/>
          <a:lstStyle/>
          <a:p>
            <a:fld id="{2074B413-8F2C-4FD4-A837-F274BA01A608}" type="slidenum">
              <a:rPr lang="en-GB" smtClean="0"/>
              <a:t>16</a:t>
            </a:fld>
            <a:endParaRPr lang="en-GB"/>
          </a:p>
        </p:txBody>
      </p:sp>
    </p:spTree>
    <p:extLst>
      <p:ext uri="{BB962C8B-B14F-4D97-AF65-F5344CB8AC3E}">
        <p14:creationId xmlns:p14="http://schemas.microsoft.com/office/powerpoint/2010/main" val="394848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74B413-8F2C-4FD4-A837-F274BA01A608}" type="slidenum">
              <a:rPr lang="en-GB" smtClean="0"/>
              <a:t>17</a:t>
            </a:fld>
            <a:endParaRPr lang="en-GB"/>
          </a:p>
        </p:txBody>
      </p:sp>
    </p:spTree>
    <p:extLst>
      <p:ext uri="{BB962C8B-B14F-4D97-AF65-F5344CB8AC3E}">
        <p14:creationId xmlns:p14="http://schemas.microsoft.com/office/powerpoint/2010/main" val="3226975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Public </a:t>
            </a:r>
            <a:r>
              <a:rPr lang="en-GB" b="0" dirty="0"/>
              <a:t>health, prevention and healthcare policy direction now is placing even </a:t>
            </a:r>
            <a:r>
              <a:rPr lang="en-GB" dirty="0"/>
              <a:t>greater emphasis on collaboration in planning .  These are quotes from England but we know this is much broader –we are all looking for healthier futures for everyone </a:t>
            </a:r>
          </a:p>
          <a:p>
            <a:r>
              <a:rPr lang="en-GB" dirty="0"/>
              <a:t>Public health has been saying this for a long time, a central message of WHO, the health sector is increasingly ready and signalling intent of the importance of engagement in new developments. That is great news. </a:t>
            </a:r>
            <a:endParaRPr lang="en-GB" dirty="0" smtClean="0"/>
          </a:p>
          <a:p>
            <a:endParaRPr lang="en-GB" dirty="0" smtClean="0"/>
          </a:p>
          <a:p>
            <a:pPr marL="0" indent="0">
              <a:buNone/>
            </a:pPr>
            <a:r>
              <a:rPr lang="en-GB" sz="2800" kern="1200" dirty="0" smtClean="0">
                <a:solidFill>
                  <a:schemeClr val="tx1"/>
                </a:solidFill>
                <a:latin typeface="+mn-lt"/>
                <a:ea typeface="+mn-ea"/>
                <a:cs typeface="+mn-cs"/>
              </a:rPr>
              <a:t>Thinking differently about urban design</a:t>
            </a:r>
          </a:p>
          <a:p>
            <a:pPr lvl="1"/>
            <a:r>
              <a:rPr lang="en-GB" sz="2400" kern="1200" dirty="0" smtClean="0">
                <a:solidFill>
                  <a:schemeClr val="tx1"/>
                </a:solidFill>
                <a:latin typeface="+mn-lt"/>
                <a:ea typeface="+mn-ea"/>
                <a:cs typeface="+mn-cs"/>
              </a:rPr>
              <a:t>Planning for the wider determinants of health</a:t>
            </a:r>
          </a:p>
          <a:p>
            <a:pPr lvl="1"/>
            <a:endParaRPr lang="en-GB" sz="2800" kern="1200" dirty="0" smtClean="0">
              <a:solidFill>
                <a:srgbClr val="D0C52A"/>
              </a:solidFill>
              <a:latin typeface="+mn-lt"/>
              <a:ea typeface="+mn-ea"/>
              <a:cs typeface="+mn-cs"/>
            </a:endParaRPr>
          </a:p>
          <a:p>
            <a:pPr marL="0" indent="0">
              <a:buNone/>
            </a:pPr>
            <a:r>
              <a:rPr lang="en-GB" sz="2800" kern="1200" dirty="0" smtClean="0">
                <a:solidFill>
                  <a:schemeClr val="tx1"/>
                </a:solidFill>
                <a:latin typeface="+mn-lt"/>
                <a:ea typeface="+mn-ea"/>
                <a:cs typeface="+mn-cs"/>
              </a:rPr>
              <a:t>Thinking differently about health models</a:t>
            </a:r>
          </a:p>
          <a:p>
            <a:pPr lvl="1"/>
            <a:r>
              <a:rPr lang="en-GB" sz="2400" kern="1200" dirty="0" smtClean="0">
                <a:solidFill>
                  <a:schemeClr val="tx1"/>
                </a:solidFill>
                <a:latin typeface="+mn-lt"/>
                <a:ea typeface="+mn-ea"/>
                <a:cs typeface="+mn-cs"/>
              </a:rPr>
              <a:t>Putting health advice where the people are</a:t>
            </a:r>
          </a:p>
          <a:p>
            <a:endParaRPr lang="en-GB" sz="2800" kern="1200" dirty="0" smtClean="0">
              <a:solidFill>
                <a:srgbClr val="D0C52A"/>
              </a:solidFill>
              <a:latin typeface="+mn-lt"/>
              <a:ea typeface="+mn-ea"/>
              <a:cs typeface="+mn-cs"/>
            </a:endParaRPr>
          </a:p>
          <a:p>
            <a:pPr marL="0" indent="0">
              <a:buNone/>
            </a:pPr>
            <a:r>
              <a:rPr lang="en-GB" sz="2800" kern="1200" dirty="0" smtClean="0">
                <a:solidFill>
                  <a:schemeClr val="tx1"/>
                </a:solidFill>
                <a:latin typeface="+mn-lt"/>
                <a:ea typeface="+mn-ea"/>
                <a:cs typeface="+mn-cs"/>
              </a:rPr>
              <a:t>Planning differently and acting together</a:t>
            </a:r>
          </a:p>
          <a:p>
            <a:pPr lvl="1"/>
            <a:r>
              <a:rPr lang="en-GB" sz="2400" kern="1200" dirty="0" smtClean="0">
                <a:solidFill>
                  <a:schemeClr val="tx1"/>
                </a:solidFill>
                <a:latin typeface="+mn-lt"/>
                <a:ea typeface="+mn-ea"/>
                <a:cs typeface="+mn-cs"/>
              </a:rPr>
              <a:t>Building on our shared learning </a:t>
            </a:r>
            <a:br>
              <a:rPr lang="en-GB" sz="2400" kern="1200" dirty="0" smtClean="0">
                <a:solidFill>
                  <a:schemeClr val="tx1"/>
                </a:solidFill>
                <a:latin typeface="+mn-lt"/>
                <a:ea typeface="+mn-ea"/>
                <a:cs typeface="+mn-cs"/>
              </a:rPr>
            </a:br>
            <a:endParaRPr lang="en-GB" sz="24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2074B413-8F2C-4FD4-A837-F274BA01A608}" type="slidenum">
              <a:rPr lang="en-GB" smtClean="0"/>
              <a:t>18</a:t>
            </a:fld>
            <a:endParaRPr lang="en-GB"/>
          </a:p>
        </p:txBody>
      </p:sp>
    </p:spTree>
    <p:extLst>
      <p:ext uri="{BB962C8B-B14F-4D97-AF65-F5344CB8AC3E}">
        <p14:creationId xmlns:p14="http://schemas.microsoft.com/office/powerpoint/2010/main" val="3566487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It is about the</a:t>
            </a:r>
            <a:r>
              <a:rPr lang="en-GB" baseline="0" dirty="0" smtClean="0"/>
              <a:t> approach we take – and a renewed focus on people, people we work with and the communities and families we serve.  </a:t>
            </a:r>
          </a:p>
          <a:p>
            <a:endParaRPr lang="en-GB" baseline="0" dirty="0" smtClean="0"/>
          </a:p>
          <a:p>
            <a:r>
              <a:rPr lang="en-GB" baseline="0" dirty="0" smtClean="0"/>
              <a:t>It helps remind Planning that Places are about and for People.  </a:t>
            </a:r>
          </a:p>
          <a:p>
            <a:endParaRPr lang="en-GB" baseline="0" dirty="0" smtClean="0"/>
          </a:p>
          <a:p>
            <a:r>
              <a:rPr lang="en-GB" baseline="0" dirty="0" smtClean="0"/>
              <a:t>It is also about a journey that has been taken from all sides as we get to know each others language and methods of working.  </a:t>
            </a:r>
          </a:p>
          <a:p>
            <a:endParaRPr lang="en-GB" baseline="0" dirty="0" smtClean="0"/>
          </a:p>
          <a:p>
            <a:r>
              <a:rPr lang="en-GB" baseline="0" dirty="0" smtClean="0"/>
              <a:t>It is something from which we learn how leadership has to evolve significantly to be effective across organisations by being again, more people and relationship focussed, more about understanding and developing shared priorities. </a:t>
            </a:r>
            <a:endParaRPr lang="en-GB" baseline="0" dirty="0" smtClean="0"/>
          </a:p>
          <a:p>
            <a:endParaRPr lang="en-GB" baseline="0" dirty="0" smtClean="0"/>
          </a:p>
          <a:p>
            <a:r>
              <a:rPr lang="en-GB" baseline="0" dirty="0" smtClean="0"/>
              <a:t>Health needs to be influencing at the beginning of the process.  Building expertise and capacity and understanding of each others practices. Shared focus, common language on things that we agree really matter.</a:t>
            </a:r>
          </a:p>
        </p:txBody>
      </p:sp>
      <p:sp>
        <p:nvSpPr>
          <p:cNvPr id="4" name="Slide Number Placeholder 3"/>
          <p:cNvSpPr>
            <a:spLocks noGrp="1"/>
          </p:cNvSpPr>
          <p:nvPr>
            <p:ph type="sldNum" sz="quarter" idx="10"/>
          </p:nvPr>
        </p:nvSpPr>
        <p:spPr/>
        <p:txBody>
          <a:bodyPr/>
          <a:lstStyle/>
          <a:p>
            <a:fld id="{543233DC-1BCD-445D-AC73-B0060CD6B5EF}" type="slidenum">
              <a:rPr lang="en-GB" smtClean="0"/>
              <a:pPr/>
              <a:t>19</a:t>
            </a:fld>
            <a:endParaRPr lang="en-GB" dirty="0"/>
          </a:p>
        </p:txBody>
      </p:sp>
    </p:spTree>
    <p:extLst>
      <p:ext uri="{BB962C8B-B14F-4D97-AF65-F5344CB8AC3E}">
        <p14:creationId xmlns:p14="http://schemas.microsoft.com/office/powerpoint/2010/main" val="1152110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NHS has become very good at keeping ill people alive for longer.  </a:t>
            </a:r>
          </a:p>
          <a:p>
            <a:endParaRPr lang="en-GB" baseline="0" dirty="0" smtClean="0"/>
          </a:p>
          <a:p>
            <a:r>
              <a:rPr lang="en-GB" baseline="0" dirty="0" smtClean="0"/>
              <a:t>The challenge for the NHS is now to keep people well for longer.  This means that it has to operate outside of its usual boundaries and work within the wider environment in which we live.  </a:t>
            </a:r>
            <a:endParaRPr lang="en-GB" dirty="0"/>
          </a:p>
        </p:txBody>
      </p:sp>
      <p:sp>
        <p:nvSpPr>
          <p:cNvPr id="4" name="Slide Number Placeholder 3"/>
          <p:cNvSpPr>
            <a:spLocks noGrp="1"/>
          </p:cNvSpPr>
          <p:nvPr>
            <p:ph type="sldNum" sz="quarter" idx="10"/>
          </p:nvPr>
        </p:nvSpPr>
        <p:spPr/>
        <p:txBody>
          <a:bodyPr/>
          <a:lstStyle/>
          <a:p>
            <a:fld id="{2074B413-8F2C-4FD4-A837-F274BA01A608}" type="slidenum">
              <a:rPr lang="en-GB" smtClean="0"/>
              <a:t>2</a:t>
            </a:fld>
            <a:endParaRPr lang="en-GB"/>
          </a:p>
        </p:txBody>
      </p:sp>
    </p:spTree>
    <p:extLst>
      <p:ext uri="{BB962C8B-B14F-4D97-AF65-F5344CB8AC3E}">
        <p14:creationId xmlns:p14="http://schemas.microsoft.com/office/powerpoint/2010/main" val="1336988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we found through the healthy new towns programme was we were starting to learn and understand the different worlds of planning and health – priorities, timeframes, policy frameworks.  But more importantly we found the common ground - our conversation was changing to discuss what we could do to achieve healthier individuals and the </a:t>
            </a:r>
            <a:r>
              <a:rPr lang="en-GB" dirty="0" smtClean="0"/>
              <a:t>populations.</a:t>
            </a:r>
            <a:r>
              <a:rPr lang="en-GB" baseline="0" dirty="0" smtClean="0"/>
              <a:t> </a:t>
            </a:r>
          </a:p>
          <a:p>
            <a:endParaRPr lang="en-GB" baseline="0" dirty="0" smtClean="0"/>
          </a:p>
          <a:p>
            <a:r>
              <a:rPr lang="en-GB" baseline="0" dirty="0" smtClean="0"/>
              <a:t>Things we have learnt – </a:t>
            </a:r>
          </a:p>
          <a:p>
            <a:pPr marL="228600" indent="-228600">
              <a:buAutoNum type="arabicPeriod"/>
            </a:pPr>
            <a:r>
              <a:rPr lang="en-GB" baseline="0" dirty="0" smtClean="0"/>
              <a:t>Health has to have a central role in Planning and Place making, helping set priorities for development</a:t>
            </a:r>
          </a:p>
          <a:p>
            <a:pPr marL="228600" indent="-228600">
              <a:buAutoNum type="arabicPeriod"/>
            </a:pPr>
            <a:r>
              <a:rPr lang="en-GB" baseline="0" dirty="0" smtClean="0"/>
              <a:t>Different professional disciplines can define their own utopias in isolation from each other and their communities.  Redefining our professional roles so communities to take the lead in defining what is important to them, allows our disciplines to advising how this can then happen rather than imposing external world views.  </a:t>
            </a:r>
            <a:endParaRPr lang="en-GB" dirty="0"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B413-8F2C-4FD4-A837-F274BA01A6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51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Public </a:t>
            </a:r>
            <a:r>
              <a:rPr lang="en-GB" b="0" dirty="0"/>
              <a:t>health, prevention and healthcare policy direction now is placing </a:t>
            </a:r>
            <a:r>
              <a:rPr lang="en-GB" b="0" dirty="0" smtClean="0"/>
              <a:t>great</a:t>
            </a:r>
            <a:r>
              <a:rPr lang="en-GB" b="0" baseline="0" dirty="0" smtClean="0"/>
              <a:t> </a:t>
            </a:r>
            <a:r>
              <a:rPr lang="en-GB" dirty="0" smtClean="0"/>
              <a:t>emphasis </a:t>
            </a:r>
            <a:r>
              <a:rPr lang="en-GB" dirty="0"/>
              <a:t>on collaboration in planning .  These are quotes from England but we know this is much broader –we are all looking for healthier futures for everyone </a:t>
            </a:r>
            <a:endParaRPr lang="en-GB" dirty="0" smtClean="0"/>
          </a:p>
          <a:p>
            <a:endParaRPr lang="en-GB" dirty="0"/>
          </a:p>
          <a:p>
            <a:r>
              <a:rPr lang="en-GB" dirty="0"/>
              <a:t>Public health has been saying this for a long time, a central message of WHO, the health sector is increasingly ready and signalling intent of the importance of engagement in new developments. That is great news. </a:t>
            </a:r>
            <a:endParaRPr lang="en-GB" dirty="0" smtClean="0"/>
          </a:p>
          <a:p>
            <a:endParaRPr lang="en-GB" dirty="0" smtClean="0"/>
          </a:p>
          <a:p>
            <a:pPr marL="0" indent="0">
              <a:buNone/>
            </a:pPr>
            <a:r>
              <a:rPr lang="en-GB" sz="2800" kern="1200" dirty="0" smtClean="0">
                <a:solidFill>
                  <a:schemeClr val="tx1"/>
                </a:solidFill>
                <a:latin typeface="+mn-lt"/>
                <a:ea typeface="+mn-ea"/>
                <a:cs typeface="+mn-cs"/>
              </a:rPr>
              <a:t>Thinking differently about urban design</a:t>
            </a:r>
          </a:p>
          <a:p>
            <a:pPr lvl="1"/>
            <a:r>
              <a:rPr lang="en-GB" sz="2400" kern="1200" dirty="0" smtClean="0">
                <a:solidFill>
                  <a:schemeClr val="tx1"/>
                </a:solidFill>
                <a:latin typeface="+mn-lt"/>
                <a:ea typeface="+mn-ea"/>
                <a:cs typeface="+mn-cs"/>
              </a:rPr>
              <a:t>Planning for the wider determinants of health</a:t>
            </a:r>
          </a:p>
          <a:p>
            <a:pPr lvl="1"/>
            <a:endParaRPr lang="en-GB" sz="2800" kern="1200" dirty="0" smtClean="0">
              <a:solidFill>
                <a:srgbClr val="D0C52A"/>
              </a:solidFill>
              <a:latin typeface="+mn-lt"/>
              <a:ea typeface="+mn-ea"/>
              <a:cs typeface="+mn-cs"/>
            </a:endParaRPr>
          </a:p>
          <a:p>
            <a:pPr marL="0" indent="0">
              <a:buNone/>
            </a:pPr>
            <a:r>
              <a:rPr lang="en-GB" sz="2800" kern="1200" dirty="0" smtClean="0">
                <a:solidFill>
                  <a:schemeClr val="tx1"/>
                </a:solidFill>
                <a:latin typeface="+mn-lt"/>
                <a:ea typeface="+mn-ea"/>
                <a:cs typeface="+mn-cs"/>
              </a:rPr>
              <a:t>Thinking differently about health models</a:t>
            </a:r>
          </a:p>
          <a:p>
            <a:pPr lvl="1"/>
            <a:r>
              <a:rPr lang="en-GB" sz="2400" kern="1200" dirty="0" smtClean="0">
                <a:solidFill>
                  <a:schemeClr val="tx1"/>
                </a:solidFill>
                <a:latin typeface="+mn-lt"/>
                <a:ea typeface="+mn-ea"/>
                <a:cs typeface="+mn-cs"/>
              </a:rPr>
              <a:t>Putting health advice where the people are</a:t>
            </a:r>
          </a:p>
          <a:p>
            <a:endParaRPr lang="en-GB" sz="2800" kern="1200" dirty="0" smtClean="0">
              <a:solidFill>
                <a:srgbClr val="D0C52A"/>
              </a:solidFill>
              <a:latin typeface="+mn-lt"/>
              <a:ea typeface="+mn-ea"/>
              <a:cs typeface="+mn-cs"/>
            </a:endParaRPr>
          </a:p>
          <a:p>
            <a:pPr marL="0" indent="0">
              <a:buNone/>
            </a:pPr>
            <a:r>
              <a:rPr lang="en-GB" sz="2800" kern="1200" dirty="0" smtClean="0">
                <a:solidFill>
                  <a:schemeClr val="tx1"/>
                </a:solidFill>
                <a:latin typeface="+mn-lt"/>
                <a:ea typeface="+mn-ea"/>
                <a:cs typeface="+mn-cs"/>
              </a:rPr>
              <a:t>Planning differently and acting together</a:t>
            </a:r>
          </a:p>
          <a:p>
            <a:pPr lvl="1"/>
            <a:r>
              <a:rPr lang="en-GB" sz="2400" kern="1200" dirty="0" smtClean="0">
                <a:solidFill>
                  <a:schemeClr val="tx1"/>
                </a:solidFill>
                <a:latin typeface="+mn-lt"/>
                <a:ea typeface="+mn-ea"/>
                <a:cs typeface="+mn-cs"/>
              </a:rPr>
              <a:t>Building on our shared learning </a:t>
            </a:r>
            <a:br>
              <a:rPr lang="en-GB" sz="2400" kern="1200" dirty="0" smtClean="0">
                <a:solidFill>
                  <a:schemeClr val="tx1"/>
                </a:solidFill>
                <a:latin typeface="+mn-lt"/>
                <a:ea typeface="+mn-ea"/>
                <a:cs typeface="+mn-cs"/>
              </a:rPr>
            </a:br>
            <a:endParaRPr lang="en-GB" sz="24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2074B413-8F2C-4FD4-A837-F274BA01A608}" type="slidenum">
              <a:rPr lang="en-GB" smtClean="0"/>
              <a:t>3</a:t>
            </a:fld>
            <a:endParaRPr lang="en-GB"/>
          </a:p>
        </p:txBody>
      </p:sp>
    </p:spTree>
    <p:extLst>
      <p:ext uri="{BB962C8B-B14F-4D97-AF65-F5344CB8AC3E}">
        <p14:creationId xmlns:p14="http://schemas.microsoft.com/office/powerpoint/2010/main" val="640427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These differences of perspective can be illustrated through these diagrams that underpin the core philosophies underlying each.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In the end, both try to achieve the same thing, they both cover the same issues, but one places people at the centre while the other places sustainability at the centre.  In moving together we argue that the renewed focus on people, health and wellbeing, addresses some of the abstraction that comes from the terminology within Sustainable Development and enables us to achieve far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It has been helpful in enabling us to achieve more because sustainable development is very easy to argue and in all honesty you do not get all that upset about things that are unsustainable.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However, knowing that a new development is by its design going to make you more likely to live a shorter, unhealthier and unhappier life it is highly likely that you are going to get very upset indeed.  </a:t>
            </a:r>
            <a:endParaRPr lang="en-GB" baseline="0" dirty="0"/>
          </a:p>
        </p:txBody>
      </p:sp>
      <p:sp>
        <p:nvSpPr>
          <p:cNvPr id="4" name="Slide Number Placeholder 3"/>
          <p:cNvSpPr>
            <a:spLocks noGrp="1"/>
          </p:cNvSpPr>
          <p:nvPr>
            <p:ph type="sldNum" sz="quarter" idx="10"/>
          </p:nvPr>
        </p:nvSpPr>
        <p:spPr/>
        <p:txBody>
          <a:bodyPr/>
          <a:lstStyle/>
          <a:p>
            <a:fld id="{2074B413-8F2C-4FD4-A837-F274BA01A608}" type="slidenum">
              <a:rPr lang="en-GB" smtClean="0"/>
              <a:t>4</a:t>
            </a:fld>
            <a:endParaRPr lang="en-GB"/>
          </a:p>
        </p:txBody>
      </p:sp>
    </p:spTree>
    <p:extLst>
      <p:ext uri="{BB962C8B-B14F-4D97-AF65-F5344CB8AC3E}">
        <p14:creationId xmlns:p14="http://schemas.microsoft.com/office/powerpoint/2010/main" val="1078490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However, there are very different systemic approaches taken by Planning and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To brings things down to the simplest level, Planning could be summarised as operating like this.  </a:t>
            </a:r>
            <a:endParaRPr lang="en-GB" baseline="0" dirty="0"/>
          </a:p>
        </p:txBody>
      </p:sp>
      <p:sp>
        <p:nvSpPr>
          <p:cNvPr id="4" name="Slide Number Placeholder 3"/>
          <p:cNvSpPr>
            <a:spLocks noGrp="1"/>
          </p:cNvSpPr>
          <p:nvPr>
            <p:ph type="sldNum" sz="quarter" idx="10"/>
          </p:nvPr>
        </p:nvSpPr>
        <p:spPr/>
        <p:txBody>
          <a:bodyPr/>
          <a:lstStyle/>
          <a:p>
            <a:fld id="{2074B413-8F2C-4FD4-A837-F274BA01A608}" type="slidenum">
              <a:rPr lang="en-GB" smtClean="0"/>
              <a:t>5</a:t>
            </a:fld>
            <a:endParaRPr lang="en-GB"/>
          </a:p>
        </p:txBody>
      </p:sp>
    </p:spTree>
    <p:extLst>
      <p:ext uri="{BB962C8B-B14F-4D97-AF65-F5344CB8AC3E}">
        <p14:creationId xmlns:p14="http://schemas.microsoft.com/office/powerpoint/2010/main" val="2997320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The Planning tradition is about</a:t>
            </a:r>
            <a:r>
              <a:rPr lang="en-GB" b="1" baseline="0" dirty="0" smtClean="0"/>
              <a:t> Place.</a:t>
            </a:r>
            <a:r>
              <a:rPr lang="en-GB" b="1" dirty="0" smtClean="0"/>
              <a:t>  </a:t>
            </a:r>
          </a:p>
          <a:p>
            <a:endParaRPr lang="en-GB" b="1" dirty="0" smtClean="0"/>
          </a:p>
          <a:p>
            <a:r>
              <a:rPr lang="en-GB" b="0" dirty="0" smtClean="0"/>
              <a:t>Planning</a:t>
            </a:r>
            <a:r>
              <a:rPr lang="en-GB" b="0" baseline="0" dirty="0" smtClean="0"/>
              <a:t> tries to address the complexity of the built environment by breaking it down into constituent parts, trying to produce something that pleases everyone in each part and then gluing it all back together again.  </a:t>
            </a:r>
          </a:p>
          <a:p>
            <a:endParaRPr lang="en-GB" b="0" baseline="0" dirty="0" smtClean="0"/>
          </a:p>
          <a:p>
            <a:r>
              <a:rPr lang="en-GB" b="0" baseline="0" dirty="0" smtClean="0"/>
              <a:t>However, many of these constituents are mutually conflicting s</a:t>
            </a:r>
            <a:r>
              <a:rPr lang="en-GB" dirty="0" smtClean="0"/>
              <a:t>o it’s no surprise that when we</a:t>
            </a:r>
            <a:r>
              <a:rPr lang="en-GB" baseline="0" dirty="0" smtClean="0"/>
              <a:t> develop Planning Policy and make Planning decisions we can get tied up in knots.  We know we are going to make </a:t>
            </a:r>
            <a:r>
              <a:rPr lang="en-GB" b="1" baseline="0" dirty="0" smtClean="0"/>
              <a:t>some people unhappy or dissatisfied </a:t>
            </a:r>
            <a:r>
              <a:rPr lang="en-GB" baseline="0" dirty="0" smtClean="0"/>
              <a:t>because we are telling them all the things that conflict with day-to-day lives </a:t>
            </a:r>
            <a:r>
              <a:rPr lang="en-GB" b="1" baseline="0" dirty="0" smtClean="0"/>
              <a:t>as they are currently</a:t>
            </a:r>
            <a:r>
              <a:rPr lang="en-GB" baseline="0" dirty="0" smtClean="0"/>
              <a:t>.  Hence the Planning adage that you know you’ve succeeded when everyone is equally upset.  </a:t>
            </a:r>
          </a:p>
          <a:p>
            <a:endParaRPr lang="en-GB" baseline="0" dirty="0" smtClean="0"/>
          </a:p>
          <a:p>
            <a:r>
              <a:rPr lang="en-GB" baseline="0" dirty="0" smtClean="0"/>
              <a:t>It’s not a surprise that within this sort of process we end up with the urban equivalent </a:t>
            </a:r>
            <a:r>
              <a:rPr lang="en-GB" b="1" baseline="0" dirty="0" smtClean="0"/>
              <a:t>?? </a:t>
            </a:r>
            <a:r>
              <a:rPr lang="en-GB" baseline="0" dirty="0" smtClean="0"/>
              <a:t>of Frankenstein’s monster.  Sometimes you can’t simplify complex things.  </a:t>
            </a:r>
          </a:p>
        </p:txBody>
      </p:sp>
      <p:sp>
        <p:nvSpPr>
          <p:cNvPr id="4" name="Slide Number Placeholder 3"/>
          <p:cNvSpPr>
            <a:spLocks noGrp="1"/>
          </p:cNvSpPr>
          <p:nvPr>
            <p:ph type="sldNum" sz="quarter" idx="10"/>
          </p:nvPr>
        </p:nvSpPr>
        <p:spPr/>
        <p:txBody>
          <a:bodyPr/>
          <a:lstStyle/>
          <a:p>
            <a:fld id="{2074B413-8F2C-4FD4-A837-F274BA01A608}" type="slidenum">
              <a:rPr lang="en-GB" smtClean="0"/>
              <a:t>6</a:t>
            </a:fld>
            <a:endParaRPr lang="en-GB"/>
          </a:p>
        </p:txBody>
      </p:sp>
    </p:spTree>
    <p:extLst>
      <p:ext uri="{BB962C8B-B14F-4D97-AF65-F5344CB8AC3E}">
        <p14:creationId xmlns:p14="http://schemas.microsoft.com/office/powerpoint/2010/main" val="2464561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Health services, and particularly Public Health take a very different approach.  This is explicitly holistic and puts the person at the very forefront of all decision making.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revision in the way the Health Services work is also to tailor activities and interventions to the individual, understanding their way of life and creating interventions or treatments accordingly.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has been demonstrated to have better health outcomes.</a:t>
            </a:r>
            <a:endParaRPr lang="en-GB" baseline="0" dirty="0"/>
          </a:p>
        </p:txBody>
      </p:sp>
      <p:sp>
        <p:nvSpPr>
          <p:cNvPr id="4" name="Slide Number Placeholder 3"/>
          <p:cNvSpPr>
            <a:spLocks noGrp="1"/>
          </p:cNvSpPr>
          <p:nvPr>
            <p:ph type="sldNum" sz="quarter" idx="10"/>
          </p:nvPr>
        </p:nvSpPr>
        <p:spPr/>
        <p:txBody>
          <a:bodyPr/>
          <a:lstStyle/>
          <a:p>
            <a:fld id="{2074B413-8F2C-4FD4-A837-F274BA01A608}" type="slidenum">
              <a:rPr lang="en-GB" smtClean="0"/>
              <a:t>7</a:t>
            </a:fld>
            <a:endParaRPr lang="en-GB"/>
          </a:p>
        </p:txBody>
      </p:sp>
    </p:spTree>
    <p:extLst>
      <p:ext uri="{BB962C8B-B14F-4D97-AF65-F5344CB8AC3E}">
        <p14:creationId xmlns:p14="http://schemas.microsoft.com/office/powerpoint/2010/main" val="2004917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this sounds </a:t>
            </a:r>
            <a:r>
              <a:rPr lang="en-GB" baseline="0" dirty="0" smtClean="0"/>
              <a:t>complicated it can all be distilled into the first question any health practitioner ever asks:</a:t>
            </a:r>
          </a:p>
          <a:p>
            <a:endParaRPr lang="en-GB" baseline="0" dirty="0" smtClean="0"/>
          </a:p>
          <a:p>
            <a:r>
              <a:rPr lang="en-GB" b="1" baseline="0" dirty="0" smtClean="0"/>
              <a:t>How do you feel? What matters to you? How can we help?</a:t>
            </a:r>
            <a:endParaRPr lang="en-GB" b="1" dirty="0"/>
          </a:p>
        </p:txBody>
      </p:sp>
      <p:sp>
        <p:nvSpPr>
          <p:cNvPr id="4" name="Slide Number Placeholder 3"/>
          <p:cNvSpPr>
            <a:spLocks noGrp="1"/>
          </p:cNvSpPr>
          <p:nvPr>
            <p:ph type="sldNum" sz="quarter" idx="10"/>
          </p:nvPr>
        </p:nvSpPr>
        <p:spPr/>
        <p:txBody>
          <a:bodyPr/>
          <a:lstStyle/>
          <a:p>
            <a:fld id="{2074B413-8F2C-4FD4-A837-F274BA01A608}" type="slidenum">
              <a:rPr lang="en-GB" smtClean="0"/>
              <a:t>8</a:t>
            </a:fld>
            <a:endParaRPr lang="en-GB"/>
          </a:p>
        </p:txBody>
      </p:sp>
    </p:spTree>
    <p:extLst>
      <p:ext uri="{BB962C8B-B14F-4D97-AF65-F5344CB8AC3E}">
        <p14:creationId xmlns:p14="http://schemas.microsoft.com/office/powerpoint/2010/main" val="1800229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Applied to the built environment this brings a qualitative shift in the</a:t>
            </a:r>
            <a:r>
              <a:rPr lang="en-GB" baseline="0" dirty="0" smtClean="0"/>
              <a:t> way we work, moving from individual disciplines focus towards a shared approach - taking away the abstraction that can result from working within organisational frameworks/ regulated environment.  </a:t>
            </a:r>
          </a:p>
          <a:p>
            <a:endParaRPr lang="en-GB" baseline="0" dirty="0" smtClean="0"/>
          </a:p>
          <a:p>
            <a:r>
              <a:rPr lang="en-GB" baseline="0" dirty="0" smtClean="0"/>
              <a:t>This starts to give us the strength of argument necessary to enable our respective professions to adapt or challenge </a:t>
            </a:r>
            <a:r>
              <a:rPr lang="en-GB" baseline="0" dirty="0" err="1" smtClean="0"/>
              <a:t>stardard</a:t>
            </a:r>
            <a:r>
              <a:rPr lang="en-GB" baseline="0" dirty="0" smtClean="0"/>
              <a:t> norms that when working in isolation we are yet match the needs and expectations of our new communities.  </a:t>
            </a:r>
            <a:endParaRPr lang="en-GB" dirty="0"/>
          </a:p>
        </p:txBody>
      </p:sp>
      <p:sp>
        <p:nvSpPr>
          <p:cNvPr id="4" name="Slide Number Placeholder 3"/>
          <p:cNvSpPr>
            <a:spLocks noGrp="1"/>
          </p:cNvSpPr>
          <p:nvPr>
            <p:ph type="sldNum" sz="quarter" idx="10"/>
          </p:nvPr>
        </p:nvSpPr>
        <p:spPr/>
        <p:txBody>
          <a:bodyPr/>
          <a:lstStyle/>
          <a:p>
            <a:fld id="{2074B413-8F2C-4FD4-A837-F274BA01A608}" type="slidenum">
              <a:rPr lang="en-GB" smtClean="0"/>
              <a:t>9</a:t>
            </a:fld>
            <a:endParaRPr lang="en-GB"/>
          </a:p>
        </p:txBody>
      </p:sp>
    </p:spTree>
    <p:extLst>
      <p:ext uri="{BB962C8B-B14F-4D97-AF65-F5344CB8AC3E}">
        <p14:creationId xmlns:p14="http://schemas.microsoft.com/office/powerpoint/2010/main" val="641872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546C876-27DD-4793-B5B6-2EB74446BDDB}" type="datetimeFigureOut">
              <a:rPr lang="en-GB" smtClean="0"/>
              <a:t>28/11/2019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BAD19A-E2D4-4DBA-A6B6-610F6A68B16C}" type="slidenum">
              <a:rPr lang="en-GB" smtClean="0"/>
              <a:t>‹#›</a:t>
            </a:fld>
            <a:endParaRPr lang="en-GB"/>
          </a:p>
        </p:txBody>
      </p:sp>
    </p:spTree>
    <p:extLst>
      <p:ext uri="{BB962C8B-B14F-4D97-AF65-F5344CB8AC3E}">
        <p14:creationId xmlns:p14="http://schemas.microsoft.com/office/powerpoint/2010/main" val="1525340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46C876-27DD-4793-B5B6-2EB74446BDDB}" type="datetimeFigureOut">
              <a:rPr lang="en-GB" smtClean="0"/>
              <a:t>28/11/2019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BAD19A-E2D4-4DBA-A6B6-610F6A68B16C}" type="slidenum">
              <a:rPr lang="en-GB" smtClean="0"/>
              <a:t>‹#›</a:t>
            </a:fld>
            <a:endParaRPr lang="en-GB"/>
          </a:p>
        </p:txBody>
      </p:sp>
    </p:spTree>
    <p:extLst>
      <p:ext uri="{BB962C8B-B14F-4D97-AF65-F5344CB8AC3E}">
        <p14:creationId xmlns:p14="http://schemas.microsoft.com/office/powerpoint/2010/main" val="1420239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46C876-27DD-4793-B5B6-2EB74446BDDB}" type="datetimeFigureOut">
              <a:rPr lang="en-GB" smtClean="0"/>
              <a:t>28/11/2019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BAD19A-E2D4-4DBA-A6B6-610F6A68B16C}" type="slidenum">
              <a:rPr lang="en-GB" smtClean="0"/>
              <a:t>‹#›</a:t>
            </a:fld>
            <a:endParaRPr lang="en-GB"/>
          </a:p>
        </p:txBody>
      </p:sp>
    </p:spTree>
    <p:extLst>
      <p:ext uri="{BB962C8B-B14F-4D97-AF65-F5344CB8AC3E}">
        <p14:creationId xmlns:p14="http://schemas.microsoft.com/office/powerpoint/2010/main" val="131378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46C876-27DD-4793-B5B6-2EB74446BDDB}" type="datetimeFigureOut">
              <a:rPr lang="en-GB" smtClean="0"/>
              <a:t>28/11/2019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BAD19A-E2D4-4DBA-A6B6-610F6A68B16C}" type="slidenum">
              <a:rPr lang="en-GB" smtClean="0"/>
              <a:t>‹#›</a:t>
            </a:fld>
            <a:endParaRPr lang="en-GB"/>
          </a:p>
        </p:txBody>
      </p:sp>
    </p:spTree>
    <p:extLst>
      <p:ext uri="{BB962C8B-B14F-4D97-AF65-F5344CB8AC3E}">
        <p14:creationId xmlns:p14="http://schemas.microsoft.com/office/powerpoint/2010/main" val="3331248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46C876-27DD-4793-B5B6-2EB74446BDDB}" type="datetimeFigureOut">
              <a:rPr lang="en-GB" smtClean="0"/>
              <a:t>28/11/2019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BAD19A-E2D4-4DBA-A6B6-610F6A68B16C}" type="slidenum">
              <a:rPr lang="en-GB" smtClean="0"/>
              <a:t>‹#›</a:t>
            </a:fld>
            <a:endParaRPr lang="en-GB"/>
          </a:p>
        </p:txBody>
      </p:sp>
    </p:spTree>
    <p:extLst>
      <p:ext uri="{BB962C8B-B14F-4D97-AF65-F5344CB8AC3E}">
        <p14:creationId xmlns:p14="http://schemas.microsoft.com/office/powerpoint/2010/main" val="3085294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546C876-27DD-4793-B5B6-2EB74446BDDB}" type="datetimeFigureOut">
              <a:rPr lang="en-GB" smtClean="0"/>
              <a:t>28/11/2019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BAD19A-E2D4-4DBA-A6B6-610F6A68B16C}" type="slidenum">
              <a:rPr lang="en-GB" smtClean="0"/>
              <a:t>‹#›</a:t>
            </a:fld>
            <a:endParaRPr lang="en-GB"/>
          </a:p>
        </p:txBody>
      </p:sp>
    </p:spTree>
    <p:extLst>
      <p:ext uri="{BB962C8B-B14F-4D97-AF65-F5344CB8AC3E}">
        <p14:creationId xmlns:p14="http://schemas.microsoft.com/office/powerpoint/2010/main" val="4205787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546C876-27DD-4793-B5B6-2EB74446BDDB}" type="datetimeFigureOut">
              <a:rPr lang="en-GB" smtClean="0"/>
              <a:t>28/11/2019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7BAD19A-E2D4-4DBA-A6B6-610F6A68B16C}" type="slidenum">
              <a:rPr lang="en-GB" smtClean="0"/>
              <a:t>‹#›</a:t>
            </a:fld>
            <a:endParaRPr lang="en-GB"/>
          </a:p>
        </p:txBody>
      </p:sp>
    </p:spTree>
    <p:extLst>
      <p:ext uri="{BB962C8B-B14F-4D97-AF65-F5344CB8AC3E}">
        <p14:creationId xmlns:p14="http://schemas.microsoft.com/office/powerpoint/2010/main" val="2851562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546C876-27DD-4793-B5B6-2EB74446BDDB}" type="datetimeFigureOut">
              <a:rPr lang="en-GB" smtClean="0"/>
              <a:t>28/11/2019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7BAD19A-E2D4-4DBA-A6B6-610F6A68B16C}" type="slidenum">
              <a:rPr lang="en-GB" smtClean="0"/>
              <a:t>‹#›</a:t>
            </a:fld>
            <a:endParaRPr lang="en-GB"/>
          </a:p>
        </p:txBody>
      </p:sp>
    </p:spTree>
    <p:extLst>
      <p:ext uri="{BB962C8B-B14F-4D97-AF65-F5344CB8AC3E}">
        <p14:creationId xmlns:p14="http://schemas.microsoft.com/office/powerpoint/2010/main" val="3525277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46C876-27DD-4793-B5B6-2EB74446BDDB}" type="datetimeFigureOut">
              <a:rPr lang="en-GB" smtClean="0"/>
              <a:t>28/11/2019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7BAD19A-E2D4-4DBA-A6B6-610F6A68B16C}" type="slidenum">
              <a:rPr lang="en-GB" smtClean="0"/>
              <a:t>‹#›</a:t>
            </a:fld>
            <a:endParaRPr lang="en-GB"/>
          </a:p>
        </p:txBody>
      </p:sp>
    </p:spTree>
    <p:extLst>
      <p:ext uri="{BB962C8B-B14F-4D97-AF65-F5344CB8AC3E}">
        <p14:creationId xmlns:p14="http://schemas.microsoft.com/office/powerpoint/2010/main" val="3457790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46C876-27DD-4793-B5B6-2EB74446BDDB}" type="datetimeFigureOut">
              <a:rPr lang="en-GB" smtClean="0"/>
              <a:t>28/11/2019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BAD19A-E2D4-4DBA-A6B6-610F6A68B16C}" type="slidenum">
              <a:rPr lang="en-GB" smtClean="0"/>
              <a:t>‹#›</a:t>
            </a:fld>
            <a:endParaRPr lang="en-GB"/>
          </a:p>
        </p:txBody>
      </p:sp>
    </p:spTree>
    <p:extLst>
      <p:ext uri="{BB962C8B-B14F-4D97-AF65-F5344CB8AC3E}">
        <p14:creationId xmlns:p14="http://schemas.microsoft.com/office/powerpoint/2010/main" val="234214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46C876-27DD-4793-B5B6-2EB74446BDDB}" type="datetimeFigureOut">
              <a:rPr lang="en-GB" smtClean="0"/>
              <a:t>28/11/2019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BAD19A-E2D4-4DBA-A6B6-610F6A68B16C}" type="slidenum">
              <a:rPr lang="en-GB" smtClean="0"/>
              <a:t>‹#›</a:t>
            </a:fld>
            <a:endParaRPr lang="en-GB"/>
          </a:p>
        </p:txBody>
      </p:sp>
    </p:spTree>
    <p:extLst>
      <p:ext uri="{BB962C8B-B14F-4D97-AF65-F5344CB8AC3E}">
        <p14:creationId xmlns:p14="http://schemas.microsoft.com/office/powerpoint/2010/main" val="914405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6C876-27DD-4793-B5B6-2EB74446BDDB}" type="datetimeFigureOut">
              <a:rPr lang="en-GB" smtClean="0"/>
              <a:t>28/11/2019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AD19A-E2D4-4DBA-A6B6-610F6A68B16C}" type="slidenum">
              <a:rPr lang="en-GB" smtClean="0"/>
              <a:t>‹#›</a:t>
            </a:fld>
            <a:endParaRPr lang="en-GB"/>
          </a:p>
        </p:txBody>
      </p:sp>
    </p:spTree>
    <p:extLst>
      <p:ext uri="{BB962C8B-B14F-4D97-AF65-F5344CB8AC3E}">
        <p14:creationId xmlns:p14="http://schemas.microsoft.com/office/powerpoint/2010/main" val="3113087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9993" y="3479182"/>
            <a:ext cx="8460552" cy="3300761"/>
          </a:xfrm>
        </p:spPr>
        <p:txBody>
          <a:bodyPr anchor="t">
            <a:normAutofit/>
          </a:bodyPr>
          <a:lstStyle/>
          <a:p>
            <a:pPr algn="l"/>
            <a:r>
              <a:rPr lang="en-GB" b="1" dirty="0" smtClean="0">
                <a:latin typeface="Garamond" panose="02020404030301010803" pitchFamily="18" charset="0"/>
              </a:rPr>
              <a:t>A holistic approach to development:</a:t>
            </a:r>
            <a:br>
              <a:rPr lang="en-GB" b="1" dirty="0" smtClean="0">
                <a:latin typeface="Garamond" panose="02020404030301010803" pitchFamily="18" charset="0"/>
              </a:rPr>
            </a:br>
            <a:r>
              <a:rPr lang="en-GB" sz="3200" b="1" dirty="0" smtClean="0">
                <a:latin typeface="Garamond" panose="02020404030301010803" pitchFamily="18" charset="0"/>
              </a:rPr>
              <a:t>Sharing ideals at </a:t>
            </a:r>
            <a:r>
              <a:rPr lang="en-GB" sz="3200" b="1" dirty="0" err="1" smtClean="0">
                <a:latin typeface="Garamond" panose="02020404030301010803" pitchFamily="18" charset="0"/>
              </a:rPr>
              <a:t>Cranbrook</a:t>
            </a:r>
            <a:r>
              <a:rPr lang="en-GB" sz="3200" b="1" dirty="0" smtClean="0">
                <a:latin typeface="Garamond" panose="02020404030301010803" pitchFamily="18" charset="0"/>
              </a:rPr>
              <a:t> Healthy New Town</a:t>
            </a:r>
            <a:endParaRPr lang="en-GB" sz="3200" b="1" dirty="0">
              <a:latin typeface="Garamond" panose="02020404030301010803" pitchFamily="18" charset="0"/>
            </a:endParaRPr>
          </a:p>
        </p:txBody>
      </p:sp>
      <p:sp>
        <p:nvSpPr>
          <p:cNvPr id="6" name="Subtitle 2"/>
          <p:cNvSpPr txBox="1">
            <a:spLocks/>
          </p:cNvSpPr>
          <p:nvPr/>
        </p:nvSpPr>
        <p:spPr>
          <a:xfrm>
            <a:off x="9110545" y="3701515"/>
            <a:ext cx="3011785" cy="18509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b="1" dirty="0" smtClean="0"/>
              <a:t>Kenji Shermer</a:t>
            </a:r>
            <a:endParaRPr lang="en-GB" sz="1800" dirty="0" smtClean="0"/>
          </a:p>
          <a:p>
            <a:pPr algn="l"/>
            <a:r>
              <a:rPr lang="en-GB" sz="1800" dirty="0" smtClean="0"/>
              <a:t>Urban Designer</a:t>
            </a:r>
          </a:p>
          <a:p>
            <a:pPr algn="l"/>
            <a:r>
              <a:rPr lang="en-GB" sz="1800" dirty="0" smtClean="0"/>
              <a:t>East Devon District Council</a:t>
            </a:r>
          </a:p>
        </p:txBody>
      </p:sp>
    </p:spTree>
    <p:extLst>
      <p:ext uri="{BB962C8B-B14F-4D97-AF65-F5344CB8AC3E}">
        <p14:creationId xmlns:p14="http://schemas.microsoft.com/office/powerpoint/2010/main" val="2682166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ctrTitle"/>
          </p:nvPr>
        </p:nvSpPr>
        <p:spPr>
          <a:xfrm>
            <a:off x="651600" y="545112"/>
            <a:ext cx="10811854" cy="748429"/>
          </a:xfrm>
        </p:spPr>
        <p:txBody>
          <a:bodyPr anchor="t">
            <a:normAutofit/>
          </a:bodyPr>
          <a:lstStyle/>
          <a:p>
            <a:pPr algn="r"/>
            <a:r>
              <a:rPr lang="en-GB" sz="4000" dirty="0" smtClean="0">
                <a:latin typeface="Garamond" panose="02020404030301010803" pitchFamily="18" charset="0"/>
              </a:rPr>
              <a:t>Where would you like to live?</a:t>
            </a:r>
            <a:endParaRPr lang="en-GB" sz="4000" dirty="0">
              <a:latin typeface="Garamond" panose="02020404030301010803" pitchFamily="18" charset="0"/>
            </a:endParaRPr>
          </a:p>
        </p:txBody>
      </p:sp>
      <p:grpSp>
        <p:nvGrpSpPr>
          <p:cNvPr id="6" name="Group 5"/>
          <p:cNvGrpSpPr/>
          <p:nvPr/>
        </p:nvGrpSpPr>
        <p:grpSpPr>
          <a:xfrm>
            <a:off x="591014" y="1505414"/>
            <a:ext cx="5586761" cy="4326674"/>
            <a:chOff x="591014" y="1505414"/>
            <a:chExt cx="5586761" cy="4326674"/>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8825" t="8837" r="15632" b="14494"/>
            <a:stretch/>
          </p:blipFill>
          <p:spPr>
            <a:xfrm>
              <a:off x="591014" y="1962615"/>
              <a:ext cx="5586761" cy="3869473"/>
            </a:xfrm>
            <a:prstGeom prst="rect">
              <a:avLst/>
            </a:prstGeom>
          </p:spPr>
        </p:pic>
        <p:sp>
          <p:nvSpPr>
            <p:cNvPr id="9" name="Title 3"/>
            <p:cNvSpPr txBox="1">
              <a:spLocks/>
            </p:cNvSpPr>
            <p:nvPr/>
          </p:nvSpPr>
          <p:spPr>
            <a:xfrm>
              <a:off x="591014" y="1505414"/>
              <a:ext cx="4125952" cy="74842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t>Sustainable New Town</a:t>
              </a:r>
            </a:p>
          </p:txBody>
        </p:sp>
      </p:grpSp>
      <p:sp>
        <p:nvSpPr>
          <p:cNvPr id="7" name="Title 3"/>
          <p:cNvSpPr txBox="1">
            <a:spLocks/>
          </p:cNvSpPr>
          <p:nvPr/>
        </p:nvSpPr>
        <p:spPr>
          <a:xfrm>
            <a:off x="6178389" y="1508584"/>
            <a:ext cx="4125952" cy="74842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t>Sustainable Old Town</a:t>
            </a:r>
          </a:p>
        </p:txBody>
      </p:sp>
      <p:pic>
        <p:nvPicPr>
          <p:cNvPr id="10" name="Picture 9"/>
          <p:cNvPicPr>
            <a:picLocks/>
          </p:cNvPicPr>
          <p:nvPr/>
        </p:nvPicPr>
        <p:blipFill rotWithShape="1">
          <a:blip r:embed="rId4">
            <a:extLst>
              <a:ext uri="{28A0092B-C50C-407E-A947-70E740481C1C}">
                <a14:useLocalDpi xmlns:a14="http://schemas.microsoft.com/office/drawing/2010/main" val="0"/>
              </a:ext>
            </a:extLst>
          </a:blip>
          <a:srcRect l="-2" t="1" r="44154" b="28868"/>
          <a:stretch/>
        </p:blipFill>
        <p:spPr>
          <a:xfrm>
            <a:off x="6303600" y="1962000"/>
            <a:ext cx="5158800" cy="3870000"/>
          </a:xfrm>
          <a:prstGeom prst="rect">
            <a:avLst/>
          </a:prstGeom>
        </p:spPr>
      </p:pic>
    </p:spTree>
    <p:extLst>
      <p:ext uri="{BB962C8B-B14F-4D97-AF65-F5344CB8AC3E}">
        <p14:creationId xmlns:p14="http://schemas.microsoft.com/office/powerpoint/2010/main" val="3930565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66E2EE5-2535-40C5-A536-7A581A3EC1AA}"/>
              </a:ext>
            </a:extLst>
          </p:cNvPr>
          <p:cNvSpPr/>
          <p:nvPr/>
        </p:nvSpPr>
        <p:spPr>
          <a:xfrm>
            <a:off x="3448804" y="6093296"/>
            <a:ext cx="4968552"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8" name="Oval 47">
            <a:extLst>
              <a:ext uri="{FF2B5EF4-FFF2-40B4-BE49-F238E27FC236}">
                <a16:creationId xmlns:a16="http://schemas.microsoft.com/office/drawing/2014/main" xmlns="" id="{89C31AA4-3D57-4269-B863-951517BA8A29}"/>
              </a:ext>
            </a:extLst>
          </p:cNvPr>
          <p:cNvSpPr/>
          <p:nvPr/>
        </p:nvSpPr>
        <p:spPr>
          <a:xfrm>
            <a:off x="9553245" y="2735092"/>
            <a:ext cx="748710" cy="74871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xmlns="" id="{AE0EDB12-C953-4C47-991A-24F3CDD98580}"/>
              </a:ext>
            </a:extLst>
          </p:cNvPr>
          <p:cNvSpPr/>
          <p:nvPr/>
        </p:nvSpPr>
        <p:spPr>
          <a:xfrm>
            <a:off x="9512371" y="4997000"/>
            <a:ext cx="748710" cy="74871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xmlns="" id="{ECD53388-FF1A-430C-A770-54B8C293DF30}"/>
              </a:ext>
            </a:extLst>
          </p:cNvPr>
          <p:cNvSpPr/>
          <p:nvPr/>
        </p:nvSpPr>
        <p:spPr>
          <a:xfrm>
            <a:off x="8732436" y="3737537"/>
            <a:ext cx="454303" cy="454303"/>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3" descr="K:\CEXProject\CExeGov\Public Health\INFO\ICE Risk Stratification\Practice Summary Template\Maps\Exeter Zoomed Inset Apr-17 standardised.jpg">
            <a:extLst>
              <a:ext uri="{FF2B5EF4-FFF2-40B4-BE49-F238E27FC236}">
                <a16:creationId xmlns:a16="http://schemas.microsoft.com/office/drawing/2014/main" xmlns="" id="{D5FF5A34-D020-4748-B242-C30AA10D55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05" r="2385" b="3687"/>
          <a:stretch/>
        </p:blipFill>
        <p:spPr bwMode="auto">
          <a:xfrm>
            <a:off x="7067654" y="2051486"/>
            <a:ext cx="4712553" cy="4461217"/>
          </a:xfrm>
          <a:prstGeom prst="rect">
            <a:avLst/>
          </a:prstGeom>
          <a:noFill/>
          <a:extLst>
            <a:ext uri="{909E8E84-426E-40DD-AFC4-6F175D3DCCD1}">
              <a14:hiddenFill xmlns:a14="http://schemas.microsoft.com/office/drawing/2010/main">
                <a:solidFill>
                  <a:srgbClr val="FFFFFF"/>
                </a:solidFill>
              </a14:hiddenFill>
            </a:ext>
          </a:extLst>
        </p:spPr>
      </p:pic>
      <p:sp>
        <p:nvSpPr>
          <p:cNvPr id="52" name="Oval 51">
            <a:extLst>
              <a:ext uri="{FF2B5EF4-FFF2-40B4-BE49-F238E27FC236}">
                <a16:creationId xmlns:a16="http://schemas.microsoft.com/office/drawing/2014/main" xmlns="" id="{1EB1804A-F0DE-4420-A158-93E99D3921B0}"/>
              </a:ext>
            </a:extLst>
          </p:cNvPr>
          <p:cNvSpPr/>
          <p:nvPr/>
        </p:nvSpPr>
        <p:spPr>
          <a:xfrm>
            <a:off x="8962323" y="2214216"/>
            <a:ext cx="748710" cy="748710"/>
          </a:xfrm>
          <a:prstGeom prst="ellipse">
            <a:avLst/>
          </a:prstGeom>
          <a:noFill/>
          <a:ln w="508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xmlns="" id="{505B6C0D-EF2C-4851-8EEF-4BBF054DF771}"/>
              </a:ext>
            </a:extLst>
          </p:cNvPr>
          <p:cNvSpPr/>
          <p:nvPr/>
        </p:nvSpPr>
        <p:spPr>
          <a:xfrm>
            <a:off x="9004958" y="4668237"/>
            <a:ext cx="748710" cy="748710"/>
          </a:xfrm>
          <a:prstGeom prst="ellipse">
            <a:avLst/>
          </a:prstGeom>
          <a:noFill/>
          <a:ln w="444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xmlns="" id="{48EE0F9E-CB5D-44CD-B490-C8A589E83AA2}"/>
              </a:ext>
            </a:extLst>
          </p:cNvPr>
          <p:cNvSpPr/>
          <p:nvPr/>
        </p:nvSpPr>
        <p:spPr>
          <a:xfrm>
            <a:off x="8090365" y="3256651"/>
            <a:ext cx="454303" cy="454303"/>
          </a:xfrm>
          <a:prstGeom prst="ellipse">
            <a:avLst/>
          </a:prstGeom>
          <a:noFill/>
          <a:ln w="444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p:cNvSpPr txBox="1"/>
          <p:nvPr/>
        </p:nvSpPr>
        <p:spPr>
          <a:xfrm>
            <a:off x="7358472" y="6199420"/>
            <a:ext cx="4421735" cy="253916"/>
          </a:xfrm>
          <a:prstGeom prst="rect">
            <a:avLst/>
          </a:prstGeom>
          <a:noFill/>
        </p:spPr>
        <p:txBody>
          <a:bodyPr wrap="square" rtlCol="0">
            <a:spAutoFit/>
          </a:bodyPr>
          <a:lstStyle/>
          <a:p>
            <a:pPr algn="r"/>
            <a:r>
              <a:rPr lang="en-GB" sz="1050" dirty="0">
                <a:latin typeface="Gill Sans MT" panose="020B0502020104020203" pitchFamily="34" charset="0"/>
              </a:rPr>
              <a:t>Crown Copyright Devon County Council 100019783. 2017</a:t>
            </a:r>
          </a:p>
        </p:txBody>
      </p:sp>
      <p:grpSp>
        <p:nvGrpSpPr>
          <p:cNvPr id="5" name="Group 4"/>
          <p:cNvGrpSpPr/>
          <p:nvPr/>
        </p:nvGrpSpPr>
        <p:grpSpPr>
          <a:xfrm>
            <a:off x="832156" y="2006729"/>
            <a:ext cx="5429212" cy="4472907"/>
            <a:chOff x="1164500" y="2001302"/>
            <a:chExt cx="5313382" cy="4377479"/>
          </a:xfrm>
        </p:grpSpPr>
        <p:pic>
          <p:nvPicPr>
            <p:cNvPr id="58" name="Content Placeholder 1">
              <a:extLst>
                <a:ext uri="{FF2B5EF4-FFF2-40B4-BE49-F238E27FC236}">
                  <a16:creationId xmlns:a16="http://schemas.microsoft.com/office/drawing/2014/main" xmlns="" id="{409266CB-31C7-4F3A-A189-77E371E2EA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4501" y="2032224"/>
              <a:ext cx="4946650" cy="4346557"/>
            </a:xfrm>
            <a:prstGeom prst="rect">
              <a:avLst/>
            </a:prstGeom>
          </p:spPr>
        </p:pic>
        <p:sp>
          <p:nvSpPr>
            <p:cNvPr id="59" name="Text Placeholder 3">
              <a:extLst>
                <a:ext uri="{FF2B5EF4-FFF2-40B4-BE49-F238E27FC236}">
                  <a16:creationId xmlns:a16="http://schemas.microsoft.com/office/drawing/2014/main" xmlns="" id="{A640D348-BC4A-472E-829D-B253C1924B19}"/>
                </a:ext>
              </a:extLst>
            </p:cNvPr>
            <p:cNvSpPr txBox="1">
              <a:spLocks/>
            </p:cNvSpPr>
            <p:nvPr/>
          </p:nvSpPr>
          <p:spPr>
            <a:xfrm>
              <a:off x="1212963" y="5983976"/>
              <a:ext cx="5264919" cy="298346"/>
            </a:xfrm>
            <a:prstGeom prst="rect">
              <a:avLst/>
            </a:prstGeom>
            <a:ln>
              <a:noFill/>
            </a:ln>
          </p:spPr>
          <p:txBody>
            <a:bodyPr vert="horz" lIns="91440" tIns="45720" rIns="91440" bIns="45720" rtlCol="0" anchor="ctr"/>
            <a:lstStyle>
              <a:defPPr>
                <a:defRPr lang="en-US"/>
              </a:defPPr>
              <a:lvl1pPr marL="0" algn="l" defTabSz="914400" rtl="0" eaLnBrk="1" latinLnBrk="0" hangingPunct="1">
                <a:defRPr sz="1400" b="1"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dirty="0">
                  <a:solidFill>
                    <a:schemeClr val="tx1"/>
                  </a:solidFill>
                  <a:latin typeface="Gill Sans MT" panose="020B0502020104020203" pitchFamily="34" charset="0"/>
                </a:rPr>
                <a:t>Space Syntax © 2018. Land use </a:t>
              </a:r>
              <a:r>
                <a:rPr lang="en-US" sz="1200" b="0" dirty="0">
                  <a:solidFill>
                    <a:srgbClr val="FF0000"/>
                  </a:solidFill>
                  <a:latin typeface="Gill Sans MT" panose="020B0502020104020203" pitchFamily="34" charset="0"/>
                </a:rPr>
                <a:t>Access to services</a:t>
              </a:r>
              <a:r>
                <a:rPr lang="en-US" sz="1200" b="0" dirty="0">
                  <a:solidFill>
                    <a:schemeClr val="tx1"/>
                  </a:solidFill>
                  <a:latin typeface="Gill Sans MT" panose="020B0502020104020203" pitchFamily="34" charset="0"/>
                </a:rPr>
                <a:t> / Deprivation</a:t>
              </a:r>
              <a:endParaRPr lang="en-GB" sz="1200" b="0" dirty="0">
                <a:solidFill>
                  <a:schemeClr val="tx1"/>
                </a:solidFill>
                <a:latin typeface="Gill Sans MT" panose="020B0502020104020203" pitchFamily="34" charset="0"/>
              </a:endParaRPr>
            </a:p>
          </p:txBody>
        </p:sp>
        <p:sp>
          <p:nvSpPr>
            <p:cNvPr id="60" name="Text Placeholder 31">
              <a:extLst>
                <a:ext uri="{FF2B5EF4-FFF2-40B4-BE49-F238E27FC236}">
                  <a16:creationId xmlns:a16="http://schemas.microsoft.com/office/drawing/2014/main" xmlns="" id="{B29B3EF4-A72C-4A07-8463-7BA06755F935}"/>
                </a:ext>
              </a:extLst>
            </p:cNvPr>
            <p:cNvSpPr txBox="1">
              <a:spLocks/>
            </p:cNvSpPr>
            <p:nvPr/>
          </p:nvSpPr>
          <p:spPr>
            <a:xfrm>
              <a:off x="1164500" y="4099412"/>
              <a:ext cx="114917" cy="2074605"/>
            </a:xfrm>
            <a:prstGeom prst="rect">
              <a:avLst/>
            </a:prstGeom>
          </p:spPr>
          <p:txBody>
            <a:bodyPr vert="vert270" wrap="none" lIns="0" tIns="0" rIns="0" bIns="0">
              <a:noAutofit/>
            </a:bodyPr>
            <a:lstStyle>
              <a:lvl1pPr marL="0" marR="0" indent="0" algn="r" defTabSz="914400" rtl="0" eaLnBrk="1" fontAlgn="base" latinLnBrk="0" hangingPunct="1">
                <a:lnSpc>
                  <a:spcPct val="100000"/>
                </a:lnSpc>
                <a:spcBef>
                  <a:spcPct val="50000"/>
                </a:spcBef>
                <a:spcAft>
                  <a:spcPct val="0"/>
                </a:spcAft>
                <a:buClrTx/>
                <a:buSzTx/>
                <a:buFontTx/>
                <a:buNone/>
                <a:tabLst/>
                <a:defRPr sz="800" kern="1200">
                  <a:solidFill>
                    <a:srgbClr val="808080"/>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defRPr/>
              </a:pPr>
              <a:r>
                <a:rPr lang="en-GB" dirty="0">
                  <a:latin typeface="Arial" charset="0"/>
                  <a:cs typeface="Arial" charset="0"/>
                </a:rPr>
                <a:t>Crown copyright. OS Licence No 0100192252</a:t>
              </a:r>
              <a:endParaRPr lang="en-US" dirty="0"/>
            </a:p>
          </p:txBody>
        </p:sp>
        <p:grpSp>
          <p:nvGrpSpPr>
            <p:cNvPr id="61" name="Group 22">
              <a:extLst>
                <a:ext uri="{FF2B5EF4-FFF2-40B4-BE49-F238E27FC236}">
                  <a16:creationId xmlns:a16="http://schemas.microsoft.com/office/drawing/2014/main" xmlns="" id="{A4281C5A-D3AB-4336-B3C5-55880835A8F1}"/>
                </a:ext>
              </a:extLst>
            </p:cNvPr>
            <p:cNvGrpSpPr/>
            <p:nvPr/>
          </p:nvGrpSpPr>
          <p:grpSpPr>
            <a:xfrm>
              <a:off x="1194792" y="2001302"/>
              <a:ext cx="291488" cy="285360"/>
              <a:chOff x="-746736" y="663845"/>
              <a:chExt cx="288000" cy="288000"/>
            </a:xfrm>
          </p:grpSpPr>
          <p:sp>
            <p:nvSpPr>
              <p:cNvPr id="70" name="Oval 72">
                <a:extLst>
                  <a:ext uri="{FF2B5EF4-FFF2-40B4-BE49-F238E27FC236}">
                    <a16:creationId xmlns:a16="http://schemas.microsoft.com/office/drawing/2014/main" xmlns="" id="{DFF03B47-A48F-4018-9F65-8C9CF5B026BA}"/>
                  </a:ext>
                </a:extLst>
              </p:cNvPr>
              <p:cNvSpPr>
                <a:spLocks noChangeArrowheads="1"/>
              </p:cNvSpPr>
              <p:nvPr/>
            </p:nvSpPr>
            <p:spPr bwMode="auto">
              <a:xfrm>
                <a:off x="-746736" y="663845"/>
                <a:ext cx="288000" cy="288000"/>
              </a:xfrm>
              <a:prstGeom prst="ellipse">
                <a:avLst/>
              </a:prstGeom>
              <a:solidFill>
                <a:srgbClr val="FFFFFF"/>
              </a:solidFill>
              <a:ln w="6350">
                <a:solidFill>
                  <a:srgbClr val="000000"/>
                </a:solidFill>
                <a:round/>
                <a:headEnd/>
                <a:tailEnd/>
              </a:ln>
            </p:spPr>
            <p:txBody>
              <a:bodyPr wrap="none" lIns="0" tIns="0" rIns="0" bIns="0">
                <a:spAutoFit/>
              </a:bodyPr>
              <a:lstStyle/>
              <a:p>
                <a:endParaRPr lang="en-US" sz="1800" dirty="0">
                  <a:solidFill>
                    <a:srgbClr val="000000"/>
                  </a:solidFill>
                </a:endParaRPr>
              </a:p>
            </p:txBody>
          </p:sp>
          <p:sp>
            <p:nvSpPr>
              <p:cNvPr id="73" name="Line 73">
                <a:extLst>
                  <a:ext uri="{FF2B5EF4-FFF2-40B4-BE49-F238E27FC236}">
                    <a16:creationId xmlns:a16="http://schemas.microsoft.com/office/drawing/2014/main" xmlns="" id="{5C5A021A-FC86-444B-8DC6-9FB24DD97DB7}"/>
                  </a:ext>
                </a:extLst>
              </p:cNvPr>
              <p:cNvSpPr>
                <a:spLocks noChangeShapeType="1"/>
              </p:cNvSpPr>
              <p:nvPr/>
            </p:nvSpPr>
            <p:spPr bwMode="auto">
              <a:xfrm>
                <a:off x="-604198" y="663846"/>
                <a:ext cx="2925" cy="285479"/>
              </a:xfrm>
              <a:prstGeom prst="line">
                <a:avLst/>
              </a:prstGeom>
              <a:noFill/>
              <a:ln w="6350">
                <a:solidFill>
                  <a:srgbClr val="000000"/>
                </a:solidFill>
                <a:round/>
                <a:headEnd/>
                <a:tailEnd/>
              </a:ln>
            </p:spPr>
            <p:txBody>
              <a:bodyPr wrap="none" lIns="0" tIns="0" rIns="0" bIns="0">
                <a:spAutoFit/>
              </a:bodyPr>
              <a:lstStyle/>
              <a:p>
                <a:pPr fontAlgn="auto">
                  <a:spcBef>
                    <a:spcPts val="0"/>
                  </a:spcBef>
                  <a:spcAft>
                    <a:spcPts val="0"/>
                  </a:spcAft>
                  <a:defRPr/>
                </a:pPr>
                <a:endParaRPr lang="en-US" sz="1800" kern="0" dirty="0">
                  <a:solidFill>
                    <a:sysClr val="windowText" lastClr="000000"/>
                  </a:solidFill>
                  <a:cs typeface="Arial" pitchFamily="34" charset="0"/>
                </a:endParaRPr>
              </a:p>
            </p:txBody>
          </p:sp>
          <p:sp>
            <p:nvSpPr>
              <p:cNvPr id="74" name="Line 74">
                <a:extLst>
                  <a:ext uri="{FF2B5EF4-FFF2-40B4-BE49-F238E27FC236}">
                    <a16:creationId xmlns:a16="http://schemas.microsoft.com/office/drawing/2014/main" xmlns="" id="{885575F8-105F-4389-8B57-E7584382E30D}"/>
                  </a:ext>
                </a:extLst>
              </p:cNvPr>
              <p:cNvSpPr>
                <a:spLocks noChangeShapeType="1"/>
              </p:cNvSpPr>
              <p:nvPr/>
            </p:nvSpPr>
            <p:spPr bwMode="auto">
              <a:xfrm flipH="1">
                <a:off x="-746736" y="806446"/>
                <a:ext cx="288000" cy="2799"/>
              </a:xfrm>
              <a:prstGeom prst="line">
                <a:avLst/>
              </a:prstGeom>
              <a:noFill/>
              <a:ln w="6350">
                <a:solidFill>
                  <a:srgbClr val="000000"/>
                </a:solidFill>
                <a:round/>
                <a:headEnd/>
                <a:tailEnd/>
              </a:ln>
            </p:spPr>
            <p:txBody>
              <a:bodyPr wrap="square" lIns="0" tIns="0" rIns="0" bIns="0">
                <a:spAutoFit/>
              </a:bodyPr>
              <a:lstStyle/>
              <a:p>
                <a:pPr fontAlgn="auto">
                  <a:spcBef>
                    <a:spcPts val="0"/>
                  </a:spcBef>
                  <a:spcAft>
                    <a:spcPts val="0"/>
                  </a:spcAft>
                  <a:defRPr/>
                </a:pPr>
                <a:endParaRPr lang="en-US" sz="1800" kern="0" dirty="0">
                  <a:solidFill>
                    <a:sysClr val="windowText" lastClr="000000"/>
                  </a:solidFill>
                  <a:cs typeface="Arial" pitchFamily="34" charset="0"/>
                </a:endParaRPr>
              </a:p>
            </p:txBody>
          </p:sp>
          <p:sp>
            <p:nvSpPr>
              <p:cNvPr id="75" name="Rectangle 75">
                <a:extLst>
                  <a:ext uri="{FF2B5EF4-FFF2-40B4-BE49-F238E27FC236}">
                    <a16:creationId xmlns:a16="http://schemas.microsoft.com/office/drawing/2014/main" xmlns="" id="{596104D7-A175-4A09-BC3E-39B68CC4B140}"/>
                  </a:ext>
                </a:extLst>
              </p:cNvPr>
              <p:cNvSpPr>
                <a:spLocks noChangeArrowheads="1"/>
              </p:cNvSpPr>
              <p:nvPr/>
            </p:nvSpPr>
            <p:spPr bwMode="auto">
              <a:xfrm>
                <a:off x="-611511" y="663845"/>
                <a:ext cx="17551" cy="144000"/>
              </a:xfrm>
              <a:prstGeom prst="rect">
                <a:avLst/>
              </a:prstGeom>
              <a:solidFill>
                <a:srgbClr val="FFFFFF"/>
              </a:solidFill>
              <a:ln w="6350">
                <a:solidFill>
                  <a:srgbClr val="000000"/>
                </a:solidFill>
                <a:miter lim="800000"/>
                <a:headEnd/>
                <a:tailEnd/>
              </a:ln>
            </p:spPr>
            <p:txBody>
              <a:bodyPr wrap="none" lIns="0" tIns="0" rIns="0" bIns="0">
                <a:spAutoFit/>
              </a:bodyPr>
              <a:lstStyle/>
              <a:p>
                <a:endParaRPr lang="en-US" sz="1800" dirty="0">
                  <a:solidFill>
                    <a:srgbClr val="000000"/>
                  </a:solidFill>
                </a:endParaRPr>
              </a:p>
            </p:txBody>
          </p:sp>
        </p:grpSp>
        <p:pic>
          <p:nvPicPr>
            <p:cNvPr id="65" name="Picture 64">
              <a:extLst>
                <a:ext uri="{FF2B5EF4-FFF2-40B4-BE49-F238E27FC236}">
                  <a16:creationId xmlns:a16="http://schemas.microsoft.com/office/drawing/2014/main" xmlns="" id="{5C7122CC-F4B5-49CB-BA2E-6ED14E1CA412}"/>
                </a:ext>
              </a:extLst>
            </p:cNvPr>
            <p:cNvPicPr>
              <a:picLocks noChangeAspect="1"/>
            </p:cNvPicPr>
            <p:nvPr/>
          </p:nvPicPr>
          <p:blipFill>
            <a:blip r:embed="rId5"/>
            <a:stretch>
              <a:fillRect/>
            </a:stretch>
          </p:blipFill>
          <p:spPr>
            <a:xfrm>
              <a:off x="5619495" y="2193177"/>
              <a:ext cx="491657" cy="1235300"/>
            </a:xfrm>
            <a:prstGeom prst="rect">
              <a:avLst/>
            </a:prstGeom>
          </p:spPr>
        </p:pic>
        <p:sp>
          <p:nvSpPr>
            <p:cNvPr id="66" name="TextBox 65">
              <a:extLst>
                <a:ext uri="{FF2B5EF4-FFF2-40B4-BE49-F238E27FC236}">
                  <a16:creationId xmlns:a16="http://schemas.microsoft.com/office/drawing/2014/main" xmlns="" id="{76DB7672-3636-45DD-8520-4CE167BA593C}"/>
                </a:ext>
              </a:extLst>
            </p:cNvPr>
            <p:cNvSpPr txBox="1"/>
            <p:nvPr/>
          </p:nvSpPr>
          <p:spPr>
            <a:xfrm>
              <a:off x="5191083" y="4764820"/>
              <a:ext cx="1097593" cy="228683"/>
            </a:xfrm>
            <a:prstGeom prst="rect">
              <a:avLst/>
            </a:prstGeom>
            <a:solidFill>
              <a:schemeClr val="bg1"/>
            </a:solidFill>
          </p:spPr>
          <p:txBody>
            <a:bodyPr wrap="square" rtlCol="0">
              <a:spAutoFit/>
            </a:bodyPr>
            <a:lstStyle/>
            <a:p>
              <a:pPr marL="0" marR="0" lvl="0" indent="0" defTabSz="1042988" rtl="0" eaLnBrk="1" fontAlgn="base" latinLnBrk="0" hangingPunct="1">
                <a:lnSpc>
                  <a:spcPct val="100000"/>
                </a:lnSpc>
                <a:spcBef>
                  <a:spcPct val="0"/>
                </a:spcBef>
                <a:spcAft>
                  <a:spcPct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charset="0"/>
                  <a:ea typeface="+mn-ea"/>
                  <a:cs typeface="Arial" charset="0"/>
                </a:rPr>
                <a:t>Deprivation score</a:t>
              </a:r>
              <a:endParaRPr kumimoji="0" lang="en-GB" sz="100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67" name="Picture 66">
              <a:extLst>
                <a:ext uri="{FF2B5EF4-FFF2-40B4-BE49-F238E27FC236}">
                  <a16:creationId xmlns:a16="http://schemas.microsoft.com/office/drawing/2014/main" xmlns="" id="{2745E96C-B61B-4932-91BA-7A180D2A731E}"/>
                </a:ext>
              </a:extLst>
            </p:cNvPr>
            <p:cNvPicPr>
              <a:picLocks noChangeAspect="1"/>
            </p:cNvPicPr>
            <p:nvPr/>
          </p:nvPicPr>
          <p:blipFill rotWithShape="1">
            <a:blip r:embed="rId6"/>
            <a:srcRect t="865"/>
            <a:stretch/>
          </p:blipFill>
          <p:spPr>
            <a:xfrm>
              <a:off x="5313730" y="4983391"/>
              <a:ext cx="848350" cy="908894"/>
            </a:xfrm>
            <a:prstGeom prst="rect">
              <a:avLst/>
            </a:prstGeom>
          </p:spPr>
        </p:pic>
        <p:sp>
          <p:nvSpPr>
            <p:cNvPr id="68" name="TextBox 67">
              <a:extLst>
                <a:ext uri="{FF2B5EF4-FFF2-40B4-BE49-F238E27FC236}">
                  <a16:creationId xmlns:a16="http://schemas.microsoft.com/office/drawing/2014/main" xmlns="" id="{83678FC2-1BAA-4643-8082-92A97C6559C1}"/>
                </a:ext>
              </a:extLst>
            </p:cNvPr>
            <p:cNvSpPr txBox="1"/>
            <p:nvPr/>
          </p:nvSpPr>
          <p:spPr>
            <a:xfrm>
              <a:off x="4508173" y="2026529"/>
              <a:ext cx="1739841" cy="221346"/>
            </a:xfrm>
            <a:prstGeom prst="rect">
              <a:avLst/>
            </a:prstGeom>
            <a:solidFill>
              <a:schemeClr val="bg1"/>
            </a:solidFill>
          </p:spPr>
          <p:txBody>
            <a:bodyPr wrap="square" rtlCol="0">
              <a:spAutoFit/>
            </a:bodyPr>
            <a:lstStyle/>
            <a:p>
              <a:pPr marL="0" marR="0" lvl="0" indent="0" algn="l" defTabSz="1042988" rtl="0" eaLnBrk="1" fontAlgn="base" latinLnBrk="0" hangingPunct="1">
                <a:lnSpc>
                  <a:spcPct val="100000"/>
                </a:lnSpc>
                <a:spcBef>
                  <a:spcPct val="0"/>
                </a:spcBef>
                <a:spcAft>
                  <a:spcPct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charset="0"/>
                  <a:ea typeface="+mn-ea"/>
                  <a:cs typeface="Arial" charset="0"/>
                </a:rPr>
                <a:t>Number of different land uses</a:t>
              </a:r>
              <a:endParaRPr kumimoji="0" lang="en-GB" sz="100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78" name="Oval 77">
              <a:extLst>
                <a:ext uri="{FF2B5EF4-FFF2-40B4-BE49-F238E27FC236}">
                  <a16:creationId xmlns:a16="http://schemas.microsoft.com/office/drawing/2014/main" xmlns="" id="{505B6C0D-EF2C-4851-8EEF-4BBF054DF771}"/>
                </a:ext>
              </a:extLst>
            </p:cNvPr>
            <p:cNvSpPr/>
            <p:nvPr/>
          </p:nvSpPr>
          <p:spPr>
            <a:xfrm>
              <a:off x="2899018" y="5056554"/>
              <a:ext cx="748710" cy="748710"/>
            </a:xfrm>
            <a:prstGeom prst="ellipse">
              <a:avLst/>
            </a:prstGeom>
            <a:noFill/>
            <a:ln w="444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xmlns="" id="{48EE0F9E-CB5D-44CD-B490-C8A589E83AA2}"/>
                </a:ext>
              </a:extLst>
            </p:cNvPr>
            <p:cNvSpPr/>
            <p:nvPr/>
          </p:nvSpPr>
          <p:spPr>
            <a:xfrm>
              <a:off x="1847528" y="3377785"/>
              <a:ext cx="454303" cy="454303"/>
            </a:xfrm>
            <a:prstGeom prst="ellipse">
              <a:avLst/>
            </a:prstGeom>
            <a:noFill/>
            <a:ln w="444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xmlns="" id="{505B6C0D-EF2C-4851-8EEF-4BBF054DF771}"/>
                </a:ext>
              </a:extLst>
            </p:cNvPr>
            <p:cNvSpPr/>
            <p:nvPr/>
          </p:nvSpPr>
          <p:spPr>
            <a:xfrm>
              <a:off x="2866957" y="2137202"/>
              <a:ext cx="931758" cy="931758"/>
            </a:xfrm>
            <a:prstGeom prst="ellipse">
              <a:avLst/>
            </a:prstGeom>
            <a:noFill/>
            <a:ln w="444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itle 3"/>
          <p:cNvSpPr txBox="1">
            <a:spLocks/>
          </p:cNvSpPr>
          <p:nvPr/>
        </p:nvSpPr>
        <p:spPr>
          <a:xfrm>
            <a:off x="651600" y="545112"/>
            <a:ext cx="10811854" cy="748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4000" dirty="0" smtClean="0">
                <a:latin typeface="Garamond" panose="02020404030301010803" pitchFamily="18" charset="0"/>
              </a:rPr>
              <a:t>Opportunities through evidence</a:t>
            </a:r>
            <a:endParaRPr lang="en-GB" sz="4000" dirty="0">
              <a:latin typeface="Garamond" panose="02020404030301010803" pitchFamily="18" charset="0"/>
            </a:endParaRPr>
          </a:p>
        </p:txBody>
      </p:sp>
      <p:sp>
        <p:nvSpPr>
          <p:cNvPr id="2" name="Rectangle 1"/>
          <p:cNvSpPr/>
          <p:nvPr/>
        </p:nvSpPr>
        <p:spPr>
          <a:xfrm>
            <a:off x="610544" y="1396342"/>
            <a:ext cx="7058151" cy="523220"/>
          </a:xfrm>
          <a:prstGeom prst="rect">
            <a:avLst/>
          </a:prstGeom>
        </p:spPr>
        <p:txBody>
          <a:bodyPr wrap="none">
            <a:spAutoFit/>
          </a:bodyPr>
          <a:lstStyle/>
          <a:p>
            <a:pPr algn="r"/>
            <a:r>
              <a:rPr lang="en-GB" sz="2800" dirty="0"/>
              <a:t>Negative outliers – Low deprivation, high frailty</a:t>
            </a:r>
          </a:p>
        </p:txBody>
      </p:sp>
    </p:spTree>
    <p:extLst>
      <p:ext uri="{BB962C8B-B14F-4D97-AF65-F5344CB8AC3E}">
        <p14:creationId xmlns:p14="http://schemas.microsoft.com/office/powerpoint/2010/main" val="7745325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66E2EE5-2535-40C5-A536-7A581A3EC1AA}"/>
              </a:ext>
            </a:extLst>
          </p:cNvPr>
          <p:cNvSpPr/>
          <p:nvPr/>
        </p:nvSpPr>
        <p:spPr>
          <a:xfrm>
            <a:off x="3448804" y="6093296"/>
            <a:ext cx="4968552"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1" name="Title 3"/>
          <p:cNvSpPr txBox="1">
            <a:spLocks/>
          </p:cNvSpPr>
          <p:nvPr/>
        </p:nvSpPr>
        <p:spPr>
          <a:xfrm>
            <a:off x="651600" y="545112"/>
            <a:ext cx="10811854" cy="748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4000" dirty="0" smtClean="0">
                <a:latin typeface="Garamond" panose="02020404030301010803" pitchFamily="18" charset="0"/>
              </a:rPr>
              <a:t>Reactive forecasting</a:t>
            </a:r>
            <a:endParaRPr lang="en-GB" sz="4000" dirty="0">
              <a:latin typeface="Garamond" panose="02020404030301010803" pitchFamily="18" charset="0"/>
            </a:endParaRPr>
          </a:p>
        </p:txBody>
      </p:sp>
      <p:sp>
        <p:nvSpPr>
          <p:cNvPr id="2" name="Rectangle 1"/>
          <p:cNvSpPr/>
          <p:nvPr/>
        </p:nvSpPr>
        <p:spPr>
          <a:xfrm>
            <a:off x="610544" y="1396342"/>
            <a:ext cx="7058151" cy="523220"/>
          </a:xfrm>
          <a:prstGeom prst="rect">
            <a:avLst/>
          </a:prstGeom>
        </p:spPr>
        <p:txBody>
          <a:bodyPr wrap="none">
            <a:spAutoFit/>
          </a:bodyPr>
          <a:lstStyle/>
          <a:p>
            <a:pPr algn="r"/>
            <a:r>
              <a:rPr lang="en-GB" sz="2800" dirty="0"/>
              <a:t>Negative outliers – Low deprivation, high frailty</a:t>
            </a:r>
          </a:p>
        </p:txBody>
      </p:sp>
      <p:pic>
        <p:nvPicPr>
          <p:cNvPr id="29" name="Content Placeholder 7">
            <a:extLst>
              <a:ext uri="{FF2B5EF4-FFF2-40B4-BE49-F238E27FC236}">
                <a16:creationId xmlns="" xmlns:a16="http://schemas.microsoft.com/office/drawing/2014/main" id="{9434EE17-8DE3-4227-94CA-5BEC430BFE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12073" y="2354764"/>
            <a:ext cx="3395760" cy="2546820"/>
          </a:xfrm>
        </p:spPr>
      </p:pic>
      <p:pic>
        <p:nvPicPr>
          <p:cNvPr id="30" name="Picture 29">
            <a:extLst>
              <a:ext uri="{FF2B5EF4-FFF2-40B4-BE49-F238E27FC236}">
                <a16:creationId xmlns="" xmlns:a16="http://schemas.microsoft.com/office/drawing/2014/main" id="{BD6821E8-F9BA-4D62-9ED5-59367AEAE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00" y="2355268"/>
            <a:ext cx="3723351" cy="2546341"/>
          </a:xfrm>
          <a:prstGeom prst="rect">
            <a:avLst/>
          </a:prstGeom>
        </p:spPr>
      </p:pic>
      <p:pic>
        <p:nvPicPr>
          <p:cNvPr id="32" name="Picture 31">
            <a:extLst>
              <a:ext uri="{FF2B5EF4-FFF2-40B4-BE49-F238E27FC236}">
                <a16:creationId xmlns="" xmlns:a16="http://schemas.microsoft.com/office/drawing/2014/main" id="{88408999-9D7A-4C72-96A9-5C759DBD2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1487" y="2354764"/>
            <a:ext cx="3724050" cy="2546820"/>
          </a:xfrm>
          <a:prstGeom prst="rect">
            <a:avLst/>
          </a:prstGeom>
        </p:spPr>
      </p:pic>
      <p:sp>
        <p:nvSpPr>
          <p:cNvPr id="3" name="Rectangle 2"/>
          <p:cNvSpPr/>
          <p:nvPr/>
        </p:nvSpPr>
        <p:spPr>
          <a:xfrm>
            <a:off x="610544" y="5013620"/>
            <a:ext cx="8916228" cy="1200329"/>
          </a:xfrm>
          <a:prstGeom prst="rect">
            <a:avLst/>
          </a:prstGeom>
        </p:spPr>
        <p:txBody>
          <a:bodyPr wrap="square">
            <a:spAutoFit/>
          </a:bodyPr>
          <a:lstStyle/>
          <a:p>
            <a:pPr marL="342900" indent="-342900">
              <a:buFont typeface="Arial" panose="020B0604020202020204" pitchFamily="34" charset="0"/>
              <a:buChar char="•"/>
            </a:pPr>
            <a:r>
              <a:rPr lang="en-GB" sz="2400" dirty="0" smtClean="0"/>
              <a:t>Suburbs built between the 50’s and 90’s</a:t>
            </a:r>
          </a:p>
          <a:p>
            <a:pPr marL="342900" indent="-342900">
              <a:buFont typeface="Arial" panose="020B0604020202020204" pitchFamily="34" charset="0"/>
              <a:buChar char="•"/>
            </a:pPr>
            <a:r>
              <a:rPr lang="en-GB" sz="2400" dirty="0" smtClean="0"/>
              <a:t>Home to couples and older families</a:t>
            </a:r>
          </a:p>
          <a:p>
            <a:pPr marL="342900" indent="-342900">
              <a:buFont typeface="Arial" panose="020B0604020202020204" pitchFamily="34" charset="0"/>
              <a:buChar char="•"/>
            </a:pPr>
            <a:r>
              <a:rPr lang="en-GB" sz="2400" dirty="0" smtClean="0"/>
              <a:t>Suffer excess loneliness, obesity and car dependence</a:t>
            </a:r>
            <a:endParaRPr lang="en-GB" sz="2400" dirty="0"/>
          </a:p>
        </p:txBody>
      </p:sp>
    </p:spTree>
    <p:extLst>
      <p:ext uri="{BB962C8B-B14F-4D97-AF65-F5344CB8AC3E}">
        <p14:creationId xmlns:p14="http://schemas.microsoft.com/office/powerpoint/2010/main" val="39930825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ctrTitle"/>
          </p:nvPr>
        </p:nvSpPr>
        <p:spPr>
          <a:xfrm>
            <a:off x="651600" y="545112"/>
            <a:ext cx="10811854" cy="748429"/>
          </a:xfrm>
        </p:spPr>
        <p:txBody>
          <a:bodyPr anchor="t">
            <a:normAutofit/>
          </a:bodyPr>
          <a:lstStyle/>
          <a:p>
            <a:pPr algn="r"/>
            <a:r>
              <a:rPr lang="en-GB" sz="4000" dirty="0" smtClean="0">
                <a:latin typeface="Garamond" panose="02020404030301010803" pitchFamily="18" charset="0"/>
              </a:rPr>
              <a:t>Reactive forecasting</a:t>
            </a:r>
            <a:endParaRPr lang="en-GB" sz="4000" dirty="0">
              <a:latin typeface="Garamond" panose="02020404030301010803" pitchFamily="18" charset="0"/>
            </a:endParaRPr>
          </a:p>
        </p:txBody>
      </p:sp>
      <p:graphicFrame>
        <p:nvGraphicFramePr>
          <p:cNvPr id="7" name="Object 6">
            <a:extLst>
              <a:ext uri="{FF2B5EF4-FFF2-40B4-BE49-F238E27FC236}">
                <a16:creationId xmlns:a16="http://schemas.microsoft.com/office/drawing/2014/main" xmlns="" id="{002C3E45-6224-4597-99BC-B0D89140FD3F}"/>
              </a:ext>
            </a:extLst>
          </p:cNvPr>
          <p:cNvGraphicFramePr>
            <a:graphicFrameLocks noChangeAspect="1"/>
          </p:cNvGraphicFramePr>
          <p:nvPr>
            <p:extLst>
              <p:ext uri="{D42A27DB-BD31-4B8C-83A1-F6EECF244321}">
                <p14:modId xmlns:p14="http://schemas.microsoft.com/office/powerpoint/2010/main" val="561940845"/>
              </p:ext>
            </p:extLst>
          </p:nvPr>
        </p:nvGraphicFramePr>
        <p:xfrm>
          <a:off x="651599" y="2038118"/>
          <a:ext cx="3123491" cy="2287822"/>
        </p:xfrm>
        <a:graphic>
          <a:graphicData uri="http://schemas.openxmlformats.org/presentationml/2006/ole">
            <mc:AlternateContent xmlns:mc="http://schemas.openxmlformats.org/markup-compatibility/2006">
              <mc:Choice xmlns:v="urn:schemas-microsoft-com:vml" Requires="v">
                <p:oleObj spid="_x0000_s1043" r:id="rId4" imgW="9024840" imgH="5059440" progId="">
                  <p:embed/>
                </p:oleObj>
              </mc:Choice>
              <mc:Fallback>
                <p:oleObj r:id="rId4" imgW="9024840" imgH="5059440" progId="">
                  <p:embed/>
                  <p:pic>
                    <p:nvPicPr>
                      <p:cNvPr id="7" name="Object 6">
                        <a:extLst>
                          <a:ext uri="{FF2B5EF4-FFF2-40B4-BE49-F238E27FC236}">
                            <a16:creationId xmlns:a16="http://schemas.microsoft.com/office/drawing/2014/main" xmlns="" id="{002C3E45-6224-4597-99BC-B0D89140FD3F}"/>
                          </a:ext>
                        </a:extLst>
                      </p:cNvPr>
                      <p:cNvPicPr/>
                      <p:nvPr/>
                    </p:nvPicPr>
                    <p:blipFill>
                      <a:blip r:embed="rId5"/>
                      <a:stretch>
                        <a:fillRect/>
                      </a:stretch>
                    </p:blipFill>
                    <p:spPr>
                      <a:xfrm>
                        <a:off x="651599" y="2038118"/>
                        <a:ext cx="3123491" cy="2287822"/>
                      </a:xfrm>
                      <a:prstGeom prst="rect">
                        <a:avLst/>
                      </a:prstGeom>
                    </p:spPr>
                  </p:pic>
                </p:oleObj>
              </mc:Fallback>
            </mc:AlternateContent>
          </a:graphicData>
        </a:graphic>
      </p:graphicFrame>
      <p:pic>
        <p:nvPicPr>
          <p:cNvPr id="9" name="Content Placeholder 1">
            <a:extLst>
              <a:ext uri="{FF2B5EF4-FFF2-40B4-BE49-F238E27FC236}">
                <a16:creationId xmlns:a16="http://schemas.microsoft.com/office/drawing/2014/main" xmlns="" id="{409266CB-31C7-4F3A-A189-77E371E2EA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3624" y="2562621"/>
            <a:ext cx="2870274" cy="2522073"/>
          </a:xfrm>
          <a:prstGeom prst="rect">
            <a:avLst/>
          </a:prstGeom>
        </p:spPr>
      </p:pic>
      <p:sp>
        <p:nvSpPr>
          <p:cNvPr id="25" name="TextBox 24"/>
          <p:cNvSpPr txBox="1"/>
          <p:nvPr/>
        </p:nvSpPr>
        <p:spPr>
          <a:xfrm>
            <a:off x="7935389" y="3065031"/>
            <a:ext cx="780585" cy="1323439"/>
          </a:xfrm>
          <a:prstGeom prst="rect">
            <a:avLst/>
          </a:prstGeom>
          <a:noFill/>
        </p:spPr>
        <p:txBody>
          <a:bodyPr wrap="square" rtlCol="0">
            <a:spAutoFit/>
          </a:bodyPr>
          <a:lstStyle/>
          <a:p>
            <a:pPr algn="r"/>
            <a:r>
              <a:rPr lang="en-GB" sz="8000" dirty="0"/>
              <a:t>=</a:t>
            </a:r>
          </a:p>
        </p:txBody>
      </p:sp>
      <p:sp>
        <p:nvSpPr>
          <p:cNvPr id="26" name="TextBox 25"/>
          <p:cNvSpPr txBox="1"/>
          <p:nvPr/>
        </p:nvSpPr>
        <p:spPr>
          <a:xfrm>
            <a:off x="3993045" y="3065032"/>
            <a:ext cx="812623" cy="1323439"/>
          </a:xfrm>
          <a:prstGeom prst="rect">
            <a:avLst/>
          </a:prstGeom>
          <a:noFill/>
        </p:spPr>
        <p:txBody>
          <a:bodyPr wrap="square" rtlCol="0">
            <a:spAutoFit/>
          </a:bodyPr>
          <a:lstStyle/>
          <a:p>
            <a:pPr algn="r"/>
            <a:r>
              <a:rPr lang="en-GB" sz="8000" dirty="0"/>
              <a:t>+</a:t>
            </a:r>
          </a:p>
        </p:txBody>
      </p:sp>
      <p:sp>
        <p:nvSpPr>
          <p:cNvPr id="27" name="Rectangle 26"/>
          <p:cNvSpPr/>
          <p:nvPr/>
        </p:nvSpPr>
        <p:spPr>
          <a:xfrm>
            <a:off x="9013943" y="3034252"/>
            <a:ext cx="2303276" cy="1569660"/>
          </a:xfrm>
          <a:prstGeom prst="rect">
            <a:avLst/>
          </a:prstGeom>
        </p:spPr>
        <p:txBody>
          <a:bodyPr wrap="square">
            <a:spAutoFit/>
          </a:bodyPr>
          <a:lstStyle/>
          <a:p>
            <a:r>
              <a:rPr lang="en-GB" sz="3200" b="1" dirty="0">
                <a:latin typeface="+mj-lt"/>
              </a:rPr>
              <a:t>Predicted health outcomes</a:t>
            </a:r>
          </a:p>
        </p:txBody>
      </p:sp>
      <p:pic>
        <p:nvPicPr>
          <p:cNvPr id="10"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676"/>
          <a:stretch/>
        </p:blipFill>
        <p:spPr bwMode="auto">
          <a:xfrm>
            <a:off x="732499" y="4388470"/>
            <a:ext cx="3042591" cy="1800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07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ctrTitle"/>
          </p:nvPr>
        </p:nvSpPr>
        <p:spPr>
          <a:xfrm>
            <a:off x="651600" y="545112"/>
            <a:ext cx="10811854" cy="748429"/>
          </a:xfrm>
        </p:spPr>
        <p:txBody>
          <a:bodyPr anchor="t">
            <a:normAutofit/>
          </a:bodyPr>
          <a:lstStyle/>
          <a:p>
            <a:pPr algn="r"/>
            <a:r>
              <a:rPr lang="en-GB" sz="4000" dirty="0" smtClean="0">
                <a:latin typeface="Garamond" panose="02020404030301010803" pitchFamily="18" charset="0"/>
              </a:rPr>
              <a:t>Reactive forecasting</a:t>
            </a:r>
            <a:endParaRPr lang="en-GB" sz="4000" dirty="0">
              <a:latin typeface="Garamond" panose="02020404030301010803" pitchFamily="18" charset="0"/>
            </a:endParaRPr>
          </a:p>
        </p:txBody>
      </p:sp>
      <p:sp>
        <p:nvSpPr>
          <p:cNvPr id="27" name="Rectangle 26"/>
          <p:cNvSpPr/>
          <p:nvPr/>
        </p:nvSpPr>
        <p:spPr>
          <a:xfrm>
            <a:off x="651600" y="3034252"/>
            <a:ext cx="2303276" cy="1569660"/>
          </a:xfrm>
          <a:prstGeom prst="rect">
            <a:avLst/>
          </a:prstGeom>
        </p:spPr>
        <p:txBody>
          <a:bodyPr wrap="square">
            <a:spAutoFit/>
          </a:bodyPr>
          <a:lstStyle/>
          <a:p>
            <a:r>
              <a:rPr lang="en-GB" sz="3200" b="1" dirty="0">
                <a:latin typeface="+mj-lt"/>
              </a:rPr>
              <a:t>Predicted health outcomes</a:t>
            </a:r>
          </a:p>
        </p:txBody>
      </p:sp>
      <p:sp>
        <p:nvSpPr>
          <p:cNvPr id="28" name="Right Arrow 27"/>
          <p:cNvSpPr/>
          <p:nvPr/>
        </p:nvSpPr>
        <p:spPr>
          <a:xfrm>
            <a:off x="2598234" y="3682374"/>
            <a:ext cx="880946" cy="27341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4033587" y="2796288"/>
            <a:ext cx="3080904" cy="2062103"/>
          </a:xfrm>
          <a:prstGeom prst="rect">
            <a:avLst/>
          </a:prstGeom>
        </p:spPr>
        <p:txBody>
          <a:bodyPr wrap="square">
            <a:spAutoFit/>
          </a:bodyPr>
          <a:lstStyle/>
          <a:p>
            <a:r>
              <a:rPr lang="en-GB" sz="3200" b="1" dirty="0">
                <a:latin typeface="+mj-lt"/>
              </a:rPr>
              <a:t>Care  and health messaging tailored to the community</a:t>
            </a:r>
          </a:p>
        </p:txBody>
      </p:sp>
      <p:sp>
        <p:nvSpPr>
          <p:cNvPr id="30" name="Right Arrow 29"/>
          <p:cNvSpPr/>
          <p:nvPr/>
        </p:nvSpPr>
        <p:spPr>
          <a:xfrm>
            <a:off x="7415574" y="3690632"/>
            <a:ext cx="880946" cy="27341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8597603" y="2796288"/>
            <a:ext cx="2303276" cy="2062103"/>
          </a:xfrm>
          <a:prstGeom prst="rect">
            <a:avLst/>
          </a:prstGeom>
        </p:spPr>
        <p:txBody>
          <a:bodyPr wrap="square">
            <a:spAutoFit/>
          </a:bodyPr>
          <a:lstStyle/>
          <a:p>
            <a:r>
              <a:rPr lang="en-GB" sz="3200" b="1" dirty="0" smtClean="0">
                <a:latin typeface="+mj-lt"/>
              </a:rPr>
              <a:t>Suitable services, technology and </a:t>
            </a:r>
            <a:r>
              <a:rPr lang="en-GB" sz="3200" b="1" dirty="0">
                <a:latin typeface="+mj-lt"/>
              </a:rPr>
              <a:t>facilities</a:t>
            </a:r>
          </a:p>
        </p:txBody>
      </p:sp>
    </p:spTree>
    <p:extLst>
      <p:ext uri="{BB962C8B-B14F-4D97-AF65-F5344CB8AC3E}">
        <p14:creationId xmlns:p14="http://schemas.microsoft.com/office/powerpoint/2010/main" val="3433251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66E2EE5-2535-40C5-A536-7A581A3EC1AA}"/>
              </a:ext>
            </a:extLst>
          </p:cNvPr>
          <p:cNvSpPr/>
          <p:nvPr/>
        </p:nvSpPr>
        <p:spPr>
          <a:xfrm>
            <a:off x="3448804" y="6093296"/>
            <a:ext cx="4968552"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8" name="Oval 47">
            <a:extLst>
              <a:ext uri="{FF2B5EF4-FFF2-40B4-BE49-F238E27FC236}">
                <a16:creationId xmlns:a16="http://schemas.microsoft.com/office/drawing/2014/main" xmlns="" id="{89C31AA4-3D57-4269-B863-951517BA8A29}"/>
              </a:ext>
            </a:extLst>
          </p:cNvPr>
          <p:cNvSpPr/>
          <p:nvPr/>
        </p:nvSpPr>
        <p:spPr>
          <a:xfrm>
            <a:off x="9553245" y="2735092"/>
            <a:ext cx="748710" cy="74871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xmlns="" id="{AE0EDB12-C953-4C47-991A-24F3CDD98580}"/>
              </a:ext>
            </a:extLst>
          </p:cNvPr>
          <p:cNvSpPr/>
          <p:nvPr/>
        </p:nvSpPr>
        <p:spPr>
          <a:xfrm>
            <a:off x="9512371" y="4997000"/>
            <a:ext cx="748710" cy="74871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xmlns="" id="{ECD53388-FF1A-430C-A770-54B8C293DF30}"/>
              </a:ext>
            </a:extLst>
          </p:cNvPr>
          <p:cNvSpPr/>
          <p:nvPr/>
        </p:nvSpPr>
        <p:spPr>
          <a:xfrm>
            <a:off x="8732436" y="3737537"/>
            <a:ext cx="454303" cy="454303"/>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3" descr="K:\CEXProject\CExeGov\Public Health\INFO\ICE Risk Stratification\Practice Summary Template\Maps\Exeter Zoomed Inset Apr-17 standardised.jpg">
            <a:extLst>
              <a:ext uri="{FF2B5EF4-FFF2-40B4-BE49-F238E27FC236}">
                <a16:creationId xmlns:a16="http://schemas.microsoft.com/office/drawing/2014/main" xmlns="" id="{D5FF5A34-D020-4748-B242-C30AA10D55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05" r="2385" b="3687"/>
          <a:stretch/>
        </p:blipFill>
        <p:spPr bwMode="auto">
          <a:xfrm>
            <a:off x="7067654" y="2051486"/>
            <a:ext cx="4712553" cy="4461217"/>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7358472" y="6199420"/>
            <a:ext cx="4421735" cy="253916"/>
          </a:xfrm>
          <a:prstGeom prst="rect">
            <a:avLst/>
          </a:prstGeom>
          <a:noFill/>
        </p:spPr>
        <p:txBody>
          <a:bodyPr wrap="square" rtlCol="0">
            <a:spAutoFit/>
          </a:bodyPr>
          <a:lstStyle/>
          <a:p>
            <a:pPr algn="r"/>
            <a:r>
              <a:rPr lang="en-GB" sz="1050" dirty="0">
                <a:latin typeface="Gill Sans MT" panose="020B0502020104020203" pitchFamily="34" charset="0"/>
              </a:rPr>
              <a:t>Crown Copyright Devon County Council 100019783. 2017</a:t>
            </a:r>
          </a:p>
        </p:txBody>
      </p:sp>
      <p:grpSp>
        <p:nvGrpSpPr>
          <p:cNvPr id="5" name="Group 4"/>
          <p:cNvGrpSpPr/>
          <p:nvPr/>
        </p:nvGrpSpPr>
        <p:grpSpPr>
          <a:xfrm>
            <a:off x="832156" y="2006729"/>
            <a:ext cx="5429212" cy="4472907"/>
            <a:chOff x="1164500" y="2001302"/>
            <a:chExt cx="5313382" cy="4377479"/>
          </a:xfrm>
        </p:grpSpPr>
        <p:pic>
          <p:nvPicPr>
            <p:cNvPr id="58" name="Content Placeholder 1">
              <a:extLst>
                <a:ext uri="{FF2B5EF4-FFF2-40B4-BE49-F238E27FC236}">
                  <a16:creationId xmlns:a16="http://schemas.microsoft.com/office/drawing/2014/main" xmlns="" id="{409266CB-31C7-4F3A-A189-77E371E2EA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4501" y="2032224"/>
              <a:ext cx="4946650" cy="4346557"/>
            </a:xfrm>
            <a:prstGeom prst="rect">
              <a:avLst/>
            </a:prstGeom>
          </p:spPr>
        </p:pic>
        <p:sp>
          <p:nvSpPr>
            <p:cNvPr id="59" name="Text Placeholder 3">
              <a:extLst>
                <a:ext uri="{FF2B5EF4-FFF2-40B4-BE49-F238E27FC236}">
                  <a16:creationId xmlns:a16="http://schemas.microsoft.com/office/drawing/2014/main" xmlns="" id="{A640D348-BC4A-472E-829D-B253C1924B19}"/>
                </a:ext>
              </a:extLst>
            </p:cNvPr>
            <p:cNvSpPr txBox="1">
              <a:spLocks/>
            </p:cNvSpPr>
            <p:nvPr/>
          </p:nvSpPr>
          <p:spPr>
            <a:xfrm>
              <a:off x="1212963" y="5983976"/>
              <a:ext cx="5264919" cy="298346"/>
            </a:xfrm>
            <a:prstGeom prst="rect">
              <a:avLst/>
            </a:prstGeom>
            <a:ln>
              <a:noFill/>
            </a:ln>
          </p:spPr>
          <p:txBody>
            <a:bodyPr vert="horz" lIns="91440" tIns="45720" rIns="91440" bIns="45720" rtlCol="0" anchor="ctr"/>
            <a:lstStyle>
              <a:defPPr>
                <a:defRPr lang="en-US"/>
              </a:defPPr>
              <a:lvl1pPr marL="0" algn="l" defTabSz="914400" rtl="0" eaLnBrk="1" latinLnBrk="0" hangingPunct="1">
                <a:defRPr sz="1400" b="1"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dirty="0">
                  <a:solidFill>
                    <a:schemeClr val="tx1"/>
                  </a:solidFill>
                  <a:latin typeface="Gill Sans MT" panose="020B0502020104020203" pitchFamily="34" charset="0"/>
                </a:rPr>
                <a:t>Space Syntax © 2018. Land use </a:t>
              </a:r>
              <a:r>
                <a:rPr lang="en-US" sz="1200" b="0" dirty="0">
                  <a:solidFill>
                    <a:srgbClr val="FF0000"/>
                  </a:solidFill>
                  <a:latin typeface="Gill Sans MT" panose="020B0502020104020203" pitchFamily="34" charset="0"/>
                </a:rPr>
                <a:t>Access to services</a:t>
              </a:r>
              <a:r>
                <a:rPr lang="en-US" sz="1200" b="0" dirty="0">
                  <a:solidFill>
                    <a:schemeClr val="tx1"/>
                  </a:solidFill>
                  <a:latin typeface="Gill Sans MT" panose="020B0502020104020203" pitchFamily="34" charset="0"/>
                </a:rPr>
                <a:t> / Deprivation</a:t>
              </a:r>
              <a:endParaRPr lang="en-GB" sz="1200" b="0" dirty="0">
                <a:solidFill>
                  <a:schemeClr val="tx1"/>
                </a:solidFill>
                <a:latin typeface="Gill Sans MT" panose="020B0502020104020203" pitchFamily="34" charset="0"/>
              </a:endParaRPr>
            </a:p>
          </p:txBody>
        </p:sp>
        <p:sp>
          <p:nvSpPr>
            <p:cNvPr id="60" name="Text Placeholder 31">
              <a:extLst>
                <a:ext uri="{FF2B5EF4-FFF2-40B4-BE49-F238E27FC236}">
                  <a16:creationId xmlns:a16="http://schemas.microsoft.com/office/drawing/2014/main" xmlns="" id="{B29B3EF4-A72C-4A07-8463-7BA06755F935}"/>
                </a:ext>
              </a:extLst>
            </p:cNvPr>
            <p:cNvSpPr txBox="1">
              <a:spLocks/>
            </p:cNvSpPr>
            <p:nvPr/>
          </p:nvSpPr>
          <p:spPr>
            <a:xfrm>
              <a:off x="1164500" y="4099412"/>
              <a:ext cx="114917" cy="2074605"/>
            </a:xfrm>
            <a:prstGeom prst="rect">
              <a:avLst/>
            </a:prstGeom>
          </p:spPr>
          <p:txBody>
            <a:bodyPr vert="vert270" wrap="none" lIns="0" tIns="0" rIns="0" bIns="0">
              <a:noAutofit/>
            </a:bodyPr>
            <a:lstStyle>
              <a:lvl1pPr marL="0" marR="0" indent="0" algn="r" defTabSz="914400" rtl="0" eaLnBrk="1" fontAlgn="base" latinLnBrk="0" hangingPunct="1">
                <a:lnSpc>
                  <a:spcPct val="100000"/>
                </a:lnSpc>
                <a:spcBef>
                  <a:spcPct val="50000"/>
                </a:spcBef>
                <a:spcAft>
                  <a:spcPct val="0"/>
                </a:spcAft>
                <a:buClrTx/>
                <a:buSzTx/>
                <a:buFontTx/>
                <a:buNone/>
                <a:tabLst/>
                <a:defRPr sz="800" kern="1200">
                  <a:solidFill>
                    <a:srgbClr val="808080"/>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defRPr/>
              </a:pPr>
              <a:r>
                <a:rPr lang="en-GB" dirty="0">
                  <a:latin typeface="Arial" charset="0"/>
                  <a:cs typeface="Arial" charset="0"/>
                </a:rPr>
                <a:t>Crown copyright. OS Licence No 0100192252</a:t>
              </a:r>
              <a:endParaRPr lang="en-US" dirty="0"/>
            </a:p>
          </p:txBody>
        </p:sp>
        <p:grpSp>
          <p:nvGrpSpPr>
            <p:cNvPr id="61" name="Group 22">
              <a:extLst>
                <a:ext uri="{FF2B5EF4-FFF2-40B4-BE49-F238E27FC236}">
                  <a16:creationId xmlns:a16="http://schemas.microsoft.com/office/drawing/2014/main" xmlns="" id="{A4281C5A-D3AB-4336-B3C5-55880835A8F1}"/>
                </a:ext>
              </a:extLst>
            </p:cNvPr>
            <p:cNvGrpSpPr/>
            <p:nvPr/>
          </p:nvGrpSpPr>
          <p:grpSpPr>
            <a:xfrm>
              <a:off x="1194792" y="2001302"/>
              <a:ext cx="291488" cy="285360"/>
              <a:chOff x="-746736" y="663845"/>
              <a:chExt cx="288000" cy="288000"/>
            </a:xfrm>
          </p:grpSpPr>
          <p:sp>
            <p:nvSpPr>
              <p:cNvPr id="70" name="Oval 72">
                <a:extLst>
                  <a:ext uri="{FF2B5EF4-FFF2-40B4-BE49-F238E27FC236}">
                    <a16:creationId xmlns:a16="http://schemas.microsoft.com/office/drawing/2014/main" xmlns="" id="{DFF03B47-A48F-4018-9F65-8C9CF5B026BA}"/>
                  </a:ext>
                </a:extLst>
              </p:cNvPr>
              <p:cNvSpPr>
                <a:spLocks noChangeArrowheads="1"/>
              </p:cNvSpPr>
              <p:nvPr/>
            </p:nvSpPr>
            <p:spPr bwMode="auto">
              <a:xfrm>
                <a:off x="-746736" y="663845"/>
                <a:ext cx="288000" cy="288000"/>
              </a:xfrm>
              <a:prstGeom prst="ellipse">
                <a:avLst/>
              </a:prstGeom>
              <a:solidFill>
                <a:srgbClr val="FFFFFF"/>
              </a:solidFill>
              <a:ln w="6350">
                <a:solidFill>
                  <a:srgbClr val="000000"/>
                </a:solidFill>
                <a:round/>
                <a:headEnd/>
                <a:tailEnd/>
              </a:ln>
            </p:spPr>
            <p:txBody>
              <a:bodyPr wrap="none" lIns="0" tIns="0" rIns="0" bIns="0">
                <a:spAutoFit/>
              </a:bodyPr>
              <a:lstStyle/>
              <a:p>
                <a:endParaRPr lang="en-US" sz="1800" dirty="0">
                  <a:solidFill>
                    <a:srgbClr val="000000"/>
                  </a:solidFill>
                </a:endParaRPr>
              </a:p>
            </p:txBody>
          </p:sp>
          <p:sp>
            <p:nvSpPr>
              <p:cNvPr id="73" name="Line 73">
                <a:extLst>
                  <a:ext uri="{FF2B5EF4-FFF2-40B4-BE49-F238E27FC236}">
                    <a16:creationId xmlns:a16="http://schemas.microsoft.com/office/drawing/2014/main" xmlns="" id="{5C5A021A-FC86-444B-8DC6-9FB24DD97DB7}"/>
                  </a:ext>
                </a:extLst>
              </p:cNvPr>
              <p:cNvSpPr>
                <a:spLocks noChangeShapeType="1"/>
              </p:cNvSpPr>
              <p:nvPr/>
            </p:nvSpPr>
            <p:spPr bwMode="auto">
              <a:xfrm>
                <a:off x="-604198" y="663846"/>
                <a:ext cx="2925" cy="285479"/>
              </a:xfrm>
              <a:prstGeom prst="line">
                <a:avLst/>
              </a:prstGeom>
              <a:noFill/>
              <a:ln w="6350">
                <a:solidFill>
                  <a:srgbClr val="000000"/>
                </a:solidFill>
                <a:round/>
                <a:headEnd/>
                <a:tailEnd/>
              </a:ln>
            </p:spPr>
            <p:txBody>
              <a:bodyPr wrap="none" lIns="0" tIns="0" rIns="0" bIns="0">
                <a:spAutoFit/>
              </a:bodyPr>
              <a:lstStyle/>
              <a:p>
                <a:pPr fontAlgn="auto">
                  <a:spcBef>
                    <a:spcPts val="0"/>
                  </a:spcBef>
                  <a:spcAft>
                    <a:spcPts val="0"/>
                  </a:spcAft>
                  <a:defRPr/>
                </a:pPr>
                <a:endParaRPr lang="en-US" sz="1800" kern="0" dirty="0">
                  <a:solidFill>
                    <a:sysClr val="windowText" lastClr="000000"/>
                  </a:solidFill>
                  <a:cs typeface="Arial" pitchFamily="34" charset="0"/>
                </a:endParaRPr>
              </a:p>
            </p:txBody>
          </p:sp>
          <p:sp>
            <p:nvSpPr>
              <p:cNvPr id="74" name="Line 74">
                <a:extLst>
                  <a:ext uri="{FF2B5EF4-FFF2-40B4-BE49-F238E27FC236}">
                    <a16:creationId xmlns:a16="http://schemas.microsoft.com/office/drawing/2014/main" xmlns="" id="{885575F8-105F-4389-8B57-E7584382E30D}"/>
                  </a:ext>
                </a:extLst>
              </p:cNvPr>
              <p:cNvSpPr>
                <a:spLocks noChangeShapeType="1"/>
              </p:cNvSpPr>
              <p:nvPr/>
            </p:nvSpPr>
            <p:spPr bwMode="auto">
              <a:xfrm flipH="1">
                <a:off x="-746736" y="806446"/>
                <a:ext cx="288000" cy="2799"/>
              </a:xfrm>
              <a:prstGeom prst="line">
                <a:avLst/>
              </a:prstGeom>
              <a:noFill/>
              <a:ln w="6350">
                <a:solidFill>
                  <a:srgbClr val="000000"/>
                </a:solidFill>
                <a:round/>
                <a:headEnd/>
                <a:tailEnd/>
              </a:ln>
            </p:spPr>
            <p:txBody>
              <a:bodyPr wrap="square" lIns="0" tIns="0" rIns="0" bIns="0">
                <a:spAutoFit/>
              </a:bodyPr>
              <a:lstStyle/>
              <a:p>
                <a:pPr fontAlgn="auto">
                  <a:spcBef>
                    <a:spcPts val="0"/>
                  </a:spcBef>
                  <a:spcAft>
                    <a:spcPts val="0"/>
                  </a:spcAft>
                  <a:defRPr/>
                </a:pPr>
                <a:endParaRPr lang="en-US" sz="1800" kern="0" dirty="0">
                  <a:solidFill>
                    <a:sysClr val="windowText" lastClr="000000"/>
                  </a:solidFill>
                  <a:cs typeface="Arial" pitchFamily="34" charset="0"/>
                </a:endParaRPr>
              </a:p>
            </p:txBody>
          </p:sp>
          <p:sp>
            <p:nvSpPr>
              <p:cNvPr id="75" name="Rectangle 75">
                <a:extLst>
                  <a:ext uri="{FF2B5EF4-FFF2-40B4-BE49-F238E27FC236}">
                    <a16:creationId xmlns:a16="http://schemas.microsoft.com/office/drawing/2014/main" xmlns="" id="{596104D7-A175-4A09-BC3E-39B68CC4B140}"/>
                  </a:ext>
                </a:extLst>
              </p:cNvPr>
              <p:cNvSpPr>
                <a:spLocks noChangeArrowheads="1"/>
              </p:cNvSpPr>
              <p:nvPr/>
            </p:nvSpPr>
            <p:spPr bwMode="auto">
              <a:xfrm>
                <a:off x="-611511" y="663845"/>
                <a:ext cx="17551" cy="144000"/>
              </a:xfrm>
              <a:prstGeom prst="rect">
                <a:avLst/>
              </a:prstGeom>
              <a:solidFill>
                <a:srgbClr val="FFFFFF"/>
              </a:solidFill>
              <a:ln w="6350">
                <a:solidFill>
                  <a:srgbClr val="000000"/>
                </a:solidFill>
                <a:miter lim="800000"/>
                <a:headEnd/>
                <a:tailEnd/>
              </a:ln>
            </p:spPr>
            <p:txBody>
              <a:bodyPr wrap="none" lIns="0" tIns="0" rIns="0" bIns="0">
                <a:spAutoFit/>
              </a:bodyPr>
              <a:lstStyle/>
              <a:p>
                <a:endParaRPr lang="en-US" sz="1800" dirty="0">
                  <a:solidFill>
                    <a:srgbClr val="000000"/>
                  </a:solidFill>
                </a:endParaRPr>
              </a:p>
            </p:txBody>
          </p:sp>
        </p:grpSp>
        <p:pic>
          <p:nvPicPr>
            <p:cNvPr id="65" name="Picture 64">
              <a:extLst>
                <a:ext uri="{FF2B5EF4-FFF2-40B4-BE49-F238E27FC236}">
                  <a16:creationId xmlns:a16="http://schemas.microsoft.com/office/drawing/2014/main" xmlns="" id="{5C7122CC-F4B5-49CB-BA2E-6ED14E1CA412}"/>
                </a:ext>
              </a:extLst>
            </p:cNvPr>
            <p:cNvPicPr>
              <a:picLocks noChangeAspect="1"/>
            </p:cNvPicPr>
            <p:nvPr/>
          </p:nvPicPr>
          <p:blipFill>
            <a:blip r:embed="rId5"/>
            <a:stretch>
              <a:fillRect/>
            </a:stretch>
          </p:blipFill>
          <p:spPr>
            <a:xfrm>
              <a:off x="5619495" y="2193177"/>
              <a:ext cx="491657" cy="1235300"/>
            </a:xfrm>
            <a:prstGeom prst="rect">
              <a:avLst/>
            </a:prstGeom>
          </p:spPr>
        </p:pic>
        <p:sp>
          <p:nvSpPr>
            <p:cNvPr id="66" name="TextBox 65">
              <a:extLst>
                <a:ext uri="{FF2B5EF4-FFF2-40B4-BE49-F238E27FC236}">
                  <a16:creationId xmlns:a16="http://schemas.microsoft.com/office/drawing/2014/main" xmlns="" id="{76DB7672-3636-45DD-8520-4CE167BA593C}"/>
                </a:ext>
              </a:extLst>
            </p:cNvPr>
            <p:cNvSpPr txBox="1"/>
            <p:nvPr/>
          </p:nvSpPr>
          <p:spPr>
            <a:xfrm>
              <a:off x="5191083" y="4764820"/>
              <a:ext cx="1097593" cy="228683"/>
            </a:xfrm>
            <a:prstGeom prst="rect">
              <a:avLst/>
            </a:prstGeom>
            <a:solidFill>
              <a:schemeClr val="bg1"/>
            </a:solidFill>
          </p:spPr>
          <p:txBody>
            <a:bodyPr wrap="square" rtlCol="0">
              <a:spAutoFit/>
            </a:bodyPr>
            <a:lstStyle/>
            <a:p>
              <a:pPr marL="0" marR="0" lvl="0" indent="0" defTabSz="1042988" rtl="0" eaLnBrk="1" fontAlgn="base" latinLnBrk="0" hangingPunct="1">
                <a:lnSpc>
                  <a:spcPct val="100000"/>
                </a:lnSpc>
                <a:spcBef>
                  <a:spcPct val="0"/>
                </a:spcBef>
                <a:spcAft>
                  <a:spcPct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charset="0"/>
                  <a:ea typeface="+mn-ea"/>
                  <a:cs typeface="Arial" charset="0"/>
                </a:rPr>
                <a:t>Deprivation score</a:t>
              </a:r>
              <a:endParaRPr kumimoji="0" lang="en-GB" sz="100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67" name="Picture 66">
              <a:extLst>
                <a:ext uri="{FF2B5EF4-FFF2-40B4-BE49-F238E27FC236}">
                  <a16:creationId xmlns:a16="http://schemas.microsoft.com/office/drawing/2014/main" xmlns="" id="{2745E96C-B61B-4932-91BA-7A180D2A731E}"/>
                </a:ext>
              </a:extLst>
            </p:cNvPr>
            <p:cNvPicPr>
              <a:picLocks noChangeAspect="1"/>
            </p:cNvPicPr>
            <p:nvPr/>
          </p:nvPicPr>
          <p:blipFill rotWithShape="1">
            <a:blip r:embed="rId6"/>
            <a:srcRect t="865"/>
            <a:stretch/>
          </p:blipFill>
          <p:spPr>
            <a:xfrm>
              <a:off x="5313730" y="4983391"/>
              <a:ext cx="848350" cy="908894"/>
            </a:xfrm>
            <a:prstGeom prst="rect">
              <a:avLst/>
            </a:prstGeom>
          </p:spPr>
        </p:pic>
        <p:sp>
          <p:nvSpPr>
            <p:cNvPr id="68" name="TextBox 67">
              <a:extLst>
                <a:ext uri="{FF2B5EF4-FFF2-40B4-BE49-F238E27FC236}">
                  <a16:creationId xmlns:a16="http://schemas.microsoft.com/office/drawing/2014/main" xmlns="" id="{83678FC2-1BAA-4643-8082-92A97C6559C1}"/>
                </a:ext>
              </a:extLst>
            </p:cNvPr>
            <p:cNvSpPr txBox="1"/>
            <p:nvPr/>
          </p:nvSpPr>
          <p:spPr>
            <a:xfrm>
              <a:off x="4508173" y="2026529"/>
              <a:ext cx="1739841" cy="221346"/>
            </a:xfrm>
            <a:prstGeom prst="rect">
              <a:avLst/>
            </a:prstGeom>
            <a:solidFill>
              <a:schemeClr val="bg1"/>
            </a:solidFill>
          </p:spPr>
          <p:txBody>
            <a:bodyPr wrap="square" rtlCol="0">
              <a:spAutoFit/>
            </a:bodyPr>
            <a:lstStyle/>
            <a:p>
              <a:pPr marL="0" marR="0" lvl="0" indent="0" algn="l" defTabSz="1042988" rtl="0" eaLnBrk="1" fontAlgn="base" latinLnBrk="0" hangingPunct="1">
                <a:lnSpc>
                  <a:spcPct val="100000"/>
                </a:lnSpc>
                <a:spcBef>
                  <a:spcPct val="0"/>
                </a:spcBef>
                <a:spcAft>
                  <a:spcPct val="0"/>
                </a:spcAft>
                <a:buClrTx/>
                <a:buSzTx/>
                <a:buFontTx/>
                <a:buNone/>
                <a:tabLst/>
                <a:defRPr/>
              </a:pPr>
              <a:r>
                <a:rPr kumimoji="0" lang="en-US" sz="1000" i="0" u="none" strike="noStrike" kern="1200" cap="none" spc="0" normalizeH="0" baseline="0" noProof="0" dirty="0">
                  <a:ln>
                    <a:noFill/>
                  </a:ln>
                  <a:solidFill>
                    <a:prstClr val="black"/>
                  </a:solidFill>
                  <a:effectLst/>
                  <a:uLnTx/>
                  <a:uFillTx/>
                  <a:latin typeface="Arial" charset="0"/>
                  <a:ea typeface="+mn-ea"/>
                  <a:cs typeface="Arial" charset="0"/>
                </a:rPr>
                <a:t>Number of different land uses</a:t>
              </a:r>
              <a:endParaRPr kumimoji="0" lang="en-GB" sz="1000" i="0" u="none" strike="noStrike" kern="1200" cap="none" spc="0" normalizeH="0" baseline="0" noProof="0" dirty="0">
                <a:ln>
                  <a:noFill/>
                </a:ln>
                <a:solidFill>
                  <a:prstClr val="black"/>
                </a:solidFill>
                <a:effectLst/>
                <a:uLnTx/>
                <a:uFillTx/>
                <a:latin typeface="Arial" charset="0"/>
                <a:ea typeface="+mn-ea"/>
                <a:cs typeface="Arial" charset="0"/>
              </a:endParaRPr>
            </a:p>
          </p:txBody>
        </p:sp>
      </p:grpSp>
      <p:sp>
        <p:nvSpPr>
          <p:cNvPr id="31" name="Title 3"/>
          <p:cNvSpPr txBox="1">
            <a:spLocks/>
          </p:cNvSpPr>
          <p:nvPr/>
        </p:nvSpPr>
        <p:spPr>
          <a:xfrm>
            <a:off x="651600" y="545112"/>
            <a:ext cx="10811854" cy="748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4000" dirty="0">
                <a:latin typeface="Garamond" panose="02020404030301010803" pitchFamily="18" charset="0"/>
              </a:rPr>
              <a:t>Positive outliers – High deprivation, low frailty</a:t>
            </a:r>
          </a:p>
        </p:txBody>
      </p:sp>
      <p:sp>
        <p:nvSpPr>
          <p:cNvPr id="71" name="Oval 70">
            <a:extLst>
              <a:ext uri="{FF2B5EF4-FFF2-40B4-BE49-F238E27FC236}">
                <a16:creationId xmlns:a16="http://schemas.microsoft.com/office/drawing/2014/main" xmlns="" id="{D9D2BC3E-0D43-4515-ACFF-57B1B486703E}"/>
              </a:ext>
            </a:extLst>
          </p:cNvPr>
          <p:cNvSpPr/>
          <p:nvPr/>
        </p:nvSpPr>
        <p:spPr>
          <a:xfrm>
            <a:off x="9073444" y="4064263"/>
            <a:ext cx="432048" cy="413526"/>
          </a:xfrm>
          <a:prstGeom prst="ellipse">
            <a:avLst/>
          </a:prstGeom>
          <a:noFill/>
          <a:ln w="444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xmlns="" id="{D9D2BC3E-0D43-4515-ACFF-57B1B486703E}"/>
              </a:ext>
            </a:extLst>
          </p:cNvPr>
          <p:cNvSpPr/>
          <p:nvPr/>
        </p:nvSpPr>
        <p:spPr>
          <a:xfrm>
            <a:off x="2909720" y="4165864"/>
            <a:ext cx="432048" cy="413526"/>
          </a:xfrm>
          <a:prstGeom prst="ellipse">
            <a:avLst/>
          </a:prstGeom>
          <a:noFill/>
          <a:ln w="444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3595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ctrTitle"/>
          </p:nvPr>
        </p:nvSpPr>
        <p:spPr>
          <a:xfrm>
            <a:off x="651600" y="545112"/>
            <a:ext cx="10811854" cy="748429"/>
          </a:xfrm>
        </p:spPr>
        <p:txBody>
          <a:bodyPr anchor="t">
            <a:normAutofit/>
          </a:bodyPr>
          <a:lstStyle/>
          <a:p>
            <a:pPr algn="r"/>
            <a:r>
              <a:rPr lang="en-GB" sz="4000" dirty="0" smtClean="0">
                <a:latin typeface="Garamond" panose="02020404030301010803" pitchFamily="18" charset="0"/>
              </a:rPr>
              <a:t>Proactive forecasting</a:t>
            </a:r>
            <a:endParaRPr lang="en-GB" sz="4000" dirty="0">
              <a:latin typeface="Garamond" panose="02020404030301010803"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00" y="1855401"/>
            <a:ext cx="7258511" cy="3765353"/>
          </a:xfrm>
          <a:prstGeom prst="rect">
            <a:avLst/>
          </a:prstGeom>
        </p:spPr>
      </p:pic>
      <p:sp>
        <p:nvSpPr>
          <p:cNvPr id="10" name="Rectangle 9"/>
          <p:cNvSpPr/>
          <p:nvPr/>
        </p:nvSpPr>
        <p:spPr>
          <a:xfrm>
            <a:off x="8113031" y="4550912"/>
            <a:ext cx="3785186" cy="1200329"/>
          </a:xfrm>
          <a:prstGeom prst="rect">
            <a:avLst/>
          </a:prstGeom>
        </p:spPr>
        <p:txBody>
          <a:bodyPr wrap="square">
            <a:spAutoFit/>
          </a:bodyPr>
          <a:lstStyle/>
          <a:p>
            <a:pPr marL="342900" indent="-342900">
              <a:buFont typeface="Arial" panose="020B0604020202020204" pitchFamily="34" charset="0"/>
              <a:buChar char="•"/>
            </a:pPr>
            <a:r>
              <a:rPr lang="en-GB" sz="2400" dirty="0" smtClean="0"/>
              <a:t>Relatively high density</a:t>
            </a:r>
          </a:p>
          <a:p>
            <a:pPr marL="342900" indent="-342900">
              <a:buFont typeface="Arial" panose="020B0604020202020204" pitchFamily="34" charset="0"/>
              <a:buChar char="•"/>
            </a:pPr>
            <a:r>
              <a:rPr lang="en-GB" sz="2400" dirty="0" smtClean="0"/>
              <a:t>Strong social networks</a:t>
            </a:r>
          </a:p>
          <a:p>
            <a:pPr marL="342900" indent="-342900">
              <a:buFont typeface="Arial" panose="020B0604020202020204" pitchFamily="34" charset="0"/>
              <a:buChar char="•"/>
            </a:pPr>
            <a:r>
              <a:rPr lang="en-GB" sz="2400" dirty="0" smtClean="0"/>
              <a:t>Good community facilities</a:t>
            </a:r>
            <a:endParaRPr lang="en-GB" sz="2400" dirty="0"/>
          </a:p>
        </p:txBody>
      </p:sp>
    </p:spTree>
    <p:extLst>
      <p:ext uri="{BB962C8B-B14F-4D97-AF65-F5344CB8AC3E}">
        <p14:creationId xmlns:p14="http://schemas.microsoft.com/office/powerpoint/2010/main" val="11248213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ctrTitle"/>
          </p:nvPr>
        </p:nvSpPr>
        <p:spPr>
          <a:xfrm>
            <a:off x="651600" y="545112"/>
            <a:ext cx="10811854" cy="748429"/>
          </a:xfrm>
        </p:spPr>
        <p:txBody>
          <a:bodyPr anchor="t">
            <a:normAutofit/>
          </a:bodyPr>
          <a:lstStyle/>
          <a:p>
            <a:pPr algn="r"/>
            <a:r>
              <a:rPr lang="en-GB" sz="4000" dirty="0" smtClean="0">
                <a:latin typeface="Garamond" panose="02020404030301010803" pitchFamily="18" charset="0"/>
              </a:rPr>
              <a:t>Proactive forecasting</a:t>
            </a:r>
            <a:endParaRPr lang="en-GB" sz="4000" dirty="0">
              <a:latin typeface="Garamond" panose="02020404030301010803" pitchFamily="18" charset="0"/>
            </a:endParaRPr>
          </a:p>
        </p:txBody>
      </p:sp>
      <p:sp>
        <p:nvSpPr>
          <p:cNvPr id="10" name="Rectangle 9"/>
          <p:cNvSpPr/>
          <p:nvPr/>
        </p:nvSpPr>
        <p:spPr>
          <a:xfrm>
            <a:off x="651600" y="3034252"/>
            <a:ext cx="2303276" cy="2062103"/>
          </a:xfrm>
          <a:prstGeom prst="rect">
            <a:avLst/>
          </a:prstGeom>
        </p:spPr>
        <p:txBody>
          <a:bodyPr wrap="square">
            <a:spAutoFit/>
          </a:bodyPr>
          <a:lstStyle/>
          <a:p>
            <a:r>
              <a:rPr lang="en-GB" sz="3200" b="1" dirty="0">
                <a:latin typeface="+mj-lt"/>
              </a:rPr>
              <a:t>Better predicted health outcomes</a:t>
            </a:r>
          </a:p>
        </p:txBody>
      </p:sp>
      <p:sp>
        <p:nvSpPr>
          <p:cNvPr id="11" name="Right Arrow 10"/>
          <p:cNvSpPr/>
          <p:nvPr/>
        </p:nvSpPr>
        <p:spPr>
          <a:xfrm>
            <a:off x="2598234" y="3682374"/>
            <a:ext cx="880946" cy="27341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033587" y="3042510"/>
            <a:ext cx="3080904" cy="1077218"/>
          </a:xfrm>
          <a:prstGeom prst="rect">
            <a:avLst/>
          </a:prstGeom>
        </p:spPr>
        <p:txBody>
          <a:bodyPr wrap="square">
            <a:spAutoFit/>
          </a:bodyPr>
          <a:lstStyle/>
          <a:p>
            <a:r>
              <a:rPr lang="en-GB" sz="3200" b="1" dirty="0" smtClean="0">
                <a:latin typeface="+mj-lt"/>
              </a:rPr>
              <a:t>Stronger communities</a:t>
            </a:r>
            <a:endParaRPr lang="en-GB" sz="3200" b="1" dirty="0">
              <a:latin typeface="+mj-lt"/>
            </a:endParaRPr>
          </a:p>
        </p:txBody>
      </p:sp>
      <p:sp>
        <p:nvSpPr>
          <p:cNvPr id="15" name="Right Arrow 14"/>
          <p:cNvSpPr/>
          <p:nvPr/>
        </p:nvSpPr>
        <p:spPr>
          <a:xfrm>
            <a:off x="7415574" y="3690632"/>
            <a:ext cx="880946" cy="27341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8597603" y="3042510"/>
            <a:ext cx="2303276" cy="2554545"/>
          </a:xfrm>
          <a:prstGeom prst="rect">
            <a:avLst/>
          </a:prstGeom>
        </p:spPr>
        <p:txBody>
          <a:bodyPr wrap="square">
            <a:spAutoFit/>
          </a:bodyPr>
          <a:lstStyle/>
          <a:p>
            <a:r>
              <a:rPr lang="en-GB" sz="3200" b="1" dirty="0" smtClean="0">
                <a:latin typeface="+mj-lt"/>
              </a:rPr>
              <a:t>Better individual and collective wellbeing</a:t>
            </a:r>
            <a:endParaRPr lang="en-GB" sz="3200" b="1" dirty="0">
              <a:latin typeface="+mj-lt"/>
            </a:endParaRPr>
          </a:p>
        </p:txBody>
      </p:sp>
    </p:spTree>
    <p:extLst>
      <p:ext uri="{BB962C8B-B14F-4D97-AF65-F5344CB8AC3E}">
        <p14:creationId xmlns:p14="http://schemas.microsoft.com/office/powerpoint/2010/main" val="14363408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84848980-F2C4-4C2D-8243-EB06620907F4}"/>
              </a:ext>
            </a:extLst>
          </p:cNvPr>
          <p:cNvSpPr/>
          <p:nvPr/>
        </p:nvSpPr>
        <p:spPr>
          <a:xfrm>
            <a:off x="1247023" y="1229140"/>
            <a:ext cx="5433391" cy="5539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tx1"/>
                </a:solidFill>
              </a:rPr>
              <a:t>‘Putting Health into Place’ 2019 </a:t>
            </a:r>
          </a:p>
          <a:p>
            <a:r>
              <a:rPr lang="en-GB" sz="2400" b="1" dirty="0">
                <a:solidFill>
                  <a:schemeClr val="tx1"/>
                </a:solidFill>
              </a:rPr>
              <a:t> Healthy New Town Principles</a:t>
            </a:r>
          </a:p>
          <a:p>
            <a:endParaRPr lang="en-GB" b="1" dirty="0">
              <a:solidFill>
                <a:schemeClr val="tx1"/>
              </a:solidFill>
            </a:endParaRPr>
          </a:p>
          <a:p>
            <a:r>
              <a:rPr lang="en-GB" b="1" dirty="0">
                <a:solidFill>
                  <a:schemeClr val="tx1"/>
                </a:solidFill>
              </a:rPr>
              <a:t>Plan, assess and involve</a:t>
            </a:r>
          </a:p>
          <a:p>
            <a:r>
              <a:rPr lang="en-GB" dirty="0">
                <a:solidFill>
                  <a:schemeClr val="tx1"/>
                </a:solidFill>
              </a:rPr>
              <a:t>Plan ahead collectively</a:t>
            </a:r>
          </a:p>
          <a:p>
            <a:r>
              <a:rPr lang="en-GB" dirty="0">
                <a:solidFill>
                  <a:schemeClr val="tx1"/>
                </a:solidFill>
              </a:rPr>
              <a:t>Assess local health and care needs and assets</a:t>
            </a:r>
          </a:p>
          <a:p>
            <a:r>
              <a:rPr lang="en-GB" dirty="0">
                <a:solidFill>
                  <a:schemeClr val="tx1"/>
                </a:solidFill>
              </a:rPr>
              <a:t>Connect, involve and empower people and communities </a:t>
            </a:r>
          </a:p>
          <a:p>
            <a:endParaRPr lang="en-GB" b="1" dirty="0">
              <a:solidFill>
                <a:schemeClr val="tx1"/>
              </a:solidFill>
            </a:endParaRPr>
          </a:p>
          <a:p>
            <a:r>
              <a:rPr lang="en-GB" b="1" dirty="0">
                <a:solidFill>
                  <a:schemeClr val="tx1"/>
                </a:solidFill>
              </a:rPr>
              <a:t>Design, deliver and manage</a:t>
            </a:r>
          </a:p>
          <a:p>
            <a:r>
              <a:rPr lang="en-GB" dirty="0">
                <a:solidFill>
                  <a:schemeClr val="tx1"/>
                </a:solidFill>
              </a:rPr>
              <a:t>Create compact neighbourhoods </a:t>
            </a:r>
          </a:p>
          <a:p>
            <a:r>
              <a:rPr lang="en-GB" dirty="0">
                <a:solidFill>
                  <a:schemeClr val="tx1"/>
                </a:solidFill>
              </a:rPr>
              <a:t>Maximise active travel</a:t>
            </a:r>
          </a:p>
          <a:p>
            <a:r>
              <a:rPr lang="en-GB" dirty="0">
                <a:solidFill>
                  <a:schemeClr val="tx1"/>
                </a:solidFill>
              </a:rPr>
              <a:t>Inspire and enable healthy eating </a:t>
            </a:r>
          </a:p>
          <a:p>
            <a:r>
              <a:rPr lang="en-GB" dirty="0">
                <a:solidFill>
                  <a:schemeClr val="tx1"/>
                </a:solidFill>
              </a:rPr>
              <a:t>Foster health in homes and buildings </a:t>
            </a:r>
          </a:p>
          <a:p>
            <a:r>
              <a:rPr lang="en-GB" dirty="0">
                <a:solidFill>
                  <a:schemeClr val="tx1"/>
                </a:solidFill>
              </a:rPr>
              <a:t>Enable healthy play and leisure </a:t>
            </a:r>
          </a:p>
          <a:p>
            <a:endParaRPr lang="en-GB" dirty="0">
              <a:solidFill>
                <a:schemeClr val="tx1"/>
              </a:solidFill>
            </a:endParaRPr>
          </a:p>
          <a:p>
            <a:r>
              <a:rPr lang="en-GB" b="1" dirty="0">
                <a:solidFill>
                  <a:schemeClr val="tx1"/>
                </a:solidFill>
              </a:rPr>
              <a:t>Develop and provide health care services</a:t>
            </a:r>
          </a:p>
          <a:p>
            <a:r>
              <a:rPr lang="en-GB" dirty="0">
                <a:solidFill>
                  <a:schemeClr val="tx1"/>
                </a:solidFill>
              </a:rPr>
              <a:t>Develop health services that help people stay well</a:t>
            </a:r>
          </a:p>
          <a:p>
            <a:r>
              <a:rPr lang="en-GB" dirty="0">
                <a:solidFill>
                  <a:schemeClr val="tx1"/>
                </a:solidFill>
              </a:rPr>
              <a:t>Create integrated health and wellbeing centres </a:t>
            </a:r>
            <a:endParaRPr lang="en-GB" dirty="0"/>
          </a:p>
        </p:txBody>
      </p:sp>
      <p:sp>
        <p:nvSpPr>
          <p:cNvPr id="7" name="Title 3"/>
          <p:cNvSpPr txBox="1">
            <a:spLocks/>
          </p:cNvSpPr>
          <p:nvPr/>
        </p:nvSpPr>
        <p:spPr>
          <a:xfrm>
            <a:off x="651600" y="545112"/>
            <a:ext cx="10811854" cy="748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4000" dirty="0" smtClean="0">
                <a:latin typeface="Garamond" panose="02020404030301010803" pitchFamily="18" charset="0"/>
              </a:rPr>
              <a:t>What has come from the Healthy New Towns</a:t>
            </a:r>
            <a:endParaRPr lang="en-GB" sz="4000" dirty="0">
              <a:latin typeface="Garamond" panose="02020404030301010803" pitchFamily="18" charset="0"/>
            </a:endParaRPr>
          </a:p>
        </p:txBody>
      </p:sp>
    </p:spTree>
    <p:extLst>
      <p:ext uri="{BB962C8B-B14F-4D97-AF65-F5344CB8AC3E}">
        <p14:creationId xmlns:p14="http://schemas.microsoft.com/office/powerpoint/2010/main" val="2258311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8CC07C46-973A-4FD7-A50F-EB0127A8F4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890"/>
          <a:stretch/>
        </p:blipFill>
        <p:spPr>
          <a:xfrm flipH="1">
            <a:off x="6456038" y="1556437"/>
            <a:ext cx="4490535" cy="2592643"/>
          </a:xfrm>
          <a:prstGeom prst="rect">
            <a:avLst/>
          </a:prstGeom>
        </p:spPr>
      </p:pic>
      <p:sp>
        <p:nvSpPr>
          <p:cNvPr id="26" name="Rectangle 25">
            <a:extLst>
              <a:ext uri="{FF2B5EF4-FFF2-40B4-BE49-F238E27FC236}">
                <a16:creationId xmlns:a16="http://schemas.microsoft.com/office/drawing/2014/main" xmlns="" id="{9F988F0E-C0D0-4FC7-8EA5-23192B6015B3}"/>
              </a:ext>
            </a:extLst>
          </p:cNvPr>
          <p:cNvSpPr/>
          <p:nvPr/>
        </p:nvSpPr>
        <p:spPr>
          <a:xfrm>
            <a:off x="3448804" y="6093296"/>
            <a:ext cx="4968552" cy="692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129" t="13347" r="12250" b="18741"/>
          <a:stretch/>
        </p:blipFill>
        <p:spPr>
          <a:xfrm>
            <a:off x="807270" y="4221088"/>
            <a:ext cx="4320481" cy="252028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9852" t="11106" r="3183" b="22327"/>
          <a:stretch/>
        </p:blipFill>
        <p:spPr>
          <a:xfrm>
            <a:off x="6456040" y="1559315"/>
            <a:ext cx="4490535" cy="2589766"/>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2107" b="23518"/>
          <a:stretch/>
        </p:blipFill>
        <p:spPr>
          <a:xfrm>
            <a:off x="784792" y="1556793"/>
            <a:ext cx="4342959" cy="2592288"/>
          </a:xfrm>
          <a:prstGeom prst="rect">
            <a:avLst/>
          </a:prstGeom>
        </p:spPr>
      </p:pic>
      <p:sp>
        <p:nvSpPr>
          <p:cNvPr id="5" name="TextBox 4"/>
          <p:cNvSpPr txBox="1"/>
          <p:nvPr/>
        </p:nvSpPr>
        <p:spPr>
          <a:xfrm>
            <a:off x="1467398" y="1556792"/>
            <a:ext cx="3456384" cy="584775"/>
          </a:xfrm>
          <a:prstGeom prst="rect">
            <a:avLst/>
          </a:prstGeom>
          <a:noFill/>
        </p:spPr>
        <p:txBody>
          <a:bodyPr wrap="square" rtlCol="0">
            <a:spAutoFit/>
          </a:bodyPr>
          <a:lstStyle/>
          <a:p>
            <a:pPr algn="r"/>
            <a:r>
              <a:rPr lang="en-GB" sz="3200" dirty="0" smtClean="0">
                <a:solidFill>
                  <a:schemeClr val="tx2"/>
                </a:solidFill>
              </a:rPr>
              <a:t>People</a:t>
            </a:r>
            <a:endParaRPr lang="en-GB" sz="3200" dirty="0">
              <a:solidFill>
                <a:schemeClr val="tx2"/>
              </a:solidFill>
            </a:endParaRPr>
          </a:p>
        </p:txBody>
      </p:sp>
      <p:sp>
        <p:nvSpPr>
          <p:cNvPr id="14" name="TextBox 13"/>
          <p:cNvSpPr txBox="1"/>
          <p:nvPr/>
        </p:nvSpPr>
        <p:spPr>
          <a:xfrm>
            <a:off x="7131577" y="1556792"/>
            <a:ext cx="3456384" cy="584775"/>
          </a:xfrm>
          <a:prstGeom prst="rect">
            <a:avLst/>
          </a:prstGeom>
          <a:noFill/>
        </p:spPr>
        <p:txBody>
          <a:bodyPr wrap="square" rtlCol="0">
            <a:spAutoFit/>
          </a:bodyPr>
          <a:lstStyle/>
          <a:p>
            <a:pPr algn="r"/>
            <a:r>
              <a:rPr lang="en-GB" sz="3200" dirty="0" smtClean="0">
                <a:solidFill>
                  <a:schemeClr val="tx2"/>
                </a:solidFill>
              </a:rPr>
              <a:t>Places</a:t>
            </a:r>
            <a:endParaRPr lang="en-GB" sz="3200" dirty="0">
              <a:solidFill>
                <a:schemeClr val="tx2"/>
              </a:solidFill>
            </a:endParaRPr>
          </a:p>
        </p:txBody>
      </p:sp>
      <p:sp>
        <p:nvSpPr>
          <p:cNvPr id="15" name="TextBox 14"/>
          <p:cNvSpPr txBox="1"/>
          <p:nvPr/>
        </p:nvSpPr>
        <p:spPr>
          <a:xfrm>
            <a:off x="1467398" y="4192154"/>
            <a:ext cx="3456384" cy="584775"/>
          </a:xfrm>
          <a:prstGeom prst="rect">
            <a:avLst/>
          </a:prstGeom>
          <a:noFill/>
        </p:spPr>
        <p:txBody>
          <a:bodyPr wrap="square" rtlCol="0">
            <a:spAutoFit/>
          </a:bodyPr>
          <a:lstStyle/>
          <a:p>
            <a:pPr algn="r"/>
            <a:r>
              <a:rPr lang="en-GB" sz="3200" dirty="0" smtClean="0">
                <a:solidFill>
                  <a:schemeClr val="tx2"/>
                </a:solidFill>
              </a:rPr>
              <a:t>Partnership</a:t>
            </a:r>
            <a:endParaRPr lang="en-GB" sz="3200" dirty="0">
              <a:solidFill>
                <a:schemeClr val="tx2"/>
              </a:solidFill>
            </a:endParaRPr>
          </a:p>
        </p:txBody>
      </p:sp>
      <p:pic>
        <p:nvPicPr>
          <p:cNvPr id="1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746"/>
          <a:stretch/>
        </p:blipFill>
        <p:spPr bwMode="auto">
          <a:xfrm>
            <a:off x="6456040" y="4221088"/>
            <a:ext cx="1584176" cy="2229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6732" y="4491628"/>
            <a:ext cx="1512573" cy="213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51220" b="10319"/>
          <a:stretch/>
        </p:blipFill>
        <p:spPr bwMode="auto">
          <a:xfrm>
            <a:off x="8661832" y="4805863"/>
            <a:ext cx="1511830" cy="1929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7131577" y="4192154"/>
            <a:ext cx="3456384" cy="584775"/>
          </a:xfrm>
          <a:prstGeom prst="rect">
            <a:avLst/>
          </a:prstGeom>
          <a:noFill/>
        </p:spPr>
        <p:txBody>
          <a:bodyPr wrap="square" rtlCol="0">
            <a:spAutoFit/>
          </a:bodyPr>
          <a:lstStyle/>
          <a:p>
            <a:pPr algn="r"/>
            <a:r>
              <a:rPr lang="en-GB" sz="3200" dirty="0" smtClean="0">
                <a:solidFill>
                  <a:schemeClr val="tx2"/>
                </a:solidFill>
              </a:rPr>
              <a:t>Plans</a:t>
            </a:r>
            <a:endParaRPr lang="en-GB" sz="3200" dirty="0">
              <a:solidFill>
                <a:schemeClr val="tx2"/>
              </a:solidFill>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99398" y="5070345"/>
            <a:ext cx="1647177" cy="2218198"/>
          </a:xfrm>
          <a:prstGeom prst="rect">
            <a:avLst/>
          </a:prstGeom>
        </p:spPr>
      </p:pic>
      <p:sp>
        <p:nvSpPr>
          <p:cNvPr id="19" name="Title 3"/>
          <p:cNvSpPr txBox="1">
            <a:spLocks/>
          </p:cNvSpPr>
          <p:nvPr/>
        </p:nvSpPr>
        <p:spPr>
          <a:xfrm>
            <a:off x="651600" y="545112"/>
            <a:ext cx="10811854" cy="748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4000" dirty="0" smtClean="0">
                <a:latin typeface="Garamond" panose="02020404030301010803" pitchFamily="18" charset="0"/>
              </a:rPr>
              <a:t>Communities of practice</a:t>
            </a:r>
            <a:endParaRPr lang="en-GB" sz="4000" dirty="0">
              <a:latin typeface="Garamond" panose="02020404030301010803" pitchFamily="18" charset="0"/>
            </a:endParaRPr>
          </a:p>
        </p:txBody>
      </p:sp>
    </p:spTree>
    <p:extLst>
      <p:ext uri="{BB962C8B-B14F-4D97-AF65-F5344CB8AC3E}">
        <p14:creationId xmlns:p14="http://schemas.microsoft.com/office/powerpoint/2010/main" val="4636730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ctrTitle"/>
          </p:nvPr>
        </p:nvSpPr>
        <p:spPr>
          <a:xfrm>
            <a:off x="651600" y="545112"/>
            <a:ext cx="10811854" cy="748429"/>
          </a:xfrm>
        </p:spPr>
        <p:txBody>
          <a:bodyPr anchor="t">
            <a:normAutofit/>
          </a:bodyPr>
          <a:lstStyle/>
          <a:p>
            <a:pPr algn="r"/>
            <a:r>
              <a:rPr lang="en-GB" sz="4000" dirty="0" smtClean="0">
                <a:latin typeface="Garamond" panose="02020404030301010803" pitchFamily="18" charset="0"/>
              </a:rPr>
              <a:t>Building on the success of the Health Services</a:t>
            </a:r>
            <a:endParaRPr lang="en-GB" sz="4000" dirty="0">
              <a:latin typeface="Garamond" panose="02020404030301010803" pitchFamily="18" charset="0"/>
            </a:endParaRPr>
          </a:p>
        </p:txBody>
      </p:sp>
      <p:sp>
        <p:nvSpPr>
          <p:cNvPr id="6" name="Title 3"/>
          <p:cNvSpPr txBox="1">
            <a:spLocks/>
          </p:cNvSpPr>
          <p:nvPr/>
        </p:nvSpPr>
        <p:spPr>
          <a:xfrm>
            <a:off x="591014" y="1505414"/>
            <a:ext cx="8865220" cy="74842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smtClean="0"/>
              <a:t>Keeping ill </a:t>
            </a:r>
            <a:r>
              <a:rPr lang="en-GB" sz="2800" dirty="0"/>
              <a:t>people alive…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12" y="2465716"/>
            <a:ext cx="5436000" cy="397395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168" y="1851102"/>
            <a:ext cx="5436289" cy="4588571"/>
          </a:xfrm>
          <a:prstGeom prst="rect">
            <a:avLst/>
          </a:prstGeom>
        </p:spPr>
      </p:pic>
      <p:sp>
        <p:nvSpPr>
          <p:cNvPr id="12" name="Title 3"/>
          <p:cNvSpPr txBox="1">
            <a:spLocks/>
          </p:cNvSpPr>
          <p:nvPr/>
        </p:nvSpPr>
        <p:spPr>
          <a:xfrm>
            <a:off x="6311370" y="1511177"/>
            <a:ext cx="5415810" cy="74842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t>…to keeping people well for longer</a:t>
            </a:r>
          </a:p>
        </p:txBody>
      </p:sp>
    </p:spTree>
    <p:extLst>
      <p:ext uri="{BB962C8B-B14F-4D97-AF65-F5344CB8AC3E}">
        <p14:creationId xmlns:p14="http://schemas.microsoft.com/office/powerpoint/2010/main" val="326557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 xmlns:a16="http://schemas.microsoft.com/office/drawing/2014/main" id="{66B332A4-D438-4773-A77F-5ED49A448D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 xmlns:a16="http://schemas.microsoft.com/office/drawing/2014/main" id="{DF9AD32D-FF05-44F4-BD4D-9CEE89B71E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 xmlns:a16="http://schemas.microsoft.com/office/drawing/2014/main" id="{F2C9D3DE-50C4-4DC8-AFC8-65F28DF5FB43}"/>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A shared focus on people’s health</a:t>
            </a:r>
            <a:br>
              <a:rPr lang="en-US" sz="5400" dirty="0">
                <a:solidFill>
                  <a:schemeClr val="bg1">
                    <a:lumMod val="95000"/>
                    <a:lumOff val="5000"/>
                  </a:schemeClr>
                </a:solidFill>
              </a:rPr>
            </a:br>
            <a:r>
              <a:rPr lang="en-US" sz="5400" dirty="0">
                <a:solidFill>
                  <a:schemeClr val="bg1">
                    <a:lumMod val="95000"/>
                    <a:lumOff val="5000"/>
                  </a:schemeClr>
                </a:solidFill>
              </a:rPr>
              <a:t/>
            </a:r>
            <a:br>
              <a:rPr lang="en-US" sz="5400" dirty="0">
                <a:solidFill>
                  <a:schemeClr val="bg1">
                    <a:lumMod val="95000"/>
                    <a:lumOff val="5000"/>
                  </a:schemeClr>
                </a:solidFill>
              </a:rPr>
            </a:br>
            <a:r>
              <a:rPr lang="en-US" sz="2400" dirty="0">
                <a:solidFill>
                  <a:schemeClr val="bg1">
                    <a:lumMod val="95000"/>
                    <a:lumOff val="5000"/>
                  </a:schemeClr>
                </a:solidFill>
              </a:rPr>
              <a:t>Planning together for individual and population health</a:t>
            </a:r>
          </a:p>
        </p:txBody>
      </p:sp>
    </p:spTree>
    <p:extLst>
      <p:ext uri="{BB962C8B-B14F-4D97-AF65-F5344CB8AC3E}">
        <p14:creationId xmlns:p14="http://schemas.microsoft.com/office/powerpoint/2010/main" val="2411290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4">
            <a:extLst>
              <a:ext uri="{FF2B5EF4-FFF2-40B4-BE49-F238E27FC236}">
                <a16:creationId xmlns="" xmlns:a16="http://schemas.microsoft.com/office/drawing/2014/main" id="{26315B66-15D7-4520-81CE-EEEA8AEFDE0B}"/>
              </a:ext>
            </a:extLst>
          </p:cNvPr>
          <p:cNvSpPr/>
          <p:nvPr/>
        </p:nvSpPr>
        <p:spPr>
          <a:xfrm>
            <a:off x="922660" y="2472687"/>
            <a:ext cx="4820478" cy="2040834"/>
          </a:xfrm>
          <a:prstGeom prst="wedgeRectCallout">
            <a:avLst>
              <a:gd name="adj1" fmla="val -42769"/>
              <a:gd name="adj2" fmla="val 81500"/>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i="1" dirty="0"/>
              <a:t>‘Prevention needs to be at the forefront of all national and local policies, weaved into plans for everything from health and social care to town planning, housing and transport.’    </a:t>
            </a:r>
            <a:r>
              <a:rPr lang="en-GB" dirty="0"/>
              <a:t>Prevention Green Paper </a:t>
            </a:r>
            <a:r>
              <a:rPr lang="en-GB" dirty="0" smtClean="0"/>
              <a:t>2019</a:t>
            </a:r>
            <a:endParaRPr lang="en-GB" dirty="0"/>
          </a:p>
        </p:txBody>
      </p:sp>
      <p:sp>
        <p:nvSpPr>
          <p:cNvPr id="6" name="Speech Bubble: Rectangle 5">
            <a:extLst>
              <a:ext uri="{FF2B5EF4-FFF2-40B4-BE49-F238E27FC236}">
                <a16:creationId xmlns="" xmlns:a16="http://schemas.microsoft.com/office/drawing/2014/main" id="{C1A29C51-74AE-4330-B210-2293FBF6F190}"/>
              </a:ext>
            </a:extLst>
          </p:cNvPr>
          <p:cNvSpPr/>
          <p:nvPr/>
        </p:nvSpPr>
        <p:spPr>
          <a:xfrm>
            <a:off x="6642976" y="2472687"/>
            <a:ext cx="4820478" cy="2040834"/>
          </a:xfrm>
          <a:prstGeom prst="wedgeRectCallout">
            <a:avLst>
              <a:gd name="adj1" fmla="val -42769"/>
              <a:gd name="adj2" fmla="val 81500"/>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i="1" dirty="0"/>
              <a:t>‘Any geography with planned housing growth should use the healthy new town principles as a guide for collaboration between Local Authorities, NHS services and developers in ensuring new developments plan, design and build healthier environments</a:t>
            </a:r>
            <a:r>
              <a:rPr lang="en-GB" dirty="0"/>
              <a:t>.’   NHS Long Term Plan Implementation Framework 2019</a:t>
            </a:r>
          </a:p>
        </p:txBody>
      </p:sp>
      <p:sp>
        <p:nvSpPr>
          <p:cNvPr id="7" name="Title 3"/>
          <p:cNvSpPr txBox="1">
            <a:spLocks/>
          </p:cNvSpPr>
          <p:nvPr/>
        </p:nvSpPr>
        <p:spPr>
          <a:xfrm>
            <a:off x="651600" y="545112"/>
            <a:ext cx="10811854" cy="748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4000" dirty="0" smtClean="0">
                <a:latin typeface="Garamond" panose="02020404030301010803" pitchFamily="18" charset="0"/>
              </a:rPr>
              <a:t>The opportunity for Planning for Health</a:t>
            </a:r>
            <a:endParaRPr lang="en-GB" sz="4000" dirty="0">
              <a:latin typeface="Garamond" panose="02020404030301010803" pitchFamily="18" charset="0"/>
            </a:endParaRPr>
          </a:p>
        </p:txBody>
      </p:sp>
    </p:spTree>
    <p:extLst>
      <p:ext uri="{BB962C8B-B14F-4D97-AF65-F5344CB8AC3E}">
        <p14:creationId xmlns:p14="http://schemas.microsoft.com/office/powerpoint/2010/main" val="1588773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ctrTitle"/>
          </p:nvPr>
        </p:nvSpPr>
        <p:spPr>
          <a:xfrm>
            <a:off x="651600" y="545112"/>
            <a:ext cx="10811854" cy="748429"/>
          </a:xfrm>
        </p:spPr>
        <p:txBody>
          <a:bodyPr anchor="t">
            <a:normAutofit/>
          </a:bodyPr>
          <a:lstStyle/>
          <a:p>
            <a:pPr algn="r"/>
            <a:r>
              <a:rPr lang="en-GB" sz="4000" dirty="0">
                <a:latin typeface="Garamond" panose="02020404030301010803" pitchFamily="18" charset="0"/>
              </a:rPr>
              <a:t>Planning and health – different perspectives</a:t>
            </a:r>
          </a:p>
        </p:txBody>
      </p:sp>
      <p:sp>
        <p:nvSpPr>
          <p:cNvPr id="11" name="Title 3"/>
          <p:cNvSpPr txBox="1">
            <a:spLocks/>
          </p:cNvSpPr>
          <p:nvPr/>
        </p:nvSpPr>
        <p:spPr>
          <a:xfrm>
            <a:off x="1757613" y="1829940"/>
            <a:ext cx="4047763" cy="459395"/>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mn-lt"/>
              </a:rPr>
              <a:t>Sustainable development</a:t>
            </a:r>
          </a:p>
        </p:txBody>
      </p:sp>
      <p:sp>
        <p:nvSpPr>
          <p:cNvPr id="12" name="Title 3"/>
          <p:cNvSpPr txBox="1">
            <a:spLocks/>
          </p:cNvSpPr>
          <p:nvPr/>
        </p:nvSpPr>
        <p:spPr>
          <a:xfrm>
            <a:off x="7766076" y="1829940"/>
            <a:ext cx="3238496" cy="459395"/>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latin typeface="+mn-lt"/>
              </a:rPr>
              <a:t>Health and wellbeing</a:t>
            </a:r>
          </a:p>
        </p:txBody>
      </p:sp>
      <p:sp>
        <p:nvSpPr>
          <p:cNvPr id="2" name="Left-Right Arrow 1"/>
          <p:cNvSpPr/>
          <p:nvPr/>
        </p:nvSpPr>
        <p:spPr>
          <a:xfrm>
            <a:off x="5270506" y="3909609"/>
            <a:ext cx="1069739" cy="265814"/>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613" y="2628774"/>
            <a:ext cx="2827484" cy="28274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5915" y="2576723"/>
            <a:ext cx="3998657" cy="2665771"/>
          </a:xfrm>
          <a:prstGeom prst="rect">
            <a:avLst/>
          </a:prstGeom>
        </p:spPr>
      </p:pic>
    </p:spTree>
    <p:extLst>
      <p:ext uri="{BB962C8B-B14F-4D97-AF65-F5344CB8AC3E}">
        <p14:creationId xmlns:p14="http://schemas.microsoft.com/office/powerpoint/2010/main" val="26294225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ctrTitle"/>
          </p:nvPr>
        </p:nvSpPr>
        <p:spPr>
          <a:xfrm>
            <a:off x="651600" y="545112"/>
            <a:ext cx="10811854" cy="748429"/>
          </a:xfrm>
        </p:spPr>
        <p:txBody>
          <a:bodyPr anchor="t">
            <a:normAutofit/>
          </a:bodyPr>
          <a:lstStyle/>
          <a:p>
            <a:pPr algn="r"/>
            <a:r>
              <a:rPr lang="en-GB" sz="4000" dirty="0" smtClean="0">
                <a:latin typeface="Garamond" panose="02020404030301010803" pitchFamily="18" charset="0"/>
              </a:rPr>
              <a:t>Planning and health – Different approaches</a:t>
            </a:r>
            <a:endParaRPr lang="en-GB" sz="4000" dirty="0">
              <a:latin typeface="Garamond" panose="02020404030301010803"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614" y="2289335"/>
            <a:ext cx="2787549" cy="2787549"/>
          </a:xfrm>
          <a:prstGeom prst="rect">
            <a:avLst/>
          </a:prstGeom>
        </p:spPr>
      </p:pic>
      <p:sp>
        <p:nvSpPr>
          <p:cNvPr id="8" name="Title 3"/>
          <p:cNvSpPr txBox="1">
            <a:spLocks/>
          </p:cNvSpPr>
          <p:nvPr/>
        </p:nvSpPr>
        <p:spPr>
          <a:xfrm>
            <a:off x="6559816" y="2702118"/>
            <a:ext cx="3238496" cy="52647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dirty="0" smtClean="0">
                <a:latin typeface="+mn-lt"/>
              </a:rPr>
              <a:t>Things and Spaces</a:t>
            </a:r>
          </a:p>
        </p:txBody>
      </p:sp>
      <p:sp>
        <p:nvSpPr>
          <p:cNvPr id="10" name="Title 3"/>
          <p:cNvSpPr txBox="1">
            <a:spLocks/>
          </p:cNvSpPr>
          <p:nvPr/>
        </p:nvSpPr>
        <p:spPr>
          <a:xfrm>
            <a:off x="6559816" y="3419872"/>
            <a:ext cx="3238496" cy="52647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dirty="0" smtClean="0">
                <a:latin typeface="+mn-lt"/>
              </a:rPr>
              <a:t>Atomised approach</a:t>
            </a:r>
          </a:p>
        </p:txBody>
      </p:sp>
      <p:sp>
        <p:nvSpPr>
          <p:cNvPr id="14" name="Title 3"/>
          <p:cNvSpPr txBox="1">
            <a:spLocks/>
          </p:cNvSpPr>
          <p:nvPr/>
        </p:nvSpPr>
        <p:spPr>
          <a:xfrm>
            <a:off x="6559816" y="4137626"/>
            <a:ext cx="3746683" cy="52647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dirty="0" smtClean="0">
                <a:latin typeface="+mn-lt"/>
              </a:rPr>
              <a:t>Containing and controlling</a:t>
            </a:r>
          </a:p>
        </p:txBody>
      </p:sp>
    </p:spTree>
    <p:extLst>
      <p:ext uri="{BB962C8B-B14F-4D97-AF65-F5344CB8AC3E}">
        <p14:creationId xmlns:p14="http://schemas.microsoft.com/office/powerpoint/2010/main" val="14724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51600" y="3523764"/>
            <a:ext cx="3675073" cy="2308324"/>
          </a:xfrm>
          <a:prstGeom prst="rect">
            <a:avLst/>
          </a:prstGeom>
          <a:noFill/>
        </p:spPr>
        <p:txBody>
          <a:bodyPr wrap="square" rtlCol="0">
            <a:spAutoFit/>
          </a:bodyPr>
          <a:lstStyle/>
          <a:p>
            <a:r>
              <a:rPr lang="en-GB" sz="3600" dirty="0"/>
              <a:t>“We know we’ve succeeded when we have annoyed everyone equally.”</a:t>
            </a:r>
          </a:p>
        </p:txBody>
      </p:sp>
      <p:sp>
        <p:nvSpPr>
          <p:cNvPr id="8" name="Rectangle 7"/>
          <p:cNvSpPr/>
          <p:nvPr/>
        </p:nvSpPr>
        <p:spPr>
          <a:xfrm>
            <a:off x="6776639" y="1995058"/>
            <a:ext cx="4637023" cy="81612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nchorCtr="0"/>
          <a:lstStyle/>
          <a:p>
            <a:r>
              <a:rPr lang="en-GB" sz="1600" b="1" dirty="0">
                <a:ln w="0"/>
                <a:solidFill>
                  <a:schemeClr val="tx1"/>
                </a:solidFill>
                <a:latin typeface="+mj-lt"/>
              </a:rPr>
              <a:t>Parking</a:t>
            </a:r>
          </a:p>
          <a:p>
            <a:r>
              <a:rPr lang="en-GB" sz="1600" dirty="0">
                <a:ln w="0"/>
                <a:solidFill>
                  <a:schemeClr val="tx1"/>
                </a:solidFill>
                <a:latin typeface="+mj-lt"/>
              </a:rPr>
              <a:t>Problem - People like parking</a:t>
            </a:r>
          </a:p>
          <a:p>
            <a:r>
              <a:rPr lang="en-GB" sz="1600" dirty="0">
                <a:ln w="0"/>
                <a:solidFill>
                  <a:schemeClr val="tx1"/>
                </a:solidFill>
                <a:latin typeface="+mj-lt"/>
              </a:rPr>
              <a:t>Solution – Give them parking – not too much</a:t>
            </a:r>
          </a:p>
        </p:txBody>
      </p:sp>
      <p:sp>
        <p:nvSpPr>
          <p:cNvPr id="9" name="Rectangle 8"/>
          <p:cNvSpPr/>
          <p:nvPr/>
        </p:nvSpPr>
        <p:spPr>
          <a:xfrm>
            <a:off x="6776640" y="2990895"/>
            <a:ext cx="4637023" cy="81612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nchorCtr="0"/>
          <a:lstStyle/>
          <a:p>
            <a:r>
              <a:rPr lang="en-GB" sz="1600" b="1" dirty="0">
                <a:ln w="0"/>
                <a:solidFill>
                  <a:schemeClr val="tx1"/>
                </a:solidFill>
                <a:latin typeface="+mj-lt"/>
              </a:rPr>
              <a:t>Privacy</a:t>
            </a:r>
          </a:p>
          <a:p>
            <a:r>
              <a:rPr lang="en-GB" sz="1600" dirty="0">
                <a:ln w="0"/>
                <a:solidFill>
                  <a:schemeClr val="tx1"/>
                </a:solidFill>
                <a:latin typeface="+mj-lt"/>
              </a:rPr>
              <a:t>Problem - People like privacy</a:t>
            </a:r>
          </a:p>
          <a:p>
            <a:r>
              <a:rPr lang="en-GB" sz="1600" dirty="0">
                <a:ln w="0"/>
                <a:solidFill>
                  <a:schemeClr val="tx1"/>
                </a:solidFill>
                <a:latin typeface="+mj-lt"/>
              </a:rPr>
              <a:t>Solution – Overlooking distance + a fence</a:t>
            </a:r>
          </a:p>
        </p:txBody>
      </p:sp>
      <p:sp>
        <p:nvSpPr>
          <p:cNvPr id="10" name="Rectangle 9"/>
          <p:cNvSpPr/>
          <p:nvPr/>
        </p:nvSpPr>
        <p:spPr>
          <a:xfrm>
            <a:off x="6771462" y="3985358"/>
            <a:ext cx="4642199" cy="81612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nchorCtr="0"/>
          <a:lstStyle/>
          <a:p>
            <a:r>
              <a:rPr lang="en-GB" sz="1600" b="1" dirty="0">
                <a:ln w="0"/>
                <a:solidFill>
                  <a:schemeClr val="tx1"/>
                </a:solidFill>
                <a:latin typeface="+mj-lt"/>
              </a:rPr>
              <a:t>Cycle paths</a:t>
            </a:r>
          </a:p>
          <a:p>
            <a:r>
              <a:rPr lang="en-GB" sz="1600" dirty="0">
                <a:ln w="0"/>
                <a:solidFill>
                  <a:schemeClr val="tx1"/>
                </a:solidFill>
                <a:latin typeface="+mj-lt"/>
              </a:rPr>
              <a:t>Problem – Cyclists need space away from cars</a:t>
            </a:r>
          </a:p>
          <a:p>
            <a:r>
              <a:rPr lang="en-GB" sz="1600" dirty="0">
                <a:ln w="0"/>
                <a:solidFill>
                  <a:schemeClr val="tx1"/>
                </a:solidFill>
                <a:latin typeface="+mj-lt"/>
              </a:rPr>
              <a:t>Solution – Cycle path away from cars</a:t>
            </a:r>
          </a:p>
        </p:txBody>
      </p:sp>
      <p:sp>
        <p:nvSpPr>
          <p:cNvPr id="11" name="Rectangle 10"/>
          <p:cNvSpPr/>
          <p:nvPr/>
        </p:nvSpPr>
        <p:spPr>
          <a:xfrm>
            <a:off x="6771463" y="4979820"/>
            <a:ext cx="4642198" cy="81612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nchorCtr="0"/>
          <a:lstStyle/>
          <a:p>
            <a:r>
              <a:rPr lang="en-GB" sz="1600" b="1" dirty="0">
                <a:ln w="0"/>
                <a:solidFill>
                  <a:schemeClr val="tx1"/>
                </a:solidFill>
                <a:latin typeface="+mj-lt"/>
              </a:rPr>
              <a:t>Walkability</a:t>
            </a:r>
          </a:p>
          <a:p>
            <a:r>
              <a:rPr lang="en-GB" sz="1600" dirty="0">
                <a:ln w="0"/>
                <a:solidFill>
                  <a:schemeClr val="tx1"/>
                </a:solidFill>
                <a:latin typeface="+mj-lt"/>
              </a:rPr>
              <a:t>Problem – People should walk to shops</a:t>
            </a:r>
          </a:p>
          <a:p>
            <a:r>
              <a:rPr lang="en-GB" sz="1600" dirty="0">
                <a:ln w="0"/>
                <a:solidFill>
                  <a:schemeClr val="tx1"/>
                </a:solidFill>
                <a:latin typeface="+mj-lt"/>
              </a:rPr>
              <a:t>Solution – Draw a 400m circle around a shop</a:t>
            </a:r>
          </a:p>
        </p:txBody>
      </p:sp>
      <p:sp>
        <p:nvSpPr>
          <p:cNvPr id="12" name="Title 3"/>
          <p:cNvSpPr txBox="1">
            <a:spLocks/>
          </p:cNvSpPr>
          <p:nvPr/>
        </p:nvSpPr>
        <p:spPr>
          <a:xfrm>
            <a:off x="6177775" y="2296642"/>
            <a:ext cx="593687" cy="514542"/>
          </a:xfrm>
          <a:prstGeom prst="rect">
            <a:avLst/>
          </a:prstGeom>
        </p:spPr>
        <p:txBody>
          <a:bodyPr vert="horz" lIns="91440" tIns="45720" rIns="91440" bIns="45720" rtlCol="0" anchor="t">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Garamond" panose="02020404030301010803" pitchFamily="18" charset="0"/>
              </a:rPr>
              <a:t>…</a:t>
            </a:r>
          </a:p>
        </p:txBody>
      </p:sp>
      <p:sp>
        <p:nvSpPr>
          <p:cNvPr id="14" name="Title 3"/>
          <p:cNvSpPr txBox="1">
            <a:spLocks/>
          </p:cNvSpPr>
          <p:nvPr/>
        </p:nvSpPr>
        <p:spPr>
          <a:xfrm>
            <a:off x="11520961" y="5387883"/>
            <a:ext cx="549931" cy="514542"/>
          </a:xfrm>
          <a:prstGeom prst="rect">
            <a:avLst/>
          </a:prstGeom>
        </p:spPr>
        <p:txBody>
          <a:bodyPr vert="horz" lIns="91440" tIns="45720" rIns="91440" bIns="45720" rtlCol="0" anchor="t">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Garamond" panose="02020404030301010803" pitchFamily="18" charset="0"/>
              </a:rPr>
              <a:t>…</a:t>
            </a:r>
          </a:p>
        </p:txBody>
      </p:sp>
      <p:grpSp>
        <p:nvGrpSpPr>
          <p:cNvPr id="17" name="Group 16"/>
          <p:cNvGrpSpPr/>
          <p:nvPr/>
        </p:nvGrpSpPr>
        <p:grpSpPr>
          <a:xfrm>
            <a:off x="591014" y="1505414"/>
            <a:ext cx="5586761" cy="4326674"/>
            <a:chOff x="591014" y="1505414"/>
            <a:chExt cx="5586761" cy="4326674"/>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8825" t="8837" r="15632" b="14494"/>
            <a:stretch/>
          </p:blipFill>
          <p:spPr>
            <a:xfrm>
              <a:off x="591014" y="1962615"/>
              <a:ext cx="5586761" cy="3869473"/>
            </a:xfrm>
            <a:prstGeom prst="rect">
              <a:avLst/>
            </a:prstGeom>
          </p:spPr>
        </p:pic>
        <p:sp>
          <p:nvSpPr>
            <p:cNvPr id="19" name="Title 3"/>
            <p:cNvSpPr txBox="1">
              <a:spLocks/>
            </p:cNvSpPr>
            <p:nvPr/>
          </p:nvSpPr>
          <p:spPr>
            <a:xfrm>
              <a:off x="591014" y="1505414"/>
              <a:ext cx="4125952" cy="74842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a:t>Sustainable New Town</a:t>
              </a:r>
            </a:p>
          </p:txBody>
        </p:sp>
      </p:grpSp>
      <p:sp>
        <p:nvSpPr>
          <p:cNvPr id="15" name="Title 3"/>
          <p:cNvSpPr txBox="1">
            <a:spLocks/>
          </p:cNvSpPr>
          <p:nvPr/>
        </p:nvSpPr>
        <p:spPr>
          <a:xfrm>
            <a:off x="651600" y="545112"/>
            <a:ext cx="10811854" cy="74842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4000" dirty="0" smtClean="0">
                <a:latin typeface="Garamond" panose="02020404030301010803" pitchFamily="18" charset="0"/>
              </a:rPr>
              <a:t>Planning and health – Different approaches</a:t>
            </a:r>
            <a:endParaRPr lang="en-GB" sz="4000" dirty="0">
              <a:latin typeface="Garamond" panose="02020404030301010803" pitchFamily="18" charset="0"/>
            </a:endParaRPr>
          </a:p>
        </p:txBody>
      </p:sp>
    </p:spTree>
    <p:extLst>
      <p:ext uri="{BB962C8B-B14F-4D97-AF65-F5344CB8AC3E}">
        <p14:creationId xmlns:p14="http://schemas.microsoft.com/office/powerpoint/2010/main" val="278029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614" y="2702118"/>
            <a:ext cx="1868014" cy="1868014"/>
          </a:xfrm>
          <a:prstGeom prst="rect">
            <a:avLst/>
          </a:prstGeom>
        </p:spPr>
      </p:pic>
      <p:sp>
        <p:nvSpPr>
          <p:cNvPr id="10" name="Title 3"/>
          <p:cNvSpPr txBox="1">
            <a:spLocks/>
          </p:cNvSpPr>
          <p:nvPr/>
        </p:nvSpPr>
        <p:spPr>
          <a:xfrm>
            <a:off x="6559816" y="2702118"/>
            <a:ext cx="3238496" cy="52647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dirty="0" smtClean="0">
                <a:latin typeface="+mn-lt"/>
              </a:rPr>
              <a:t>People and experience</a:t>
            </a:r>
          </a:p>
        </p:txBody>
      </p:sp>
      <p:sp>
        <p:nvSpPr>
          <p:cNvPr id="14" name="Title 3"/>
          <p:cNvSpPr txBox="1">
            <a:spLocks/>
          </p:cNvSpPr>
          <p:nvPr/>
        </p:nvSpPr>
        <p:spPr>
          <a:xfrm>
            <a:off x="6559816" y="3419872"/>
            <a:ext cx="3238496" cy="52647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dirty="0" smtClean="0">
                <a:latin typeface="+mn-lt"/>
              </a:rPr>
              <a:t>Promoting and enabling</a:t>
            </a:r>
          </a:p>
        </p:txBody>
      </p:sp>
      <p:sp>
        <p:nvSpPr>
          <p:cNvPr id="15" name="Title 3"/>
          <p:cNvSpPr txBox="1">
            <a:spLocks/>
          </p:cNvSpPr>
          <p:nvPr/>
        </p:nvSpPr>
        <p:spPr>
          <a:xfrm>
            <a:off x="6559816" y="4137626"/>
            <a:ext cx="3746683" cy="52647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dirty="0" smtClean="0">
                <a:latin typeface="+mn-lt"/>
              </a:rPr>
              <a:t>‘Whole person’ approach</a:t>
            </a:r>
          </a:p>
        </p:txBody>
      </p:sp>
      <p:sp>
        <p:nvSpPr>
          <p:cNvPr id="16" name="Title 3"/>
          <p:cNvSpPr txBox="1">
            <a:spLocks/>
          </p:cNvSpPr>
          <p:nvPr/>
        </p:nvSpPr>
        <p:spPr>
          <a:xfrm>
            <a:off x="651600" y="545112"/>
            <a:ext cx="10811854" cy="74842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4000" dirty="0" smtClean="0">
                <a:latin typeface="Garamond" panose="02020404030301010803" pitchFamily="18" charset="0"/>
              </a:rPr>
              <a:t>Planning and health – Different approaches</a:t>
            </a:r>
            <a:endParaRPr lang="en-GB" sz="4000" dirty="0">
              <a:latin typeface="Garamond" panose="02020404030301010803" pitchFamily="18" charset="0"/>
            </a:endParaRPr>
          </a:p>
        </p:txBody>
      </p:sp>
    </p:spTree>
    <p:extLst>
      <p:ext uri="{BB962C8B-B14F-4D97-AF65-F5344CB8AC3E}">
        <p14:creationId xmlns:p14="http://schemas.microsoft.com/office/powerpoint/2010/main" val="239181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77664D4-E71E-0D46-8730-E691A40C7A4E}"/>
              </a:ext>
            </a:extLst>
          </p:cNvPr>
          <p:cNvSpPr txBox="1"/>
          <p:nvPr/>
        </p:nvSpPr>
        <p:spPr>
          <a:xfrm>
            <a:off x="651600" y="5145482"/>
            <a:ext cx="3675073" cy="646331"/>
          </a:xfrm>
          <a:prstGeom prst="rect">
            <a:avLst/>
          </a:prstGeom>
          <a:noFill/>
        </p:spPr>
        <p:txBody>
          <a:bodyPr wrap="square" rtlCol="0">
            <a:spAutoFit/>
          </a:bodyPr>
          <a:lstStyle/>
          <a:p>
            <a:r>
              <a:rPr lang="en-GB" sz="3600" dirty="0"/>
              <a:t>How do you feel?</a:t>
            </a:r>
          </a:p>
        </p:txBody>
      </p:sp>
      <p:pic>
        <p:nvPicPr>
          <p:cNvPr id="3" name="Picture 2">
            <a:extLst>
              <a:ext uri="{FF2B5EF4-FFF2-40B4-BE49-F238E27FC236}">
                <a16:creationId xmlns:a16="http://schemas.microsoft.com/office/drawing/2014/main" xmlns="" id="{8890A1BE-3CE0-F745-BB2D-9D4F9CE78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172" y="2447412"/>
            <a:ext cx="2230709" cy="2230709"/>
          </a:xfrm>
          <a:prstGeom prst="rect">
            <a:avLst/>
          </a:prstGeom>
        </p:spPr>
      </p:pic>
      <p:sp>
        <p:nvSpPr>
          <p:cNvPr id="6" name="Title 3"/>
          <p:cNvSpPr txBox="1">
            <a:spLocks/>
          </p:cNvSpPr>
          <p:nvPr/>
        </p:nvSpPr>
        <p:spPr>
          <a:xfrm>
            <a:off x="651600" y="545112"/>
            <a:ext cx="10811854" cy="74842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4000" dirty="0" smtClean="0">
                <a:latin typeface="Garamond" panose="02020404030301010803" pitchFamily="18" charset="0"/>
              </a:rPr>
              <a:t>Planning and health – Different approaches</a:t>
            </a:r>
            <a:endParaRPr lang="en-GB" sz="4000" dirty="0">
              <a:latin typeface="Garamond" panose="02020404030301010803" pitchFamily="18" charset="0"/>
            </a:endParaRPr>
          </a:p>
        </p:txBody>
      </p:sp>
    </p:spTree>
    <p:extLst>
      <p:ext uri="{BB962C8B-B14F-4D97-AF65-F5344CB8AC3E}">
        <p14:creationId xmlns:p14="http://schemas.microsoft.com/office/powerpoint/2010/main" val="323090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314" y="1948845"/>
            <a:ext cx="943948" cy="1099699"/>
          </a:xfrm>
          <a:prstGeom prst="rect">
            <a:avLst/>
          </a:prstGeom>
        </p:spPr>
      </p:pic>
      <p:sp>
        <p:nvSpPr>
          <p:cNvPr id="2" name="TextBox 1">
            <a:extLst>
              <a:ext uri="{FF2B5EF4-FFF2-40B4-BE49-F238E27FC236}">
                <a16:creationId xmlns:a16="http://schemas.microsoft.com/office/drawing/2014/main" xmlns="" id="{077664D4-E71E-0D46-8730-E691A40C7A4E}"/>
              </a:ext>
            </a:extLst>
          </p:cNvPr>
          <p:cNvSpPr txBox="1"/>
          <p:nvPr/>
        </p:nvSpPr>
        <p:spPr>
          <a:xfrm>
            <a:off x="651600" y="5145482"/>
            <a:ext cx="9791543" cy="646331"/>
          </a:xfrm>
          <a:prstGeom prst="rect">
            <a:avLst/>
          </a:prstGeom>
          <a:noFill/>
        </p:spPr>
        <p:txBody>
          <a:bodyPr wrap="square" rtlCol="0">
            <a:spAutoFit/>
          </a:bodyPr>
          <a:lstStyle/>
          <a:p>
            <a:r>
              <a:rPr lang="en-GB" sz="3600" dirty="0"/>
              <a:t>How </a:t>
            </a:r>
            <a:r>
              <a:rPr lang="en-GB" sz="3600" dirty="0" smtClean="0"/>
              <a:t>do you feel here?</a:t>
            </a:r>
            <a:endParaRPr lang="en-GB" sz="36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00" y="1433841"/>
            <a:ext cx="1779381" cy="177938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3681" y="1433842"/>
            <a:ext cx="1779381" cy="177938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0362" y="1439652"/>
            <a:ext cx="1779381" cy="177938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6833" y="1427942"/>
            <a:ext cx="1779381" cy="1779381"/>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6214" y="1848171"/>
            <a:ext cx="1020311" cy="1188662"/>
          </a:xfrm>
          <a:prstGeom prst="rect">
            <a:avLst/>
          </a:prstGeom>
        </p:spPr>
      </p:pic>
      <p:pic>
        <p:nvPicPr>
          <p:cNvPr id="13" name="Picture 12">
            <a:extLst>
              <a:ext uri="{FF2B5EF4-FFF2-40B4-BE49-F238E27FC236}">
                <a16:creationId xmlns:a16="http://schemas.microsoft.com/office/drawing/2014/main" xmlns="" id="{8890A1BE-3CE0-F745-BB2D-9D4F9CE78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2172" y="2447412"/>
            <a:ext cx="2230709" cy="2230709"/>
          </a:xfrm>
          <a:prstGeom prst="rect">
            <a:avLst/>
          </a:prstGeom>
        </p:spPr>
      </p:pic>
      <p:sp>
        <p:nvSpPr>
          <p:cNvPr id="16" name="Title 3"/>
          <p:cNvSpPr txBox="1">
            <a:spLocks/>
          </p:cNvSpPr>
          <p:nvPr/>
        </p:nvSpPr>
        <p:spPr>
          <a:xfrm>
            <a:off x="651600" y="545112"/>
            <a:ext cx="10811854" cy="74842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4000" dirty="0" smtClean="0">
                <a:latin typeface="Garamond" panose="02020404030301010803" pitchFamily="18" charset="0"/>
              </a:rPr>
              <a:t>Planning and health – Different approaches</a:t>
            </a:r>
            <a:endParaRPr lang="en-GB" sz="4000" dirty="0">
              <a:latin typeface="Garamond" panose="02020404030301010803" pitchFamily="18" charset="0"/>
            </a:endParaRPr>
          </a:p>
        </p:txBody>
      </p:sp>
    </p:spTree>
    <p:extLst>
      <p:ext uri="{BB962C8B-B14F-4D97-AF65-F5344CB8AC3E}">
        <p14:creationId xmlns:p14="http://schemas.microsoft.com/office/powerpoint/2010/main" val="14809156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D2CA70CA811A4C9F18DA57CEC52A38" ma:contentTypeVersion="10" ma:contentTypeDescription="Create a new document." ma:contentTypeScope="" ma:versionID="eb77b47be9ce329ef3243f76179df2e3">
  <xsd:schema xmlns:xsd="http://www.w3.org/2001/XMLSchema" xmlns:xs="http://www.w3.org/2001/XMLSchema" xmlns:p="http://schemas.microsoft.com/office/2006/metadata/properties" xmlns:ns2="3e6cab67-71e1-43fe-bf44-962cf23444a2" xmlns:ns3="22d97ed3-d2a5-4c55-aaa9-0f8d366c11e6" targetNamespace="http://schemas.microsoft.com/office/2006/metadata/properties" ma:root="true" ma:fieldsID="ce6cdf38a8f1a12195fb6d39bc502dfe" ns2:_="" ns3:_="">
    <xsd:import namespace="3e6cab67-71e1-43fe-bf44-962cf23444a2"/>
    <xsd:import namespace="22d97ed3-d2a5-4c55-aaa9-0f8d366c11e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6cab67-71e1-43fe-bf44-962cf23444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d97ed3-d2a5-4c55-aaa9-0f8d366c11e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326C1B-DD79-4D06-937C-1D52924BA4DD}"/>
</file>

<file path=customXml/itemProps2.xml><?xml version="1.0" encoding="utf-8"?>
<ds:datastoreItem xmlns:ds="http://schemas.openxmlformats.org/officeDocument/2006/customXml" ds:itemID="{2FFC1E4D-34A9-4364-B7DA-F2FDE21973AA}"/>
</file>

<file path=customXml/itemProps3.xml><?xml version="1.0" encoding="utf-8"?>
<ds:datastoreItem xmlns:ds="http://schemas.openxmlformats.org/officeDocument/2006/customXml" ds:itemID="{8B7BE988-A226-4A77-90B9-6FE7FFC43436}"/>
</file>

<file path=docProps/app.xml><?xml version="1.0" encoding="utf-8"?>
<Properties xmlns="http://schemas.openxmlformats.org/officeDocument/2006/extended-properties" xmlns:vt="http://schemas.openxmlformats.org/officeDocument/2006/docPropsVTypes">
  <TotalTime>5810</TotalTime>
  <Words>2054</Words>
  <Application>Microsoft Office PowerPoint</Application>
  <PresentationFormat>Widescreen</PresentationFormat>
  <Paragraphs>225</Paragraphs>
  <Slides>20</Slides>
  <Notes>20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20</vt:i4>
      </vt:variant>
    </vt:vector>
  </HeadingPairs>
  <TitlesOfParts>
    <vt:vector size="26" baseType="lpstr">
      <vt:lpstr>Arial</vt:lpstr>
      <vt:lpstr>Calibri</vt:lpstr>
      <vt:lpstr>Calibri Light</vt:lpstr>
      <vt:lpstr>Garamond</vt:lpstr>
      <vt:lpstr>Gill Sans MT</vt:lpstr>
      <vt:lpstr>Office Theme</vt:lpstr>
      <vt:lpstr>A holistic approach to development: Sharing ideals at Cranbrook Healthy New Town</vt:lpstr>
      <vt:lpstr>Building on the success of the Health Services</vt:lpstr>
      <vt:lpstr>PowerPoint Presentation</vt:lpstr>
      <vt:lpstr>Planning and health – different perspectives</vt:lpstr>
      <vt:lpstr>Planning and health – Different approaches</vt:lpstr>
      <vt:lpstr>PowerPoint Presentation</vt:lpstr>
      <vt:lpstr>PowerPoint Presentation</vt:lpstr>
      <vt:lpstr>PowerPoint Presentation</vt:lpstr>
      <vt:lpstr>PowerPoint Presentation</vt:lpstr>
      <vt:lpstr>Where would you like to live?</vt:lpstr>
      <vt:lpstr>PowerPoint Presentation</vt:lpstr>
      <vt:lpstr>PowerPoint Presentation</vt:lpstr>
      <vt:lpstr>Reactive forecasting</vt:lpstr>
      <vt:lpstr>Reactive forecasting</vt:lpstr>
      <vt:lpstr>PowerPoint Presentation</vt:lpstr>
      <vt:lpstr>Proactive forecasting</vt:lpstr>
      <vt:lpstr>Proactive forecasting</vt:lpstr>
      <vt:lpstr>PowerPoint Presentation</vt:lpstr>
      <vt:lpstr>PowerPoint Presentation</vt:lpstr>
      <vt:lpstr>A shared focus on people’s health  Planning together for individual and population health</vt:lpstr>
    </vt:vector>
  </TitlesOfParts>
  <Company>Strata Service Solutions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contested space to democratised utopia:</dc:title>
  <dc:creator>Kenji Shermer</dc:creator>
  <cp:lastModifiedBy>Kenji Shermer</cp:lastModifiedBy>
  <cp:revision>180</cp:revision>
  <dcterms:created xsi:type="dcterms:W3CDTF">2019-07-29T08:28:46Z</dcterms:created>
  <dcterms:modified xsi:type="dcterms:W3CDTF">2019-11-28T16:46:37Z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0x01010037D2CA70CA811A4C9F18DA57CEC52A38</vt:lpwstr>
  </property>
</Properties>
</file>