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74" r:id="rId3"/>
    <p:sldId id="281" r:id="rId4"/>
    <p:sldId id="261" r:id="rId5"/>
    <p:sldId id="276" r:id="rId6"/>
    <p:sldId id="273" r:id="rId7"/>
    <p:sldId id="259" r:id="rId8"/>
    <p:sldId id="262" r:id="rId9"/>
    <p:sldId id="277" r:id="rId10"/>
    <p:sldId id="263" r:id="rId11"/>
    <p:sldId id="264" r:id="rId12"/>
    <p:sldId id="278" r:id="rId13"/>
    <p:sldId id="279" r:id="rId14"/>
    <p:sldId id="280" r:id="rId15"/>
    <p:sldId id="265" r:id="rId16"/>
    <p:sldId id="266" r:id="rId17"/>
    <p:sldId id="282" r:id="rId18"/>
    <p:sldId id="284" r:id="rId19"/>
    <p:sldId id="260" r:id="rId20"/>
  </p:sldIdLst>
  <p:sldSz cx="11522075" cy="6480175"/>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41">
          <p15:clr>
            <a:srgbClr val="A4A3A4"/>
          </p15:clr>
        </p15:guide>
        <p15:guide id="2" pos="362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954"/>
    <a:srgbClr val="00A300"/>
    <a:srgbClr val="A5900F"/>
    <a:srgbClr val="DCD52E"/>
    <a:srgbClr val="5F5F5F"/>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13" autoAdjust="0"/>
  </p:normalViewPr>
  <p:slideViewPr>
    <p:cSldViewPr>
      <p:cViewPr varScale="1">
        <p:scale>
          <a:sx n="52" d="100"/>
          <a:sy n="52" d="100"/>
        </p:scale>
        <p:origin x="1542" y="78"/>
      </p:cViewPr>
      <p:guideLst>
        <p:guide orient="horz" pos="2041"/>
        <p:guide pos="3629"/>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94" d="100"/>
          <a:sy n="94" d="100"/>
        </p:scale>
        <p:origin x="-1704" y="3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63AAAC-2F44-408A-A539-E82923D8C5C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7BC86C1B-F4D3-4B09-A433-0AA9EEA36C7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8FF7D6C-2DBC-447A-92F3-7C4131B77530}" type="datetimeFigureOut">
              <a:rPr lang="en-US" altLang="en-US"/>
              <a:pPr>
                <a:defRPr/>
              </a:pPr>
              <a:t>11/13/2019</a:t>
            </a:fld>
            <a:endParaRPr lang="en-US" altLang="en-US"/>
          </a:p>
        </p:txBody>
      </p:sp>
      <p:sp>
        <p:nvSpPr>
          <p:cNvPr id="4" name="Slide Image Placeholder 3">
            <a:extLst>
              <a:ext uri="{FF2B5EF4-FFF2-40B4-BE49-F238E27FC236}">
                <a16:creationId xmlns:a16="http://schemas.microsoft.com/office/drawing/2014/main" id="{E888FF25-D3E0-4E87-90A7-2C451FB4B50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CBFF0A3-DEF0-49B6-87B3-B8D08620533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85D28A4E-4B40-4745-B095-96FB1B04068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DCEDC507-CBCA-45E2-A7CC-BB323E586DD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FEDB1D4-C767-432C-A06E-132C2378C66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6768DBC-DF95-4F7A-94F6-851C2C0571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14E7639-BA22-4354-9C7C-B6185105AF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As an occupational therapist with over 25 years experience in housing</a:t>
            </a:r>
            <a:r>
              <a:rPr lang="en-US" altLang="en-US" b="1"/>
              <a:t>, I am regularly reminded of the  impact that an inaccessible environment can have peoples every day lives </a:t>
            </a:r>
          </a:p>
          <a:p>
            <a:pPr marL="171450" indent="-171450" eaLnBrk="1" hangingPunct="1">
              <a:spcBef>
                <a:spcPct val="0"/>
              </a:spcBef>
              <a:buFontTx/>
              <a:buChar char="•"/>
            </a:pPr>
            <a:r>
              <a:rPr lang="en-US" altLang="en-US" b="1"/>
              <a:t>Being restricted </a:t>
            </a:r>
            <a:r>
              <a:rPr lang="en-US" altLang="en-US"/>
              <a:t>- </a:t>
            </a:r>
            <a:r>
              <a:rPr lang="en-US" altLang="en-US" b="1"/>
              <a:t>Not being able to do the most simple and everyday things in your own home </a:t>
            </a:r>
            <a:r>
              <a:rPr lang="en-US" altLang="en-US"/>
              <a:t>–such as getting up and down stairs, keeping clean, preparing meals – and being able to get out – </a:t>
            </a:r>
          </a:p>
          <a:p>
            <a:pPr marL="171450" indent="-171450" eaLnBrk="1" hangingPunct="1">
              <a:spcBef>
                <a:spcPct val="0"/>
              </a:spcBef>
              <a:buFontTx/>
              <a:buChar char="•"/>
            </a:pPr>
            <a:r>
              <a:rPr lang="en-US" altLang="en-US" b="1"/>
              <a:t>Every day all over the UK occupational therapists are faced with situations </a:t>
            </a:r>
            <a:r>
              <a:rPr lang="en-US" altLang="en-US"/>
              <a:t>that they know can be resolved by simple straightforward adaptations – such as level access showers,  stairlifts, or ramps</a:t>
            </a:r>
          </a:p>
          <a:p>
            <a:pPr marL="171450" indent="-171450" eaLnBrk="1" hangingPunct="1">
              <a:spcBef>
                <a:spcPct val="0"/>
              </a:spcBef>
              <a:buFontTx/>
              <a:buChar char="•"/>
            </a:pPr>
            <a:r>
              <a:rPr lang="en-US" altLang="en-US" b="1"/>
              <a:t>We are meeting people, who have already been waiting a long time to see us </a:t>
            </a:r>
            <a:r>
              <a:rPr lang="en-US" altLang="en-US"/>
              <a:t>– who need these adaptations TODAY knowing that, if they are applying for funding,  it may be several months if not longer before it is installed  – and some places are better than others </a:t>
            </a:r>
          </a:p>
          <a:p>
            <a:pPr marL="171450" indent="-171450" eaLnBrk="1" hangingPunct="1">
              <a:spcBef>
                <a:spcPct val="0"/>
              </a:spcBef>
              <a:buFontTx/>
              <a:buChar char="•"/>
            </a:pPr>
            <a:r>
              <a:rPr lang="en-US" altLang="en-US"/>
              <a:t>Generally it is our experience that people who come to local authorities seeking an assessment</a:t>
            </a:r>
            <a:r>
              <a:rPr lang="en-US" altLang="en-US" b="1"/>
              <a:t>, EITHER  know what they need but cannot afford </a:t>
            </a:r>
            <a:r>
              <a:rPr lang="en-US" altLang="en-US"/>
              <a:t>it </a:t>
            </a:r>
            <a:r>
              <a:rPr lang="en-US" altLang="en-US" b="1"/>
              <a:t>OR  can afford to fund themselve</a:t>
            </a:r>
            <a:r>
              <a:rPr lang="en-US" altLang="en-US"/>
              <a:t>s but just need advice on the best solution to meet their needs</a:t>
            </a:r>
          </a:p>
          <a:p>
            <a:pPr marL="171450" indent="-171450" eaLnBrk="1" hangingPunct="1">
              <a:spcBef>
                <a:spcPct val="0"/>
              </a:spcBef>
            </a:pPr>
            <a:r>
              <a:rPr lang="en-US" altLang="en-US"/>
              <a:t>So it was a brilliant opportunity to be involved in this project to have a chance to consider how we can reduce these delays</a:t>
            </a:r>
          </a:p>
        </p:txBody>
      </p:sp>
      <p:sp>
        <p:nvSpPr>
          <p:cNvPr id="32772" name="Slide Number Placeholder 3">
            <a:extLst>
              <a:ext uri="{FF2B5EF4-FFF2-40B4-BE49-F238E27FC236}">
                <a16:creationId xmlns:a16="http://schemas.microsoft.com/office/drawing/2014/main" id="{A1F95298-AC72-4284-BC4F-0FF181501B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FC7B60C-9172-45A4-8420-8D129AA9A010}" type="slidenum">
              <a:rPr lang="en-GB" altLang="en-US"/>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FB3F397-988B-4416-8A93-EAE590A828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98987D23-7853-4F85-A765-46039DE7FD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Detailed guidance is provided in the form of tables in Section – for each level of interventin – universal / targeted / and specialist to outline the key factors to consider in terms of Nature of complexity/ Workforce skills/ Operational Considerations </a:t>
            </a:r>
          </a:p>
          <a:p>
            <a:r>
              <a:rPr lang="en-US" altLang="en-US"/>
              <a:t>I have taken some typical situations as means to illustrate how these tables might be applied </a:t>
            </a:r>
          </a:p>
        </p:txBody>
      </p:sp>
      <p:sp>
        <p:nvSpPr>
          <p:cNvPr id="43012" name="Slide Number Placeholder 3">
            <a:extLst>
              <a:ext uri="{FF2B5EF4-FFF2-40B4-BE49-F238E27FC236}">
                <a16:creationId xmlns:a16="http://schemas.microsoft.com/office/drawing/2014/main" id="{65C8B762-CAFB-43E5-8F06-8632C9E3C5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4550BC8-D79C-41CD-BC7D-B175F61C21D6}"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B4EAFDC-15C3-4DB2-8683-C269F02774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AA2ECC8-0873-4733-B7D2-221091B9A0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5EBA022D-7CFF-44D0-8806-9B8CB60885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C293529-C09A-4A6A-ABF5-69122E8EBD9E}"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8C9377A-5292-47AF-BC28-1A4BFDC6FA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BA33A592-6BAD-4A98-BB4C-43F819A3D0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a:extLst>
              <a:ext uri="{FF2B5EF4-FFF2-40B4-BE49-F238E27FC236}">
                <a16:creationId xmlns:a16="http://schemas.microsoft.com/office/drawing/2014/main" id="{6C2693D0-5707-4739-BF10-C56E4A1312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3FED879-1F9B-4725-B28A-0AE42049E2DF}"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3300094-2AE4-45B7-BD9D-B66997BEFD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7B5B159-4ED0-44F8-9BA7-69DB7744FB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a:extLst>
              <a:ext uri="{FF2B5EF4-FFF2-40B4-BE49-F238E27FC236}">
                <a16:creationId xmlns:a16="http://schemas.microsoft.com/office/drawing/2014/main" id="{970841D8-936E-4034-8DCC-9D18FFA0DA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42D33B1-968D-4DC2-9306-23C3C44D74DE}"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8363B42-E016-44FD-B390-23B34AEB8F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559E0878-5221-4D8E-9777-02CCD46AEA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For many people concerned with the delivery of adaptations, what we are proposing in this guide is not new - It is simply a reflection  of how existing practice is developing to respond to the growing</a:t>
            </a:r>
          </a:p>
          <a:p>
            <a:pPr eaLnBrk="1" hangingPunct="1">
              <a:spcBef>
                <a:spcPct val="0"/>
              </a:spcBef>
            </a:pPr>
            <a:r>
              <a:rPr lang="en-US" altLang="en-US" b="1"/>
              <a:t>One of the best parts of being involved in this project has been the opportunity to learn about  local service innovations  </a:t>
            </a:r>
          </a:p>
          <a:p>
            <a:pPr eaLnBrk="1" hangingPunct="1">
              <a:spcBef>
                <a:spcPct val="0"/>
              </a:spcBef>
            </a:pPr>
            <a:r>
              <a:rPr lang="en-US" altLang="en-US"/>
              <a:t>We have included a number of examples that we hope will act as a useful resource for organisations who want to make changes to the way they work – </a:t>
            </a:r>
            <a:r>
              <a:rPr lang="en-US" altLang="en-US" b="1"/>
              <a:t>that include:</a:t>
            </a:r>
          </a:p>
          <a:p>
            <a:pPr eaLnBrk="1" hangingPunct="1">
              <a:spcBef>
                <a:spcPct val="0"/>
              </a:spcBef>
              <a:buFontTx/>
              <a:buChar char="•"/>
            </a:pPr>
            <a:r>
              <a:rPr lang="en-US" altLang="en-US"/>
              <a:t>Trusted Assessor Training – such as that delivered by </a:t>
            </a:r>
            <a:r>
              <a:rPr lang="en-US" altLang="en-US" b="1"/>
              <a:t>DLF in England  </a:t>
            </a:r>
            <a:r>
              <a:rPr lang="en-US" altLang="en-US"/>
              <a:t>and </a:t>
            </a:r>
            <a:r>
              <a:rPr lang="en-US" altLang="en-US" b="1"/>
              <a:t>Housing Solutions Change programe </a:t>
            </a:r>
            <a:r>
              <a:rPr lang="en-US" altLang="en-US"/>
              <a:t>Scotland</a:t>
            </a:r>
          </a:p>
          <a:p>
            <a:pPr eaLnBrk="1" hangingPunct="1">
              <a:spcBef>
                <a:spcPct val="0"/>
              </a:spcBef>
              <a:buFontTx/>
              <a:buChar char="•"/>
            </a:pPr>
            <a:r>
              <a:rPr lang="en-US" altLang="en-US" b="1"/>
              <a:t>Checklists that could be used as a Triage tool to  consider when an occupational therapist is or is not needed </a:t>
            </a:r>
            <a:r>
              <a:rPr lang="en-US" altLang="en-US"/>
              <a:t>from the DLF  and guidance on agreed level of responsbility from the OT service in Greenwich </a:t>
            </a:r>
          </a:p>
          <a:p>
            <a:pPr eaLnBrk="1" hangingPunct="1">
              <a:spcBef>
                <a:spcPct val="0"/>
              </a:spcBef>
              <a:buFontTx/>
              <a:buChar char="•"/>
            </a:pPr>
            <a:r>
              <a:rPr lang="en-US" altLang="en-US"/>
              <a:t>And a  brilliant example of how Communication  tools to ensure that for the adaptation are fit for purpose frm Northern Ireland</a:t>
            </a:r>
          </a:p>
          <a:p>
            <a:pPr eaLnBrk="1" hangingPunct="1">
              <a:spcBef>
                <a:spcPct val="0"/>
              </a:spcBef>
              <a:buFontTx/>
              <a:buChar char="•"/>
            </a:pPr>
            <a:r>
              <a:rPr lang="en-US" altLang="en-US"/>
              <a:t>Examples of how integrated teams and one stop shop service models can reduce delays such as the </a:t>
            </a:r>
            <a:r>
              <a:rPr lang="en-US" altLang="en-US" b="1"/>
              <a:t>Lightbulbproject in Leicerstershire  </a:t>
            </a:r>
            <a:r>
              <a:rPr lang="en-US" altLang="en-US"/>
              <a:t> and </a:t>
            </a:r>
            <a:r>
              <a:rPr lang="en-US" altLang="en-US" b="1"/>
              <a:t>Care and Repair Cymru Rapid Response Adaptations Service and Borders Care and Repair </a:t>
            </a:r>
            <a:r>
              <a:rPr lang="en-US" altLang="en-US"/>
              <a:t>that enables cross tenure  self referral </a:t>
            </a:r>
          </a:p>
          <a:p>
            <a:pPr eaLnBrk="1" hangingPunct="1">
              <a:spcBef>
                <a:spcPct val="0"/>
              </a:spcBef>
              <a:buFontTx/>
              <a:buChar char="•"/>
            </a:pPr>
            <a:r>
              <a:rPr lang="en-US" altLang="en-US" b="1"/>
              <a:t>We have been shown the value of cross agency forums at a strategic level to  support ongoing partnerships</a:t>
            </a:r>
            <a:r>
              <a:rPr lang="en-US" altLang="en-US"/>
              <a:t>(Home adaptations Consortum in England , Joint Adaptations Steering Group NI, the Accesible Housing Group in Scotland, and the Housing Adaptations Steering Group in Wales .</a:t>
            </a:r>
          </a:p>
        </p:txBody>
      </p:sp>
      <p:sp>
        <p:nvSpPr>
          <p:cNvPr id="47108" name="Slide Number Placeholder 3">
            <a:extLst>
              <a:ext uri="{FF2B5EF4-FFF2-40B4-BE49-F238E27FC236}">
                <a16:creationId xmlns:a16="http://schemas.microsoft.com/office/drawing/2014/main" id="{9B42E8DB-79DB-46F0-B1FE-6DDB90F1C0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2528DA9-E253-4234-A57A-AE12FC0E134E}"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E3FA2DE-CE92-440B-B5F0-D791428A71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6213A42F-9D57-4C9D-A794-6B51B00E6D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guide is presenting a new way to consider who is capable of carrying out assessments and making recommendations for adaptations to meet individual needs </a:t>
            </a:r>
          </a:p>
          <a:p>
            <a:r>
              <a:rPr lang="en-US" altLang="en-US"/>
              <a:t>It is not a guide on the technical aspects of how these adaptations are installed- and this will be dependent – not only what is feasible – but also what best meets the individual needs of the person concerned. </a:t>
            </a:r>
          </a:p>
          <a:p>
            <a:r>
              <a:rPr lang="en-US" altLang="en-US"/>
              <a:t>We have provided a  detailed list of sources of design guidance</a:t>
            </a:r>
          </a:p>
          <a:p>
            <a:r>
              <a:rPr lang="en-US" altLang="en-US"/>
              <a:t>What we consider to be the best examples of</a:t>
            </a:r>
          </a:p>
          <a:p>
            <a:pPr>
              <a:buFontTx/>
              <a:buChar char="•"/>
            </a:pPr>
            <a:r>
              <a:rPr lang="en-US" altLang="en-US"/>
              <a:t> guidance on space and layout for home adaptations </a:t>
            </a:r>
          </a:p>
          <a:p>
            <a:pPr>
              <a:buFontTx/>
              <a:buChar char="•"/>
            </a:pPr>
            <a:r>
              <a:rPr lang="en-US" altLang="en-US"/>
              <a:t>Organisations ( like home improvement agencies and care and repair ) who are best place to provide the technical expertise</a:t>
            </a:r>
          </a:p>
          <a:p>
            <a:pPr>
              <a:buFontTx/>
              <a:buChar char="•"/>
            </a:pPr>
            <a:r>
              <a:rPr lang="en-US" altLang="en-US"/>
              <a:t>And Organisation that specialise in specific needs including sensory and cognitive impairments</a:t>
            </a:r>
          </a:p>
          <a:p>
            <a:endParaRPr lang="en-US" altLang="en-US"/>
          </a:p>
          <a:p>
            <a:r>
              <a:rPr lang="en-US" altLang="en-US" b="1"/>
              <a:t>Our hope is that  this guide provides the a framework, tools and resources that will support partnership working across agencies to address the delays in the of adaptations </a:t>
            </a:r>
          </a:p>
        </p:txBody>
      </p:sp>
      <p:sp>
        <p:nvSpPr>
          <p:cNvPr id="48132" name="Slide Number Placeholder 3">
            <a:extLst>
              <a:ext uri="{FF2B5EF4-FFF2-40B4-BE49-F238E27FC236}">
                <a16:creationId xmlns:a16="http://schemas.microsoft.com/office/drawing/2014/main" id="{22ECCD3C-5FBD-4233-966A-FDDC500CFE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CE80C0A-6801-427F-8294-1E0B3DEC99BA}"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6EAE004-5F67-4C0E-AB33-DC0E4872F2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D09597C-F794-4D55-BB9C-E9FC663CFF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0E16BD16-D5F3-4CD9-8ED1-A9BF26162C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AEB2CCD-2CDB-48EE-A192-E696E5679169}" type="slidenum">
              <a:rPr lang="en-US" altLang="en-US"/>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96DB709-56C9-4EAE-950A-BB1EABDF8E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3F66EFA-31F7-4F29-B702-09E70428D2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response to the uplift in funding for adaptations this guidance is aimed at ensuring that services be flexible and responsive to demand and reduce delays</a:t>
            </a:r>
          </a:p>
        </p:txBody>
      </p:sp>
      <p:sp>
        <p:nvSpPr>
          <p:cNvPr id="33796" name="Slide Number Placeholder 3">
            <a:extLst>
              <a:ext uri="{FF2B5EF4-FFF2-40B4-BE49-F238E27FC236}">
                <a16:creationId xmlns:a16="http://schemas.microsoft.com/office/drawing/2014/main" id="{02FA0C06-0D76-43A4-B47C-9E87667A44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1D3D6B2-187E-423D-9123-EFE5DA16AB95}" type="slidenum">
              <a:rPr lang="en-GB" altLang="en-US">
                <a:solidFill>
                  <a:srgbClr val="000000"/>
                </a:solidFill>
              </a:rPr>
              <a:pPr/>
              <a:t>2</a:t>
            </a:fld>
            <a:endParaRPr lang="en-GB"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4A516C2-574C-4D47-A910-59039AA85E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a:extLst>
              <a:ext uri="{FF2B5EF4-FFF2-40B4-BE49-F238E27FC236}">
                <a16:creationId xmlns:a16="http://schemas.microsoft.com/office/drawing/2014/main" id="{7293DA53-5212-4F8F-8360-1AEEB19492A1}"/>
              </a:ext>
            </a:extLst>
          </p:cNvPr>
          <p:cNvSpPr>
            <a:spLocks noGrp="1"/>
          </p:cNvSpPr>
          <p:nvPr>
            <p:ph type="body" idx="1"/>
          </p:nvPr>
        </p:nvSpPr>
        <p:spPr bwMode="auto">
          <a:extLst/>
        </p:spPr>
        <p:txBody>
          <a:bodyPr wrap="square" numCol="1" anchor="t" anchorCtr="0" compatLnSpc="1">
            <a:prstTxWarp prst="textNoShape">
              <a:avLst/>
            </a:prstTxWarp>
          </a:bodyPr>
          <a:lstStyle/>
          <a:p>
            <a:pPr>
              <a:defRPr/>
            </a:pPr>
            <a:r>
              <a:rPr lang="en-US" dirty="0">
                <a:ea typeface="ＭＳ Ｐゴシック" charset="0"/>
              </a:rPr>
              <a:t>These are the questions that framed the consultation process </a:t>
            </a:r>
          </a:p>
          <a:p>
            <a:pPr marL="171450" indent="-171450">
              <a:buFontTx/>
              <a:buChar char="-"/>
              <a:defRPr/>
            </a:pPr>
            <a:r>
              <a:rPr lang="en-US" dirty="0">
                <a:ea typeface="ＭＳ Ｐゴシック" charset="0"/>
              </a:rPr>
              <a:t>Did the </a:t>
            </a:r>
            <a:r>
              <a:rPr lang="en-US" dirty="0" err="1">
                <a:ea typeface="ＭＳ Ｐゴシック" charset="0"/>
              </a:rPr>
              <a:t>orginal</a:t>
            </a:r>
            <a:r>
              <a:rPr lang="en-US" dirty="0">
                <a:ea typeface="ＭＳ Ｐゴシック" charset="0"/>
              </a:rPr>
              <a:t> MAWD guidance achieve its aim ?</a:t>
            </a:r>
          </a:p>
          <a:p>
            <a:pPr marL="171450" indent="-171450">
              <a:buFontTx/>
              <a:buChar char="-"/>
              <a:defRPr/>
            </a:pPr>
            <a:r>
              <a:rPr lang="en-US" dirty="0">
                <a:ea typeface="ＭＳ Ｐゴシック" charset="0"/>
              </a:rPr>
              <a:t>How has policy  and legislation changed and what influence has this had on provision of minor adaptations?</a:t>
            </a:r>
          </a:p>
          <a:p>
            <a:pPr marL="171450" indent="-171450">
              <a:buFontTx/>
              <a:buChar char="-"/>
              <a:defRPr/>
            </a:pPr>
            <a:r>
              <a:rPr lang="en-US" dirty="0">
                <a:ea typeface="ＭＳ Ｐゴシック" charset="0"/>
              </a:rPr>
              <a:t>What are the differences and similarities across the 4 nations ?</a:t>
            </a:r>
          </a:p>
          <a:p>
            <a:pPr marL="171450" indent="-171450">
              <a:buFontTx/>
              <a:buChar char="-"/>
              <a:defRPr/>
            </a:pPr>
            <a:r>
              <a:rPr lang="en-US" dirty="0">
                <a:ea typeface="ＭＳ Ｐゴシック" charset="0"/>
              </a:rPr>
              <a:t>What are the common </a:t>
            </a:r>
            <a:r>
              <a:rPr lang="en-US" dirty="0" err="1">
                <a:ea typeface="ＭＳ Ｐゴシック" charset="0"/>
              </a:rPr>
              <a:t>issuses</a:t>
            </a:r>
            <a:r>
              <a:rPr lang="en-US" dirty="0">
                <a:ea typeface="ＭＳ Ｐゴシック" charset="0"/>
              </a:rPr>
              <a:t> affecting provision across the UK?</a:t>
            </a:r>
          </a:p>
          <a:p>
            <a:pPr marL="171450" indent="-171450">
              <a:buFontTx/>
              <a:buChar char="-"/>
              <a:defRPr/>
            </a:pPr>
            <a:r>
              <a:rPr lang="en-US" dirty="0">
                <a:ea typeface="ＭＳ Ｐゴシック" charset="0"/>
              </a:rPr>
              <a:t>What do stakeholders identify as gaps in the original guide?</a:t>
            </a:r>
          </a:p>
          <a:p>
            <a:pPr marL="171450" indent="-171450">
              <a:buFontTx/>
              <a:buChar char="-"/>
              <a:defRPr/>
            </a:pPr>
            <a:r>
              <a:rPr lang="en-US" dirty="0">
                <a:ea typeface="ＭＳ Ｐゴシック" charset="0"/>
              </a:rPr>
              <a:t>What do stakeholders what to see in a revised publication ?</a:t>
            </a:r>
          </a:p>
          <a:p>
            <a:pPr marL="171450" indent="-171450">
              <a:buFontTx/>
              <a:buChar char="-"/>
              <a:defRPr/>
            </a:pPr>
            <a:endParaRPr lang="en-US" dirty="0">
              <a:ea typeface="ＭＳ Ｐゴシック" charset="0"/>
            </a:endParaRPr>
          </a:p>
          <a:p>
            <a:pPr>
              <a:defRPr/>
            </a:pPr>
            <a:endParaRPr lang="en-US" dirty="0">
              <a:ea typeface="ＭＳ Ｐゴシック" charset="0"/>
            </a:endParaRPr>
          </a:p>
        </p:txBody>
      </p:sp>
      <p:sp>
        <p:nvSpPr>
          <p:cNvPr id="37892" name="Slide Number Placeholder 3">
            <a:extLst>
              <a:ext uri="{FF2B5EF4-FFF2-40B4-BE49-F238E27FC236}">
                <a16:creationId xmlns:a16="http://schemas.microsoft.com/office/drawing/2014/main" id="{7BBCC748-8D3D-43E4-A2B8-3FD894B902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D63700-0FCE-4A94-9B09-9FA353154D0D}"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CB982CB-E5F2-43D8-9E7A-DDD760F73D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C0B45130-C215-4274-A3AC-35FA559EC879}"/>
              </a:ext>
            </a:extLst>
          </p:cNvPr>
          <p:cNvSpPr>
            <a:spLocks noGrp="1"/>
          </p:cNvSpPr>
          <p:nvPr>
            <p:ph type="body" idx="1"/>
          </p:nvPr>
        </p:nvSpPr>
        <p:spPr bwMode="auto">
          <a:extLst/>
        </p:spPr>
        <p:txBody>
          <a:bodyPr wrap="square" numCol="1" anchor="t" anchorCtr="0" compatLnSpc="1">
            <a:prstTxWarp prst="textNoShape">
              <a:avLst/>
            </a:prstTxWarp>
          </a:bodyPr>
          <a:lstStyle/>
          <a:p>
            <a:pPr>
              <a:defRPr/>
            </a:pPr>
            <a:r>
              <a:rPr lang="en-US" dirty="0">
                <a:ea typeface="ＭＳ Ｐゴシック" charset="0"/>
              </a:rPr>
              <a:t>The proposed new approach has been informed by stakeholder consultation That included</a:t>
            </a:r>
          </a:p>
          <a:p>
            <a:pPr marL="171450" indent="-171450">
              <a:buFont typeface="Arial"/>
              <a:buChar char="•"/>
              <a:defRPr/>
            </a:pPr>
            <a:r>
              <a:rPr lang="en-US" dirty="0">
                <a:ea typeface="ＭＳ Ｐゴシック" charset="0"/>
              </a:rPr>
              <a:t>Desktop review of legislation, policy and practice across the UK </a:t>
            </a:r>
          </a:p>
          <a:p>
            <a:pPr marL="171450" indent="-171450">
              <a:buFont typeface="Arial"/>
              <a:buChar char="•"/>
              <a:defRPr/>
            </a:pPr>
            <a:r>
              <a:rPr lang="en-US" dirty="0">
                <a:ea typeface="ＭＳ Ｐゴシック" charset="0"/>
              </a:rPr>
              <a:t>Stakeholder interviews that informed the questions in a survey of front line practitioners</a:t>
            </a:r>
          </a:p>
          <a:p>
            <a:pPr marL="171450" indent="-171450">
              <a:buFont typeface="Arial"/>
              <a:buChar char="•"/>
              <a:defRPr/>
            </a:pPr>
            <a:r>
              <a:rPr lang="en-US" dirty="0">
                <a:ea typeface="ＭＳ Ｐゴシック" charset="0"/>
              </a:rPr>
              <a:t>We used the findings from these to host focus groups to consider what was needed in a new version </a:t>
            </a:r>
          </a:p>
          <a:p>
            <a:pPr marL="171450" indent="-171450">
              <a:buFont typeface="Arial"/>
              <a:buChar char="•"/>
              <a:defRPr/>
            </a:pPr>
            <a:r>
              <a:rPr lang="en-US" dirty="0">
                <a:ea typeface="ＭＳ Ｐゴシック" charset="0"/>
              </a:rPr>
              <a:t>The whole process was overseen by a Steering group with members from key stakeholder </a:t>
            </a:r>
            <a:r>
              <a:rPr lang="en-US" dirty="0" err="1">
                <a:ea typeface="ＭＳ Ｐゴシック" charset="0"/>
              </a:rPr>
              <a:t>organisations</a:t>
            </a:r>
            <a:r>
              <a:rPr lang="en-US" dirty="0">
                <a:ea typeface="ＭＳ Ｐゴシック" charset="0"/>
              </a:rPr>
              <a:t> including Foundations, Care and Repair, Chartered Institute of Housing and RCOT specialist section in housing</a:t>
            </a:r>
          </a:p>
          <a:p>
            <a:pPr marL="171450" indent="-171450">
              <a:buFont typeface="Arial"/>
              <a:buChar char="•"/>
              <a:defRPr/>
            </a:pPr>
            <a:endParaRPr lang="en-US" dirty="0">
              <a:ea typeface="ＭＳ Ｐゴシック" charset="0"/>
            </a:endParaRPr>
          </a:p>
        </p:txBody>
      </p:sp>
      <p:sp>
        <p:nvSpPr>
          <p:cNvPr id="36868" name="Slide Number Placeholder 3">
            <a:extLst>
              <a:ext uri="{FF2B5EF4-FFF2-40B4-BE49-F238E27FC236}">
                <a16:creationId xmlns:a16="http://schemas.microsoft.com/office/drawing/2014/main" id="{F92C74CF-43A7-4D50-9E85-595975B439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7CE5D6-BB7B-4890-BB0F-CF765478C3C5}"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7AF2F8D-6A08-4526-ADF6-CA6A4FB09D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81F34AA-D91D-4339-8069-DD70F9C74D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Many of these findings wont be a surprise to you and will echo your experience : Key findings across all nations are that there are </a:t>
            </a:r>
          </a:p>
          <a:p>
            <a:pPr marL="800100" lvl="1" indent="-342900">
              <a:spcAft>
                <a:spcPts val="1200"/>
              </a:spcAft>
              <a:buClr>
                <a:srgbClr val="E20176"/>
              </a:buClr>
              <a:buFontTx/>
              <a:buChar char="•"/>
            </a:pPr>
            <a:r>
              <a:rPr lang="en-GB" altLang="en-US"/>
              <a:t>Common themes in policy and legislation that </a:t>
            </a:r>
            <a:r>
              <a:rPr lang="en-GB" altLang="en-US" b="1"/>
              <a:t>place an emphasis on prevention </a:t>
            </a:r>
          </a:p>
          <a:p>
            <a:pPr marL="800100" lvl="1" indent="-342900">
              <a:spcAft>
                <a:spcPts val="1200"/>
              </a:spcAft>
              <a:buClr>
                <a:srgbClr val="E20176"/>
              </a:buClr>
              <a:buFontTx/>
              <a:buChar char="•"/>
            </a:pPr>
            <a:r>
              <a:rPr lang="en-GB" altLang="en-US" b="1"/>
              <a:t>Waiting  for a social care assessment is contributing to delays  </a:t>
            </a:r>
            <a:r>
              <a:rPr lang="en-GB" altLang="en-US"/>
              <a:t>(but also that there are a significant number of people who would benefit from the </a:t>
            </a:r>
            <a:r>
              <a:rPr lang="en-GB" altLang="en-US" b="1"/>
              <a:t>preventative benefits of adaptations </a:t>
            </a:r>
            <a:r>
              <a:rPr lang="en-GB" altLang="en-US"/>
              <a:t>who are not getting through due to eligibility criteria)</a:t>
            </a:r>
          </a:p>
          <a:p>
            <a:pPr marL="800100" lvl="1" indent="-342900">
              <a:spcAft>
                <a:spcPts val="1200"/>
              </a:spcAft>
              <a:buClr>
                <a:srgbClr val="E20176"/>
              </a:buClr>
              <a:buFontTx/>
              <a:buChar char="•"/>
            </a:pPr>
            <a:r>
              <a:rPr lang="en-GB" altLang="en-US" b="1"/>
              <a:t>That  integrated approach to assessment </a:t>
            </a:r>
            <a:r>
              <a:rPr lang="en-GB" altLang="en-US"/>
              <a:t>, design and installation can deliver better person centred outcomes</a:t>
            </a:r>
          </a:p>
          <a:p>
            <a:pPr marL="800100" lvl="1" indent="-342900">
              <a:spcAft>
                <a:spcPts val="1200"/>
              </a:spcAft>
              <a:buClr>
                <a:srgbClr val="E20176"/>
              </a:buClr>
              <a:buFontTx/>
              <a:buChar char="•"/>
            </a:pPr>
            <a:r>
              <a:rPr lang="en-GB" altLang="en-US" u="sng"/>
              <a:t>The most common major adaptations are showers, stair lifts and ramps where the situation  is simple and straightforward</a:t>
            </a:r>
          </a:p>
          <a:p>
            <a:pPr marL="800100" lvl="1" indent="-342900">
              <a:spcAft>
                <a:spcPts val="1200"/>
              </a:spcAft>
              <a:buClr>
                <a:srgbClr val="E20176"/>
              </a:buClr>
              <a:buFontTx/>
              <a:buChar char="•"/>
            </a:pPr>
            <a:r>
              <a:rPr lang="en-GB" altLang="en-US"/>
              <a:t>Typically the need has been defined by the type or cost of the adaptation rather than the complexity of the situation</a:t>
            </a:r>
          </a:p>
          <a:p>
            <a:pPr marL="800100" lvl="1" indent="-342900">
              <a:spcAft>
                <a:spcPts val="1200"/>
              </a:spcAft>
              <a:buClr>
                <a:srgbClr val="E20176"/>
              </a:buClr>
              <a:buFontTx/>
              <a:buChar char="•"/>
            </a:pPr>
            <a:r>
              <a:rPr lang="en-GB" altLang="en-US" b="1"/>
              <a:t>Significant numbers of people who are self-funding  are not getting </a:t>
            </a:r>
            <a:r>
              <a:rPr lang="en-GB" altLang="en-US"/>
              <a:t>the information and advice they need  </a:t>
            </a:r>
          </a:p>
          <a:p>
            <a:endParaRPr lang="en-US" altLang="en-US"/>
          </a:p>
        </p:txBody>
      </p:sp>
      <p:sp>
        <p:nvSpPr>
          <p:cNvPr id="38916" name="Slide Number Placeholder 3">
            <a:extLst>
              <a:ext uri="{FF2B5EF4-FFF2-40B4-BE49-F238E27FC236}">
                <a16:creationId xmlns:a16="http://schemas.microsoft.com/office/drawing/2014/main" id="{632FCA82-6C92-47BA-A217-4D8A3AB6D1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F63207D-2613-4332-9261-8E8E41B8E652}"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F38F478-BD7E-4493-B3EA-39AC090980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CCC4F79-184A-4828-9BD2-8381806DE6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The Adaptations without Delay  guide presents a fresh approach to respond to the increasing demand for home adaptation</a:t>
            </a:r>
            <a:r>
              <a:rPr lang="en-US" altLang="en-US"/>
              <a:t>s </a:t>
            </a:r>
          </a:p>
          <a:p>
            <a:pPr>
              <a:buFontTx/>
              <a:buChar char="•"/>
            </a:pPr>
            <a:r>
              <a:rPr lang="en-US" altLang="en-US" b="1"/>
              <a:t>The rationale for this new approach is  informed by </a:t>
            </a:r>
            <a:r>
              <a:rPr lang="en-US" altLang="en-US"/>
              <a:t>the findings from a UK wide  stakeholder consultation process </a:t>
            </a:r>
          </a:p>
          <a:p>
            <a:pPr>
              <a:buFontTx/>
              <a:buChar char="•"/>
            </a:pPr>
            <a:r>
              <a:rPr lang="en-US" altLang="en-US"/>
              <a:t>The core intention is to provide a better understanding of when an </a:t>
            </a:r>
            <a:r>
              <a:rPr lang="en-US" altLang="en-US" b="1"/>
              <a:t>occupational therapist is needed and the value of occupational therapy input in complex situations</a:t>
            </a:r>
          </a:p>
          <a:p>
            <a:pPr>
              <a:buFontTx/>
              <a:buChar char="•"/>
            </a:pPr>
            <a:r>
              <a:rPr lang="en-US" altLang="en-US" b="1"/>
              <a:t>Whilst at the same time demonstrating how other staff</a:t>
            </a:r>
            <a:r>
              <a:rPr lang="en-US" altLang="en-US"/>
              <a:t>, with the appropriate training, can carry out simple assessments and make recommendations for straightforward adaptations </a:t>
            </a:r>
          </a:p>
          <a:p>
            <a:pPr>
              <a:buFontTx/>
              <a:buChar char="•"/>
            </a:pPr>
            <a:r>
              <a:rPr lang="en-US" altLang="en-US" b="1"/>
              <a:t>It presents a A NEW WAY TO DESCRIBE ADAPTATIONS </a:t>
            </a:r>
            <a:r>
              <a:rPr lang="en-US" altLang="en-US"/>
              <a:t>based on the complexity of the situation rather than the type and cost – moving away from the </a:t>
            </a:r>
            <a:r>
              <a:rPr lang="en-US" altLang="en-US" b="1"/>
              <a:t>MAJOR or MINOR classification </a:t>
            </a:r>
          </a:p>
          <a:p>
            <a:pPr>
              <a:buFontTx/>
              <a:buChar char="•"/>
            </a:pPr>
            <a:r>
              <a:rPr lang="en-US" altLang="en-US" b="1"/>
              <a:t>IT PRESENTS A FRAMEWORK derived from Balanced system that has been adopted in healthcare</a:t>
            </a:r>
            <a:r>
              <a:rPr lang="en-US" altLang="en-US"/>
              <a:t>, to provide a more proportionate response according to the presenting need –using the categories of UNIVERSAL, TARGETED AND SPECIALIST  levels of interventions </a:t>
            </a:r>
          </a:p>
          <a:p>
            <a:pPr>
              <a:buFontTx/>
              <a:buChar char="•"/>
            </a:pPr>
            <a:r>
              <a:rPr lang="en-US" altLang="en-US" b="1"/>
              <a:t>The guide provides TOOLS that  detail the factors to consider  </a:t>
            </a:r>
            <a:r>
              <a:rPr lang="en-US" altLang="en-US"/>
              <a:t>in terms of the </a:t>
            </a:r>
            <a:r>
              <a:rPr lang="en-US" altLang="en-US" b="1" u="sng"/>
              <a:t>skill </a:t>
            </a:r>
            <a:r>
              <a:rPr lang="en-US" altLang="en-US" b="1"/>
              <a:t>mix of the workforce </a:t>
            </a:r>
            <a:r>
              <a:rPr lang="en-US" altLang="en-US"/>
              <a:t>as well as </a:t>
            </a:r>
            <a:r>
              <a:rPr lang="en-US" altLang="en-US" b="1"/>
              <a:t>operational implications  </a:t>
            </a:r>
            <a:r>
              <a:rPr lang="en-US" altLang="en-US"/>
              <a:t>at each level of intervention </a:t>
            </a:r>
          </a:p>
          <a:p>
            <a:pPr>
              <a:buFontTx/>
              <a:buChar char="•"/>
            </a:pPr>
            <a:r>
              <a:rPr lang="en-US" altLang="en-US"/>
              <a:t>And we have included detailed list of resources on design guidance and organisations involved in the delivery and installation of adaptations </a:t>
            </a:r>
          </a:p>
          <a:p>
            <a:pPr>
              <a:buFontTx/>
              <a:buChar char="•"/>
            </a:pPr>
            <a:r>
              <a:rPr lang="en-US" altLang="en-US" b="1"/>
              <a:t>Essentially this guide is a reflection of  existing  best practice and innovations in service delivery  around the UK </a:t>
            </a:r>
            <a:r>
              <a:rPr lang="en-US" altLang="en-US"/>
              <a:t>that we hope will act as a useful resource </a:t>
            </a:r>
            <a:r>
              <a:rPr lang="en-US" altLang="en-US" b="1"/>
              <a:t>to show how services can be redesigned to deliver adaptations more quickly </a:t>
            </a:r>
          </a:p>
          <a:p>
            <a:endParaRPr lang="en-US" altLang="en-US"/>
          </a:p>
          <a:p>
            <a:endParaRPr lang="en-US" altLang="en-US"/>
          </a:p>
        </p:txBody>
      </p:sp>
      <p:sp>
        <p:nvSpPr>
          <p:cNvPr id="35844" name="Slide Number Placeholder 3">
            <a:extLst>
              <a:ext uri="{FF2B5EF4-FFF2-40B4-BE49-F238E27FC236}">
                <a16:creationId xmlns:a16="http://schemas.microsoft.com/office/drawing/2014/main" id="{859E502A-248C-4569-9F17-45F7764B64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19B6013-C530-4AE4-A6FE-FB510C8E732C}"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B8B583A-0CB6-4A9E-9B0C-4C6CD4D40D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76F225EE-3F33-4F8F-888F-04B5549023AC}"/>
              </a:ext>
            </a:extLst>
          </p:cNvPr>
          <p:cNvSpPr>
            <a:spLocks noGrp="1"/>
          </p:cNvSpPr>
          <p:nvPr>
            <p:ph type="body" idx="1"/>
          </p:nvPr>
        </p:nvSpPr>
        <p:spPr bwMode="auto">
          <a:xfrm>
            <a:off x="381000" y="4343400"/>
            <a:ext cx="6238875" cy="4492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definition of adaptations as </a:t>
            </a:r>
            <a:r>
              <a:rPr lang="en-US" altLang="en-US" b="1"/>
              <a:t>Major or Minor </a:t>
            </a:r>
            <a:r>
              <a:rPr lang="en-US" altLang="en-US"/>
              <a:t>has been linked to the way these items are funded Broadly speaking adaptations that cost over about £1000 have been defined as MAJOR (And there is evidence to demonstrate that the most common of these are straightforward  stairlifts, ramps, showers )</a:t>
            </a:r>
          </a:p>
          <a:p>
            <a:r>
              <a:rPr lang="en-US" altLang="en-US"/>
              <a:t>-For those who are not able to afford these– in England the funding route is via a  Disabled Facitlies Grant </a:t>
            </a:r>
          </a:p>
          <a:p>
            <a:r>
              <a:rPr lang="en-US" altLang="en-US" b="1"/>
              <a:t>To approve a grant the legislation requires </a:t>
            </a:r>
            <a:r>
              <a:rPr lang="en-US" altLang="en-US"/>
              <a:t>the local authority to agree that the proposed adaptation is </a:t>
            </a:r>
            <a:r>
              <a:rPr lang="en-US" altLang="en-US" b="1"/>
              <a:t>necessary and appropriate </a:t>
            </a:r>
            <a:r>
              <a:rPr lang="en-US" altLang="en-US"/>
              <a:t>for the individual </a:t>
            </a:r>
          </a:p>
          <a:p>
            <a:r>
              <a:rPr lang="en-US" altLang="en-US" b="1"/>
              <a:t>The responsibility to confirm this  </a:t>
            </a:r>
            <a:r>
              <a:rPr lang="en-US" altLang="en-US"/>
              <a:t>has fallen to </a:t>
            </a:r>
            <a:r>
              <a:rPr lang="en-US" altLang="en-US" b="1"/>
              <a:t>occupational therapists </a:t>
            </a:r>
            <a:r>
              <a:rPr lang="en-US" altLang="en-US"/>
              <a:t>employed by Local Authorities  - Where there a long waiting lists for Social Care Assessments – this has lead to the perception that waiting for an occupational therapist is contributing to the delays </a:t>
            </a:r>
          </a:p>
          <a:p>
            <a:r>
              <a:rPr lang="en-US" altLang="en-US" b="1"/>
              <a:t>These adaptations have therefore come to be defined by their cost rather than the situation that they are addressing </a:t>
            </a:r>
          </a:p>
          <a:p>
            <a:r>
              <a:rPr lang="en-US" altLang="en-US" b="1"/>
              <a:t>The Adaptations without Delay guidance </a:t>
            </a:r>
            <a:r>
              <a:rPr lang="en-US" altLang="en-US"/>
              <a:t>proposes a new way to describe adaptations based on the </a:t>
            </a:r>
            <a:r>
              <a:rPr lang="en-US" altLang="en-US" b="1"/>
              <a:t>complexity of the situation </a:t>
            </a:r>
          </a:p>
          <a:p>
            <a:r>
              <a:rPr lang="en-US" altLang="en-US" b="1"/>
              <a:t>It shows how – there are many people who have simple needs that can be met by straightforward solutions that do not  need an Occupational Therapy Assessment</a:t>
            </a:r>
          </a:p>
          <a:p>
            <a:r>
              <a:rPr lang="en-US" altLang="en-US"/>
              <a:t>The aim is to enable services to provide a proportionate person centred response that maximises the preventative benefits of adaptations</a:t>
            </a:r>
          </a:p>
          <a:p>
            <a:r>
              <a:rPr lang="en-US" altLang="en-US"/>
              <a:t>With some basic training many more support staff and trusted assessors should be able to carry out simple assessments that can contribute to reducing the delays and maximise the preventative benefits </a:t>
            </a:r>
          </a:p>
          <a:p>
            <a:r>
              <a:rPr lang="en-US" altLang="en-US"/>
              <a:t>Whilst at the same time recognising the value of occupational therapy where the situation is complex – for example people with deteriorating conditions, children whose needs change as they develop, </a:t>
            </a:r>
          </a:p>
          <a:p>
            <a:r>
              <a:rPr lang="en-US" altLang="en-US" b="1"/>
              <a:t>Above all the aim is to deliver adaptations in  timely manner – as quickly as possible </a:t>
            </a:r>
          </a:p>
          <a:p>
            <a:endParaRPr lang="en-US" altLang="en-US"/>
          </a:p>
          <a:p>
            <a:endParaRPr lang="en-US" altLang="en-US"/>
          </a:p>
          <a:p>
            <a:endParaRPr lang="en-US" altLang="en-US"/>
          </a:p>
        </p:txBody>
      </p:sp>
      <p:sp>
        <p:nvSpPr>
          <p:cNvPr id="39940" name="Slide Number Placeholder 3">
            <a:extLst>
              <a:ext uri="{FF2B5EF4-FFF2-40B4-BE49-F238E27FC236}">
                <a16:creationId xmlns:a16="http://schemas.microsoft.com/office/drawing/2014/main" id="{B90C8B94-CDD6-4619-8194-0213930696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1891397-536A-4B1C-B665-8CA204A494E9}"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A26B9A0-5F1F-4384-AA76-952C23A6B0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5662767-1009-4E10-9905-8DAF95675D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 are presenting a new way to describe adaptations based on the complexity of the situation –</a:t>
            </a:r>
          </a:p>
          <a:p>
            <a:pPr eaLnBrk="1" hangingPunct="1">
              <a:spcBef>
                <a:spcPct val="0"/>
              </a:spcBef>
            </a:pPr>
            <a:r>
              <a:rPr lang="en-US" altLang="en-US"/>
              <a:t> </a:t>
            </a:r>
          </a:p>
          <a:p>
            <a:pPr eaLnBrk="1" hangingPunct="1">
              <a:spcBef>
                <a:spcPct val="0"/>
              </a:spcBef>
            </a:pPr>
            <a:r>
              <a:rPr lang="en-US" altLang="en-US"/>
              <a:t>This is derived from a framework  developed by the Australian occupational therapist Elizabeth Ainswoth and presented in this table</a:t>
            </a:r>
          </a:p>
          <a:p>
            <a:pPr eaLnBrk="1" hangingPunct="1">
              <a:spcBef>
                <a:spcPct val="0"/>
              </a:spcBef>
            </a:pPr>
            <a:r>
              <a:rPr lang="en-US" altLang="en-US" b="1"/>
              <a:t>That defines the different types of adaptations according to how simple or complex they are </a:t>
            </a:r>
            <a:r>
              <a:rPr lang="en-US" altLang="en-US"/>
              <a:t>– whether thy are off the shelf,non-structural  structural or specialised bespoke solutions</a:t>
            </a:r>
          </a:p>
          <a:p>
            <a:pPr eaLnBrk="1" hangingPunct="1">
              <a:spcBef>
                <a:spcPct val="0"/>
              </a:spcBef>
            </a:pPr>
            <a:endParaRPr lang="en-US" altLang="en-US"/>
          </a:p>
          <a:p>
            <a:pPr eaLnBrk="1" hangingPunct="1">
              <a:spcBef>
                <a:spcPct val="0"/>
              </a:spcBef>
            </a:pPr>
            <a:r>
              <a:rPr lang="en-US" altLang="en-US"/>
              <a:t>This new way to describe adaptations </a:t>
            </a:r>
            <a:r>
              <a:rPr lang="en-US" altLang="en-US" b="1"/>
              <a:t>considers these solutions alongside the complexity of the situation </a:t>
            </a:r>
            <a:r>
              <a:rPr lang="en-US" altLang="en-US"/>
              <a:t>in 4 key areas</a:t>
            </a:r>
          </a:p>
          <a:p>
            <a:pPr eaLnBrk="1" hangingPunct="1">
              <a:spcBef>
                <a:spcPct val="0"/>
              </a:spcBef>
              <a:buFontTx/>
              <a:buAutoNum type="arabicPeriod"/>
            </a:pPr>
            <a:r>
              <a:rPr lang="en-US" altLang="en-US"/>
              <a:t>The person, their priorities and needs</a:t>
            </a:r>
          </a:p>
          <a:p>
            <a:pPr eaLnBrk="1" hangingPunct="1">
              <a:spcBef>
                <a:spcPct val="0"/>
              </a:spcBef>
              <a:buFontTx/>
              <a:buAutoNum type="arabicPeriod"/>
            </a:pPr>
            <a:r>
              <a:rPr lang="en-US" altLang="en-US"/>
              <a:t>The nature of the activities that person has difficulty with</a:t>
            </a:r>
          </a:p>
          <a:p>
            <a:pPr eaLnBrk="1" hangingPunct="1">
              <a:spcBef>
                <a:spcPct val="0"/>
              </a:spcBef>
              <a:buFontTx/>
              <a:buAutoNum type="arabicPeriod"/>
            </a:pPr>
            <a:r>
              <a:rPr lang="en-US" altLang="en-US"/>
              <a:t>The environmental barriers to independence </a:t>
            </a:r>
          </a:p>
          <a:p>
            <a:pPr eaLnBrk="1" hangingPunct="1">
              <a:spcBef>
                <a:spcPct val="0"/>
              </a:spcBef>
              <a:buFontTx/>
              <a:buAutoNum type="arabicPeriod"/>
            </a:pPr>
            <a:r>
              <a:rPr lang="en-US" altLang="en-US"/>
              <a:t>The types of solutions required </a:t>
            </a:r>
          </a:p>
          <a:p>
            <a:pPr eaLnBrk="1" hangingPunct="1">
              <a:spcBef>
                <a:spcPct val="0"/>
              </a:spcBef>
              <a:buFontTx/>
              <a:buAutoNum type="arabicPeriod"/>
            </a:pPr>
            <a:endParaRPr lang="en-US" altLang="en-US"/>
          </a:p>
          <a:p>
            <a:pPr eaLnBrk="1" hangingPunct="1">
              <a:spcBef>
                <a:spcPct val="0"/>
              </a:spcBef>
            </a:pPr>
            <a:r>
              <a:rPr lang="en-US" altLang="en-US"/>
              <a:t>EG </a:t>
            </a:r>
            <a:r>
              <a:rPr lang="en-US" altLang="en-US" b="1"/>
              <a:t>the need for a  simple grab rail may be just one solution that is part of a complex situation </a:t>
            </a:r>
          </a:p>
          <a:p>
            <a:pPr eaLnBrk="1" hangingPunct="1">
              <a:spcBef>
                <a:spcPct val="0"/>
              </a:spcBef>
              <a:buFontTx/>
              <a:buChar char="-"/>
            </a:pPr>
            <a:r>
              <a:rPr lang="en-US" altLang="en-US"/>
              <a:t>Where an occupational therapist will consider a number of other factors that impact on the persons safety and wellbeing </a:t>
            </a:r>
          </a:p>
          <a:p>
            <a:pPr eaLnBrk="1" hangingPunct="1">
              <a:spcBef>
                <a:spcPct val="0"/>
              </a:spcBef>
            </a:pPr>
            <a:r>
              <a:rPr lang="en-US" altLang="en-US"/>
              <a:t>-</a:t>
            </a:r>
            <a:r>
              <a:rPr lang="en-US" altLang="en-US" b="1"/>
              <a:t>Conversely a shower adaptation can be a solution to a simple problem</a:t>
            </a:r>
            <a:r>
              <a:rPr lang="en-US" altLang="en-US"/>
              <a:t> where the person benefits from the design and installation skills of a technical officer and building contractor</a:t>
            </a:r>
          </a:p>
        </p:txBody>
      </p:sp>
      <p:sp>
        <p:nvSpPr>
          <p:cNvPr id="40964" name="Slide Number Placeholder 3">
            <a:extLst>
              <a:ext uri="{FF2B5EF4-FFF2-40B4-BE49-F238E27FC236}">
                <a16:creationId xmlns:a16="http://schemas.microsoft.com/office/drawing/2014/main" id="{02EE649F-A811-40FF-99A8-F18CA822EE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7C9E145-CB3E-44CA-93AA-96B97FA15D3B}"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827F969-32D2-47DF-8031-51E2A87329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17D178E0-CD9D-4B5B-B8C7-3A4DAD0242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a:t>
            </a:r>
            <a:r>
              <a:rPr lang="en-US" altLang="en-US" b="1"/>
              <a:t>adaptations without delay </a:t>
            </a:r>
            <a:r>
              <a:rPr lang="en-US" altLang="en-US"/>
              <a:t>framework  illustrates the link between </a:t>
            </a:r>
          </a:p>
          <a:p>
            <a:pPr eaLnBrk="1" hangingPunct="1">
              <a:spcBef>
                <a:spcPct val="0"/>
              </a:spcBef>
              <a:buFontTx/>
              <a:buChar char="•"/>
            </a:pPr>
            <a:r>
              <a:rPr lang="en-US" altLang="en-US" b="1"/>
              <a:t>the level of complexity in terms of a health and social care needs </a:t>
            </a:r>
          </a:p>
          <a:p>
            <a:pPr eaLnBrk="1" hangingPunct="1">
              <a:spcBef>
                <a:spcPct val="0"/>
              </a:spcBef>
              <a:buFontTx/>
              <a:buChar char="•"/>
            </a:pPr>
            <a:r>
              <a:rPr lang="en-US" altLang="en-US"/>
              <a:t>and the </a:t>
            </a:r>
            <a:r>
              <a:rPr lang="en-US" altLang="en-US" b="1"/>
              <a:t>type of intervention that can deliver the best person centred outcome</a:t>
            </a:r>
            <a:r>
              <a:rPr lang="en-US" altLang="en-US"/>
              <a:t>.</a:t>
            </a:r>
          </a:p>
          <a:p>
            <a:pPr eaLnBrk="1" hangingPunct="1">
              <a:spcBef>
                <a:spcPct val="0"/>
              </a:spcBef>
            </a:pPr>
            <a:endParaRPr lang="en-US" altLang="en-US"/>
          </a:p>
          <a:p>
            <a:pPr eaLnBrk="1" hangingPunct="1">
              <a:spcBef>
                <a:spcPct val="0"/>
              </a:spcBef>
            </a:pPr>
            <a:r>
              <a:rPr lang="en-US" altLang="en-US"/>
              <a:t>The levels of intervention are categorised as universal, targeted and specialist</a:t>
            </a:r>
          </a:p>
          <a:p>
            <a:pPr eaLnBrk="1" hangingPunct="1">
              <a:spcBef>
                <a:spcPct val="0"/>
              </a:spcBef>
              <a:buFontTx/>
              <a:buChar char="•"/>
            </a:pPr>
            <a:r>
              <a:rPr lang="en-US" altLang="en-US" b="1"/>
              <a:t>At the Universal level </a:t>
            </a:r>
            <a:r>
              <a:rPr lang="en-US" altLang="en-US"/>
              <a:t>– the situation and the solutions are simple and can be met by retail options or basic help to install simple adaptations- AN OCCUPATIONAL THERAPY ASSESSMENT IS NOT NEEDED</a:t>
            </a:r>
          </a:p>
          <a:p>
            <a:pPr eaLnBrk="1" hangingPunct="1">
              <a:spcBef>
                <a:spcPct val="0"/>
              </a:spcBef>
              <a:buFontTx/>
              <a:buChar char="•"/>
            </a:pPr>
            <a:r>
              <a:rPr lang="en-US" altLang="en-US" b="1"/>
              <a:t>At the Targeted level </a:t>
            </a:r>
            <a:r>
              <a:rPr lang="en-US" altLang="en-US"/>
              <a:t>– the situation is still simple and straightforward but some basic guidance and support is needed to select the best option from a range of standard solutions ( e.g. showers, stairlifts) and can be provided by support staff with the right level of training  AND WHERE SUPPORT CAN BE MADE AVAILABLE FROM AN OT IF NECESSARY</a:t>
            </a:r>
          </a:p>
          <a:p>
            <a:pPr eaLnBrk="1" hangingPunct="1">
              <a:spcBef>
                <a:spcPct val="0"/>
              </a:spcBef>
              <a:buFontTx/>
              <a:buChar char="•"/>
            </a:pPr>
            <a:r>
              <a:rPr lang="en-US" altLang="en-US" b="1"/>
              <a:t>At the Specialist level </a:t>
            </a:r>
            <a:r>
              <a:rPr lang="en-US" altLang="en-US"/>
              <a:t>the persons situation  is complex and requires personalised solutions which could be either structural or non-structural WHERE DIRECT OT IS REQUIRED </a:t>
            </a:r>
          </a:p>
          <a:p>
            <a:pPr eaLnBrk="1" hangingPunct="1">
              <a:spcBef>
                <a:spcPct val="0"/>
              </a:spcBef>
            </a:pPr>
            <a:r>
              <a:rPr lang="en-US" altLang="en-US"/>
              <a:t> </a:t>
            </a:r>
            <a:r>
              <a:rPr lang="en-US" altLang="en-US" b="1"/>
              <a:t>The purpose of a the framework </a:t>
            </a:r>
            <a:r>
              <a:rPr lang="en-US" altLang="en-US"/>
              <a:t>is to </a:t>
            </a:r>
          </a:p>
          <a:p>
            <a:pPr eaLnBrk="1" hangingPunct="1">
              <a:spcBef>
                <a:spcPct val="0"/>
              </a:spcBef>
              <a:buFontTx/>
              <a:buChar char="•"/>
            </a:pPr>
            <a:r>
              <a:rPr lang="en-US" altLang="en-US"/>
              <a:t>Enable Services to establish a workforce </a:t>
            </a:r>
            <a:r>
              <a:rPr lang="en-US" altLang="en-US" b="1"/>
              <a:t>with the right skill mix  </a:t>
            </a:r>
            <a:r>
              <a:rPr lang="en-US" altLang="en-US"/>
              <a:t>to provide a more </a:t>
            </a:r>
            <a:r>
              <a:rPr lang="en-US" altLang="en-US" b="1"/>
              <a:t>proportionate response</a:t>
            </a:r>
          </a:p>
          <a:p>
            <a:pPr eaLnBrk="1" hangingPunct="1">
              <a:spcBef>
                <a:spcPct val="0"/>
              </a:spcBef>
              <a:buFontTx/>
              <a:buChar char="•"/>
            </a:pPr>
            <a:r>
              <a:rPr lang="en-US" altLang="en-US"/>
              <a:t>As well as providing information for both the retail market and members of the public as to when they may need to seek more advice and support </a:t>
            </a:r>
          </a:p>
        </p:txBody>
      </p:sp>
      <p:sp>
        <p:nvSpPr>
          <p:cNvPr id="41988" name="Slide Number Placeholder 3">
            <a:extLst>
              <a:ext uri="{FF2B5EF4-FFF2-40B4-BE49-F238E27FC236}">
                <a16:creationId xmlns:a16="http://schemas.microsoft.com/office/drawing/2014/main" id="{A4781B12-5D0B-46F7-9858-80189F9116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BD8BE1B-8E7D-4D5C-BB49-264A462EAA0E}"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439863" y="1060450"/>
            <a:ext cx="8642350" cy="2255838"/>
          </a:xfrm>
        </p:spPr>
        <p:txBody>
          <a:bodyPr anchor="b"/>
          <a:lstStyle>
            <a:lvl1pPr algn="ctr">
              <a:defRPr sz="6000"/>
            </a:lvl1pPr>
          </a:lstStyle>
          <a:p>
            <a:r>
              <a:rPr lang="en-US"/>
              <a:t>Click to edit Master title style</a:t>
            </a:r>
            <a:endParaRPr lang="en-GB"/>
          </a:p>
        </p:txBody>
      </p:sp>
      <p:sp>
        <p:nvSpPr>
          <p:cNvPr id="3" name="Subtitle 2">
            <a:extLst/>
          </p:cNvPr>
          <p:cNvSpPr>
            <a:spLocks noGrp="1"/>
          </p:cNvSpPr>
          <p:nvPr>
            <p:ph type="subTitle" idx="1"/>
          </p:nvPr>
        </p:nvSpPr>
        <p:spPr>
          <a:xfrm>
            <a:off x="1439863" y="3403600"/>
            <a:ext cx="8642350"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FBBF5C1F-75C4-499F-976B-EC69E260066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5ED8BCD-4BCA-40EF-86C8-C5A92895373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1B835A1-F10E-4D77-8B14-C66D498A9FAD}"/>
              </a:ext>
            </a:extLst>
          </p:cNvPr>
          <p:cNvSpPr>
            <a:spLocks noGrp="1" noChangeArrowheads="1"/>
          </p:cNvSpPr>
          <p:nvPr>
            <p:ph type="sldNum" sz="quarter" idx="12"/>
          </p:nvPr>
        </p:nvSpPr>
        <p:spPr>
          <a:ln/>
        </p:spPr>
        <p:txBody>
          <a:bodyPr/>
          <a:lstStyle>
            <a:lvl1pPr>
              <a:defRPr/>
            </a:lvl1pPr>
          </a:lstStyle>
          <a:p>
            <a:fld id="{892AD5C9-83DC-4956-83CE-A61EA2A0C958}" type="slidenum">
              <a:rPr lang="en-GB" altLang="en-US"/>
              <a:pPr/>
              <a:t>‹#›</a:t>
            </a:fld>
            <a:endParaRPr lang="en-GB" altLang="en-US"/>
          </a:p>
        </p:txBody>
      </p:sp>
    </p:spTree>
    <p:extLst>
      <p:ext uri="{BB962C8B-B14F-4D97-AF65-F5344CB8AC3E}">
        <p14:creationId xmlns:p14="http://schemas.microsoft.com/office/powerpoint/2010/main" val="115255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A123DBB-90C1-4CDD-9B98-D5BAD1FF0C5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DA5FB1A-C3D7-4664-AC78-125D6CDCEB1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99E199D-EAE6-42E3-802B-D8DF21340915}"/>
              </a:ext>
            </a:extLst>
          </p:cNvPr>
          <p:cNvSpPr>
            <a:spLocks noGrp="1" noChangeArrowheads="1"/>
          </p:cNvSpPr>
          <p:nvPr>
            <p:ph type="sldNum" sz="quarter" idx="12"/>
          </p:nvPr>
        </p:nvSpPr>
        <p:spPr>
          <a:ln/>
        </p:spPr>
        <p:txBody>
          <a:bodyPr/>
          <a:lstStyle>
            <a:lvl1pPr>
              <a:defRPr/>
            </a:lvl1pPr>
          </a:lstStyle>
          <a:p>
            <a:fld id="{F3A6AE69-24F1-48F0-B248-64B7947A6B02}" type="slidenum">
              <a:rPr lang="en-GB" altLang="en-US"/>
              <a:pPr/>
              <a:t>‹#›</a:t>
            </a:fld>
            <a:endParaRPr lang="en-GB" altLang="en-US"/>
          </a:p>
        </p:txBody>
      </p:sp>
    </p:spTree>
    <p:extLst>
      <p:ext uri="{BB962C8B-B14F-4D97-AF65-F5344CB8AC3E}">
        <p14:creationId xmlns:p14="http://schemas.microsoft.com/office/powerpoint/2010/main" val="10014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353425" y="258763"/>
            <a:ext cx="2592388" cy="5529262"/>
          </a:xfrm>
        </p:spPr>
        <p:txBody>
          <a:bodyPr vert="eaVert"/>
          <a:lstStyle/>
          <a:p>
            <a:r>
              <a:rPr lang="en-US"/>
              <a:t>Click to edit Master title style</a:t>
            </a:r>
            <a:endParaRPr lang="en-GB"/>
          </a:p>
        </p:txBody>
      </p:sp>
      <p:sp>
        <p:nvSpPr>
          <p:cNvPr id="3" name="Vertical Text Placeholder 2">
            <a:extLst/>
          </p:cNvPr>
          <p:cNvSpPr>
            <a:spLocks noGrp="1"/>
          </p:cNvSpPr>
          <p:nvPr>
            <p:ph type="body" orient="vert" idx="1"/>
          </p:nvPr>
        </p:nvSpPr>
        <p:spPr>
          <a:xfrm>
            <a:off x="576263" y="258763"/>
            <a:ext cx="7624762" cy="5529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D1E5AED-50C9-4F39-BD01-77A4B90E1F0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94B266D-16F5-42E8-B0A1-27EDCA52D4C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7FFB692-204E-4FCC-BDE2-F8F755F2F40F}"/>
              </a:ext>
            </a:extLst>
          </p:cNvPr>
          <p:cNvSpPr>
            <a:spLocks noGrp="1" noChangeArrowheads="1"/>
          </p:cNvSpPr>
          <p:nvPr>
            <p:ph type="sldNum" sz="quarter" idx="12"/>
          </p:nvPr>
        </p:nvSpPr>
        <p:spPr>
          <a:ln/>
        </p:spPr>
        <p:txBody>
          <a:bodyPr/>
          <a:lstStyle>
            <a:lvl1pPr>
              <a:defRPr/>
            </a:lvl1pPr>
          </a:lstStyle>
          <a:p>
            <a:fld id="{72F3D7EB-2086-4655-B3A1-7F16F6BF8294}" type="slidenum">
              <a:rPr lang="en-GB" altLang="en-US"/>
              <a:pPr/>
              <a:t>‹#›</a:t>
            </a:fld>
            <a:endParaRPr lang="en-GB" altLang="en-US"/>
          </a:p>
        </p:txBody>
      </p:sp>
    </p:spTree>
    <p:extLst>
      <p:ext uri="{BB962C8B-B14F-4D97-AF65-F5344CB8AC3E}">
        <p14:creationId xmlns:p14="http://schemas.microsoft.com/office/powerpoint/2010/main" val="2043852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439863" y="1060450"/>
            <a:ext cx="8642350" cy="2255838"/>
          </a:xfrm>
        </p:spPr>
        <p:txBody>
          <a:bodyPr anchor="b"/>
          <a:lstStyle>
            <a:lvl1pPr algn="ctr">
              <a:defRPr sz="6000"/>
            </a:lvl1pPr>
          </a:lstStyle>
          <a:p>
            <a:r>
              <a:rPr lang="en-US"/>
              <a:t>Click to edit Master title style</a:t>
            </a:r>
            <a:endParaRPr lang="en-GB"/>
          </a:p>
        </p:txBody>
      </p:sp>
      <p:sp>
        <p:nvSpPr>
          <p:cNvPr id="3" name="Subtitle 2">
            <a:extLst/>
          </p:cNvPr>
          <p:cNvSpPr>
            <a:spLocks noGrp="1"/>
          </p:cNvSpPr>
          <p:nvPr>
            <p:ph type="subTitle" idx="1"/>
          </p:nvPr>
        </p:nvSpPr>
        <p:spPr>
          <a:xfrm>
            <a:off x="1439863" y="3403600"/>
            <a:ext cx="8642350"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930AB4EC-ECEA-4C51-AAE9-D13D6B2BADA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87955CA-1C74-4D76-88C3-7D8C3BF6BB7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541F2C9-02D0-4D09-94B6-920DB159B05C}"/>
              </a:ext>
            </a:extLst>
          </p:cNvPr>
          <p:cNvSpPr>
            <a:spLocks noGrp="1" noChangeArrowheads="1"/>
          </p:cNvSpPr>
          <p:nvPr>
            <p:ph type="sldNum" sz="quarter" idx="12"/>
          </p:nvPr>
        </p:nvSpPr>
        <p:spPr>
          <a:ln/>
        </p:spPr>
        <p:txBody>
          <a:bodyPr/>
          <a:lstStyle>
            <a:lvl1pPr>
              <a:defRPr/>
            </a:lvl1pPr>
          </a:lstStyle>
          <a:p>
            <a:fld id="{19B28368-B3E7-4482-A331-94B50975A966}" type="slidenum">
              <a:rPr lang="en-GB" altLang="en-US"/>
              <a:pPr/>
              <a:t>‹#›</a:t>
            </a:fld>
            <a:endParaRPr lang="en-GB" altLang="en-US"/>
          </a:p>
        </p:txBody>
      </p:sp>
    </p:spTree>
    <p:extLst>
      <p:ext uri="{BB962C8B-B14F-4D97-AF65-F5344CB8AC3E}">
        <p14:creationId xmlns:p14="http://schemas.microsoft.com/office/powerpoint/2010/main" val="174696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8005919-BC59-448A-A279-CF11BFA07C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825" y="144463"/>
            <a:ext cx="20907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p:cNvPr>
          <p:cNvSpPr>
            <a:spLocks noGrp="1"/>
          </p:cNvSpPr>
          <p:nvPr>
            <p:ph type="title"/>
          </p:nvPr>
        </p:nvSpPr>
        <p:spPr/>
        <p:txBody>
          <a:bodyPr/>
          <a:lstStyle/>
          <a:p>
            <a:r>
              <a:rPr lang="en-US"/>
              <a:t>Click to edit Master title style</a:t>
            </a:r>
            <a:endParaRPr lang="en-GB"/>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9B6FF9-C685-415C-A606-E0F7F68DA375}"/>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Footer Placeholder 5">
            <a:extLst>
              <a:ext uri="{FF2B5EF4-FFF2-40B4-BE49-F238E27FC236}">
                <a16:creationId xmlns:a16="http://schemas.microsoft.com/office/drawing/2014/main" id="{5A04C961-D35F-48D7-AE5C-61FD66C4F599}"/>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Slide Number Placeholder 6">
            <a:extLst>
              <a:ext uri="{FF2B5EF4-FFF2-40B4-BE49-F238E27FC236}">
                <a16:creationId xmlns:a16="http://schemas.microsoft.com/office/drawing/2014/main" id="{C79896AE-76BA-42E0-8F1D-F0D49171BE57}"/>
              </a:ext>
            </a:extLst>
          </p:cNvPr>
          <p:cNvSpPr>
            <a:spLocks noGrp="1" noChangeArrowheads="1"/>
          </p:cNvSpPr>
          <p:nvPr>
            <p:ph type="sldNum" sz="quarter" idx="12"/>
          </p:nvPr>
        </p:nvSpPr>
        <p:spPr/>
        <p:txBody>
          <a:bodyPr/>
          <a:lstStyle>
            <a:lvl1pPr>
              <a:defRPr/>
            </a:lvl1pPr>
          </a:lstStyle>
          <a:p>
            <a:fld id="{52A99B42-C4F4-46D3-8C35-0DBBD06497B2}" type="slidenum">
              <a:rPr lang="en-GB" altLang="en-US"/>
              <a:pPr/>
              <a:t>‹#›</a:t>
            </a:fld>
            <a:endParaRPr lang="en-GB" altLang="en-US"/>
          </a:p>
        </p:txBody>
      </p:sp>
    </p:spTree>
    <p:extLst>
      <p:ext uri="{BB962C8B-B14F-4D97-AF65-F5344CB8AC3E}">
        <p14:creationId xmlns:p14="http://schemas.microsoft.com/office/powerpoint/2010/main" val="1889883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1E7CDFE-7C57-4842-9A1E-C00BC9BC55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825" y="144463"/>
            <a:ext cx="20907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p:cNvPr>
          <p:cNvSpPr>
            <a:spLocks noGrp="1"/>
          </p:cNvSpPr>
          <p:nvPr>
            <p:ph type="title"/>
          </p:nvPr>
        </p:nvSpPr>
        <p:spPr>
          <a:xfrm>
            <a:off x="785813" y="1616075"/>
            <a:ext cx="9937750" cy="2695575"/>
          </a:xfrm>
        </p:spPr>
        <p:txBody>
          <a:bodyPr anchor="b"/>
          <a:lstStyle>
            <a:lvl1pPr>
              <a:defRPr sz="6000"/>
            </a:lvl1pPr>
          </a:lstStyle>
          <a:p>
            <a:r>
              <a:rPr lang="en-US"/>
              <a:t>Click to edit Master title style</a:t>
            </a:r>
            <a:endParaRPr lang="en-GB"/>
          </a:p>
        </p:txBody>
      </p:sp>
      <p:sp>
        <p:nvSpPr>
          <p:cNvPr id="3" name="Text Placeholder 2">
            <a:extLst/>
          </p:cNvPr>
          <p:cNvSpPr>
            <a:spLocks noGrp="1"/>
          </p:cNvSpPr>
          <p:nvPr>
            <p:ph type="body" idx="1"/>
          </p:nvPr>
        </p:nvSpPr>
        <p:spPr>
          <a:xfrm>
            <a:off x="785813" y="4337050"/>
            <a:ext cx="9937750"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D7BF7FF5-9CA6-4852-A77E-0F9690D2D667}"/>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Footer Placeholder 5">
            <a:extLst>
              <a:ext uri="{FF2B5EF4-FFF2-40B4-BE49-F238E27FC236}">
                <a16:creationId xmlns:a16="http://schemas.microsoft.com/office/drawing/2014/main" id="{6F895A37-873D-4C45-BDA0-EFA25CCCBC02}"/>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Slide Number Placeholder 6">
            <a:extLst>
              <a:ext uri="{FF2B5EF4-FFF2-40B4-BE49-F238E27FC236}">
                <a16:creationId xmlns:a16="http://schemas.microsoft.com/office/drawing/2014/main" id="{A7D162D5-E4C7-4B48-87F6-CD7D2999B075}"/>
              </a:ext>
            </a:extLst>
          </p:cNvPr>
          <p:cNvSpPr>
            <a:spLocks noGrp="1" noChangeArrowheads="1"/>
          </p:cNvSpPr>
          <p:nvPr>
            <p:ph type="sldNum" sz="quarter" idx="12"/>
          </p:nvPr>
        </p:nvSpPr>
        <p:spPr/>
        <p:txBody>
          <a:bodyPr/>
          <a:lstStyle>
            <a:lvl1pPr>
              <a:defRPr/>
            </a:lvl1pPr>
          </a:lstStyle>
          <a:p>
            <a:fld id="{33917826-355F-4AEA-9B91-C81D90EEFE69}" type="slidenum">
              <a:rPr lang="en-GB" altLang="en-US"/>
              <a:pPr/>
              <a:t>‹#›</a:t>
            </a:fld>
            <a:endParaRPr lang="en-GB" altLang="en-US"/>
          </a:p>
        </p:txBody>
      </p:sp>
    </p:spTree>
    <p:extLst>
      <p:ext uri="{BB962C8B-B14F-4D97-AF65-F5344CB8AC3E}">
        <p14:creationId xmlns:p14="http://schemas.microsoft.com/office/powerpoint/2010/main" val="3603865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FD8C6F2-F142-45E1-914B-82E7C3469C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825" y="144463"/>
            <a:ext cx="20907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p:cNvPr>
          <p:cNvSpPr>
            <a:spLocks noGrp="1"/>
          </p:cNvSpPr>
          <p:nvPr>
            <p:ph type="title"/>
          </p:nvPr>
        </p:nvSpPr>
        <p:spPr/>
        <p:txBody>
          <a:bodyPr/>
          <a:lstStyle/>
          <a:p>
            <a:r>
              <a:rPr lang="en-US"/>
              <a:t>Click to edit Master title style</a:t>
            </a:r>
            <a:endParaRPr lang="en-GB"/>
          </a:p>
        </p:txBody>
      </p:sp>
      <p:sp>
        <p:nvSpPr>
          <p:cNvPr id="3" name="Content Placeholder 2">
            <a:extLst/>
          </p:cNvPr>
          <p:cNvSpPr>
            <a:spLocks noGrp="1"/>
          </p:cNvSpPr>
          <p:nvPr>
            <p:ph sz="half" idx="1"/>
          </p:nvPr>
        </p:nvSpPr>
        <p:spPr>
          <a:xfrm>
            <a:off x="576263" y="1511300"/>
            <a:ext cx="5108575"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p:cNvPr>
          <p:cNvSpPr>
            <a:spLocks noGrp="1"/>
          </p:cNvSpPr>
          <p:nvPr>
            <p:ph sz="half" idx="2"/>
          </p:nvPr>
        </p:nvSpPr>
        <p:spPr>
          <a:xfrm>
            <a:off x="5837238" y="1511300"/>
            <a:ext cx="5108575"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495026EF-5A79-4681-BD1B-0664A2EE38C8}"/>
              </a:ext>
            </a:extLst>
          </p:cNvPr>
          <p:cNvSpPr>
            <a:spLocks noGrp="1" noChangeArrowheads="1"/>
          </p:cNvSpPr>
          <p:nvPr>
            <p:ph type="dt" sz="half" idx="10"/>
          </p:nvPr>
        </p:nvSpPr>
        <p:spPr/>
        <p:txBody>
          <a:bodyPr/>
          <a:lstStyle>
            <a:lvl1pPr>
              <a:defRPr/>
            </a:lvl1pPr>
          </a:lstStyle>
          <a:p>
            <a:pPr>
              <a:defRPr/>
            </a:pPr>
            <a:endParaRPr lang="en-GB" altLang="en-US"/>
          </a:p>
        </p:txBody>
      </p:sp>
      <p:sp>
        <p:nvSpPr>
          <p:cNvPr id="7" name="Footer Placeholder 6">
            <a:extLst>
              <a:ext uri="{FF2B5EF4-FFF2-40B4-BE49-F238E27FC236}">
                <a16:creationId xmlns:a16="http://schemas.microsoft.com/office/drawing/2014/main" id="{C0589CC6-FF8D-48C1-A50E-B759CF97BBC4}"/>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8" name="Slide Number Placeholder 7">
            <a:extLst>
              <a:ext uri="{FF2B5EF4-FFF2-40B4-BE49-F238E27FC236}">
                <a16:creationId xmlns:a16="http://schemas.microsoft.com/office/drawing/2014/main" id="{2F12107D-E1F6-480F-BA68-B473ED526F55}"/>
              </a:ext>
            </a:extLst>
          </p:cNvPr>
          <p:cNvSpPr>
            <a:spLocks noGrp="1" noChangeArrowheads="1"/>
          </p:cNvSpPr>
          <p:nvPr>
            <p:ph type="sldNum" sz="quarter" idx="12"/>
          </p:nvPr>
        </p:nvSpPr>
        <p:spPr/>
        <p:txBody>
          <a:bodyPr/>
          <a:lstStyle>
            <a:lvl1pPr>
              <a:defRPr/>
            </a:lvl1pPr>
          </a:lstStyle>
          <a:p>
            <a:fld id="{9BA77884-D7AC-4971-AFA1-BB89FB8C0466}" type="slidenum">
              <a:rPr lang="en-GB" altLang="en-US"/>
              <a:pPr/>
              <a:t>‹#›</a:t>
            </a:fld>
            <a:endParaRPr lang="en-GB" altLang="en-US"/>
          </a:p>
        </p:txBody>
      </p:sp>
    </p:spTree>
    <p:extLst>
      <p:ext uri="{BB962C8B-B14F-4D97-AF65-F5344CB8AC3E}">
        <p14:creationId xmlns:p14="http://schemas.microsoft.com/office/powerpoint/2010/main" val="3046129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9E33D31-012D-4156-A7A2-B98D2720C4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825" y="144463"/>
            <a:ext cx="20907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p:cNvPr>
          <p:cNvSpPr>
            <a:spLocks noGrp="1"/>
          </p:cNvSpPr>
          <p:nvPr>
            <p:ph type="title"/>
          </p:nvPr>
        </p:nvSpPr>
        <p:spPr>
          <a:xfrm>
            <a:off x="793750" y="344488"/>
            <a:ext cx="9937750" cy="1252537"/>
          </a:xfrm>
        </p:spPr>
        <p:txBody>
          <a:bodyPr/>
          <a:lstStyle/>
          <a:p>
            <a:r>
              <a:rPr lang="en-US"/>
              <a:t>Click to edit Master title style</a:t>
            </a:r>
            <a:endParaRPr lang="en-GB"/>
          </a:p>
        </p:txBody>
      </p:sp>
      <p:sp>
        <p:nvSpPr>
          <p:cNvPr id="3" name="Text Placeholder 2">
            <a:extLst/>
          </p:cNvPr>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793750" y="2366963"/>
            <a:ext cx="4873625" cy="348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p:cNvPr>
          <p:cNvSpPr>
            <a:spLocks noGrp="1"/>
          </p:cNvSpPr>
          <p:nvPr>
            <p:ph type="body" sz="quarter" idx="3"/>
          </p:nvPr>
        </p:nvSpPr>
        <p:spPr>
          <a:xfrm>
            <a:off x="5832475" y="1589088"/>
            <a:ext cx="48990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5832475" y="2366963"/>
            <a:ext cx="4899025" cy="348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4">
            <a:extLst>
              <a:ext uri="{FF2B5EF4-FFF2-40B4-BE49-F238E27FC236}">
                <a16:creationId xmlns:a16="http://schemas.microsoft.com/office/drawing/2014/main" id="{0C7871AB-FF69-4503-9C3B-69CA8EAB8AB2}"/>
              </a:ext>
            </a:extLst>
          </p:cNvPr>
          <p:cNvSpPr>
            <a:spLocks noGrp="1" noChangeArrowheads="1"/>
          </p:cNvSpPr>
          <p:nvPr>
            <p:ph type="dt" sz="half" idx="10"/>
          </p:nvPr>
        </p:nvSpPr>
        <p:spPr/>
        <p:txBody>
          <a:bodyPr/>
          <a:lstStyle>
            <a:lvl1pPr>
              <a:defRPr/>
            </a:lvl1pPr>
          </a:lstStyle>
          <a:p>
            <a:pPr>
              <a:defRPr/>
            </a:pPr>
            <a:endParaRPr lang="en-GB" altLang="en-US"/>
          </a:p>
        </p:txBody>
      </p:sp>
      <p:sp>
        <p:nvSpPr>
          <p:cNvPr id="9" name="Rectangle 5">
            <a:extLst>
              <a:ext uri="{FF2B5EF4-FFF2-40B4-BE49-F238E27FC236}">
                <a16:creationId xmlns:a16="http://schemas.microsoft.com/office/drawing/2014/main" id="{E113B993-2B45-4A14-8FBB-5EEC4E1D661C}"/>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10" name="Rectangle 6">
            <a:extLst>
              <a:ext uri="{FF2B5EF4-FFF2-40B4-BE49-F238E27FC236}">
                <a16:creationId xmlns:a16="http://schemas.microsoft.com/office/drawing/2014/main" id="{99509F50-8B89-45AC-87A1-12281FF24046}"/>
              </a:ext>
            </a:extLst>
          </p:cNvPr>
          <p:cNvSpPr>
            <a:spLocks noGrp="1" noChangeArrowheads="1"/>
          </p:cNvSpPr>
          <p:nvPr>
            <p:ph type="sldNum" sz="quarter" idx="12"/>
          </p:nvPr>
        </p:nvSpPr>
        <p:spPr/>
        <p:txBody>
          <a:bodyPr/>
          <a:lstStyle>
            <a:lvl1pPr>
              <a:defRPr/>
            </a:lvl1pPr>
          </a:lstStyle>
          <a:p>
            <a:fld id="{28FCEF88-2297-44BF-A0EC-7E2D14087BD8}" type="slidenum">
              <a:rPr lang="en-GB" altLang="en-US"/>
              <a:pPr/>
              <a:t>‹#›</a:t>
            </a:fld>
            <a:endParaRPr lang="en-GB" altLang="en-US"/>
          </a:p>
        </p:txBody>
      </p:sp>
    </p:spTree>
    <p:extLst>
      <p:ext uri="{BB962C8B-B14F-4D97-AF65-F5344CB8AC3E}">
        <p14:creationId xmlns:p14="http://schemas.microsoft.com/office/powerpoint/2010/main" val="1648727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44A869F-19A8-4EA9-BAD8-0E362175FB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825" y="144463"/>
            <a:ext cx="20907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p:cNvPr>
          <p:cNvSpPr>
            <a:spLocks noGrp="1"/>
          </p:cNvSpPr>
          <p:nvPr>
            <p:ph type="title"/>
          </p:nvPr>
        </p:nvSpPr>
        <p:spPr/>
        <p:txBody>
          <a:bodyPr/>
          <a:lstStyle/>
          <a:p>
            <a:r>
              <a:rPr lang="en-US"/>
              <a:t>Click to edit Master title style</a:t>
            </a:r>
            <a:endParaRPr lang="en-GB"/>
          </a:p>
        </p:txBody>
      </p:sp>
      <p:sp>
        <p:nvSpPr>
          <p:cNvPr id="4" name="Rectangle 4">
            <a:extLst>
              <a:ext uri="{FF2B5EF4-FFF2-40B4-BE49-F238E27FC236}">
                <a16:creationId xmlns:a16="http://schemas.microsoft.com/office/drawing/2014/main" id="{18934E72-E44E-4E73-8A48-3E8C69A387BF}"/>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B22898F-2CD2-4416-8CB2-A69F022CC5E3}"/>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6235B5AD-8432-4846-9D3C-45E3A933D8B6}"/>
              </a:ext>
            </a:extLst>
          </p:cNvPr>
          <p:cNvSpPr>
            <a:spLocks noGrp="1" noChangeArrowheads="1"/>
          </p:cNvSpPr>
          <p:nvPr>
            <p:ph type="sldNum" sz="quarter" idx="12"/>
          </p:nvPr>
        </p:nvSpPr>
        <p:spPr/>
        <p:txBody>
          <a:bodyPr/>
          <a:lstStyle>
            <a:lvl1pPr>
              <a:defRPr/>
            </a:lvl1pPr>
          </a:lstStyle>
          <a:p>
            <a:fld id="{C7C61078-EA21-4066-AA97-2CE7CFD9E7EE}" type="slidenum">
              <a:rPr lang="en-GB" altLang="en-US"/>
              <a:pPr/>
              <a:t>‹#›</a:t>
            </a:fld>
            <a:endParaRPr lang="en-GB" altLang="en-US"/>
          </a:p>
        </p:txBody>
      </p:sp>
    </p:spTree>
    <p:extLst>
      <p:ext uri="{BB962C8B-B14F-4D97-AF65-F5344CB8AC3E}">
        <p14:creationId xmlns:p14="http://schemas.microsoft.com/office/powerpoint/2010/main" val="1699379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971416D-013D-43CE-A02F-8E4040BC54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825" y="144463"/>
            <a:ext cx="20907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a:extLst>
              <a:ext uri="{FF2B5EF4-FFF2-40B4-BE49-F238E27FC236}">
                <a16:creationId xmlns:a16="http://schemas.microsoft.com/office/drawing/2014/main" id="{BF1BD070-A574-4502-8C0E-0FCEA1EED61F}"/>
              </a:ext>
            </a:extLst>
          </p:cNvPr>
          <p:cNvSpPr>
            <a:spLocks noGrp="1" noChangeArrowheads="1"/>
          </p:cNvSpPr>
          <p:nvPr>
            <p:ph type="dt" sz="half" idx="10"/>
          </p:nvPr>
        </p:nvSpPr>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6476ECAA-CF32-4F0F-8929-722E0705B933}"/>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B5DB8184-706B-40CD-8FF6-1F3510CF51D8}"/>
              </a:ext>
            </a:extLst>
          </p:cNvPr>
          <p:cNvSpPr>
            <a:spLocks noGrp="1" noChangeArrowheads="1"/>
          </p:cNvSpPr>
          <p:nvPr>
            <p:ph type="sldNum" sz="quarter" idx="12"/>
          </p:nvPr>
        </p:nvSpPr>
        <p:spPr/>
        <p:txBody>
          <a:bodyPr/>
          <a:lstStyle>
            <a:lvl1pPr>
              <a:defRPr/>
            </a:lvl1pPr>
          </a:lstStyle>
          <a:p>
            <a:fld id="{327B8D1C-32B2-458A-AFB8-176550CAFEC3}" type="slidenum">
              <a:rPr lang="en-GB" altLang="en-US"/>
              <a:pPr/>
              <a:t>‹#›</a:t>
            </a:fld>
            <a:endParaRPr lang="en-GB" altLang="en-US"/>
          </a:p>
        </p:txBody>
      </p:sp>
    </p:spTree>
    <p:extLst>
      <p:ext uri="{BB962C8B-B14F-4D97-AF65-F5344CB8AC3E}">
        <p14:creationId xmlns:p14="http://schemas.microsoft.com/office/powerpoint/2010/main" val="557604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F978719-ACC0-4DE0-BBF5-DA8FD8EEC4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825" y="144463"/>
            <a:ext cx="20907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p:cNvPr>
          <p:cNvSpPr>
            <a:spLocks noGrp="1"/>
          </p:cNvSpPr>
          <p:nvPr>
            <p:ph type="title"/>
          </p:nvPr>
        </p:nvSpPr>
        <p:spPr>
          <a:xfrm>
            <a:off x="793750" y="431800"/>
            <a:ext cx="3716338" cy="1512888"/>
          </a:xfrm>
        </p:spPr>
        <p:txBody>
          <a:bodyPr anchor="b"/>
          <a:lstStyle>
            <a:lvl1pPr>
              <a:defRPr sz="3200"/>
            </a:lvl1pPr>
          </a:lstStyle>
          <a:p>
            <a:r>
              <a:rPr lang="en-US"/>
              <a:t>Click to edit Master title style</a:t>
            </a:r>
            <a:endParaRPr lang="en-GB"/>
          </a:p>
        </p:txBody>
      </p:sp>
      <p:sp>
        <p:nvSpPr>
          <p:cNvPr id="3" name="Content Placeholder 2">
            <a:extLst/>
          </p:cNvPr>
          <p:cNvSpPr>
            <a:spLocks noGrp="1"/>
          </p:cNvSpPr>
          <p:nvPr>
            <p:ph idx="1"/>
          </p:nvPr>
        </p:nvSpPr>
        <p:spPr>
          <a:xfrm>
            <a:off x="4899025"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p:cNvPr>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98658982-A573-4109-AF5C-4B01CA450F1E}"/>
              </a:ext>
            </a:extLst>
          </p:cNvPr>
          <p:cNvSpPr>
            <a:spLocks noGrp="1" noChangeArrowheads="1"/>
          </p:cNvSpPr>
          <p:nvPr>
            <p:ph type="dt" sz="half" idx="10"/>
          </p:nvPr>
        </p:nvSpPr>
        <p:spPr/>
        <p:txBody>
          <a:bodyPr/>
          <a:lstStyle>
            <a:lvl1pPr>
              <a:defRPr/>
            </a:lvl1pPr>
          </a:lstStyle>
          <a:p>
            <a:pPr>
              <a:defRPr/>
            </a:pPr>
            <a:endParaRPr lang="en-GB" altLang="en-US"/>
          </a:p>
        </p:txBody>
      </p:sp>
      <p:sp>
        <p:nvSpPr>
          <p:cNvPr id="7" name="Footer Placeholder 6">
            <a:extLst>
              <a:ext uri="{FF2B5EF4-FFF2-40B4-BE49-F238E27FC236}">
                <a16:creationId xmlns:a16="http://schemas.microsoft.com/office/drawing/2014/main" id="{F04FD256-D568-4F3C-9B34-E61663F4A87E}"/>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8" name="Slide Number Placeholder 7">
            <a:extLst>
              <a:ext uri="{FF2B5EF4-FFF2-40B4-BE49-F238E27FC236}">
                <a16:creationId xmlns:a16="http://schemas.microsoft.com/office/drawing/2014/main" id="{79E70193-3142-466F-A294-DA9376DB236D}"/>
              </a:ext>
            </a:extLst>
          </p:cNvPr>
          <p:cNvSpPr>
            <a:spLocks noGrp="1" noChangeArrowheads="1"/>
          </p:cNvSpPr>
          <p:nvPr>
            <p:ph type="sldNum" sz="quarter" idx="12"/>
          </p:nvPr>
        </p:nvSpPr>
        <p:spPr/>
        <p:txBody>
          <a:bodyPr/>
          <a:lstStyle>
            <a:lvl1pPr>
              <a:defRPr/>
            </a:lvl1pPr>
          </a:lstStyle>
          <a:p>
            <a:fld id="{60394925-6D6F-4448-B24D-DB058E4F6F8E}" type="slidenum">
              <a:rPr lang="en-GB" altLang="en-US"/>
              <a:pPr/>
              <a:t>‹#›</a:t>
            </a:fld>
            <a:endParaRPr lang="en-GB" altLang="en-US"/>
          </a:p>
        </p:txBody>
      </p:sp>
    </p:spTree>
    <p:extLst>
      <p:ext uri="{BB962C8B-B14F-4D97-AF65-F5344CB8AC3E}">
        <p14:creationId xmlns:p14="http://schemas.microsoft.com/office/powerpoint/2010/main" val="261675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8C647F9-7A05-4FF6-8DBD-B5A9D7D8B4C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A70AA6CE-E382-4F63-A139-EE4B2816417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0B905C68-1CCE-42D7-9967-C9903F6B9605}"/>
              </a:ext>
            </a:extLst>
          </p:cNvPr>
          <p:cNvSpPr>
            <a:spLocks noGrp="1" noChangeArrowheads="1"/>
          </p:cNvSpPr>
          <p:nvPr>
            <p:ph type="sldNum" sz="quarter" idx="12"/>
          </p:nvPr>
        </p:nvSpPr>
        <p:spPr>
          <a:ln/>
        </p:spPr>
        <p:txBody>
          <a:bodyPr/>
          <a:lstStyle>
            <a:lvl1pPr>
              <a:defRPr/>
            </a:lvl1pPr>
          </a:lstStyle>
          <a:p>
            <a:fld id="{27D95029-8F74-46F7-A310-8A3FA576C1CA}" type="slidenum">
              <a:rPr lang="en-GB" altLang="en-US"/>
              <a:pPr/>
              <a:t>‹#›</a:t>
            </a:fld>
            <a:endParaRPr lang="en-GB" altLang="en-US"/>
          </a:p>
        </p:txBody>
      </p:sp>
    </p:spTree>
    <p:extLst>
      <p:ext uri="{BB962C8B-B14F-4D97-AF65-F5344CB8AC3E}">
        <p14:creationId xmlns:p14="http://schemas.microsoft.com/office/powerpoint/2010/main" val="2000528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F3D4283-3A23-4DA1-AB26-AC5885E27E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825" y="144463"/>
            <a:ext cx="20907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p:cNvPr>
          <p:cNvSpPr>
            <a:spLocks noGrp="1"/>
          </p:cNvSpPr>
          <p:nvPr>
            <p:ph type="title"/>
          </p:nvPr>
        </p:nvSpPr>
        <p:spPr>
          <a:xfrm>
            <a:off x="793750" y="431800"/>
            <a:ext cx="3716338" cy="1512888"/>
          </a:xfrm>
        </p:spPr>
        <p:txBody>
          <a:bodyPr anchor="b"/>
          <a:lstStyle>
            <a:lvl1pPr>
              <a:defRPr sz="3200"/>
            </a:lvl1pPr>
          </a:lstStyle>
          <a:p>
            <a:r>
              <a:rPr lang="en-US"/>
              <a:t>Click to edit Master title style</a:t>
            </a:r>
            <a:endParaRPr lang="en-GB"/>
          </a:p>
        </p:txBody>
      </p:sp>
      <p:sp>
        <p:nvSpPr>
          <p:cNvPr id="3" name="Picture Placeholder 2">
            <a:extLst/>
          </p:cNvPr>
          <p:cNvSpPr>
            <a:spLocks noGrp="1"/>
          </p:cNvSpPr>
          <p:nvPr>
            <p:ph type="pic" idx="1"/>
          </p:nvPr>
        </p:nvSpPr>
        <p:spPr>
          <a:xfrm>
            <a:off x="4899025" y="933450"/>
            <a:ext cx="5832475"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a:extLst/>
          </p:cNvPr>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098B0B34-ECB6-4DB8-98FC-54D067B32D22}"/>
              </a:ext>
            </a:extLst>
          </p:cNvPr>
          <p:cNvSpPr>
            <a:spLocks noGrp="1" noChangeArrowheads="1"/>
          </p:cNvSpPr>
          <p:nvPr>
            <p:ph type="dt" sz="half" idx="10"/>
          </p:nvPr>
        </p:nvSpPr>
        <p:spPr/>
        <p:txBody>
          <a:bodyPr/>
          <a:lstStyle>
            <a:lvl1pPr>
              <a:defRPr/>
            </a:lvl1pPr>
          </a:lstStyle>
          <a:p>
            <a:pPr>
              <a:defRPr/>
            </a:pPr>
            <a:endParaRPr lang="en-GB" altLang="en-US"/>
          </a:p>
        </p:txBody>
      </p:sp>
      <p:sp>
        <p:nvSpPr>
          <p:cNvPr id="7" name="Footer Placeholder 6">
            <a:extLst>
              <a:ext uri="{FF2B5EF4-FFF2-40B4-BE49-F238E27FC236}">
                <a16:creationId xmlns:a16="http://schemas.microsoft.com/office/drawing/2014/main" id="{F7C253B6-2087-4A36-A996-87B845C501FC}"/>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8" name="Slide Number Placeholder 7">
            <a:extLst>
              <a:ext uri="{FF2B5EF4-FFF2-40B4-BE49-F238E27FC236}">
                <a16:creationId xmlns:a16="http://schemas.microsoft.com/office/drawing/2014/main" id="{E07A1E81-EEB1-4E59-9C32-FA8B0EFA5C0D}"/>
              </a:ext>
            </a:extLst>
          </p:cNvPr>
          <p:cNvSpPr>
            <a:spLocks noGrp="1" noChangeArrowheads="1"/>
          </p:cNvSpPr>
          <p:nvPr>
            <p:ph type="sldNum" sz="quarter" idx="12"/>
          </p:nvPr>
        </p:nvSpPr>
        <p:spPr/>
        <p:txBody>
          <a:bodyPr/>
          <a:lstStyle>
            <a:lvl1pPr>
              <a:defRPr/>
            </a:lvl1pPr>
          </a:lstStyle>
          <a:p>
            <a:fld id="{3BA719C5-9DB0-4BB1-A28D-8323C20BBEA4}" type="slidenum">
              <a:rPr lang="en-GB" altLang="en-US"/>
              <a:pPr/>
              <a:t>‹#›</a:t>
            </a:fld>
            <a:endParaRPr lang="en-GB" altLang="en-US"/>
          </a:p>
        </p:txBody>
      </p:sp>
    </p:spTree>
    <p:extLst>
      <p:ext uri="{BB962C8B-B14F-4D97-AF65-F5344CB8AC3E}">
        <p14:creationId xmlns:p14="http://schemas.microsoft.com/office/powerpoint/2010/main" val="2011702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F4E86E9-C282-4A24-9FD5-1D18AD921F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825" y="144463"/>
            <a:ext cx="20907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p:cNvPr>
          <p:cNvSpPr>
            <a:spLocks noGrp="1"/>
          </p:cNvSpPr>
          <p:nvPr>
            <p:ph type="title"/>
          </p:nvPr>
        </p:nvSpPr>
        <p:spPr/>
        <p:txBody>
          <a:bodyPr/>
          <a:lstStyle/>
          <a:p>
            <a:r>
              <a:rPr lang="en-US"/>
              <a:t>Click to edit Master title style</a:t>
            </a:r>
            <a:endParaRPr lang="en-GB"/>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539142-AD02-483C-BBD9-670FAF3C5B61}"/>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Footer Placeholder 5">
            <a:extLst>
              <a:ext uri="{FF2B5EF4-FFF2-40B4-BE49-F238E27FC236}">
                <a16:creationId xmlns:a16="http://schemas.microsoft.com/office/drawing/2014/main" id="{C3DCEA8F-7C75-4FDC-8FCC-C473478F4FC0}"/>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Slide Number Placeholder 6">
            <a:extLst>
              <a:ext uri="{FF2B5EF4-FFF2-40B4-BE49-F238E27FC236}">
                <a16:creationId xmlns:a16="http://schemas.microsoft.com/office/drawing/2014/main" id="{2F9074FB-52DA-4870-88A8-624B68861AD4}"/>
              </a:ext>
            </a:extLst>
          </p:cNvPr>
          <p:cNvSpPr>
            <a:spLocks noGrp="1" noChangeArrowheads="1"/>
          </p:cNvSpPr>
          <p:nvPr>
            <p:ph type="sldNum" sz="quarter" idx="12"/>
          </p:nvPr>
        </p:nvSpPr>
        <p:spPr/>
        <p:txBody>
          <a:bodyPr/>
          <a:lstStyle>
            <a:lvl1pPr>
              <a:defRPr/>
            </a:lvl1pPr>
          </a:lstStyle>
          <a:p>
            <a:fld id="{5277E1B0-95B0-40D6-BBD2-685AA29FEC92}" type="slidenum">
              <a:rPr lang="en-GB" altLang="en-US"/>
              <a:pPr/>
              <a:t>‹#›</a:t>
            </a:fld>
            <a:endParaRPr lang="en-GB" altLang="en-US"/>
          </a:p>
        </p:txBody>
      </p:sp>
    </p:spTree>
    <p:extLst>
      <p:ext uri="{BB962C8B-B14F-4D97-AF65-F5344CB8AC3E}">
        <p14:creationId xmlns:p14="http://schemas.microsoft.com/office/powerpoint/2010/main" val="191250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353425" y="258763"/>
            <a:ext cx="2592388" cy="5529262"/>
          </a:xfrm>
        </p:spPr>
        <p:txBody>
          <a:bodyPr vert="eaVert"/>
          <a:lstStyle/>
          <a:p>
            <a:r>
              <a:rPr lang="en-US"/>
              <a:t>Click to edit Master title style</a:t>
            </a:r>
            <a:endParaRPr lang="en-GB"/>
          </a:p>
        </p:txBody>
      </p:sp>
      <p:sp>
        <p:nvSpPr>
          <p:cNvPr id="3" name="Vertical Text Placeholder 2">
            <a:extLst/>
          </p:cNvPr>
          <p:cNvSpPr>
            <a:spLocks noGrp="1"/>
          </p:cNvSpPr>
          <p:nvPr>
            <p:ph type="body" orient="vert" idx="1"/>
          </p:nvPr>
        </p:nvSpPr>
        <p:spPr>
          <a:xfrm>
            <a:off x="576263" y="258763"/>
            <a:ext cx="7624762" cy="5529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F571D08-0DAF-48CA-B4D1-B154F8D4F4A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3A92E616-A35E-4727-B1D7-3AEE7FF29F6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602723D4-E253-4CAD-9D36-4897543A2C03}"/>
              </a:ext>
            </a:extLst>
          </p:cNvPr>
          <p:cNvSpPr>
            <a:spLocks noGrp="1" noChangeArrowheads="1"/>
          </p:cNvSpPr>
          <p:nvPr>
            <p:ph type="sldNum" sz="quarter" idx="12"/>
          </p:nvPr>
        </p:nvSpPr>
        <p:spPr>
          <a:ln/>
        </p:spPr>
        <p:txBody>
          <a:bodyPr/>
          <a:lstStyle>
            <a:lvl1pPr>
              <a:defRPr/>
            </a:lvl1pPr>
          </a:lstStyle>
          <a:p>
            <a:fld id="{03FDE318-F80F-454A-BBEB-23B7F827D171}" type="slidenum">
              <a:rPr lang="en-GB" altLang="en-US"/>
              <a:pPr/>
              <a:t>‹#›</a:t>
            </a:fld>
            <a:endParaRPr lang="en-GB" altLang="en-US"/>
          </a:p>
        </p:txBody>
      </p:sp>
    </p:spTree>
    <p:extLst>
      <p:ext uri="{BB962C8B-B14F-4D97-AF65-F5344CB8AC3E}">
        <p14:creationId xmlns:p14="http://schemas.microsoft.com/office/powerpoint/2010/main" val="415040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785813" y="1616075"/>
            <a:ext cx="9937750" cy="2695575"/>
          </a:xfrm>
        </p:spPr>
        <p:txBody>
          <a:bodyPr anchor="b"/>
          <a:lstStyle>
            <a:lvl1pPr>
              <a:defRPr sz="6000"/>
            </a:lvl1pPr>
          </a:lstStyle>
          <a:p>
            <a:r>
              <a:rPr lang="en-US"/>
              <a:t>Click to edit Master title style</a:t>
            </a:r>
            <a:endParaRPr lang="en-GB"/>
          </a:p>
        </p:txBody>
      </p:sp>
      <p:sp>
        <p:nvSpPr>
          <p:cNvPr id="3" name="Text Placeholder 2">
            <a:extLst/>
          </p:cNvPr>
          <p:cNvSpPr>
            <a:spLocks noGrp="1"/>
          </p:cNvSpPr>
          <p:nvPr>
            <p:ph type="body" idx="1"/>
          </p:nvPr>
        </p:nvSpPr>
        <p:spPr>
          <a:xfrm>
            <a:off x="785813" y="4337050"/>
            <a:ext cx="9937750"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BB1C0A45-64C7-45BA-A240-033E153C784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7A99AA1-527E-45E3-8571-E55268F86AE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12A1936-F073-4738-A2FA-521D63C896C4}"/>
              </a:ext>
            </a:extLst>
          </p:cNvPr>
          <p:cNvSpPr>
            <a:spLocks noGrp="1" noChangeArrowheads="1"/>
          </p:cNvSpPr>
          <p:nvPr>
            <p:ph type="sldNum" sz="quarter" idx="12"/>
          </p:nvPr>
        </p:nvSpPr>
        <p:spPr>
          <a:ln/>
        </p:spPr>
        <p:txBody>
          <a:bodyPr/>
          <a:lstStyle>
            <a:lvl1pPr>
              <a:defRPr/>
            </a:lvl1pPr>
          </a:lstStyle>
          <a:p>
            <a:fld id="{2AD11741-C7F0-4B74-9E82-E4D50EC4CF21}" type="slidenum">
              <a:rPr lang="en-GB" altLang="en-US"/>
              <a:pPr/>
              <a:t>‹#›</a:t>
            </a:fld>
            <a:endParaRPr lang="en-GB" altLang="en-US"/>
          </a:p>
        </p:txBody>
      </p:sp>
    </p:spTree>
    <p:extLst>
      <p:ext uri="{BB962C8B-B14F-4D97-AF65-F5344CB8AC3E}">
        <p14:creationId xmlns:p14="http://schemas.microsoft.com/office/powerpoint/2010/main" val="92307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Content Placeholder 2">
            <a:extLst/>
          </p:cNvPr>
          <p:cNvSpPr>
            <a:spLocks noGrp="1"/>
          </p:cNvSpPr>
          <p:nvPr>
            <p:ph sz="half" idx="1"/>
          </p:nvPr>
        </p:nvSpPr>
        <p:spPr>
          <a:xfrm>
            <a:off x="576263" y="1511300"/>
            <a:ext cx="5108575"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p:cNvPr>
          <p:cNvSpPr>
            <a:spLocks noGrp="1"/>
          </p:cNvSpPr>
          <p:nvPr>
            <p:ph sz="half" idx="2"/>
          </p:nvPr>
        </p:nvSpPr>
        <p:spPr>
          <a:xfrm>
            <a:off x="5837238" y="1511300"/>
            <a:ext cx="5108575"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5C74C0A0-98D6-4394-8ED6-76AE6626EE7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F04FD2CA-A9E6-4CB2-9DD8-AD27EA269A2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5E23B74E-85E5-48E2-9F76-1A3035EF4B5A}"/>
              </a:ext>
            </a:extLst>
          </p:cNvPr>
          <p:cNvSpPr>
            <a:spLocks noGrp="1" noChangeArrowheads="1"/>
          </p:cNvSpPr>
          <p:nvPr>
            <p:ph type="sldNum" sz="quarter" idx="12"/>
          </p:nvPr>
        </p:nvSpPr>
        <p:spPr>
          <a:ln/>
        </p:spPr>
        <p:txBody>
          <a:bodyPr/>
          <a:lstStyle>
            <a:lvl1pPr>
              <a:defRPr/>
            </a:lvl1pPr>
          </a:lstStyle>
          <a:p>
            <a:fld id="{0548517B-5C8C-4F5E-8E05-314F3A5A5DC7}" type="slidenum">
              <a:rPr lang="en-GB" altLang="en-US"/>
              <a:pPr/>
              <a:t>‹#›</a:t>
            </a:fld>
            <a:endParaRPr lang="en-GB" altLang="en-US"/>
          </a:p>
        </p:txBody>
      </p:sp>
    </p:spTree>
    <p:extLst>
      <p:ext uri="{BB962C8B-B14F-4D97-AF65-F5344CB8AC3E}">
        <p14:creationId xmlns:p14="http://schemas.microsoft.com/office/powerpoint/2010/main" val="389778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793750" y="344488"/>
            <a:ext cx="9937750" cy="1252537"/>
          </a:xfrm>
        </p:spPr>
        <p:txBody>
          <a:bodyPr/>
          <a:lstStyle/>
          <a:p>
            <a:r>
              <a:rPr lang="en-US"/>
              <a:t>Click to edit Master title style</a:t>
            </a:r>
            <a:endParaRPr lang="en-GB"/>
          </a:p>
        </p:txBody>
      </p:sp>
      <p:sp>
        <p:nvSpPr>
          <p:cNvPr id="3" name="Text Placeholder 2">
            <a:extLst/>
          </p:cNvPr>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793750" y="2366963"/>
            <a:ext cx="4873625" cy="348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p:cNvPr>
          <p:cNvSpPr>
            <a:spLocks noGrp="1"/>
          </p:cNvSpPr>
          <p:nvPr>
            <p:ph type="body" sz="quarter" idx="3"/>
          </p:nvPr>
        </p:nvSpPr>
        <p:spPr>
          <a:xfrm>
            <a:off x="5832475" y="1589088"/>
            <a:ext cx="48990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5832475" y="2366963"/>
            <a:ext cx="4899025" cy="348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EF8D4D93-A980-448F-A976-EDCC6645A8C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87E82373-BB6A-483E-8959-77DEF85369A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312F93D5-58F4-4309-9BFE-5E0EE09C0F7A}"/>
              </a:ext>
            </a:extLst>
          </p:cNvPr>
          <p:cNvSpPr>
            <a:spLocks noGrp="1" noChangeArrowheads="1"/>
          </p:cNvSpPr>
          <p:nvPr>
            <p:ph type="sldNum" sz="quarter" idx="12"/>
          </p:nvPr>
        </p:nvSpPr>
        <p:spPr>
          <a:ln/>
        </p:spPr>
        <p:txBody>
          <a:bodyPr/>
          <a:lstStyle>
            <a:lvl1pPr>
              <a:defRPr/>
            </a:lvl1pPr>
          </a:lstStyle>
          <a:p>
            <a:fld id="{519EC4F6-FA99-4F7A-9665-CA5DEAB94EB3}" type="slidenum">
              <a:rPr lang="en-GB" altLang="en-US"/>
              <a:pPr/>
              <a:t>‹#›</a:t>
            </a:fld>
            <a:endParaRPr lang="en-GB" altLang="en-US"/>
          </a:p>
        </p:txBody>
      </p:sp>
    </p:spTree>
    <p:extLst>
      <p:ext uri="{BB962C8B-B14F-4D97-AF65-F5344CB8AC3E}">
        <p14:creationId xmlns:p14="http://schemas.microsoft.com/office/powerpoint/2010/main" val="185825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82D3BCA2-A566-4C7C-9E97-AB404051A2F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0C8761C1-3447-44EF-9346-AAEF8790D0B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884B291-A202-43D6-B52F-2A6CD8407EBA}"/>
              </a:ext>
            </a:extLst>
          </p:cNvPr>
          <p:cNvSpPr>
            <a:spLocks noGrp="1" noChangeArrowheads="1"/>
          </p:cNvSpPr>
          <p:nvPr>
            <p:ph type="sldNum" sz="quarter" idx="12"/>
          </p:nvPr>
        </p:nvSpPr>
        <p:spPr>
          <a:ln/>
        </p:spPr>
        <p:txBody>
          <a:bodyPr/>
          <a:lstStyle>
            <a:lvl1pPr>
              <a:defRPr/>
            </a:lvl1pPr>
          </a:lstStyle>
          <a:p>
            <a:fld id="{F3394FFD-EB64-454B-B833-251C0DCEBD02}" type="slidenum">
              <a:rPr lang="en-GB" altLang="en-US"/>
              <a:pPr/>
              <a:t>‹#›</a:t>
            </a:fld>
            <a:endParaRPr lang="en-GB" altLang="en-US"/>
          </a:p>
        </p:txBody>
      </p:sp>
    </p:spTree>
    <p:extLst>
      <p:ext uri="{BB962C8B-B14F-4D97-AF65-F5344CB8AC3E}">
        <p14:creationId xmlns:p14="http://schemas.microsoft.com/office/powerpoint/2010/main" val="262046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7278952-1D59-4DD9-B5FF-EBE3D37AE2C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838887AE-E1E5-4BFE-93D9-EAA7BC3C7D2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5ECF5F60-0517-46D0-B1C0-ACF58AB54E19}"/>
              </a:ext>
            </a:extLst>
          </p:cNvPr>
          <p:cNvSpPr>
            <a:spLocks noGrp="1" noChangeArrowheads="1"/>
          </p:cNvSpPr>
          <p:nvPr>
            <p:ph type="sldNum" sz="quarter" idx="12"/>
          </p:nvPr>
        </p:nvSpPr>
        <p:spPr>
          <a:ln/>
        </p:spPr>
        <p:txBody>
          <a:bodyPr/>
          <a:lstStyle>
            <a:lvl1pPr>
              <a:defRPr/>
            </a:lvl1pPr>
          </a:lstStyle>
          <a:p>
            <a:fld id="{2DEABDAC-3D37-4BB4-9C66-73ED5587CDE2}" type="slidenum">
              <a:rPr lang="en-GB" altLang="en-US"/>
              <a:pPr/>
              <a:t>‹#›</a:t>
            </a:fld>
            <a:endParaRPr lang="en-GB" altLang="en-US"/>
          </a:p>
        </p:txBody>
      </p:sp>
    </p:spTree>
    <p:extLst>
      <p:ext uri="{BB962C8B-B14F-4D97-AF65-F5344CB8AC3E}">
        <p14:creationId xmlns:p14="http://schemas.microsoft.com/office/powerpoint/2010/main" val="401702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793750" y="431800"/>
            <a:ext cx="3716338" cy="1512888"/>
          </a:xfrm>
        </p:spPr>
        <p:txBody>
          <a:bodyPr anchor="b"/>
          <a:lstStyle>
            <a:lvl1pPr>
              <a:defRPr sz="3200"/>
            </a:lvl1pPr>
          </a:lstStyle>
          <a:p>
            <a:r>
              <a:rPr lang="en-US"/>
              <a:t>Click to edit Master title style</a:t>
            </a:r>
            <a:endParaRPr lang="en-GB"/>
          </a:p>
        </p:txBody>
      </p:sp>
      <p:sp>
        <p:nvSpPr>
          <p:cNvPr id="3" name="Content Placeholder 2">
            <a:extLst/>
          </p:cNvPr>
          <p:cNvSpPr>
            <a:spLocks noGrp="1"/>
          </p:cNvSpPr>
          <p:nvPr>
            <p:ph idx="1"/>
          </p:nvPr>
        </p:nvSpPr>
        <p:spPr>
          <a:xfrm>
            <a:off x="4899025"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p:cNvPr>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FD89540-3D6C-45A8-80E9-168B9E675C9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6114E10B-CC27-46AF-9D5A-2E593004E54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E58400BB-D0EA-40F3-A8D7-B3F15E005D05}"/>
              </a:ext>
            </a:extLst>
          </p:cNvPr>
          <p:cNvSpPr>
            <a:spLocks noGrp="1" noChangeArrowheads="1"/>
          </p:cNvSpPr>
          <p:nvPr>
            <p:ph type="sldNum" sz="quarter" idx="12"/>
          </p:nvPr>
        </p:nvSpPr>
        <p:spPr>
          <a:ln/>
        </p:spPr>
        <p:txBody>
          <a:bodyPr/>
          <a:lstStyle>
            <a:lvl1pPr>
              <a:defRPr/>
            </a:lvl1pPr>
          </a:lstStyle>
          <a:p>
            <a:fld id="{CEFFE18E-79A4-4537-8248-574DEFA58617}" type="slidenum">
              <a:rPr lang="en-GB" altLang="en-US"/>
              <a:pPr/>
              <a:t>‹#›</a:t>
            </a:fld>
            <a:endParaRPr lang="en-GB" altLang="en-US"/>
          </a:p>
        </p:txBody>
      </p:sp>
    </p:spTree>
    <p:extLst>
      <p:ext uri="{BB962C8B-B14F-4D97-AF65-F5344CB8AC3E}">
        <p14:creationId xmlns:p14="http://schemas.microsoft.com/office/powerpoint/2010/main" val="73816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793750" y="431800"/>
            <a:ext cx="3716338" cy="1512888"/>
          </a:xfrm>
        </p:spPr>
        <p:txBody>
          <a:bodyPr anchor="b"/>
          <a:lstStyle>
            <a:lvl1pPr>
              <a:defRPr sz="3200"/>
            </a:lvl1pPr>
          </a:lstStyle>
          <a:p>
            <a:r>
              <a:rPr lang="en-US"/>
              <a:t>Click to edit Master title style</a:t>
            </a:r>
            <a:endParaRPr lang="en-GB"/>
          </a:p>
        </p:txBody>
      </p:sp>
      <p:sp>
        <p:nvSpPr>
          <p:cNvPr id="3" name="Picture Placeholder 2">
            <a:extLst/>
          </p:cNvPr>
          <p:cNvSpPr>
            <a:spLocks noGrp="1"/>
          </p:cNvSpPr>
          <p:nvPr>
            <p:ph type="pic" idx="1"/>
          </p:nvPr>
        </p:nvSpPr>
        <p:spPr>
          <a:xfrm>
            <a:off x="4899025" y="933450"/>
            <a:ext cx="5832475"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a:extLst/>
          </p:cNvPr>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CFE928A-D6F9-434F-B38C-D6FE7DD92C2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1A49E78A-3371-456E-AD29-440E6AFAE54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5BB558F6-2990-4ABC-B263-738E4BA91D15}"/>
              </a:ext>
            </a:extLst>
          </p:cNvPr>
          <p:cNvSpPr>
            <a:spLocks noGrp="1" noChangeArrowheads="1"/>
          </p:cNvSpPr>
          <p:nvPr>
            <p:ph type="sldNum" sz="quarter" idx="12"/>
          </p:nvPr>
        </p:nvSpPr>
        <p:spPr>
          <a:ln/>
        </p:spPr>
        <p:txBody>
          <a:bodyPr/>
          <a:lstStyle>
            <a:lvl1pPr>
              <a:defRPr/>
            </a:lvl1pPr>
          </a:lstStyle>
          <a:p>
            <a:fld id="{787920BD-50A4-4396-AA13-EBCE9DEA29FA}" type="slidenum">
              <a:rPr lang="en-GB" altLang="en-US"/>
              <a:pPr/>
              <a:t>‹#›</a:t>
            </a:fld>
            <a:endParaRPr lang="en-GB" altLang="en-US"/>
          </a:p>
        </p:txBody>
      </p:sp>
    </p:spTree>
    <p:extLst>
      <p:ext uri="{BB962C8B-B14F-4D97-AF65-F5344CB8AC3E}">
        <p14:creationId xmlns:p14="http://schemas.microsoft.com/office/powerpoint/2010/main" val="320151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CEBA0A9-FF8A-4FAC-BD53-05F036E891F1}"/>
              </a:ext>
            </a:extLst>
          </p:cNvPr>
          <p:cNvSpPr>
            <a:spLocks noGrp="1" noChangeArrowheads="1"/>
          </p:cNvSpPr>
          <p:nvPr>
            <p:ph type="title"/>
          </p:nvPr>
        </p:nvSpPr>
        <p:spPr bwMode="auto">
          <a:xfrm>
            <a:off x="576263" y="258763"/>
            <a:ext cx="103695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D4A4605D-2E27-4D04-A5A9-DC413AFCBB82}"/>
              </a:ext>
            </a:extLst>
          </p:cNvPr>
          <p:cNvSpPr>
            <a:spLocks noGrp="1" noChangeArrowheads="1"/>
          </p:cNvSpPr>
          <p:nvPr>
            <p:ph type="body" idx="1"/>
          </p:nvPr>
        </p:nvSpPr>
        <p:spPr bwMode="auto">
          <a:xfrm>
            <a:off x="576263" y="1511300"/>
            <a:ext cx="103695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C30C1E2C-590B-4BA2-8430-21CA918397BE}"/>
              </a:ext>
            </a:extLst>
          </p:cNvPr>
          <p:cNvSpPr>
            <a:spLocks noGrp="1" noChangeArrowheads="1"/>
          </p:cNvSpPr>
          <p:nvPr>
            <p:ph type="dt" sz="half" idx="2"/>
          </p:nvPr>
        </p:nvSpPr>
        <p:spPr bwMode="auto">
          <a:xfrm>
            <a:off x="576263" y="5900738"/>
            <a:ext cx="268763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ea typeface="+mn-ea"/>
                <a:cs typeface="+mn-cs"/>
              </a:defRPr>
            </a:lvl1pPr>
          </a:lstStyle>
          <a:p>
            <a:pPr>
              <a:defRPr/>
            </a:pPr>
            <a:endParaRPr lang="en-GB" altLang="en-US"/>
          </a:p>
        </p:txBody>
      </p:sp>
      <p:sp>
        <p:nvSpPr>
          <p:cNvPr id="1029" name="Rectangle 5">
            <a:extLst>
              <a:ext uri="{FF2B5EF4-FFF2-40B4-BE49-F238E27FC236}">
                <a16:creationId xmlns:a16="http://schemas.microsoft.com/office/drawing/2014/main" id="{16A7F76C-FE61-4BD6-9DA8-D5DBCE1A6167}"/>
              </a:ext>
            </a:extLst>
          </p:cNvPr>
          <p:cNvSpPr>
            <a:spLocks noGrp="1" noChangeArrowheads="1"/>
          </p:cNvSpPr>
          <p:nvPr>
            <p:ph type="ftr" sz="quarter" idx="3"/>
          </p:nvPr>
        </p:nvSpPr>
        <p:spPr bwMode="auto">
          <a:xfrm>
            <a:off x="3937000" y="5900738"/>
            <a:ext cx="36480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ea typeface="+mn-ea"/>
                <a:cs typeface="+mn-cs"/>
              </a:defRPr>
            </a:lvl1pPr>
          </a:lstStyle>
          <a:p>
            <a:pPr>
              <a:defRPr/>
            </a:pPr>
            <a:endParaRPr lang="en-GB" altLang="en-US"/>
          </a:p>
        </p:txBody>
      </p:sp>
      <p:sp>
        <p:nvSpPr>
          <p:cNvPr id="1030" name="Rectangle 6">
            <a:extLst>
              <a:ext uri="{FF2B5EF4-FFF2-40B4-BE49-F238E27FC236}">
                <a16:creationId xmlns:a16="http://schemas.microsoft.com/office/drawing/2014/main" id="{0177EBB8-3BBE-4970-8EBC-4AC7478E65F7}"/>
              </a:ext>
            </a:extLst>
          </p:cNvPr>
          <p:cNvSpPr>
            <a:spLocks noGrp="1" noChangeArrowheads="1"/>
          </p:cNvSpPr>
          <p:nvPr>
            <p:ph type="sldNum" sz="quarter" idx="4"/>
          </p:nvPr>
        </p:nvSpPr>
        <p:spPr bwMode="auto">
          <a:xfrm>
            <a:off x="8258175" y="5900738"/>
            <a:ext cx="268763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1591971E-1BE3-4A02-BF3B-10676EF70906}" type="slidenum">
              <a:rPr lang="en-GB" altLang="en-US"/>
              <a:pPr/>
              <a:t>‹#›</a:t>
            </a:fld>
            <a:endParaRPr lang="en-GB" altLang="en-US"/>
          </a:p>
        </p:txBody>
      </p:sp>
      <p:pic>
        <p:nvPicPr>
          <p:cNvPr id="1031" name="Picture 2">
            <a:extLst>
              <a:ext uri="{FF2B5EF4-FFF2-40B4-BE49-F238E27FC236}">
                <a16:creationId xmlns:a16="http://schemas.microsoft.com/office/drawing/2014/main" id="{DE27B26E-8E57-4C96-A6FF-66887949069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4825" y="144463"/>
            <a:ext cx="20907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kern="12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D81D681-B627-4204-84FB-534DDFE5C744}"/>
              </a:ext>
            </a:extLst>
          </p:cNvPr>
          <p:cNvSpPr>
            <a:spLocks noGrp="1" noChangeArrowheads="1"/>
          </p:cNvSpPr>
          <p:nvPr>
            <p:ph type="title"/>
          </p:nvPr>
        </p:nvSpPr>
        <p:spPr bwMode="auto">
          <a:xfrm>
            <a:off x="576263" y="258763"/>
            <a:ext cx="103695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a:extLst>
              <a:ext uri="{FF2B5EF4-FFF2-40B4-BE49-F238E27FC236}">
                <a16:creationId xmlns:a16="http://schemas.microsoft.com/office/drawing/2014/main" id="{C35CD109-DBCE-4039-97E3-4BA12725DB1D}"/>
              </a:ext>
            </a:extLst>
          </p:cNvPr>
          <p:cNvSpPr>
            <a:spLocks noGrp="1" noChangeArrowheads="1"/>
          </p:cNvSpPr>
          <p:nvPr>
            <p:ph type="body" idx="1"/>
          </p:nvPr>
        </p:nvSpPr>
        <p:spPr bwMode="auto">
          <a:xfrm>
            <a:off x="576263" y="1511300"/>
            <a:ext cx="103695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57311A1-46B9-4525-A7AA-F0A825DF2A59}"/>
              </a:ext>
            </a:extLst>
          </p:cNvPr>
          <p:cNvSpPr>
            <a:spLocks noGrp="1" noChangeArrowheads="1"/>
          </p:cNvSpPr>
          <p:nvPr>
            <p:ph type="dt" sz="half" idx="2"/>
          </p:nvPr>
        </p:nvSpPr>
        <p:spPr bwMode="auto">
          <a:xfrm>
            <a:off x="576263" y="5900738"/>
            <a:ext cx="268763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ea typeface="+mn-ea"/>
                <a:cs typeface="+mn-cs"/>
              </a:defRPr>
            </a:lvl1pPr>
          </a:lstStyle>
          <a:p>
            <a:pPr>
              <a:defRPr/>
            </a:pPr>
            <a:endParaRPr lang="en-GB" altLang="en-US"/>
          </a:p>
        </p:txBody>
      </p:sp>
      <p:sp>
        <p:nvSpPr>
          <p:cNvPr id="1029" name="Rectangle 5">
            <a:extLst>
              <a:ext uri="{FF2B5EF4-FFF2-40B4-BE49-F238E27FC236}">
                <a16:creationId xmlns:a16="http://schemas.microsoft.com/office/drawing/2014/main" id="{F638C208-D043-4B09-B1EB-371FF9760A22}"/>
              </a:ext>
            </a:extLst>
          </p:cNvPr>
          <p:cNvSpPr>
            <a:spLocks noGrp="1" noChangeArrowheads="1"/>
          </p:cNvSpPr>
          <p:nvPr>
            <p:ph type="ftr" sz="quarter" idx="3"/>
          </p:nvPr>
        </p:nvSpPr>
        <p:spPr bwMode="auto">
          <a:xfrm>
            <a:off x="3937000" y="5900738"/>
            <a:ext cx="36480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ea typeface="+mn-ea"/>
                <a:cs typeface="+mn-cs"/>
              </a:defRPr>
            </a:lvl1pPr>
          </a:lstStyle>
          <a:p>
            <a:pPr>
              <a:defRPr/>
            </a:pPr>
            <a:endParaRPr lang="en-GB" altLang="en-US"/>
          </a:p>
        </p:txBody>
      </p:sp>
      <p:sp>
        <p:nvSpPr>
          <p:cNvPr id="1030" name="Rectangle 6">
            <a:extLst>
              <a:ext uri="{FF2B5EF4-FFF2-40B4-BE49-F238E27FC236}">
                <a16:creationId xmlns:a16="http://schemas.microsoft.com/office/drawing/2014/main" id="{DA808EEB-1DD5-4076-8A55-0751CDB6AA9D}"/>
              </a:ext>
            </a:extLst>
          </p:cNvPr>
          <p:cNvSpPr>
            <a:spLocks noGrp="1" noChangeArrowheads="1"/>
          </p:cNvSpPr>
          <p:nvPr>
            <p:ph type="sldNum" sz="quarter" idx="4"/>
          </p:nvPr>
        </p:nvSpPr>
        <p:spPr bwMode="auto">
          <a:xfrm>
            <a:off x="8258175" y="5900738"/>
            <a:ext cx="268763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0FF72241-7526-4418-83C3-A79D224FAB79}"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34"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35" r:id="rId11"/>
  </p:sldLayoutIdLst>
  <p:txStyles>
    <p:titleStyle>
      <a:lvl1pPr algn="ctr" rtl="0" eaLnBrk="0" fontAlgn="base" hangingPunct="0">
        <a:spcBef>
          <a:spcPct val="0"/>
        </a:spcBef>
        <a:spcAft>
          <a:spcPct val="0"/>
        </a:spcAft>
        <a:defRPr sz="4400" kern="12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www.rcot.co.uk/" TargetMode="External"/><Relationship Id="rId3" Type="http://schemas.openxmlformats.org/officeDocument/2006/relationships/image" Target="../media/image4.jpeg"/><Relationship Id="rId7" Type="http://schemas.openxmlformats.org/officeDocument/2006/relationships/hyperlink" Target="mailto:Professional.Enquiries@rcot.co.uk"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housinglin.org.uk/" TargetMode="External"/><Relationship Id="rId5" Type="http://schemas.openxmlformats.org/officeDocument/2006/relationships/hyperlink" Target="mailto:info@housinglin.org.uk"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82D159-29D1-4621-B63F-BF6C81654A08}"/>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3075" name="Rectangle 2">
            <a:extLst>
              <a:ext uri="{FF2B5EF4-FFF2-40B4-BE49-F238E27FC236}">
                <a16:creationId xmlns:a16="http://schemas.microsoft.com/office/drawing/2014/main" id="{9C405B54-AE34-4700-973C-AE4CDC9829C0}"/>
              </a:ext>
            </a:extLst>
          </p:cNvPr>
          <p:cNvSpPr>
            <a:spLocks noGrp="1" noChangeArrowheads="1"/>
          </p:cNvSpPr>
          <p:nvPr>
            <p:ph type="ctrTitle"/>
          </p:nvPr>
        </p:nvSpPr>
        <p:spPr>
          <a:xfrm>
            <a:off x="3957638" y="2714625"/>
            <a:ext cx="7275512" cy="1389063"/>
          </a:xfrm>
        </p:spPr>
        <p:txBody>
          <a:bodyPr anchor="ctr"/>
          <a:lstStyle/>
          <a:p>
            <a:pPr eaLnBrk="1" hangingPunct="1">
              <a:defRPr/>
            </a:pPr>
            <a:r>
              <a:rPr lang="en-US" sz="4800" b="1" dirty="0">
                <a:latin typeface="Whitney-Book" charset="0"/>
                <a:ea typeface="ＭＳ Ｐゴシック" charset="0"/>
                <a:cs typeface="+mj-cs"/>
              </a:rPr>
              <a:t>Adaptations without delay</a:t>
            </a:r>
            <a:br>
              <a:rPr lang="en-US" sz="4800" b="1" dirty="0">
                <a:latin typeface="Whitney-Book" charset="0"/>
                <a:ea typeface="ＭＳ Ｐゴシック" charset="0"/>
                <a:cs typeface="+mj-cs"/>
              </a:rPr>
            </a:br>
            <a:br>
              <a:rPr lang="en-US" sz="4800" b="1" dirty="0">
                <a:latin typeface="Whitney-Book" charset="0"/>
                <a:ea typeface="ＭＳ Ｐゴシック" charset="0"/>
                <a:cs typeface="+mj-cs"/>
              </a:rPr>
            </a:br>
            <a:r>
              <a:rPr lang="en-US" sz="4400" b="1" dirty="0">
                <a:latin typeface="Whitney-Book" charset="0"/>
                <a:ea typeface="ＭＳ Ｐゴシック" charset="0"/>
                <a:cs typeface="+mj-cs"/>
              </a:rPr>
              <a:t>Presented by Rachel Russell (University of </a:t>
            </a:r>
            <a:r>
              <a:rPr lang="en-US" sz="4400" b="1" dirty="0" err="1">
                <a:latin typeface="Whitney-Book" charset="0"/>
                <a:ea typeface="ＭＳ Ｐゴシック" charset="0"/>
                <a:cs typeface="+mj-cs"/>
              </a:rPr>
              <a:t>Salford</a:t>
            </a:r>
            <a:r>
              <a:rPr lang="en-US" sz="4400" b="1" dirty="0">
                <a:latin typeface="Whitney-Book" charset="0"/>
                <a:ea typeface="ＭＳ Ｐゴシック" charset="0"/>
                <a:cs typeface="+mj-cs"/>
              </a:rPr>
              <a:t>)</a:t>
            </a:r>
            <a:endParaRPr lang="en-US" sz="4400" dirty="0">
              <a:latin typeface="Whitney-Book" charset="0"/>
              <a:ea typeface="ＭＳ Ｐゴシック" charset="0"/>
              <a:cs typeface="+mj-cs"/>
            </a:endParaRPr>
          </a:p>
        </p:txBody>
      </p:sp>
      <p:sp>
        <p:nvSpPr>
          <p:cNvPr id="10" name="Rectangle: Rounded Corners 9">
            <a:extLst>
              <a:ext uri="{FF2B5EF4-FFF2-40B4-BE49-F238E27FC236}">
                <a16:creationId xmlns:a16="http://schemas.microsoft.com/office/drawing/2014/main" id="{C85BADBB-2D49-4539-A1EA-D2BE98A3668C}"/>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12293" name="Picture 8">
            <a:extLst>
              <a:ext uri="{FF2B5EF4-FFF2-40B4-BE49-F238E27FC236}">
                <a16:creationId xmlns:a16="http://schemas.microsoft.com/office/drawing/2014/main" id="{DAB0AE6B-DA4C-46AF-B1D5-7C515D16C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
            <a:extLst>
              <a:ext uri="{FF2B5EF4-FFF2-40B4-BE49-F238E27FC236}">
                <a16:creationId xmlns:a16="http://schemas.microsoft.com/office/drawing/2014/main" id="{F015D34F-8931-4B86-9C2D-3A3A03911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1223963"/>
            <a:ext cx="3455987"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96968C-990B-41E4-AFDE-D168B35F77C4}"/>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23555" name="Rectangle 2">
            <a:extLst>
              <a:ext uri="{FF2B5EF4-FFF2-40B4-BE49-F238E27FC236}">
                <a16:creationId xmlns:a16="http://schemas.microsoft.com/office/drawing/2014/main" id="{252BF9BC-D5AC-4478-B19E-26E86CBF0997}"/>
              </a:ext>
            </a:extLst>
          </p:cNvPr>
          <p:cNvSpPr>
            <a:spLocks noGrp="1" noChangeArrowheads="1"/>
          </p:cNvSpPr>
          <p:nvPr>
            <p:ph type="ctrTitle"/>
          </p:nvPr>
        </p:nvSpPr>
        <p:spPr>
          <a:xfrm>
            <a:off x="576263" y="1368425"/>
            <a:ext cx="10440987" cy="720725"/>
          </a:xfrm>
        </p:spPr>
        <p:txBody>
          <a:bodyPr anchor="ctr"/>
          <a:lstStyle/>
          <a:p>
            <a:pPr algn="l" eaLnBrk="1" hangingPunct="1"/>
            <a:r>
              <a:rPr lang="en-US" altLang="en-US" sz="2400" b="1">
                <a:latin typeface="Whitney-Book" charset="0"/>
              </a:rPr>
              <a:t>Work force and operational considerations – and level of  complexity </a:t>
            </a:r>
          </a:p>
        </p:txBody>
      </p:sp>
      <p:sp>
        <p:nvSpPr>
          <p:cNvPr id="10" name="Rectangle: Rounded Corners 9">
            <a:extLst>
              <a:ext uri="{FF2B5EF4-FFF2-40B4-BE49-F238E27FC236}">
                <a16:creationId xmlns:a16="http://schemas.microsoft.com/office/drawing/2014/main" id="{86B4134E-5689-4BCA-B095-37B7EE232578}"/>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23557" name="Picture 8">
            <a:extLst>
              <a:ext uri="{FF2B5EF4-FFF2-40B4-BE49-F238E27FC236}">
                <a16:creationId xmlns:a16="http://schemas.microsoft.com/office/drawing/2014/main" id="{C3EEE40E-88F0-42B8-B58A-75E331029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8" name="Object 5">
            <a:extLst>
              <a:ext uri="{FF2B5EF4-FFF2-40B4-BE49-F238E27FC236}">
                <a16:creationId xmlns:a16="http://schemas.microsoft.com/office/drawing/2014/main" id="{7505E1D2-4F5D-47FB-A111-61C176E0D12E}"/>
              </a:ext>
            </a:extLst>
          </p:cNvPr>
          <p:cNvGraphicFramePr>
            <a:graphicFrameLocks noChangeAspect="1"/>
          </p:cNvGraphicFramePr>
          <p:nvPr/>
        </p:nvGraphicFramePr>
        <p:xfrm>
          <a:off x="2232025" y="2879725"/>
          <a:ext cx="6816725" cy="2828925"/>
        </p:xfrm>
        <a:graphic>
          <a:graphicData uri="http://schemas.openxmlformats.org/presentationml/2006/ole">
            <mc:AlternateContent xmlns:mc="http://schemas.openxmlformats.org/markup-compatibility/2006">
              <mc:Choice xmlns:v="urn:schemas-microsoft-com:vml" Requires="v">
                <p:oleObj spid="_x0000_s23564" name="Document" r:id="rId5" imgW="5600700" imgH="2324100" progId="Word.Document.12">
                  <p:embed/>
                </p:oleObj>
              </mc:Choice>
              <mc:Fallback>
                <p:oleObj name="Document" r:id="rId5" imgW="5600700" imgH="2324100" progId="Word.Document.1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025" y="2879725"/>
                        <a:ext cx="68167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ACF0FD-CAFD-496C-A222-5AB676901789}"/>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10" name="Rectangle: Rounded Corners 9">
            <a:extLst>
              <a:ext uri="{FF2B5EF4-FFF2-40B4-BE49-F238E27FC236}">
                <a16:creationId xmlns:a16="http://schemas.microsoft.com/office/drawing/2014/main" id="{79240E2C-8304-46CD-8E34-EBA4166C00A2}"/>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24580" name="Picture 8">
            <a:extLst>
              <a:ext uri="{FF2B5EF4-FFF2-40B4-BE49-F238E27FC236}">
                <a16:creationId xmlns:a16="http://schemas.microsoft.com/office/drawing/2014/main" id="{D61F893F-43CA-475C-A289-2C241CE39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a:extLst>
              <a:ext uri="{FF2B5EF4-FFF2-40B4-BE49-F238E27FC236}">
                <a16:creationId xmlns:a16="http://schemas.microsoft.com/office/drawing/2014/main" id="{D388CF3A-184C-4BF2-AED7-FC73DA298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922338"/>
            <a:ext cx="878205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itle 4">
            <a:extLst>
              <a:ext uri="{FF2B5EF4-FFF2-40B4-BE49-F238E27FC236}">
                <a16:creationId xmlns:a16="http://schemas.microsoft.com/office/drawing/2014/main" id="{4CBDDEB8-11ED-4A2F-9FF7-6FD2E2277D53}"/>
              </a:ext>
            </a:extLst>
          </p:cNvPr>
          <p:cNvSpPr>
            <a:spLocks noGrp="1" noChangeArrowheads="1"/>
          </p:cNvSpPr>
          <p:nvPr>
            <p:ph type="title"/>
          </p:nvPr>
        </p:nvSpPr>
        <p:spPr>
          <a:xfrm>
            <a:off x="576263" y="134938"/>
            <a:ext cx="10369550" cy="1081087"/>
          </a:xfrm>
        </p:spPr>
        <p:txBody>
          <a:bodyPr/>
          <a:lstStyle/>
          <a:p>
            <a:r>
              <a:rPr lang="en-GB" altLang="en-US" sz="3200"/>
              <a:t>Universal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94D205-22B4-4504-9EBE-CF896B077174}"/>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10" name="Rectangle: Rounded Corners 9">
            <a:extLst>
              <a:ext uri="{FF2B5EF4-FFF2-40B4-BE49-F238E27FC236}">
                <a16:creationId xmlns:a16="http://schemas.microsoft.com/office/drawing/2014/main" id="{E2218388-CA67-47AC-A0B9-1C18D8C29BC2}"/>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25604" name="Picture 8">
            <a:extLst>
              <a:ext uri="{FF2B5EF4-FFF2-40B4-BE49-F238E27FC236}">
                <a16:creationId xmlns:a16="http://schemas.microsoft.com/office/drawing/2014/main" id="{3247A3AD-457E-4396-A009-1A42C888A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itle 4">
            <a:extLst>
              <a:ext uri="{FF2B5EF4-FFF2-40B4-BE49-F238E27FC236}">
                <a16:creationId xmlns:a16="http://schemas.microsoft.com/office/drawing/2014/main" id="{2F9A2BAC-B87A-4276-8C15-818EC5B6EB46}"/>
              </a:ext>
            </a:extLst>
          </p:cNvPr>
          <p:cNvSpPr>
            <a:spLocks noGrp="1" noChangeArrowheads="1"/>
          </p:cNvSpPr>
          <p:nvPr>
            <p:ph type="title"/>
          </p:nvPr>
        </p:nvSpPr>
        <p:spPr>
          <a:xfrm>
            <a:off x="576263" y="134938"/>
            <a:ext cx="10369550" cy="1081087"/>
          </a:xfrm>
        </p:spPr>
        <p:txBody>
          <a:bodyPr/>
          <a:lstStyle/>
          <a:p>
            <a:r>
              <a:rPr lang="en-GB" altLang="en-US" sz="3200"/>
              <a:t>Targeted</a:t>
            </a:r>
          </a:p>
        </p:txBody>
      </p:sp>
      <p:pic>
        <p:nvPicPr>
          <p:cNvPr id="25606" name="Picture 1">
            <a:extLst>
              <a:ext uri="{FF2B5EF4-FFF2-40B4-BE49-F238E27FC236}">
                <a16:creationId xmlns:a16="http://schemas.microsoft.com/office/drawing/2014/main" id="{411F4C36-F907-4015-8339-941F05071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988" y="1047750"/>
            <a:ext cx="8718550"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DAA218-CF5A-4448-ABB6-5C91B7286574}"/>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10" name="Rectangle: Rounded Corners 9">
            <a:extLst>
              <a:ext uri="{FF2B5EF4-FFF2-40B4-BE49-F238E27FC236}">
                <a16:creationId xmlns:a16="http://schemas.microsoft.com/office/drawing/2014/main" id="{1001C171-B92B-4CCA-A5CF-B276D2F63D67}"/>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26628" name="Picture 8">
            <a:extLst>
              <a:ext uri="{FF2B5EF4-FFF2-40B4-BE49-F238E27FC236}">
                <a16:creationId xmlns:a16="http://schemas.microsoft.com/office/drawing/2014/main" id="{F4A66579-7DD3-443E-B5C7-43C20ADFE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itle 4">
            <a:extLst>
              <a:ext uri="{FF2B5EF4-FFF2-40B4-BE49-F238E27FC236}">
                <a16:creationId xmlns:a16="http://schemas.microsoft.com/office/drawing/2014/main" id="{71030756-A960-4D24-9AD8-D6637E50CD7E}"/>
              </a:ext>
            </a:extLst>
          </p:cNvPr>
          <p:cNvSpPr>
            <a:spLocks noGrp="1" noChangeArrowheads="1"/>
          </p:cNvSpPr>
          <p:nvPr>
            <p:ph type="title"/>
          </p:nvPr>
        </p:nvSpPr>
        <p:spPr>
          <a:xfrm>
            <a:off x="576263" y="134938"/>
            <a:ext cx="10369550" cy="1081087"/>
          </a:xfrm>
        </p:spPr>
        <p:txBody>
          <a:bodyPr/>
          <a:lstStyle/>
          <a:p>
            <a:r>
              <a:rPr lang="en-GB" altLang="en-US" sz="3200"/>
              <a:t>Specialist</a:t>
            </a:r>
          </a:p>
        </p:txBody>
      </p:sp>
      <p:pic>
        <p:nvPicPr>
          <p:cNvPr id="26630" name="Picture 2">
            <a:extLst>
              <a:ext uri="{FF2B5EF4-FFF2-40B4-BE49-F238E27FC236}">
                <a16:creationId xmlns:a16="http://schemas.microsoft.com/office/drawing/2014/main" id="{F021E331-614B-4669-A7FB-0AA08F5AF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988" y="1016000"/>
            <a:ext cx="8847137"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5787FB-E190-4C42-8C30-C46AE0E3FAAF}"/>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3075" name="Rectangle 2">
            <a:extLst>
              <a:ext uri="{FF2B5EF4-FFF2-40B4-BE49-F238E27FC236}">
                <a16:creationId xmlns:a16="http://schemas.microsoft.com/office/drawing/2014/main" id="{18DF3A30-8BD9-4A90-89A7-0E05D8CA2029}"/>
              </a:ext>
            </a:extLst>
          </p:cNvPr>
          <p:cNvSpPr>
            <a:spLocks noGrp="1" noChangeArrowheads="1"/>
          </p:cNvSpPr>
          <p:nvPr>
            <p:ph type="ctrTitle"/>
          </p:nvPr>
        </p:nvSpPr>
        <p:spPr>
          <a:xfrm>
            <a:off x="720725" y="1295400"/>
            <a:ext cx="10080625" cy="720725"/>
          </a:xfrm>
        </p:spPr>
        <p:txBody>
          <a:bodyPr anchor="ctr"/>
          <a:lstStyle/>
          <a:p>
            <a:pPr algn="l" eaLnBrk="1" hangingPunct="1">
              <a:defRPr/>
            </a:pPr>
            <a:r>
              <a:rPr lang="en-US" sz="3200" b="1" dirty="0">
                <a:latin typeface="Whitney-Book" charset="0"/>
                <a:ea typeface="ＭＳ Ｐゴシック" charset="0"/>
                <a:cs typeface="+mj-cs"/>
              </a:rPr>
              <a:t>Service Delivery Examples </a:t>
            </a:r>
          </a:p>
        </p:txBody>
      </p:sp>
      <p:sp>
        <p:nvSpPr>
          <p:cNvPr id="10" name="Rectangle: Rounded Corners 9">
            <a:extLst>
              <a:ext uri="{FF2B5EF4-FFF2-40B4-BE49-F238E27FC236}">
                <a16:creationId xmlns:a16="http://schemas.microsoft.com/office/drawing/2014/main" id="{0EC8BA98-2091-40C9-8D3D-4D8ACCECC0DC}"/>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27653" name="Picture 8">
            <a:extLst>
              <a:ext uri="{FF2B5EF4-FFF2-40B4-BE49-F238E27FC236}">
                <a16:creationId xmlns:a16="http://schemas.microsoft.com/office/drawing/2014/main" id="{8343BD46-D07B-406B-A599-E4ABC2312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3">
            <a:extLst>
              <a:ext uri="{FF2B5EF4-FFF2-40B4-BE49-F238E27FC236}">
                <a16:creationId xmlns:a16="http://schemas.microsoft.com/office/drawing/2014/main" id="{80DF407A-9F8B-4046-B640-51CECA09EF8E}"/>
              </a:ext>
            </a:extLst>
          </p:cNvPr>
          <p:cNvSpPr>
            <a:spLocks noGrp="1" noChangeArrowheads="1"/>
          </p:cNvSpPr>
          <p:nvPr>
            <p:ph type="subTitle" idx="1"/>
          </p:nvPr>
        </p:nvSpPr>
        <p:spPr>
          <a:xfrm>
            <a:off x="720725" y="2095500"/>
            <a:ext cx="10080625" cy="3952875"/>
          </a:xfrm>
        </p:spPr>
        <p:txBody>
          <a:bodyPr/>
          <a:lstStyle/>
          <a:p>
            <a:pPr marL="457200" indent="-457200" algn="l">
              <a:lnSpc>
                <a:spcPct val="150000"/>
              </a:lnSpc>
              <a:buClr>
                <a:srgbClr val="E20176"/>
              </a:buClr>
              <a:buFontTx/>
              <a:buChar char="•"/>
            </a:pPr>
            <a:r>
              <a:rPr lang="en-US" altLang="en-US">
                <a:latin typeface="Calibri" panose="020F0502020204030204" pitchFamily="34" charset="0"/>
                <a:cs typeface="Calibri" panose="020F0502020204030204" pitchFamily="34" charset="0"/>
              </a:rPr>
              <a:t>T</a:t>
            </a:r>
            <a:r>
              <a:rPr lang="en-GB" altLang="en-US">
                <a:latin typeface="Calibri" panose="020F0502020204030204" pitchFamily="34" charset="0"/>
                <a:cs typeface="Calibri" panose="020F0502020204030204" pitchFamily="34" charset="0"/>
              </a:rPr>
              <a:t>raining –DLF (England) – Housing Solutions Change programme i(Scotland)</a:t>
            </a:r>
          </a:p>
          <a:p>
            <a:pPr marL="457200" indent="-457200" algn="l">
              <a:lnSpc>
                <a:spcPct val="150000"/>
              </a:lnSpc>
              <a:buClr>
                <a:srgbClr val="E20176"/>
              </a:buClr>
              <a:buFontTx/>
              <a:buChar char="•"/>
            </a:pPr>
            <a:r>
              <a:rPr lang="en-GB" altLang="en-US">
                <a:latin typeface="Calibri" panose="020F0502020204030204" pitchFamily="34" charset="0"/>
                <a:cs typeface="Calibri" panose="020F0502020204030204" pitchFamily="34" charset="0"/>
              </a:rPr>
              <a:t>Agreed levels of responsibility – example from RBG</a:t>
            </a:r>
          </a:p>
          <a:p>
            <a:pPr marL="457200" indent="-457200" algn="l">
              <a:lnSpc>
                <a:spcPct val="150000"/>
              </a:lnSpc>
              <a:buClr>
                <a:srgbClr val="E20176"/>
              </a:buClr>
              <a:buFontTx/>
              <a:buChar char="•"/>
            </a:pPr>
            <a:r>
              <a:rPr lang="en-GB" altLang="en-US">
                <a:latin typeface="Calibri" panose="020F0502020204030204" pitchFamily="34" charset="0"/>
                <a:cs typeface="Calibri" panose="020F0502020204030204" pitchFamily="34" charset="0"/>
              </a:rPr>
              <a:t>Communication Tools – example from Northern Ireland Housing Executive</a:t>
            </a:r>
          </a:p>
          <a:p>
            <a:pPr marL="457200" indent="-457200" algn="l">
              <a:lnSpc>
                <a:spcPct val="150000"/>
              </a:lnSpc>
              <a:buClr>
                <a:srgbClr val="E20176"/>
              </a:buClr>
              <a:buFontTx/>
              <a:buChar char="•"/>
            </a:pPr>
            <a:r>
              <a:rPr lang="en-GB" altLang="en-US">
                <a:latin typeface="Calibri" panose="020F0502020204030204" pitchFamily="34" charset="0"/>
                <a:cs typeface="Calibri" panose="020F0502020204030204" pitchFamily="34" charset="0"/>
              </a:rPr>
              <a:t>One stop shops – example from Borders Care and Repair </a:t>
            </a:r>
          </a:p>
          <a:p>
            <a:pPr marL="457200" indent="-457200" algn="l">
              <a:lnSpc>
                <a:spcPct val="150000"/>
              </a:lnSpc>
              <a:buClr>
                <a:srgbClr val="E20176"/>
              </a:buClr>
              <a:buFontTx/>
              <a:buChar char="•"/>
            </a:pPr>
            <a:r>
              <a:rPr lang="en-GB" altLang="en-US">
                <a:latin typeface="Calibri" panose="020F0502020204030204" pitchFamily="34" charset="0"/>
                <a:cs typeface="Calibri" panose="020F0502020204030204" pitchFamily="34" charset="0"/>
              </a:rPr>
              <a:t>Integrated teams – example from Lightbulb Project in Leicesteshire </a:t>
            </a:r>
          </a:p>
          <a:p>
            <a:pPr marL="457200" indent="-457200" algn="l">
              <a:lnSpc>
                <a:spcPct val="150000"/>
              </a:lnSpc>
              <a:buClr>
                <a:srgbClr val="E20176"/>
              </a:buClr>
              <a:buFontTx/>
              <a:buChar char="•"/>
            </a:pPr>
            <a:r>
              <a:rPr lang="en-GB" altLang="en-US">
                <a:latin typeface="Calibri" panose="020F0502020204030204" pitchFamily="34" charset="0"/>
                <a:cs typeface="Calibri" panose="020F0502020204030204" pitchFamily="34" charset="0"/>
              </a:rPr>
              <a:t>Strategic Forums  - HAC (England) , AHG (Scotland) , HASG (Wales) JASG (NI)</a:t>
            </a:r>
          </a:p>
          <a:p>
            <a:pPr marL="457200" indent="-457200" algn="l">
              <a:lnSpc>
                <a:spcPct val="150000"/>
              </a:lnSpc>
              <a:buClr>
                <a:srgbClr val="E20176"/>
              </a:buClr>
              <a:buFontTx/>
              <a:buChar char="•"/>
            </a:pPr>
            <a:endParaRPr lang="en-GB" altLang="en-US">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51BD04-9B40-4A8A-BBA7-ED0B74EEFC44}"/>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3075" name="Rectangle 2">
            <a:extLst>
              <a:ext uri="{FF2B5EF4-FFF2-40B4-BE49-F238E27FC236}">
                <a16:creationId xmlns:a16="http://schemas.microsoft.com/office/drawing/2014/main" id="{CA986490-AA70-4302-8AF2-032C5CD596D3}"/>
              </a:ext>
            </a:extLst>
          </p:cNvPr>
          <p:cNvSpPr>
            <a:spLocks noGrp="1" noChangeArrowheads="1"/>
          </p:cNvSpPr>
          <p:nvPr>
            <p:ph type="ctrTitle"/>
          </p:nvPr>
        </p:nvSpPr>
        <p:spPr>
          <a:xfrm>
            <a:off x="720725" y="1295400"/>
            <a:ext cx="10080625" cy="720725"/>
          </a:xfrm>
        </p:spPr>
        <p:txBody>
          <a:bodyPr anchor="ctr"/>
          <a:lstStyle/>
          <a:p>
            <a:pPr algn="l" eaLnBrk="1" hangingPunct="1">
              <a:defRPr/>
            </a:pPr>
            <a:r>
              <a:rPr lang="en-US" sz="3200" b="1" dirty="0">
                <a:latin typeface="Whitney-Book" charset="0"/>
                <a:ea typeface="ＭＳ Ｐゴシック" charset="0"/>
                <a:cs typeface="+mj-cs"/>
              </a:rPr>
              <a:t>Sources of design guidance</a:t>
            </a:r>
          </a:p>
        </p:txBody>
      </p:sp>
      <p:sp>
        <p:nvSpPr>
          <p:cNvPr id="10" name="Rectangle: Rounded Corners 9">
            <a:extLst>
              <a:ext uri="{FF2B5EF4-FFF2-40B4-BE49-F238E27FC236}">
                <a16:creationId xmlns:a16="http://schemas.microsoft.com/office/drawing/2014/main" id="{57BEC492-1BDF-47C2-980F-7C71B606ADD5}"/>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28677" name="Picture 8">
            <a:extLst>
              <a:ext uri="{FF2B5EF4-FFF2-40B4-BE49-F238E27FC236}">
                <a16:creationId xmlns:a16="http://schemas.microsoft.com/office/drawing/2014/main" id="{BAD68753-38D7-4D86-A65F-5C02547B2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3">
            <a:extLst>
              <a:ext uri="{FF2B5EF4-FFF2-40B4-BE49-F238E27FC236}">
                <a16:creationId xmlns:a16="http://schemas.microsoft.com/office/drawing/2014/main" id="{6F23CC91-E3BB-4D73-95D6-0CACB3E70D08}"/>
              </a:ext>
            </a:extLst>
          </p:cNvPr>
          <p:cNvSpPr>
            <a:spLocks noGrp="1" noChangeArrowheads="1"/>
          </p:cNvSpPr>
          <p:nvPr>
            <p:ph type="subTitle" idx="1"/>
          </p:nvPr>
        </p:nvSpPr>
        <p:spPr>
          <a:xfrm>
            <a:off x="720725" y="2095500"/>
            <a:ext cx="10080625" cy="3952875"/>
          </a:xfrm>
        </p:spPr>
        <p:txBody>
          <a:bodyPr/>
          <a:lstStyle/>
          <a:p>
            <a:pPr marL="342900" indent="-342900" algn="l">
              <a:lnSpc>
                <a:spcPct val="150000"/>
              </a:lnSpc>
              <a:buClr>
                <a:srgbClr val="E20176"/>
              </a:buClr>
              <a:buFont typeface="Arial"/>
              <a:buChar char="•"/>
              <a:defRPr/>
            </a:pPr>
            <a:r>
              <a:rPr lang="en-US" dirty="0">
                <a:latin typeface="Whitney-Book" charset="0"/>
                <a:ea typeface="ＭＳ Ｐゴシック" charset="0"/>
                <a:cs typeface="+mn-cs"/>
              </a:rPr>
              <a:t>Guidance on space and layout for home adaptations</a:t>
            </a:r>
          </a:p>
          <a:p>
            <a:pPr marL="342900" indent="-342900" algn="l">
              <a:lnSpc>
                <a:spcPct val="150000"/>
              </a:lnSpc>
              <a:buClr>
                <a:srgbClr val="E20176"/>
              </a:buClr>
              <a:buFont typeface="Arial"/>
              <a:buChar char="•"/>
              <a:defRPr/>
            </a:pPr>
            <a:r>
              <a:rPr lang="en-US" dirty="0" err="1">
                <a:latin typeface="Whitney-Book" charset="0"/>
                <a:ea typeface="ＭＳ Ｐゴシック" charset="0"/>
                <a:cs typeface="+mn-cs"/>
              </a:rPr>
              <a:t>Organisations</a:t>
            </a:r>
            <a:r>
              <a:rPr lang="en-US" dirty="0">
                <a:latin typeface="Whitney-Book" charset="0"/>
                <a:ea typeface="ＭＳ Ｐゴシック" charset="0"/>
                <a:cs typeface="+mn-cs"/>
              </a:rPr>
              <a:t> that provide technical expertise </a:t>
            </a:r>
          </a:p>
          <a:p>
            <a:pPr marL="342900" indent="-342900" algn="l">
              <a:lnSpc>
                <a:spcPct val="150000"/>
              </a:lnSpc>
              <a:buClr>
                <a:srgbClr val="E20176"/>
              </a:buClr>
              <a:buFont typeface="Arial"/>
              <a:buChar char="•"/>
              <a:defRPr/>
            </a:pPr>
            <a:r>
              <a:rPr lang="en-US" dirty="0" err="1">
                <a:latin typeface="Whitney-Book" charset="0"/>
                <a:ea typeface="ＭＳ Ｐゴシック" charset="0"/>
                <a:cs typeface="+mn-cs"/>
              </a:rPr>
              <a:t>Organisations</a:t>
            </a:r>
            <a:r>
              <a:rPr lang="en-US" dirty="0">
                <a:latin typeface="Whitney-Book" charset="0"/>
                <a:ea typeface="ＭＳ Ｐゴシック" charset="0"/>
                <a:cs typeface="+mn-cs"/>
              </a:rPr>
              <a:t> that </a:t>
            </a:r>
            <a:r>
              <a:rPr lang="en-US" dirty="0" err="1">
                <a:latin typeface="Whitney-Book" charset="0"/>
                <a:ea typeface="ＭＳ Ｐゴシック" charset="0"/>
                <a:cs typeface="+mn-cs"/>
              </a:rPr>
              <a:t>specialise</a:t>
            </a:r>
            <a:r>
              <a:rPr lang="en-US" dirty="0">
                <a:latin typeface="Whitney-Book" charset="0"/>
                <a:ea typeface="ＭＳ Ｐゴシック" charset="0"/>
                <a:cs typeface="+mn-cs"/>
              </a:rPr>
              <a:t> in the needs of people with sensory and cognitive impairments</a:t>
            </a:r>
            <a:endParaRPr lang="en-GB" sz="3200" dirty="0">
              <a:solidFill>
                <a:schemeClr val="bg2"/>
              </a:solidFill>
              <a:ea typeface="ＭＳ Ｐゴシック" charset="0"/>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537435-4CEC-4EEB-8319-CE91CADC597C}"/>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7171" name="Rectangle 2">
            <a:extLst>
              <a:ext uri="{FF2B5EF4-FFF2-40B4-BE49-F238E27FC236}">
                <a16:creationId xmlns:a16="http://schemas.microsoft.com/office/drawing/2014/main" id="{B68D76B8-ACF1-4373-92EE-A0FC33CC97AE}"/>
              </a:ext>
            </a:extLst>
          </p:cNvPr>
          <p:cNvSpPr>
            <a:spLocks noGrp="1" noChangeArrowheads="1"/>
          </p:cNvSpPr>
          <p:nvPr>
            <p:ph type="title"/>
          </p:nvPr>
        </p:nvSpPr>
        <p:spPr>
          <a:xfrm>
            <a:off x="576263" y="258763"/>
            <a:ext cx="7358062" cy="1081087"/>
          </a:xfrm>
        </p:spPr>
        <p:txBody>
          <a:bodyPr/>
          <a:lstStyle/>
          <a:p>
            <a:pPr algn="l" eaLnBrk="1" hangingPunct="1">
              <a:defRPr/>
            </a:pPr>
            <a:br>
              <a:rPr lang="en-US" sz="3200" b="1" dirty="0">
                <a:latin typeface="Whitney-Book" charset="0"/>
                <a:ea typeface="ＭＳ Ｐゴシック" charset="0"/>
                <a:cs typeface="+mj-cs"/>
              </a:rPr>
            </a:br>
            <a:br>
              <a:rPr lang="en-US" sz="3200" b="1" dirty="0">
                <a:latin typeface="Whitney-Book" charset="0"/>
                <a:ea typeface="ＭＳ Ｐゴシック" charset="0"/>
                <a:cs typeface="+mj-cs"/>
              </a:rPr>
            </a:br>
            <a:br>
              <a:rPr lang="en-US" sz="3200" b="1" dirty="0">
                <a:latin typeface="Whitney-Book" charset="0"/>
                <a:ea typeface="ＭＳ Ｐゴシック" charset="0"/>
                <a:cs typeface="+mj-cs"/>
              </a:rPr>
            </a:br>
            <a:r>
              <a:rPr lang="en-US" sz="3200" b="1" dirty="0">
                <a:latin typeface="Whitney-Book" charset="0"/>
                <a:ea typeface="ＭＳ Ｐゴシック" charset="0"/>
                <a:cs typeface="+mj-cs"/>
              </a:rPr>
              <a:t>Intended audience</a:t>
            </a:r>
          </a:p>
        </p:txBody>
      </p:sp>
      <p:sp>
        <p:nvSpPr>
          <p:cNvPr id="7172" name="Rectangle 3">
            <a:extLst>
              <a:ext uri="{FF2B5EF4-FFF2-40B4-BE49-F238E27FC236}">
                <a16:creationId xmlns:a16="http://schemas.microsoft.com/office/drawing/2014/main" id="{97EEE173-B633-4283-A474-1478BC69D2CF}"/>
              </a:ext>
            </a:extLst>
          </p:cNvPr>
          <p:cNvSpPr>
            <a:spLocks noGrp="1" noChangeArrowheads="1"/>
          </p:cNvSpPr>
          <p:nvPr>
            <p:ph idx="1"/>
          </p:nvPr>
        </p:nvSpPr>
        <p:spPr/>
        <p:txBody>
          <a:bodyPr/>
          <a:lstStyle/>
          <a:p>
            <a:pPr>
              <a:buClr>
                <a:srgbClr val="E20176"/>
              </a:buClr>
              <a:buFont typeface="Wingdings" charset="0"/>
              <a:buNone/>
              <a:defRPr/>
            </a:pPr>
            <a:endParaRPr lang="en-US" b="1" dirty="0">
              <a:latin typeface="Whitney-Book" charset="0"/>
              <a:ea typeface="ＭＳ Ｐゴシック" charset="0"/>
              <a:cs typeface="+mn-cs"/>
            </a:endParaRPr>
          </a:p>
          <a:p>
            <a:pPr marL="0" indent="0">
              <a:buClr>
                <a:srgbClr val="E20176"/>
              </a:buClr>
              <a:buFontTx/>
              <a:buNone/>
              <a:defRPr/>
            </a:pPr>
            <a:r>
              <a:rPr lang="en-US" sz="2000" b="1" dirty="0">
                <a:latin typeface="Whitney-Book" charset="0"/>
                <a:ea typeface="ＭＳ Ｐゴシック" charset="0"/>
                <a:cs typeface="+mn-cs"/>
              </a:rPr>
              <a:t>Services concerned with providing advice and information to disabled and older people and their families :</a:t>
            </a:r>
          </a:p>
          <a:p>
            <a:pPr lvl="2">
              <a:buClr>
                <a:srgbClr val="E20176"/>
              </a:buClr>
              <a:buFontTx/>
              <a:buChar char="-"/>
              <a:defRPr/>
            </a:pPr>
            <a:r>
              <a:rPr lang="en-US" sz="2000" dirty="0">
                <a:latin typeface="Whitney-Book" charset="0"/>
                <a:ea typeface="ＭＳ Ｐゴシック" charset="0"/>
              </a:rPr>
              <a:t>Occupational therapy services in health, social care and housing</a:t>
            </a:r>
          </a:p>
          <a:p>
            <a:pPr lvl="2">
              <a:buClr>
                <a:srgbClr val="E20176"/>
              </a:buClr>
              <a:buFontTx/>
              <a:buChar char="-"/>
              <a:defRPr/>
            </a:pPr>
            <a:r>
              <a:rPr lang="en-US" sz="2000" dirty="0">
                <a:latin typeface="Whitney-Book" charset="0"/>
                <a:ea typeface="ＭＳ Ｐゴシック" charset="0"/>
              </a:rPr>
              <a:t>Housing providers and housing associations </a:t>
            </a:r>
          </a:p>
          <a:p>
            <a:pPr lvl="2">
              <a:buClr>
                <a:srgbClr val="E20176"/>
              </a:buClr>
              <a:buFontTx/>
              <a:buChar char="-"/>
              <a:defRPr/>
            </a:pPr>
            <a:r>
              <a:rPr lang="en-US" sz="2000" dirty="0">
                <a:latin typeface="Whitney-Book" charset="0"/>
                <a:ea typeface="ＭＳ Ｐゴシック" charset="0"/>
              </a:rPr>
              <a:t>Home improvement agencies, care and repair </a:t>
            </a:r>
          </a:p>
          <a:p>
            <a:pPr lvl="2">
              <a:buClr>
                <a:srgbClr val="E20176"/>
              </a:buClr>
              <a:buFontTx/>
              <a:buChar char="-"/>
              <a:defRPr/>
            </a:pPr>
            <a:r>
              <a:rPr lang="en-US" sz="2000" dirty="0">
                <a:latin typeface="Whitney-Book" charset="0"/>
                <a:ea typeface="ＭＳ Ｐゴシック" charset="0"/>
              </a:rPr>
              <a:t>Handy persons services </a:t>
            </a:r>
          </a:p>
          <a:p>
            <a:pPr lvl="2">
              <a:buClr>
                <a:srgbClr val="E20176"/>
              </a:buClr>
              <a:buFontTx/>
              <a:buChar char="-"/>
              <a:defRPr/>
            </a:pPr>
            <a:r>
              <a:rPr lang="en-US" sz="2000" dirty="0">
                <a:latin typeface="Whitney-Book" charset="0"/>
                <a:ea typeface="ＭＳ Ｐゴシック" charset="0"/>
              </a:rPr>
              <a:t>Training providers </a:t>
            </a:r>
          </a:p>
          <a:p>
            <a:pPr lvl="2">
              <a:buClr>
                <a:srgbClr val="E20176"/>
              </a:buClr>
              <a:buFontTx/>
              <a:buChar char="-"/>
              <a:defRPr/>
            </a:pPr>
            <a:r>
              <a:rPr lang="en-US" sz="2000" dirty="0">
                <a:latin typeface="Whitney-Book" charset="0"/>
                <a:ea typeface="ＭＳ Ｐゴシック" charset="0"/>
              </a:rPr>
              <a:t>Voluntary </a:t>
            </a:r>
            <a:r>
              <a:rPr lang="en-US" sz="2000" dirty="0" err="1">
                <a:latin typeface="Whitney-Book" charset="0"/>
                <a:ea typeface="ＭＳ Ｐゴシック" charset="0"/>
              </a:rPr>
              <a:t>organisations</a:t>
            </a:r>
            <a:r>
              <a:rPr lang="en-US" sz="2000" dirty="0">
                <a:latin typeface="Whitney-Book" charset="0"/>
                <a:ea typeface="ＭＳ Ｐゴシック" charset="0"/>
              </a:rPr>
              <a:t> </a:t>
            </a:r>
          </a:p>
          <a:p>
            <a:pPr lvl="2">
              <a:buClr>
                <a:srgbClr val="E20176"/>
              </a:buClr>
              <a:buFontTx/>
              <a:buChar char="-"/>
              <a:defRPr/>
            </a:pPr>
            <a:r>
              <a:rPr lang="en-US" sz="2000" dirty="0">
                <a:latin typeface="Whitney-Book" charset="0"/>
                <a:ea typeface="ＭＳ Ｐゴシック" charset="0"/>
              </a:rPr>
              <a:t>Members of the public</a:t>
            </a:r>
          </a:p>
          <a:p>
            <a:pPr eaLnBrk="1" hangingPunct="1">
              <a:defRPr/>
            </a:pPr>
            <a:endParaRPr lang="en-GB" dirty="0">
              <a:solidFill>
                <a:schemeClr val="bg2"/>
              </a:solidFill>
              <a:ea typeface="ＭＳ Ｐゴシック" charset="0"/>
              <a:cs typeface="+mn-cs"/>
            </a:endParaRPr>
          </a:p>
        </p:txBody>
      </p:sp>
      <p:sp>
        <p:nvSpPr>
          <p:cNvPr id="10" name="Rectangle: Rounded Corners 9">
            <a:extLst>
              <a:ext uri="{FF2B5EF4-FFF2-40B4-BE49-F238E27FC236}">
                <a16:creationId xmlns:a16="http://schemas.microsoft.com/office/drawing/2014/main" id="{40C06EED-10B8-4C30-A36C-09645C3A648D}"/>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solidFill>
                <a:srgbClr val="FFFFFF"/>
              </a:solidFill>
            </a:endParaRPr>
          </a:p>
        </p:txBody>
      </p:sp>
      <p:pic>
        <p:nvPicPr>
          <p:cNvPr id="14342" name="Picture 8">
            <a:extLst>
              <a:ext uri="{FF2B5EF4-FFF2-40B4-BE49-F238E27FC236}">
                <a16:creationId xmlns:a16="http://schemas.microsoft.com/office/drawing/2014/main" id="{AF6766B9-B19E-4B68-844D-C415B3510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68F9CA-9A0B-4E17-9831-C2F3637189A4}"/>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5123" name="Rectangle 2">
            <a:extLst>
              <a:ext uri="{FF2B5EF4-FFF2-40B4-BE49-F238E27FC236}">
                <a16:creationId xmlns:a16="http://schemas.microsoft.com/office/drawing/2014/main" id="{1767E513-09DC-4FAB-9EB7-6D9C3C066E03}"/>
              </a:ext>
            </a:extLst>
          </p:cNvPr>
          <p:cNvSpPr>
            <a:spLocks noGrp="1" noChangeArrowheads="1"/>
          </p:cNvSpPr>
          <p:nvPr>
            <p:ph type="title"/>
          </p:nvPr>
        </p:nvSpPr>
        <p:spPr>
          <a:xfrm>
            <a:off x="576263" y="258763"/>
            <a:ext cx="7358062" cy="1081087"/>
          </a:xfrm>
        </p:spPr>
        <p:txBody>
          <a:bodyPr/>
          <a:lstStyle/>
          <a:p>
            <a:pPr algn="l" eaLnBrk="1" hangingPunct="1">
              <a:defRPr/>
            </a:pPr>
            <a:br>
              <a:rPr lang="en-US" sz="2800" b="1" dirty="0">
                <a:latin typeface="Whitney-Book" charset="0"/>
                <a:ea typeface="ＭＳ Ｐゴシック" charset="0"/>
                <a:cs typeface="+mj-cs"/>
              </a:rPr>
            </a:br>
            <a:br>
              <a:rPr lang="en-US" sz="2800" b="1" dirty="0">
                <a:latin typeface="Whitney-Book" charset="0"/>
                <a:ea typeface="ＭＳ Ｐゴシック" charset="0"/>
                <a:cs typeface="+mj-cs"/>
              </a:rPr>
            </a:br>
            <a:br>
              <a:rPr lang="en-US" sz="2800" b="1" dirty="0">
                <a:latin typeface="Whitney-Book" charset="0"/>
                <a:ea typeface="ＭＳ Ｐゴシック" charset="0"/>
                <a:cs typeface="+mj-cs"/>
              </a:rPr>
            </a:br>
            <a:br>
              <a:rPr lang="en-US" sz="2800" b="1" dirty="0">
                <a:latin typeface="Whitney-Book" charset="0"/>
                <a:ea typeface="ＭＳ Ｐゴシック" charset="0"/>
                <a:cs typeface="+mj-cs"/>
              </a:rPr>
            </a:br>
            <a:r>
              <a:rPr lang="en-US" sz="2800" b="1" dirty="0">
                <a:latin typeface="Whitney-Book" charset="0"/>
                <a:ea typeface="ＭＳ Ｐゴシック" charset="0"/>
                <a:cs typeface="+mj-cs"/>
              </a:rPr>
              <a:t>The final message : How the guide can help to reduce delays</a:t>
            </a:r>
          </a:p>
        </p:txBody>
      </p:sp>
      <p:sp>
        <p:nvSpPr>
          <p:cNvPr id="5124" name="Rectangle 3">
            <a:extLst>
              <a:ext uri="{FF2B5EF4-FFF2-40B4-BE49-F238E27FC236}">
                <a16:creationId xmlns:a16="http://schemas.microsoft.com/office/drawing/2014/main" id="{4B60C829-438B-4AEA-9AE1-2C1F12CD0A5A}"/>
              </a:ext>
            </a:extLst>
          </p:cNvPr>
          <p:cNvSpPr>
            <a:spLocks noGrp="1" noChangeArrowheads="1"/>
          </p:cNvSpPr>
          <p:nvPr>
            <p:ph idx="1"/>
          </p:nvPr>
        </p:nvSpPr>
        <p:spPr>
          <a:xfrm>
            <a:off x="576263" y="1573213"/>
            <a:ext cx="10369550" cy="4276725"/>
          </a:xfrm>
        </p:spPr>
        <p:txBody>
          <a:bodyPr/>
          <a:lstStyle/>
          <a:p>
            <a:pPr>
              <a:lnSpc>
                <a:spcPct val="150000"/>
              </a:lnSpc>
              <a:buClr>
                <a:srgbClr val="E20176"/>
              </a:buClr>
              <a:defRPr/>
            </a:pPr>
            <a:endParaRPr lang="en-US" sz="2000" dirty="0">
              <a:latin typeface="Whitney-Book" charset="0"/>
              <a:ea typeface="ＭＳ Ｐゴシック" charset="0"/>
              <a:cs typeface="+mn-cs"/>
            </a:endParaRPr>
          </a:p>
          <a:p>
            <a:pPr>
              <a:lnSpc>
                <a:spcPct val="150000"/>
              </a:lnSpc>
              <a:buClr>
                <a:srgbClr val="E20176"/>
              </a:buClr>
              <a:defRPr/>
            </a:pPr>
            <a:r>
              <a:rPr lang="en-US" sz="2000" dirty="0">
                <a:latin typeface="Whitney-Book" charset="0"/>
                <a:ea typeface="ＭＳ Ｐゴシック" charset="0"/>
                <a:cs typeface="+mn-cs"/>
              </a:rPr>
              <a:t>Avoid service design that is  based on type and cost of adaptation</a:t>
            </a:r>
          </a:p>
          <a:p>
            <a:pPr>
              <a:lnSpc>
                <a:spcPct val="150000"/>
              </a:lnSpc>
              <a:buClr>
                <a:srgbClr val="E20176"/>
              </a:buClr>
              <a:defRPr/>
            </a:pPr>
            <a:r>
              <a:rPr lang="en-US" sz="2000" dirty="0">
                <a:latin typeface="Whitney-Book" charset="0"/>
                <a:ea typeface="ＭＳ Ｐゴシック" charset="0"/>
                <a:cs typeface="+mn-cs"/>
              </a:rPr>
              <a:t>Avoid misinterpretation of legislation and the role of occupational therapists</a:t>
            </a:r>
          </a:p>
          <a:p>
            <a:pPr>
              <a:lnSpc>
                <a:spcPct val="150000"/>
              </a:lnSpc>
              <a:buClr>
                <a:srgbClr val="E20176"/>
              </a:buClr>
              <a:defRPr/>
            </a:pPr>
            <a:r>
              <a:rPr lang="en-US" sz="2000" dirty="0">
                <a:latin typeface="Whitney-Book" charset="0"/>
                <a:ea typeface="ＭＳ Ｐゴシック" charset="0"/>
              </a:rPr>
              <a:t>An understanding of the type of situation where an occupational therapist does not need to be involved </a:t>
            </a:r>
          </a:p>
          <a:p>
            <a:pPr>
              <a:lnSpc>
                <a:spcPct val="150000"/>
              </a:lnSpc>
              <a:buClr>
                <a:srgbClr val="E20176"/>
              </a:buClr>
              <a:defRPr/>
            </a:pPr>
            <a:r>
              <a:rPr lang="en-US" sz="2000" dirty="0">
                <a:latin typeface="Whitney-Book" charset="0"/>
                <a:ea typeface="ＭＳ Ｐゴシック" charset="0"/>
                <a:cs typeface="+mn-cs"/>
              </a:rPr>
              <a:t>To make more effective use of occupational therapists where the situation is complex</a:t>
            </a:r>
          </a:p>
          <a:p>
            <a:pPr>
              <a:lnSpc>
                <a:spcPct val="150000"/>
              </a:lnSpc>
              <a:buClr>
                <a:srgbClr val="E20176"/>
              </a:buClr>
              <a:defRPr/>
            </a:pPr>
            <a:r>
              <a:rPr lang="en-US" sz="2000" dirty="0">
                <a:latin typeface="Whitney-Book" charset="0"/>
                <a:ea typeface="ＭＳ Ｐゴシック" charset="0"/>
                <a:cs typeface="+mn-cs"/>
              </a:rPr>
              <a:t>To enable redesign of services that </a:t>
            </a:r>
            <a:r>
              <a:rPr lang="en-US" sz="2000" dirty="0" err="1">
                <a:latin typeface="Whitney-Book" charset="0"/>
                <a:ea typeface="ＭＳ Ｐゴシック" charset="0"/>
                <a:cs typeface="+mn-cs"/>
              </a:rPr>
              <a:t>prioritise</a:t>
            </a:r>
            <a:r>
              <a:rPr lang="en-US" sz="2000" dirty="0">
                <a:latin typeface="Whitney-Book" charset="0"/>
                <a:ea typeface="ＭＳ Ｐゴシック" charset="0"/>
                <a:cs typeface="+mn-cs"/>
              </a:rPr>
              <a:t> person-</a:t>
            </a:r>
            <a:r>
              <a:rPr lang="en-US" sz="2000" dirty="0" err="1">
                <a:latin typeface="Whitney-Book" charset="0"/>
                <a:ea typeface="ＭＳ Ｐゴシック" charset="0"/>
                <a:cs typeface="+mn-cs"/>
              </a:rPr>
              <a:t>centred</a:t>
            </a:r>
            <a:r>
              <a:rPr lang="en-US" sz="2000" dirty="0">
                <a:latin typeface="Whitney-Book" charset="0"/>
                <a:ea typeface="ＭＳ Ｐゴシック" charset="0"/>
                <a:cs typeface="+mn-cs"/>
              </a:rPr>
              <a:t> and preventative outcomes</a:t>
            </a:r>
          </a:p>
          <a:p>
            <a:pPr>
              <a:buClr>
                <a:srgbClr val="E20176"/>
              </a:buClr>
              <a:defRPr/>
            </a:pPr>
            <a:endParaRPr lang="en-US" sz="2400" dirty="0">
              <a:latin typeface="Whitney-Book" charset="0"/>
              <a:ea typeface="ＭＳ Ｐゴシック" charset="0"/>
              <a:cs typeface="+mn-cs"/>
            </a:endParaRPr>
          </a:p>
          <a:p>
            <a:pPr eaLnBrk="1" hangingPunct="1">
              <a:defRPr/>
            </a:pPr>
            <a:endParaRPr lang="en-GB" sz="2400" dirty="0">
              <a:solidFill>
                <a:schemeClr val="bg2"/>
              </a:solidFill>
              <a:ea typeface="ＭＳ Ｐゴシック" charset="0"/>
              <a:cs typeface="+mn-cs"/>
            </a:endParaRPr>
          </a:p>
        </p:txBody>
      </p:sp>
      <p:sp>
        <p:nvSpPr>
          <p:cNvPr id="10" name="Rectangle: Rounded Corners 9">
            <a:extLst>
              <a:ext uri="{FF2B5EF4-FFF2-40B4-BE49-F238E27FC236}">
                <a16:creationId xmlns:a16="http://schemas.microsoft.com/office/drawing/2014/main" id="{566789FC-A2EA-4F45-89A8-B2198AD8CB88}"/>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solidFill>
                <a:srgbClr val="FFFFFF"/>
              </a:solidFill>
            </a:endParaRPr>
          </a:p>
        </p:txBody>
      </p:sp>
      <p:pic>
        <p:nvPicPr>
          <p:cNvPr id="29702" name="Picture 8">
            <a:extLst>
              <a:ext uri="{FF2B5EF4-FFF2-40B4-BE49-F238E27FC236}">
                <a16:creationId xmlns:a16="http://schemas.microsoft.com/office/drawing/2014/main" id="{47196CF7-89D5-48F0-BCEB-1BCF6DF28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3775E6-61D3-430D-8DFD-4C4DB1D0DD55}"/>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schemeClr val="tx1"/>
              </a:solidFill>
            </a:endParaRPr>
          </a:p>
        </p:txBody>
      </p:sp>
      <p:sp>
        <p:nvSpPr>
          <p:cNvPr id="10" name="Rectangle: Rounded Corners 9">
            <a:extLst>
              <a:ext uri="{FF2B5EF4-FFF2-40B4-BE49-F238E27FC236}">
                <a16:creationId xmlns:a16="http://schemas.microsoft.com/office/drawing/2014/main" id="{65E93991-3879-4504-B455-BF076B57E735}"/>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30724" name="Picture 8">
            <a:extLst>
              <a:ext uri="{FF2B5EF4-FFF2-40B4-BE49-F238E27FC236}">
                <a16:creationId xmlns:a16="http://schemas.microsoft.com/office/drawing/2014/main" id="{898C049C-E9A3-4A7F-A7CE-BEE89C5A4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http://info.rlpmuskoka.com/Portals/170102/images/Housing-Up-Graph.jpg">
            <a:extLst>
              <a:ext uri="{FF2B5EF4-FFF2-40B4-BE49-F238E27FC236}">
                <a16:creationId xmlns:a16="http://schemas.microsoft.com/office/drawing/2014/main" id="{CE1E6504-DD30-4842-9986-363FF960BB92}"/>
              </a:ext>
            </a:extLst>
          </p:cNvPr>
          <p:cNvPicPr>
            <a:picLocks noChangeAspect="1" noChangeArrowheads="1"/>
          </p:cNvPicPr>
          <p:nvPr/>
        </p:nvPicPr>
        <p:blipFill>
          <a:blip r:embed="rId4"/>
          <a:srcRect/>
          <a:stretch>
            <a:fillRect/>
          </a:stretch>
        </p:blipFill>
        <p:spPr bwMode="auto">
          <a:xfrm>
            <a:off x="161925" y="4032250"/>
            <a:ext cx="2397125" cy="2376488"/>
          </a:xfrm>
          <a:prstGeom prst="rect">
            <a:avLst/>
          </a:prstGeom>
          <a:solidFill>
            <a:schemeClr val="accent3">
              <a:lumMod val="95000"/>
            </a:schemeClr>
          </a:solidFill>
          <a:ln>
            <a:noFill/>
          </a:ln>
        </p:spPr>
      </p:pic>
      <p:sp>
        <p:nvSpPr>
          <p:cNvPr id="30726" name="Rectangle 6">
            <a:extLst>
              <a:ext uri="{FF2B5EF4-FFF2-40B4-BE49-F238E27FC236}">
                <a16:creationId xmlns:a16="http://schemas.microsoft.com/office/drawing/2014/main" id="{92747E0E-FD10-4B83-AD02-96B9BD2E654D}"/>
              </a:ext>
            </a:extLst>
          </p:cNvPr>
          <p:cNvSpPr txBox="1">
            <a:spLocks noChangeArrowheads="1"/>
          </p:cNvSpPr>
          <p:nvPr/>
        </p:nvSpPr>
        <p:spPr bwMode="auto">
          <a:xfrm>
            <a:off x="504825" y="2016125"/>
            <a:ext cx="8424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buFontTx/>
              <a:buNone/>
            </a:pPr>
            <a:r>
              <a:rPr lang="en-GB" altLang="en-US" sz="6000" b="1">
                <a:latin typeface="Whitney-Book" charset="0"/>
              </a:rPr>
              <a:t>Thank you!</a:t>
            </a:r>
          </a:p>
        </p:txBody>
      </p:sp>
      <p:sp>
        <p:nvSpPr>
          <p:cNvPr id="30727" name="Text Box 9">
            <a:extLst>
              <a:ext uri="{FF2B5EF4-FFF2-40B4-BE49-F238E27FC236}">
                <a16:creationId xmlns:a16="http://schemas.microsoft.com/office/drawing/2014/main" id="{2007D6CD-7893-4AD1-91FC-A1C26ECBE93F}"/>
              </a:ext>
            </a:extLst>
          </p:cNvPr>
          <p:cNvSpPr txBox="1">
            <a:spLocks noChangeArrowheads="1"/>
          </p:cNvSpPr>
          <p:nvPr/>
        </p:nvSpPr>
        <p:spPr bwMode="auto">
          <a:xfrm>
            <a:off x="7129463" y="3611563"/>
            <a:ext cx="4249737"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ts val="600"/>
              </a:spcBef>
              <a:spcAft>
                <a:spcPts val="600"/>
              </a:spcAft>
              <a:buFontTx/>
              <a:buNone/>
            </a:pPr>
            <a:r>
              <a:rPr lang="en-GB" altLang="en-US" sz="1600">
                <a:latin typeface="Whitney-Book" charset="0"/>
              </a:rPr>
              <a:t>Housing LIN </a:t>
            </a:r>
          </a:p>
          <a:p>
            <a:pPr eaLnBrk="1" hangingPunct="1">
              <a:spcBef>
                <a:spcPts val="600"/>
              </a:spcBef>
              <a:spcAft>
                <a:spcPts val="600"/>
              </a:spcAft>
              <a:buFontTx/>
              <a:buNone/>
            </a:pPr>
            <a:r>
              <a:rPr lang="en-GB" altLang="en-US" sz="1600">
                <a:latin typeface="Whitney-Book" charset="0"/>
              </a:rPr>
              <a:t>C/o PRP, the Ideas Store, 10 Lindsey Street,</a:t>
            </a:r>
          </a:p>
          <a:p>
            <a:pPr eaLnBrk="1" hangingPunct="1">
              <a:spcBef>
                <a:spcPts val="600"/>
              </a:spcBef>
              <a:spcAft>
                <a:spcPts val="600"/>
              </a:spcAft>
              <a:buFontTx/>
              <a:buNone/>
            </a:pPr>
            <a:r>
              <a:rPr lang="en-GB" altLang="en-US" sz="1600">
                <a:latin typeface="Whitney-Book" charset="0"/>
              </a:rPr>
              <a:t>Clerkenwell, London EC1A 9HP </a:t>
            </a:r>
          </a:p>
          <a:p>
            <a:pPr eaLnBrk="1" hangingPunct="1">
              <a:spcBef>
                <a:spcPts val="600"/>
              </a:spcBef>
              <a:spcAft>
                <a:spcPts val="600"/>
              </a:spcAft>
              <a:buFontTx/>
              <a:buNone/>
            </a:pPr>
            <a:r>
              <a:rPr lang="en-GB" altLang="en-US" sz="1600">
                <a:latin typeface="Whitney-Book" charset="0"/>
              </a:rPr>
              <a:t>email: </a:t>
            </a:r>
            <a:r>
              <a:rPr lang="en-GB" altLang="en-US" sz="1600">
                <a:latin typeface="Whitney-Book" charset="0"/>
                <a:hlinkClick r:id="rId5"/>
              </a:rPr>
              <a:t>info@housinglin.org.uk</a:t>
            </a:r>
            <a:r>
              <a:rPr lang="en-GB" altLang="en-US" sz="1600">
                <a:latin typeface="Whitney-Book" charset="0"/>
              </a:rPr>
              <a:t>  </a:t>
            </a:r>
            <a:br>
              <a:rPr lang="en-GB" altLang="en-US" sz="1600">
                <a:latin typeface="Whitney-Book" charset="0"/>
              </a:rPr>
            </a:br>
            <a:r>
              <a:rPr lang="en-GB" altLang="en-US" sz="1600">
                <a:latin typeface="Whitney-Book" charset="0"/>
              </a:rPr>
              <a:t>website: </a:t>
            </a:r>
            <a:r>
              <a:rPr lang="en-GB" altLang="en-US" sz="1600">
                <a:latin typeface="Whitney-Book" charset="0"/>
                <a:hlinkClick r:id="rId6"/>
              </a:rPr>
              <a:t>www.housinglin.org.uk</a:t>
            </a:r>
            <a:r>
              <a:rPr lang="en-GB" altLang="en-US" sz="1600">
                <a:latin typeface="Whitney-Book" charset="0"/>
              </a:rPr>
              <a:t>   </a:t>
            </a:r>
          </a:p>
          <a:p>
            <a:pPr eaLnBrk="1" hangingPunct="1">
              <a:spcBef>
                <a:spcPts val="600"/>
              </a:spcBef>
              <a:spcAft>
                <a:spcPts val="600"/>
              </a:spcAft>
              <a:buFontTx/>
              <a:buNone/>
            </a:pPr>
            <a:r>
              <a:rPr lang="en-GB" altLang="en-US" sz="1600">
                <a:latin typeface="Whitney-Book" charset="0"/>
              </a:rPr>
              <a:t>Twitter: @HousingLIN; @HousingLINews</a:t>
            </a:r>
          </a:p>
          <a:p>
            <a:pPr eaLnBrk="1" hangingPunct="1">
              <a:spcBef>
                <a:spcPct val="0"/>
              </a:spcBef>
              <a:buFontTx/>
              <a:buNone/>
            </a:pPr>
            <a:endParaRPr lang="en-GB" altLang="en-US" sz="2000">
              <a:solidFill>
                <a:srgbClr val="5F5F5F"/>
              </a:solidFill>
              <a:latin typeface="Whitney-Book" charset="0"/>
            </a:endParaRPr>
          </a:p>
        </p:txBody>
      </p:sp>
      <p:sp>
        <p:nvSpPr>
          <p:cNvPr id="30728" name="Text Box 9">
            <a:extLst>
              <a:ext uri="{FF2B5EF4-FFF2-40B4-BE49-F238E27FC236}">
                <a16:creationId xmlns:a16="http://schemas.microsoft.com/office/drawing/2014/main" id="{4E25A1D5-E480-441F-90D4-FA121BAF8C92}"/>
              </a:ext>
            </a:extLst>
          </p:cNvPr>
          <p:cNvSpPr txBox="1">
            <a:spLocks noChangeArrowheads="1"/>
          </p:cNvSpPr>
          <p:nvPr/>
        </p:nvSpPr>
        <p:spPr bwMode="auto">
          <a:xfrm>
            <a:off x="2808288" y="3600450"/>
            <a:ext cx="4465637"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ts val="600"/>
              </a:spcBef>
              <a:spcAft>
                <a:spcPts val="600"/>
              </a:spcAft>
              <a:buFontTx/>
              <a:buNone/>
            </a:pPr>
            <a:r>
              <a:rPr lang="en-GB" altLang="en-US" sz="1600">
                <a:latin typeface="Whitney-Book" charset="0"/>
              </a:rPr>
              <a:t>Royal College of Occupational Therapists </a:t>
            </a:r>
          </a:p>
          <a:p>
            <a:pPr eaLnBrk="1" hangingPunct="1">
              <a:spcBef>
                <a:spcPts val="600"/>
              </a:spcBef>
              <a:spcAft>
                <a:spcPts val="600"/>
              </a:spcAft>
              <a:buFontTx/>
              <a:buNone/>
            </a:pPr>
            <a:r>
              <a:rPr lang="en-GB" altLang="en-US" sz="1600">
                <a:latin typeface="Whitney-Book" charset="0"/>
              </a:rPr>
              <a:t>106-114 Borough High Street, </a:t>
            </a:r>
          </a:p>
          <a:p>
            <a:pPr eaLnBrk="1" hangingPunct="1">
              <a:spcBef>
                <a:spcPts val="600"/>
              </a:spcBef>
              <a:spcAft>
                <a:spcPts val="600"/>
              </a:spcAft>
              <a:buFontTx/>
              <a:buNone/>
            </a:pPr>
            <a:r>
              <a:rPr lang="en-GB" altLang="en-US" sz="1600">
                <a:latin typeface="Whitney-Book" charset="0"/>
              </a:rPr>
              <a:t>London SE1 1LB </a:t>
            </a:r>
          </a:p>
          <a:p>
            <a:pPr eaLnBrk="1" hangingPunct="1">
              <a:spcBef>
                <a:spcPts val="600"/>
              </a:spcBef>
              <a:spcAft>
                <a:spcPts val="600"/>
              </a:spcAft>
              <a:buFontTx/>
              <a:buNone/>
            </a:pPr>
            <a:r>
              <a:rPr lang="en-GB" altLang="en-US" sz="1600">
                <a:latin typeface="Whitney-Book" charset="0"/>
              </a:rPr>
              <a:t>email: </a:t>
            </a:r>
            <a:r>
              <a:rPr lang="en-GB" altLang="en-US" sz="1600">
                <a:latin typeface="Whitney-Book" charset="0"/>
                <a:hlinkClick r:id="rId7"/>
              </a:rPr>
              <a:t>Professional.Enquiries@rcot.co.uk</a:t>
            </a:r>
            <a:r>
              <a:rPr lang="en-GB" altLang="en-US" sz="1600">
                <a:latin typeface="Whitney-Book" charset="0"/>
              </a:rPr>
              <a:t>  website: </a:t>
            </a:r>
            <a:r>
              <a:rPr lang="en-GB" altLang="en-US" sz="1600" b="1" u="sng">
                <a:hlinkClick r:id="rId8"/>
              </a:rPr>
              <a:t>www.rcot.co.uk</a:t>
            </a:r>
            <a:r>
              <a:rPr lang="en-GB" altLang="en-US" sz="1600" b="1" u="sng"/>
              <a:t> </a:t>
            </a:r>
          </a:p>
          <a:p>
            <a:pPr eaLnBrk="1" hangingPunct="1">
              <a:spcBef>
                <a:spcPts val="600"/>
              </a:spcBef>
              <a:spcAft>
                <a:spcPts val="600"/>
              </a:spcAft>
              <a:buFontTx/>
              <a:buNone/>
            </a:pPr>
            <a:r>
              <a:rPr lang="en-GB" altLang="en-US" sz="1600">
                <a:latin typeface="Whitney-Book" charset="0"/>
              </a:rPr>
              <a:t>Twitter: </a:t>
            </a:r>
            <a:r>
              <a:rPr lang="en-GB" altLang="en-US" sz="1600"/>
              <a:t>@theRCOT</a:t>
            </a:r>
            <a:endParaRPr lang="en-GB" altLang="en-US" sz="1600">
              <a:latin typeface="Whitney-Book" charset="0"/>
            </a:endParaRPr>
          </a:p>
          <a:p>
            <a:pPr eaLnBrk="1" hangingPunct="1">
              <a:spcBef>
                <a:spcPct val="0"/>
              </a:spcBef>
              <a:buFontTx/>
              <a:buNone/>
            </a:pPr>
            <a:endParaRPr lang="en-GB" altLang="en-US" sz="2000">
              <a:solidFill>
                <a:srgbClr val="5F5F5F"/>
              </a:solidFill>
              <a:latin typeface="Whitney-Book"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3E2356-7D42-49B0-BCA8-ACCDA9A5E98C}"/>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6147" name="Rectangle 2">
            <a:extLst>
              <a:ext uri="{FF2B5EF4-FFF2-40B4-BE49-F238E27FC236}">
                <a16:creationId xmlns:a16="http://schemas.microsoft.com/office/drawing/2014/main" id="{34D68002-3650-4397-B702-24F8E2821946}"/>
              </a:ext>
            </a:extLst>
          </p:cNvPr>
          <p:cNvSpPr>
            <a:spLocks noGrp="1" noChangeArrowheads="1"/>
          </p:cNvSpPr>
          <p:nvPr>
            <p:ph type="title"/>
          </p:nvPr>
        </p:nvSpPr>
        <p:spPr>
          <a:xfrm>
            <a:off x="576263" y="1079500"/>
            <a:ext cx="7358062" cy="1081088"/>
          </a:xfrm>
        </p:spPr>
        <p:txBody>
          <a:bodyPr/>
          <a:lstStyle/>
          <a:p>
            <a:pPr algn="l" eaLnBrk="1" hangingPunct="1">
              <a:defRPr/>
            </a:pPr>
            <a:r>
              <a:rPr lang="en-US" sz="3200" b="1" dirty="0">
                <a:latin typeface="Whitney-Book" charset="0"/>
                <a:ea typeface="ＭＳ Ｐゴシック" charset="0"/>
                <a:cs typeface="+mj-cs"/>
              </a:rPr>
              <a:t>Adaptations without delay : purpose</a:t>
            </a:r>
          </a:p>
        </p:txBody>
      </p:sp>
      <p:sp>
        <p:nvSpPr>
          <p:cNvPr id="6148" name="Rectangle 3">
            <a:extLst>
              <a:ext uri="{FF2B5EF4-FFF2-40B4-BE49-F238E27FC236}">
                <a16:creationId xmlns:a16="http://schemas.microsoft.com/office/drawing/2014/main" id="{16E72C83-B02E-446E-8F11-DB4DCCD4C087}"/>
              </a:ext>
            </a:extLst>
          </p:cNvPr>
          <p:cNvSpPr>
            <a:spLocks noGrp="1" noChangeArrowheads="1"/>
          </p:cNvSpPr>
          <p:nvPr>
            <p:ph idx="1"/>
          </p:nvPr>
        </p:nvSpPr>
        <p:spPr/>
        <p:txBody>
          <a:bodyPr/>
          <a:lstStyle/>
          <a:p>
            <a:pPr marL="0" indent="0">
              <a:buFontTx/>
              <a:buNone/>
              <a:defRPr/>
            </a:pPr>
            <a:endParaRPr lang="en-US" dirty="0">
              <a:ea typeface="ＭＳ Ｐゴシック" charset="0"/>
            </a:endParaRPr>
          </a:p>
          <a:p>
            <a:pPr>
              <a:lnSpc>
                <a:spcPct val="150000"/>
              </a:lnSpc>
              <a:buFont typeface="Arial"/>
              <a:buChar char="•"/>
              <a:defRPr/>
            </a:pPr>
            <a:r>
              <a:rPr lang="en-US" sz="2000" dirty="0">
                <a:ea typeface="ＭＳ Ｐゴシック" charset="0"/>
              </a:rPr>
              <a:t>Ensure a more responsive service to those needing adaptations</a:t>
            </a:r>
          </a:p>
          <a:p>
            <a:pPr>
              <a:lnSpc>
                <a:spcPct val="150000"/>
              </a:lnSpc>
              <a:buFont typeface="Arial"/>
              <a:buChar char="•"/>
              <a:defRPr/>
            </a:pPr>
            <a:r>
              <a:rPr lang="en-US" sz="2000" dirty="0">
                <a:ea typeface="ＭＳ Ｐゴシック" charset="0"/>
              </a:rPr>
              <a:t>Reduce demand on occupational therapy services</a:t>
            </a:r>
          </a:p>
          <a:p>
            <a:pPr>
              <a:lnSpc>
                <a:spcPct val="150000"/>
              </a:lnSpc>
              <a:buFont typeface="Arial"/>
              <a:buChar char="•"/>
              <a:defRPr/>
            </a:pPr>
            <a:r>
              <a:rPr lang="en-US" sz="2000" dirty="0">
                <a:ea typeface="ＭＳ Ｐゴシック" charset="0"/>
              </a:rPr>
              <a:t>Improve efficiency in response to uplifts in funding</a:t>
            </a:r>
          </a:p>
          <a:p>
            <a:pPr>
              <a:lnSpc>
                <a:spcPct val="150000"/>
              </a:lnSpc>
              <a:buFont typeface="Arial"/>
              <a:buChar char="•"/>
              <a:defRPr/>
            </a:pPr>
            <a:r>
              <a:rPr lang="en-US" sz="2000" dirty="0">
                <a:ea typeface="ＭＳ Ｐゴシック" charset="0"/>
              </a:rPr>
              <a:t>A rationale for key stakeholders on when an occupational therapist is not needed</a:t>
            </a:r>
          </a:p>
          <a:p>
            <a:pPr>
              <a:lnSpc>
                <a:spcPct val="150000"/>
              </a:lnSpc>
              <a:buFont typeface="Arial"/>
              <a:buChar char="•"/>
              <a:defRPr/>
            </a:pPr>
            <a:r>
              <a:rPr lang="en-US" sz="2000" dirty="0">
                <a:ea typeface="ＭＳ Ｐゴシック" charset="0"/>
              </a:rPr>
              <a:t>Make best use of the expertise of occupational therapists in complex situations </a:t>
            </a:r>
          </a:p>
          <a:p>
            <a:pPr>
              <a:lnSpc>
                <a:spcPct val="150000"/>
              </a:lnSpc>
              <a:buFont typeface="Arial"/>
              <a:buChar char="•"/>
              <a:defRPr/>
            </a:pPr>
            <a:r>
              <a:rPr lang="en-US" sz="2000" dirty="0">
                <a:ea typeface="ＭＳ Ｐゴシック" charset="0"/>
              </a:rPr>
              <a:t>Being applicable in all four UK nations</a:t>
            </a:r>
            <a:endParaRPr lang="en-GB" sz="2000" dirty="0">
              <a:solidFill>
                <a:schemeClr val="bg2"/>
              </a:solidFill>
              <a:ea typeface="ＭＳ Ｐゴシック" charset="0"/>
              <a:cs typeface="+mn-cs"/>
            </a:endParaRPr>
          </a:p>
        </p:txBody>
      </p:sp>
      <p:sp>
        <p:nvSpPr>
          <p:cNvPr id="10" name="Rectangle: Rounded Corners 9">
            <a:extLst>
              <a:ext uri="{FF2B5EF4-FFF2-40B4-BE49-F238E27FC236}">
                <a16:creationId xmlns:a16="http://schemas.microsoft.com/office/drawing/2014/main" id="{DDFDAD3A-B07E-4B6B-A542-752736231B7B}"/>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solidFill>
                <a:srgbClr val="FFFFFF"/>
              </a:solidFill>
            </a:endParaRPr>
          </a:p>
        </p:txBody>
      </p:sp>
      <p:pic>
        <p:nvPicPr>
          <p:cNvPr id="13318" name="Picture 8">
            <a:extLst>
              <a:ext uri="{FF2B5EF4-FFF2-40B4-BE49-F238E27FC236}">
                <a16:creationId xmlns:a16="http://schemas.microsoft.com/office/drawing/2014/main" id="{149D8C08-26C4-446D-82D0-6F41B2187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6F3FD4-EDEE-428C-8D8A-70C1E1B7A546}"/>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3075" name="Rectangle 2">
            <a:extLst>
              <a:ext uri="{FF2B5EF4-FFF2-40B4-BE49-F238E27FC236}">
                <a16:creationId xmlns:a16="http://schemas.microsoft.com/office/drawing/2014/main" id="{335D0734-362D-487D-BEF3-044CE32419FD}"/>
              </a:ext>
            </a:extLst>
          </p:cNvPr>
          <p:cNvSpPr>
            <a:spLocks noGrp="1" noChangeArrowheads="1"/>
          </p:cNvSpPr>
          <p:nvPr>
            <p:ph type="ctrTitle"/>
          </p:nvPr>
        </p:nvSpPr>
        <p:spPr>
          <a:xfrm>
            <a:off x="504825" y="576263"/>
            <a:ext cx="10152063" cy="720725"/>
          </a:xfrm>
        </p:spPr>
        <p:txBody>
          <a:bodyPr anchor="ctr"/>
          <a:lstStyle/>
          <a:p>
            <a:pPr algn="l" eaLnBrk="1" hangingPunct="1">
              <a:defRPr/>
            </a:pPr>
            <a:br>
              <a:rPr lang="en-US" sz="3200" b="1" dirty="0">
                <a:latin typeface="Whitney-Book" charset="0"/>
                <a:ea typeface="ＭＳ Ｐゴシック" charset="0"/>
                <a:cs typeface="+mj-cs"/>
              </a:rPr>
            </a:br>
            <a:br>
              <a:rPr lang="en-US" sz="3200" b="1" dirty="0">
                <a:latin typeface="Whitney-Book" charset="0"/>
                <a:ea typeface="ＭＳ Ｐゴシック" charset="0"/>
                <a:cs typeface="+mj-cs"/>
              </a:rPr>
            </a:br>
            <a:r>
              <a:rPr lang="en-US" sz="3200" b="1" dirty="0">
                <a:latin typeface="Whitney-Book" charset="0"/>
                <a:ea typeface="ＭＳ Ｐゴシック" charset="0"/>
                <a:cs typeface="+mj-cs"/>
              </a:rPr>
              <a:t>Project questions</a:t>
            </a:r>
          </a:p>
        </p:txBody>
      </p:sp>
      <p:sp>
        <p:nvSpPr>
          <p:cNvPr id="10" name="Rectangle: Rounded Corners 9">
            <a:extLst>
              <a:ext uri="{FF2B5EF4-FFF2-40B4-BE49-F238E27FC236}">
                <a16:creationId xmlns:a16="http://schemas.microsoft.com/office/drawing/2014/main" id="{61A2D3FE-D0CD-456A-9066-00B9DB2ABCD6}"/>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18437" name="Picture 8">
            <a:extLst>
              <a:ext uri="{FF2B5EF4-FFF2-40B4-BE49-F238E27FC236}">
                <a16:creationId xmlns:a16="http://schemas.microsoft.com/office/drawing/2014/main" id="{E0860A23-6CD4-4FA0-A9ED-BB418ADF3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table">
            <a:extLst>
              <a:ext uri="{FF2B5EF4-FFF2-40B4-BE49-F238E27FC236}">
                <a16:creationId xmlns:a16="http://schemas.microsoft.com/office/drawing/2014/main" id="{105E4886-C21B-47D1-A420-8B64E609135F}"/>
              </a:ext>
            </a:extLst>
          </p:cNvPr>
          <p:cNvPicPr>
            <a:picLocks noChangeAspect="1"/>
          </p:cNvPicPr>
          <p:nvPr/>
        </p:nvPicPr>
        <p:blipFill>
          <a:blip r:embed="rId4">
            <a:extLst>
              <a:ext uri="{28A0092B-C50C-407E-A947-70E740481C1C}">
                <a14:useLocalDpi xmlns:a14="http://schemas.microsoft.com/office/drawing/2010/main" val="0"/>
              </a:ext>
            </a:extLst>
          </a:blip>
          <a:srcRect r="4361"/>
          <a:stretch>
            <a:fillRect/>
          </a:stretch>
        </p:blipFill>
        <p:spPr bwMode="auto">
          <a:xfrm>
            <a:off x="1296988" y="1944688"/>
            <a:ext cx="8537575"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AD46FD-0C85-4FC9-85C0-0753984F3120}"/>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3075" name="Rectangle 2">
            <a:extLst>
              <a:ext uri="{FF2B5EF4-FFF2-40B4-BE49-F238E27FC236}">
                <a16:creationId xmlns:a16="http://schemas.microsoft.com/office/drawing/2014/main" id="{AB4270A1-C379-4C13-BA7B-139507C25CB4}"/>
              </a:ext>
            </a:extLst>
          </p:cNvPr>
          <p:cNvSpPr>
            <a:spLocks noGrp="1" noChangeArrowheads="1"/>
          </p:cNvSpPr>
          <p:nvPr>
            <p:ph type="ctrTitle"/>
          </p:nvPr>
        </p:nvSpPr>
        <p:spPr>
          <a:xfrm>
            <a:off x="215900" y="431800"/>
            <a:ext cx="8064500" cy="720725"/>
          </a:xfrm>
        </p:spPr>
        <p:txBody>
          <a:bodyPr anchor="ctr"/>
          <a:lstStyle/>
          <a:p>
            <a:pPr algn="l" eaLnBrk="1" hangingPunct="1">
              <a:defRPr/>
            </a:pPr>
            <a:br>
              <a:rPr lang="en-US" sz="2800" dirty="0">
                <a:latin typeface="Whitney-Book" charset="0"/>
                <a:ea typeface="ＭＳ Ｐゴシック" charset="0"/>
                <a:cs typeface="+mj-cs"/>
              </a:rPr>
            </a:br>
            <a:br>
              <a:rPr lang="en-US" sz="2800" dirty="0">
                <a:latin typeface="Whitney-Book" charset="0"/>
                <a:ea typeface="ＭＳ Ｐゴシック" charset="0"/>
                <a:cs typeface="+mj-cs"/>
              </a:rPr>
            </a:br>
            <a:br>
              <a:rPr lang="en-US" sz="2800" dirty="0">
                <a:latin typeface="Whitney-Book" charset="0"/>
                <a:ea typeface="ＭＳ Ｐゴシック" charset="0"/>
                <a:cs typeface="+mj-cs"/>
              </a:rPr>
            </a:br>
            <a:r>
              <a:rPr lang="en-US" sz="2800" dirty="0">
                <a:latin typeface="Whitney-Book" charset="0"/>
                <a:ea typeface="ＭＳ Ｐゴシック" charset="0"/>
                <a:cs typeface="+mj-cs"/>
              </a:rPr>
              <a:t>UK Wide Stakeholder consultation : methodology</a:t>
            </a:r>
          </a:p>
        </p:txBody>
      </p:sp>
      <p:sp>
        <p:nvSpPr>
          <p:cNvPr id="10" name="Rectangle: Rounded Corners 9">
            <a:extLst>
              <a:ext uri="{FF2B5EF4-FFF2-40B4-BE49-F238E27FC236}">
                <a16:creationId xmlns:a16="http://schemas.microsoft.com/office/drawing/2014/main" id="{D3EA3D92-824E-4BC0-913A-063784512664}"/>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17413" name="Picture 8">
            <a:extLst>
              <a:ext uri="{FF2B5EF4-FFF2-40B4-BE49-F238E27FC236}">
                <a16:creationId xmlns:a16="http://schemas.microsoft.com/office/drawing/2014/main" id="{732FC3F1-3741-4037-A6C3-C5D6FC02E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a:extLst>
              <a:ext uri="{FF2B5EF4-FFF2-40B4-BE49-F238E27FC236}">
                <a16:creationId xmlns:a16="http://schemas.microsoft.com/office/drawing/2014/main" id="{DDF588E5-614C-4C20-848C-410DF094D8B0}"/>
              </a:ext>
            </a:extLst>
          </p:cNvPr>
          <p:cNvSpPr txBox="1">
            <a:spLocks/>
          </p:cNvSpPr>
          <p:nvPr/>
        </p:nvSpPr>
        <p:spPr bwMode="auto">
          <a:xfrm>
            <a:off x="5689600" y="1368425"/>
            <a:ext cx="5400675" cy="4608513"/>
          </a:xfrm>
          <a:prstGeom prst="rect">
            <a:avLst/>
          </a:prstGeom>
          <a:noFill/>
          <a:ln>
            <a:noFill/>
          </a:ln>
          <a:extLst/>
        </p:spPr>
        <p:txBody>
          <a:bodyPr/>
          <a:lstStyle>
            <a:lvl1pPr>
              <a:defRPr sz="2400">
                <a:solidFill>
                  <a:schemeClr val="tx1"/>
                </a:solidFill>
                <a:latin typeface="Arial" charset="0"/>
                <a:ea typeface="MS PGothic" charset="0"/>
                <a:cs typeface="MS PGothic" charset="0"/>
              </a:defRPr>
            </a:lvl1pPr>
            <a:lvl2pPr>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80000"/>
              </a:lnSpc>
              <a:spcBef>
                <a:spcPct val="20000"/>
              </a:spcBef>
              <a:defRPr/>
            </a:pPr>
            <a:endParaRPr lang="en-GB" sz="2000" b="1" dirty="0">
              <a:latin typeface="Calibri" charset="0"/>
              <a:cs typeface="Calibri" charset="0"/>
            </a:endParaRPr>
          </a:p>
          <a:p>
            <a:pPr>
              <a:lnSpc>
                <a:spcPct val="80000"/>
              </a:lnSpc>
              <a:spcBef>
                <a:spcPct val="20000"/>
              </a:spcBef>
              <a:defRPr/>
            </a:pPr>
            <a:r>
              <a:rPr lang="en-GB" sz="2000" b="1" dirty="0">
                <a:latin typeface="Calibri" charset="0"/>
                <a:cs typeface="Calibri" charset="0"/>
              </a:rPr>
              <a:t>Survey of front line practitioners </a:t>
            </a:r>
          </a:p>
          <a:p>
            <a:pPr>
              <a:lnSpc>
                <a:spcPct val="80000"/>
              </a:lnSpc>
              <a:spcBef>
                <a:spcPct val="20000"/>
              </a:spcBef>
              <a:defRPr/>
            </a:pPr>
            <a:r>
              <a:rPr lang="en-GB" sz="2000" b="1" dirty="0">
                <a:latin typeface="Calibri" charset="0"/>
                <a:cs typeface="Calibri" charset="0"/>
              </a:rPr>
              <a:t>(800 + respondents)</a:t>
            </a:r>
          </a:p>
          <a:p>
            <a:pPr marL="800100" lvl="1" indent="-342900">
              <a:lnSpc>
                <a:spcPct val="80000"/>
              </a:lnSpc>
              <a:spcBef>
                <a:spcPct val="20000"/>
              </a:spcBef>
              <a:buFont typeface="Arial"/>
              <a:buChar char="•"/>
              <a:defRPr/>
            </a:pPr>
            <a:r>
              <a:rPr lang="en-GB" sz="2000" dirty="0">
                <a:latin typeface="Calibri" charset="0"/>
                <a:ea typeface="ＭＳ Ｐゴシック" charset="0"/>
                <a:cs typeface="ＭＳ Ｐゴシック" charset="0"/>
              </a:rPr>
              <a:t>Occupational therapists</a:t>
            </a:r>
          </a:p>
          <a:p>
            <a:pPr marL="800100" lvl="1" indent="-342900">
              <a:lnSpc>
                <a:spcPct val="80000"/>
              </a:lnSpc>
              <a:spcBef>
                <a:spcPct val="20000"/>
              </a:spcBef>
              <a:buFont typeface="Arial"/>
              <a:buChar char="•"/>
              <a:defRPr/>
            </a:pPr>
            <a:r>
              <a:rPr lang="en-GB" sz="2000" dirty="0">
                <a:latin typeface="Calibri" charset="0"/>
                <a:ea typeface="ＭＳ Ｐゴシック" charset="0"/>
                <a:cs typeface="ＭＳ Ｐゴシック" charset="0"/>
              </a:rPr>
              <a:t>Staff working in Home Improvements Agency</a:t>
            </a:r>
          </a:p>
          <a:p>
            <a:pPr marL="800100" lvl="1" indent="-342900">
              <a:lnSpc>
                <a:spcPct val="80000"/>
              </a:lnSpc>
              <a:spcBef>
                <a:spcPct val="20000"/>
              </a:spcBef>
              <a:buFont typeface="Arial"/>
              <a:buChar char="•"/>
              <a:defRPr/>
            </a:pPr>
            <a:r>
              <a:rPr lang="en-GB" sz="2000" dirty="0">
                <a:latin typeface="Calibri" charset="0"/>
                <a:ea typeface="ＭＳ Ｐゴシック" charset="0"/>
                <a:cs typeface="ＭＳ Ｐゴシック" charset="0"/>
              </a:rPr>
              <a:t>Staff working Housing Associations</a:t>
            </a:r>
          </a:p>
          <a:p>
            <a:pPr marL="800100" lvl="1" indent="-342900">
              <a:lnSpc>
                <a:spcPct val="80000"/>
              </a:lnSpc>
              <a:spcBef>
                <a:spcPct val="20000"/>
              </a:spcBef>
              <a:buFont typeface="Arial"/>
              <a:buChar char="•"/>
              <a:defRPr/>
            </a:pPr>
            <a:r>
              <a:rPr lang="en-GB" sz="2000" dirty="0">
                <a:latin typeface="Calibri" charset="0"/>
                <a:ea typeface="ＭＳ Ｐゴシック" charset="0"/>
                <a:cs typeface="ＭＳ Ｐゴシック" charset="0"/>
              </a:rPr>
              <a:t>Technicians</a:t>
            </a:r>
          </a:p>
          <a:p>
            <a:pPr marL="800100" lvl="1" indent="-342900">
              <a:lnSpc>
                <a:spcPct val="80000"/>
              </a:lnSpc>
              <a:spcBef>
                <a:spcPct val="20000"/>
              </a:spcBef>
              <a:buFont typeface="Arial"/>
              <a:buChar char="•"/>
              <a:defRPr/>
            </a:pPr>
            <a:r>
              <a:rPr lang="en-GB" sz="2000" dirty="0">
                <a:latin typeface="Calibri" charset="0"/>
                <a:ea typeface="ＭＳ Ｐゴシック" charset="0"/>
                <a:cs typeface="ＭＳ Ｐゴシック" charset="0"/>
              </a:rPr>
              <a:t>Trusted Assessors</a:t>
            </a:r>
          </a:p>
          <a:p>
            <a:pPr lvl="1">
              <a:lnSpc>
                <a:spcPct val="80000"/>
              </a:lnSpc>
              <a:spcBef>
                <a:spcPct val="20000"/>
              </a:spcBef>
              <a:defRPr/>
            </a:pPr>
            <a:endParaRPr lang="en-GB" sz="2000" dirty="0">
              <a:latin typeface="Calibri" charset="0"/>
              <a:ea typeface="ＭＳ Ｐゴシック" charset="0"/>
              <a:cs typeface="ＭＳ Ｐゴシック" charset="0"/>
            </a:endParaRPr>
          </a:p>
          <a:p>
            <a:pPr>
              <a:lnSpc>
                <a:spcPct val="80000"/>
              </a:lnSpc>
              <a:spcBef>
                <a:spcPct val="20000"/>
              </a:spcBef>
              <a:defRPr/>
            </a:pPr>
            <a:r>
              <a:rPr lang="en-GB" sz="2000" b="1" dirty="0">
                <a:latin typeface="Calibri"/>
                <a:cs typeface="Calibri"/>
              </a:rPr>
              <a:t>Focus Groups </a:t>
            </a:r>
          </a:p>
          <a:p>
            <a:pPr>
              <a:lnSpc>
                <a:spcPct val="80000"/>
              </a:lnSpc>
              <a:spcBef>
                <a:spcPct val="20000"/>
              </a:spcBef>
              <a:defRPr/>
            </a:pPr>
            <a:r>
              <a:rPr lang="en-GB" sz="2000" dirty="0">
                <a:latin typeface="Calibri"/>
                <a:cs typeface="Calibri"/>
              </a:rPr>
              <a:t> Manchester, London, Cardiff, Belfast, Glasgow </a:t>
            </a:r>
            <a:endParaRPr lang="en-GB" sz="2000" dirty="0">
              <a:latin typeface="Calibri"/>
              <a:ea typeface="ＭＳ Ｐゴシック" charset="0"/>
              <a:cs typeface="Calibri"/>
            </a:endParaRPr>
          </a:p>
          <a:p>
            <a:pPr>
              <a:lnSpc>
                <a:spcPct val="80000"/>
              </a:lnSpc>
              <a:spcBef>
                <a:spcPct val="20000"/>
              </a:spcBef>
              <a:defRPr/>
            </a:pPr>
            <a:endParaRPr lang="en-GB" sz="2000" b="1" dirty="0">
              <a:latin typeface="Calibri"/>
              <a:cs typeface="Calibri"/>
            </a:endParaRPr>
          </a:p>
          <a:p>
            <a:pPr>
              <a:lnSpc>
                <a:spcPct val="80000"/>
              </a:lnSpc>
              <a:spcBef>
                <a:spcPct val="20000"/>
              </a:spcBef>
              <a:defRPr/>
            </a:pPr>
            <a:r>
              <a:rPr lang="en-GB" sz="2000" b="1" dirty="0">
                <a:latin typeface="Calibri"/>
                <a:cs typeface="Calibri"/>
              </a:rPr>
              <a:t>Steering Group:  meetings and reviews</a:t>
            </a:r>
          </a:p>
          <a:p>
            <a:pPr>
              <a:lnSpc>
                <a:spcPct val="80000"/>
              </a:lnSpc>
              <a:spcBef>
                <a:spcPct val="20000"/>
              </a:spcBef>
              <a:defRPr/>
            </a:pPr>
            <a:r>
              <a:rPr lang="en-GB" sz="2000" dirty="0">
                <a:latin typeface="Calibri"/>
                <a:cs typeface="Calibri"/>
              </a:rPr>
              <a:t>Foundations, Care @ Repair, RCOT Specialist Section Housing, CIH, RCOT </a:t>
            </a:r>
          </a:p>
          <a:p>
            <a:pPr>
              <a:lnSpc>
                <a:spcPct val="80000"/>
              </a:lnSpc>
              <a:spcBef>
                <a:spcPct val="20000"/>
              </a:spcBef>
              <a:defRPr/>
            </a:pPr>
            <a:endParaRPr lang="en-GB" sz="2000" dirty="0">
              <a:latin typeface="Calibri"/>
              <a:ea typeface="ＭＳ Ｐゴシック" charset="0"/>
              <a:cs typeface="Calibri"/>
            </a:endParaRPr>
          </a:p>
          <a:p>
            <a:pPr lvl="1">
              <a:lnSpc>
                <a:spcPct val="80000"/>
              </a:lnSpc>
              <a:spcBef>
                <a:spcPct val="20000"/>
              </a:spcBef>
              <a:defRPr/>
            </a:pPr>
            <a:endParaRPr lang="en-GB" sz="2000" dirty="0">
              <a:latin typeface="Calibri" charset="0"/>
              <a:ea typeface="ＭＳ Ｐゴシック" charset="0"/>
              <a:cs typeface="ＭＳ Ｐゴシック" charset="0"/>
            </a:endParaRPr>
          </a:p>
          <a:p>
            <a:pPr lvl="1">
              <a:lnSpc>
                <a:spcPct val="80000"/>
              </a:lnSpc>
              <a:spcBef>
                <a:spcPct val="20000"/>
              </a:spcBef>
              <a:defRPr/>
            </a:pPr>
            <a:endParaRPr lang="en-GB" sz="2000" dirty="0">
              <a:latin typeface="Calibri" charset="0"/>
              <a:ea typeface="ＭＳ Ｐゴシック" charset="0"/>
              <a:cs typeface="ＭＳ Ｐゴシック" charset="0"/>
            </a:endParaRPr>
          </a:p>
          <a:p>
            <a:pPr lvl="1">
              <a:lnSpc>
                <a:spcPct val="80000"/>
              </a:lnSpc>
              <a:spcBef>
                <a:spcPct val="20000"/>
              </a:spcBef>
              <a:defRPr/>
            </a:pPr>
            <a:endParaRPr lang="en-GB" sz="2000" dirty="0">
              <a:latin typeface="Calibri" charset="0"/>
              <a:ea typeface="ＭＳ Ｐゴシック" charset="0"/>
              <a:cs typeface="ＭＳ Ｐゴシック" charset="0"/>
            </a:endParaRPr>
          </a:p>
          <a:p>
            <a:pPr lvl="1" algn="ctr">
              <a:lnSpc>
                <a:spcPct val="80000"/>
              </a:lnSpc>
              <a:spcBef>
                <a:spcPct val="20000"/>
              </a:spcBef>
              <a:defRPr/>
            </a:pPr>
            <a:endParaRPr lang="en-GB" sz="2200" dirty="0">
              <a:ea typeface="ＭＳ Ｐゴシック" charset="0"/>
              <a:cs typeface="ＭＳ Ｐゴシック" charset="0"/>
            </a:endParaRPr>
          </a:p>
        </p:txBody>
      </p:sp>
      <p:sp>
        <p:nvSpPr>
          <p:cNvPr id="17415" name="Content Placeholder 4">
            <a:extLst>
              <a:ext uri="{FF2B5EF4-FFF2-40B4-BE49-F238E27FC236}">
                <a16:creationId xmlns:a16="http://schemas.microsoft.com/office/drawing/2014/main" id="{0A198956-3676-45DB-A41B-3E37548385A7}"/>
              </a:ext>
            </a:extLst>
          </p:cNvPr>
          <p:cNvSpPr txBox="1">
            <a:spLocks noChangeArrowheads="1"/>
          </p:cNvSpPr>
          <p:nvPr/>
        </p:nvSpPr>
        <p:spPr bwMode="auto">
          <a:xfrm>
            <a:off x="431800" y="1152525"/>
            <a:ext cx="43211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80000"/>
              </a:lnSpc>
              <a:buFontTx/>
              <a:buNone/>
            </a:pPr>
            <a:endParaRPr lang="en-GB" altLang="en-US" sz="2000" b="1">
              <a:latin typeface="Calibri" panose="020F0502020204030204" pitchFamily="34" charset="0"/>
              <a:cs typeface="Calibri" panose="020F0502020204030204" pitchFamily="34" charset="0"/>
            </a:endParaRPr>
          </a:p>
          <a:p>
            <a:pPr>
              <a:lnSpc>
                <a:spcPct val="80000"/>
              </a:lnSpc>
              <a:buFontTx/>
              <a:buNone/>
            </a:pPr>
            <a:endParaRPr lang="en-GB" altLang="en-US" sz="2000" b="1">
              <a:latin typeface="Calibri" panose="020F0502020204030204" pitchFamily="34" charset="0"/>
              <a:cs typeface="Calibri" panose="020F0502020204030204" pitchFamily="34" charset="0"/>
            </a:endParaRPr>
          </a:p>
          <a:p>
            <a:pPr>
              <a:lnSpc>
                <a:spcPct val="80000"/>
              </a:lnSpc>
              <a:buFontTx/>
              <a:buNone/>
            </a:pPr>
            <a:endParaRPr lang="en-GB" altLang="en-US" sz="2000" b="1">
              <a:latin typeface="Calibri" panose="020F0502020204030204" pitchFamily="34" charset="0"/>
              <a:cs typeface="Calibri" panose="020F0502020204030204" pitchFamily="34" charset="0"/>
            </a:endParaRPr>
          </a:p>
          <a:p>
            <a:pPr>
              <a:lnSpc>
                <a:spcPct val="80000"/>
              </a:lnSpc>
              <a:buFontTx/>
              <a:buNone/>
            </a:pPr>
            <a:r>
              <a:rPr lang="en-GB" altLang="en-US" sz="2000" b="1">
                <a:latin typeface="Calibri" panose="020F0502020204030204" pitchFamily="34" charset="0"/>
                <a:cs typeface="Calibri" panose="020F0502020204030204" pitchFamily="34" charset="0"/>
              </a:rPr>
              <a:t>Desktop Review </a:t>
            </a:r>
          </a:p>
          <a:p>
            <a:pPr>
              <a:lnSpc>
                <a:spcPct val="80000"/>
              </a:lnSpc>
              <a:buFontTx/>
              <a:buNone/>
            </a:pPr>
            <a:r>
              <a:rPr lang="en-GB" altLang="en-US" sz="2000">
                <a:latin typeface="Calibri" panose="020F0502020204030204" pitchFamily="34" charset="0"/>
                <a:cs typeface="Calibri" panose="020F0502020204030204" pitchFamily="34" charset="0"/>
              </a:rPr>
              <a:t>Legislation Policy and Practice</a:t>
            </a:r>
          </a:p>
          <a:p>
            <a:pPr>
              <a:lnSpc>
                <a:spcPct val="80000"/>
              </a:lnSpc>
              <a:buFontTx/>
              <a:buNone/>
            </a:pPr>
            <a:endParaRPr lang="en-GB" altLang="en-US" sz="2000">
              <a:latin typeface="Calibri" panose="020F0502020204030204" pitchFamily="34" charset="0"/>
              <a:cs typeface="Calibri" panose="020F0502020204030204" pitchFamily="34" charset="0"/>
            </a:endParaRPr>
          </a:p>
          <a:p>
            <a:pPr>
              <a:lnSpc>
                <a:spcPct val="80000"/>
              </a:lnSpc>
              <a:buFontTx/>
              <a:buNone/>
            </a:pPr>
            <a:endParaRPr lang="en-GB" altLang="en-US" sz="2000">
              <a:latin typeface="Calibri" panose="020F0502020204030204" pitchFamily="34" charset="0"/>
              <a:cs typeface="Calibri" panose="020F0502020204030204" pitchFamily="34" charset="0"/>
            </a:endParaRPr>
          </a:p>
          <a:p>
            <a:pPr>
              <a:lnSpc>
                <a:spcPct val="80000"/>
              </a:lnSpc>
              <a:buFontTx/>
              <a:buNone/>
            </a:pPr>
            <a:endParaRPr lang="en-GB" altLang="en-US" sz="2000">
              <a:latin typeface="Calibri" panose="020F0502020204030204" pitchFamily="34" charset="0"/>
              <a:cs typeface="Calibri" panose="020F0502020204030204" pitchFamily="34" charset="0"/>
            </a:endParaRPr>
          </a:p>
          <a:p>
            <a:pPr>
              <a:lnSpc>
                <a:spcPct val="80000"/>
              </a:lnSpc>
              <a:buFontTx/>
              <a:buNone/>
            </a:pPr>
            <a:r>
              <a:rPr lang="en-GB" altLang="en-US" sz="2000" b="1">
                <a:latin typeface="Calibri" panose="020F0502020204030204" pitchFamily="34" charset="0"/>
                <a:cs typeface="Calibri" panose="020F0502020204030204" pitchFamily="34" charset="0"/>
              </a:rPr>
              <a:t>Stakeholder interviews </a:t>
            </a:r>
          </a:p>
          <a:p>
            <a:pPr>
              <a:lnSpc>
                <a:spcPct val="80000"/>
              </a:lnSpc>
            </a:pPr>
            <a:r>
              <a:rPr lang="en-GB" altLang="en-US" sz="2000">
                <a:latin typeface="Calibri" panose="020F0502020204030204" pitchFamily="34" charset="0"/>
                <a:cs typeface="Calibri" panose="020F0502020204030204" pitchFamily="34" charset="0"/>
              </a:rPr>
              <a:t>Occupational therapy managers</a:t>
            </a:r>
          </a:p>
          <a:p>
            <a:pPr>
              <a:lnSpc>
                <a:spcPct val="80000"/>
              </a:lnSpc>
            </a:pPr>
            <a:r>
              <a:rPr lang="en-GB" altLang="en-US" sz="2000">
                <a:latin typeface="Calibri" panose="020F0502020204030204" pitchFamily="34" charset="0"/>
                <a:cs typeface="Calibri" panose="020F0502020204030204" pitchFamily="34" charset="0"/>
              </a:rPr>
              <a:t>Home Improvement Agencies</a:t>
            </a:r>
          </a:p>
          <a:p>
            <a:pPr>
              <a:lnSpc>
                <a:spcPct val="80000"/>
              </a:lnSpc>
            </a:pPr>
            <a:r>
              <a:rPr lang="en-GB" altLang="en-US" sz="2000">
                <a:latin typeface="Calibri" panose="020F0502020204030204" pitchFamily="34" charset="0"/>
                <a:cs typeface="Calibri" panose="020F0502020204030204" pitchFamily="34" charset="0"/>
              </a:rPr>
              <a:t>Care and Repair </a:t>
            </a:r>
          </a:p>
          <a:p>
            <a:pPr>
              <a:lnSpc>
                <a:spcPct val="80000"/>
              </a:lnSpc>
            </a:pPr>
            <a:r>
              <a:rPr lang="en-GB" altLang="en-US" sz="2000">
                <a:latin typeface="Calibri" panose="020F0502020204030204" pitchFamily="34" charset="0"/>
                <a:cs typeface="Calibri" panose="020F0502020204030204" pitchFamily="34" charset="0"/>
              </a:rPr>
              <a:t>Housing providers  and Housing Associations</a:t>
            </a:r>
          </a:p>
          <a:p>
            <a:pPr>
              <a:lnSpc>
                <a:spcPct val="80000"/>
              </a:lnSpc>
            </a:pPr>
            <a:r>
              <a:rPr lang="en-GB" altLang="en-US" sz="2000">
                <a:latin typeface="Calibri" panose="020F0502020204030204" pitchFamily="34" charset="0"/>
                <a:cs typeface="Calibri" panose="020F0502020204030204" pitchFamily="34" charset="0"/>
              </a:rPr>
              <a:t>Royal College of Occupational Therapists representatives</a:t>
            </a:r>
          </a:p>
          <a:p>
            <a:pPr>
              <a:lnSpc>
                <a:spcPct val="80000"/>
              </a:lnSpc>
              <a:buFontTx/>
              <a:buNone/>
            </a:pPr>
            <a:r>
              <a:rPr lang="en-GB" altLang="en-US" sz="2000">
                <a:latin typeface="Calibri" panose="020F0502020204030204" pitchFamily="34" charset="0"/>
                <a:cs typeface="Calibri" panose="020F0502020204030204"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30010C-637B-4E09-9AD2-ED415DD6187C}"/>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3075" name="Rectangle 2">
            <a:extLst>
              <a:ext uri="{FF2B5EF4-FFF2-40B4-BE49-F238E27FC236}">
                <a16:creationId xmlns:a16="http://schemas.microsoft.com/office/drawing/2014/main" id="{0C849D63-9703-4E9B-A0CA-EE5294CA0398}"/>
              </a:ext>
            </a:extLst>
          </p:cNvPr>
          <p:cNvSpPr>
            <a:spLocks noGrp="1" noChangeArrowheads="1"/>
          </p:cNvSpPr>
          <p:nvPr>
            <p:ph type="ctrTitle"/>
          </p:nvPr>
        </p:nvSpPr>
        <p:spPr>
          <a:xfrm>
            <a:off x="288925" y="431800"/>
            <a:ext cx="7775575" cy="720725"/>
          </a:xfrm>
        </p:spPr>
        <p:txBody>
          <a:bodyPr anchor="ctr"/>
          <a:lstStyle/>
          <a:p>
            <a:pPr algn="l" eaLnBrk="1" hangingPunct="1">
              <a:defRPr/>
            </a:pPr>
            <a:br>
              <a:rPr lang="en-US" sz="3200" b="1" dirty="0">
                <a:latin typeface="Whitney-Book" charset="0"/>
                <a:ea typeface="ＭＳ Ｐゴシック" charset="0"/>
                <a:cs typeface="+mj-cs"/>
              </a:rPr>
            </a:br>
            <a:br>
              <a:rPr lang="en-US" sz="3200" b="1" dirty="0">
                <a:latin typeface="Whitney-Book" charset="0"/>
                <a:ea typeface="ＭＳ Ｐゴシック" charset="0"/>
                <a:cs typeface="+mj-cs"/>
              </a:rPr>
            </a:br>
            <a:br>
              <a:rPr lang="en-US" sz="3200" b="1" dirty="0">
                <a:latin typeface="Whitney-Book" charset="0"/>
                <a:ea typeface="ＭＳ Ｐゴシック" charset="0"/>
                <a:cs typeface="+mj-cs"/>
              </a:rPr>
            </a:br>
            <a:r>
              <a:rPr lang="en-US" sz="3200" b="1" dirty="0">
                <a:latin typeface="Whitney-Book" charset="0"/>
                <a:ea typeface="ＭＳ Ｐゴシック" charset="0"/>
                <a:cs typeface="+mj-cs"/>
              </a:rPr>
              <a:t>Stakeholder consultation : key findings</a:t>
            </a:r>
          </a:p>
        </p:txBody>
      </p:sp>
      <p:sp>
        <p:nvSpPr>
          <p:cNvPr id="10" name="Rectangle: Rounded Corners 9">
            <a:extLst>
              <a:ext uri="{FF2B5EF4-FFF2-40B4-BE49-F238E27FC236}">
                <a16:creationId xmlns:a16="http://schemas.microsoft.com/office/drawing/2014/main" id="{A7AD38FA-4090-4D0D-BBEE-051560775AB7}"/>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19461" name="Picture 8">
            <a:extLst>
              <a:ext uri="{FF2B5EF4-FFF2-40B4-BE49-F238E27FC236}">
                <a16:creationId xmlns:a16="http://schemas.microsoft.com/office/drawing/2014/main" id="{DBF32C29-2490-4726-B43F-E11E39CBC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3">
            <a:extLst>
              <a:ext uri="{FF2B5EF4-FFF2-40B4-BE49-F238E27FC236}">
                <a16:creationId xmlns:a16="http://schemas.microsoft.com/office/drawing/2014/main" id="{6A0DB5AA-B58B-437E-9F69-CD7F2B2EEFD0}"/>
              </a:ext>
            </a:extLst>
          </p:cNvPr>
          <p:cNvSpPr>
            <a:spLocks noGrp="1" noChangeArrowheads="1"/>
          </p:cNvSpPr>
          <p:nvPr>
            <p:ph type="subTitle" idx="1"/>
          </p:nvPr>
        </p:nvSpPr>
        <p:spPr>
          <a:xfrm>
            <a:off x="431800" y="863600"/>
            <a:ext cx="9793288" cy="5616575"/>
          </a:xfrm>
        </p:spPr>
        <p:txBody>
          <a:bodyPr/>
          <a:lstStyle/>
          <a:p>
            <a:pPr algn="l">
              <a:lnSpc>
                <a:spcPct val="80000"/>
              </a:lnSpc>
              <a:spcAft>
                <a:spcPts val="600"/>
              </a:spcAft>
            </a:pPr>
            <a:endParaRPr lang="en-GB" altLang="en-US" sz="1600">
              <a:latin typeface="Calibri" panose="020F0502020204030204" pitchFamily="34" charset="0"/>
            </a:endParaRPr>
          </a:p>
          <a:p>
            <a:pPr marL="800100" lvl="1" indent="-342900" algn="l">
              <a:lnSpc>
                <a:spcPct val="150000"/>
              </a:lnSpc>
              <a:buClr>
                <a:srgbClr val="E20176"/>
              </a:buClr>
              <a:buFont typeface="Arial" panose="020B0604020202020204" pitchFamily="34" charset="0"/>
              <a:buChar char="•"/>
            </a:pPr>
            <a:endParaRPr lang="en-GB" altLang="en-US">
              <a:latin typeface="Calibri" panose="020F0502020204030204" pitchFamily="34" charset="0"/>
            </a:endParaRPr>
          </a:p>
          <a:p>
            <a:pPr marL="800100" lvl="1" indent="-342900" algn="l">
              <a:lnSpc>
                <a:spcPct val="150000"/>
              </a:lnSpc>
              <a:buClr>
                <a:srgbClr val="E20176"/>
              </a:buClr>
              <a:buFont typeface="Arial" panose="020B0604020202020204" pitchFamily="34" charset="0"/>
              <a:buChar char="•"/>
            </a:pPr>
            <a:r>
              <a:rPr lang="en-GB" altLang="en-US">
                <a:latin typeface="Calibri" panose="020F0502020204030204" pitchFamily="34" charset="0"/>
              </a:rPr>
              <a:t>Common themes in policy and legislation that place an emphasis on prevention</a:t>
            </a:r>
          </a:p>
          <a:p>
            <a:pPr marL="800100" lvl="1" indent="-342900" algn="l">
              <a:lnSpc>
                <a:spcPct val="150000"/>
              </a:lnSpc>
              <a:buClr>
                <a:srgbClr val="E20176"/>
              </a:buClr>
              <a:buFont typeface="Arial" panose="020B0604020202020204" pitchFamily="34" charset="0"/>
              <a:buChar char="•"/>
            </a:pPr>
            <a:r>
              <a:rPr lang="en-GB" altLang="en-US">
                <a:latin typeface="Calibri" panose="020F0502020204030204" pitchFamily="34" charset="0"/>
              </a:rPr>
              <a:t>Waiting  for a social care assessment is contributing to delays </a:t>
            </a:r>
          </a:p>
          <a:p>
            <a:pPr marL="800100" lvl="1" indent="-342900" algn="l">
              <a:lnSpc>
                <a:spcPct val="150000"/>
              </a:lnSpc>
              <a:buClr>
                <a:srgbClr val="E20176"/>
              </a:buClr>
              <a:buFont typeface="Arial" panose="020B0604020202020204" pitchFamily="34" charset="0"/>
              <a:buChar char="•"/>
            </a:pPr>
            <a:r>
              <a:rPr lang="en-GB" altLang="en-US">
                <a:latin typeface="Calibri" panose="020F0502020204030204" pitchFamily="34" charset="0"/>
              </a:rPr>
              <a:t>That  integrated approach to assessment , design and installation can deliver better person centred outcomes</a:t>
            </a:r>
          </a:p>
          <a:p>
            <a:pPr marL="800100" lvl="1" indent="-342900" algn="l">
              <a:lnSpc>
                <a:spcPct val="150000"/>
              </a:lnSpc>
              <a:buClr>
                <a:srgbClr val="E20176"/>
              </a:buClr>
              <a:buFont typeface="Arial" panose="020B0604020202020204" pitchFamily="34" charset="0"/>
              <a:buChar char="•"/>
            </a:pPr>
            <a:r>
              <a:rPr lang="en-GB" altLang="en-US">
                <a:latin typeface="Calibri" panose="020F0502020204030204" pitchFamily="34" charset="0"/>
              </a:rPr>
              <a:t>The most common major adaptations are showers, stair lifts and ramps where the situation  is simple and straightforward</a:t>
            </a:r>
          </a:p>
          <a:p>
            <a:pPr marL="800100" lvl="1" indent="-342900" algn="l">
              <a:lnSpc>
                <a:spcPct val="150000"/>
              </a:lnSpc>
              <a:buClr>
                <a:srgbClr val="E20176"/>
              </a:buClr>
              <a:buFont typeface="Arial" panose="020B0604020202020204" pitchFamily="34" charset="0"/>
              <a:buChar char="•"/>
            </a:pPr>
            <a:r>
              <a:rPr lang="en-GB" altLang="en-US">
                <a:latin typeface="Calibri" panose="020F0502020204030204" pitchFamily="34" charset="0"/>
              </a:rPr>
              <a:t>Typically the need has been defined by the type or cost of the adaptation rather than the complexity of the situation</a:t>
            </a:r>
          </a:p>
          <a:p>
            <a:pPr marL="800100" lvl="1" indent="-342900" algn="l">
              <a:lnSpc>
                <a:spcPct val="150000"/>
              </a:lnSpc>
              <a:buClr>
                <a:srgbClr val="E20176"/>
              </a:buClr>
              <a:buFont typeface="Arial" panose="020B0604020202020204" pitchFamily="34" charset="0"/>
              <a:buChar char="•"/>
            </a:pPr>
            <a:r>
              <a:rPr lang="en-GB" altLang="en-US">
                <a:latin typeface="Calibri" panose="020F0502020204030204" pitchFamily="34" charset="0"/>
              </a:rPr>
              <a:t>Significant numbers of people who are self-funding need information and advice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95B7AB-3D0A-4439-93B0-DE3A68172243}"/>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3075" name="Rectangle 2">
            <a:extLst>
              <a:ext uri="{FF2B5EF4-FFF2-40B4-BE49-F238E27FC236}">
                <a16:creationId xmlns:a16="http://schemas.microsoft.com/office/drawing/2014/main" id="{C1231077-C51E-405F-98D2-5024EFEA1010}"/>
              </a:ext>
            </a:extLst>
          </p:cNvPr>
          <p:cNvSpPr>
            <a:spLocks noGrp="1" noChangeArrowheads="1"/>
          </p:cNvSpPr>
          <p:nvPr>
            <p:ph type="ctrTitle"/>
          </p:nvPr>
        </p:nvSpPr>
        <p:spPr>
          <a:xfrm>
            <a:off x="360363" y="503238"/>
            <a:ext cx="7561262" cy="720725"/>
          </a:xfrm>
        </p:spPr>
        <p:txBody>
          <a:bodyPr anchor="ctr"/>
          <a:lstStyle/>
          <a:p>
            <a:pPr algn="l" eaLnBrk="1" hangingPunct="1">
              <a:defRPr/>
            </a:pPr>
            <a:br>
              <a:rPr lang="en-US" sz="3200" dirty="0">
                <a:latin typeface="Whitney-Book" charset="0"/>
                <a:ea typeface="ＭＳ Ｐゴシック" charset="0"/>
                <a:cs typeface="+mj-cs"/>
              </a:rPr>
            </a:br>
            <a:br>
              <a:rPr lang="en-US" sz="3200" dirty="0">
                <a:latin typeface="Whitney-Book" charset="0"/>
                <a:ea typeface="ＭＳ Ｐゴシック" charset="0"/>
                <a:cs typeface="+mj-cs"/>
              </a:rPr>
            </a:br>
            <a:r>
              <a:rPr lang="en-US" sz="3200" dirty="0">
                <a:latin typeface="Whitney-Book" charset="0"/>
                <a:ea typeface="ＭＳ Ｐゴシック" charset="0"/>
                <a:cs typeface="+mj-cs"/>
              </a:rPr>
              <a:t>Adaptations without delay : contents </a:t>
            </a:r>
          </a:p>
        </p:txBody>
      </p:sp>
      <p:sp>
        <p:nvSpPr>
          <p:cNvPr id="10" name="Rectangle: Rounded Corners 9">
            <a:extLst>
              <a:ext uri="{FF2B5EF4-FFF2-40B4-BE49-F238E27FC236}">
                <a16:creationId xmlns:a16="http://schemas.microsoft.com/office/drawing/2014/main" id="{9984FBE4-2E80-49D8-893F-AED4E10C97D5}"/>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16389" name="Picture 8">
            <a:extLst>
              <a:ext uri="{FF2B5EF4-FFF2-40B4-BE49-F238E27FC236}">
                <a16:creationId xmlns:a16="http://schemas.microsoft.com/office/drawing/2014/main" id="{0814F370-9102-4526-B5FF-95C6D5EFD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3">
            <a:extLst>
              <a:ext uri="{FF2B5EF4-FFF2-40B4-BE49-F238E27FC236}">
                <a16:creationId xmlns:a16="http://schemas.microsoft.com/office/drawing/2014/main" id="{9B65F949-DDBC-4B63-A0E8-9A8636959F87}"/>
              </a:ext>
            </a:extLst>
          </p:cNvPr>
          <p:cNvSpPr>
            <a:spLocks noGrp="1" noChangeArrowheads="1"/>
          </p:cNvSpPr>
          <p:nvPr>
            <p:ph type="subTitle" idx="1"/>
          </p:nvPr>
        </p:nvSpPr>
        <p:spPr>
          <a:xfrm>
            <a:off x="1152525" y="1584325"/>
            <a:ext cx="9145588" cy="4895850"/>
          </a:xfrm>
        </p:spPr>
        <p:txBody>
          <a:bodyPr/>
          <a:lstStyle/>
          <a:p>
            <a:pPr marL="342900" indent="-342900" algn="l">
              <a:lnSpc>
                <a:spcPct val="150000"/>
              </a:lnSpc>
              <a:buClr>
                <a:srgbClr val="E20176"/>
              </a:buClr>
              <a:buFont typeface="Arial"/>
              <a:buChar char="•"/>
              <a:defRPr/>
            </a:pPr>
            <a:r>
              <a:rPr lang="en-US" sz="2000" b="1" dirty="0">
                <a:latin typeface="Whitney-Book" charset="0"/>
                <a:ea typeface="ＭＳ Ｐゴシック" charset="0"/>
                <a:cs typeface="+mn-cs"/>
              </a:rPr>
              <a:t>A fresh approach </a:t>
            </a:r>
            <a:r>
              <a:rPr lang="en-US" sz="2000" dirty="0">
                <a:latin typeface="Whitney-Book" charset="0"/>
                <a:ea typeface="ＭＳ Ｐゴシック" charset="0"/>
                <a:cs typeface="+mn-cs"/>
              </a:rPr>
              <a:t>to respond to growing demand</a:t>
            </a:r>
          </a:p>
          <a:p>
            <a:pPr marL="342900" indent="-342900" algn="l">
              <a:lnSpc>
                <a:spcPct val="150000"/>
              </a:lnSpc>
              <a:buClr>
                <a:srgbClr val="E20176"/>
              </a:buClr>
              <a:buFont typeface="Arial"/>
              <a:buChar char="•"/>
              <a:defRPr/>
            </a:pPr>
            <a:r>
              <a:rPr lang="en-GB" sz="2000" b="1" dirty="0">
                <a:latin typeface="Whitney-Book" charset="0"/>
                <a:ea typeface="ＭＳ Ｐゴシック" charset="0"/>
                <a:cs typeface="+mn-cs"/>
              </a:rPr>
              <a:t>The value of occupational therapy in complex situations</a:t>
            </a:r>
          </a:p>
          <a:p>
            <a:pPr marL="342900" indent="-342900" algn="l">
              <a:lnSpc>
                <a:spcPct val="150000"/>
              </a:lnSpc>
              <a:buClr>
                <a:srgbClr val="E20176"/>
              </a:buClr>
              <a:buFont typeface="Arial"/>
              <a:buChar char="•"/>
              <a:defRPr/>
            </a:pPr>
            <a:r>
              <a:rPr lang="en-GB" sz="2000" b="1" dirty="0">
                <a:latin typeface="Whitney-Book" charset="0"/>
                <a:ea typeface="ＭＳ Ｐゴシック" charset="0"/>
                <a:cs typeface="+mn-cs"/>
              </a:rPr>
              <a:t>Demonstrating how other staff can carry out simple assessments</a:t>
            </a:r>
          </a:p>
          <a:p>
            <a:pPr marL="1257300" lvl="2" indent="-342900" algn="l">
              <a:lnSpc>
                <a:spcPct val="150000"/>
              </a:lnSpc>
              <a:buClr>
                <a:srgbClr val="E20176"/>
              </a:buClr>
              <a:buFont typeface="Arial"/>
              <a:buChar char="•"/>
              <a:defRPr/>
            </a:pPr>
            <a:r>
              <a:rPr lang="en-GB" sz="2000" b="1" dirty="0">
                <a:latin typeface="Whitney-Book" charset="0"/>
                <a:ea typeface="ＭＳ Ｐゴシック" charset="0"/>
                <a:cs typeface="+mn-cs"/>
              </a:rPr>
              <a:t>Describes adaptations based on complexity rather than type and cost </a:t>
            </a:r>
          </a:p>
          <a:p>
            <a:pPr marL="1257300" lvl="2" indent="-342900" algn="l">
              <a:lnSpc>
                <a:spcPct val="150000"/>
              </a:lnSpc>
              <a:buClr>
                <a:srgbClr val="E20176"/>
              </a:buClr>
              <a:buFont typeface="Arial"/>
              <a:buChar char="•"/>
              <a:defRPr/>
            </a:pPr>
            <a:r>
              <a:rPr lang="en-GB" sz="2000" b="1" dirty="0">
                <a:latin typeface="Whitney-Book" charset="0"/>
                <a:ea typeface="ＭＳ Ｐゴシック" charset="0"/>
                <a:cs typeface="+mn-cs"/>
              </a:rPr>
              <a:t>A framework to support a proportionate response</a:t>
            </a:r>
          </a:p>
          <a:p>
            <a:pPr marL="1257300" lvl="2" indent="-342900" algn="l">
              <a:lnSpc>
                <a:spcPct val="150000"/>
              </a:lnSpc>
              <a:buClr>
                <a:srgbClr val="E20176"/>
              </a:buClr>
              <a:buFont typeface="Arial"/>
              <a:buChar char="•"/>
              <a:defRPr/>
            </a:pPr>
            <a:r>
              <a:rPr lang="en-GB" sz="2000" b="1" dirty="0">
                <a:latin typeface="Whitney-Book" charset="0"/>
                <a:ea typeface="ＭＳ Ｐゴシック" charset="0"/>
                <a:cs typeface="+mn-cs"/>
              </a:rPr>
              <a:t>Tools on work force and operational considerations </a:t>
            </a:r>
            <a:endParaRPr lang="en-US" sz="2000" b="1" dirty="0">
              <a:latin typeface="Whitney-Book" charset="0"/>
              <a:ea typeface="ＭＳ Ｐゴシック" charset="0"/>
              <a:cs typeface="+mn-cs"/>
            </a:endParaRPr>
          </a:p>
          <a:p>
            <a:pPr marL="1257300" lvl="2" indent="-342900" algn="l">
              <a:lnSpc>
                <a:spcPct val="150000"/>
              </a:lnSpc>
              <a:buClr>
                <a:srgbClr val="E20176"/>
              </a:buClr>
              <a:buFont typeface="Arial"/>
              <a:buChar char="•"/>
              <a:defRPr/>
            </a:pPr>
            <a:r>
              <a:rPr lang="en-US" sz="2000" b="1" dirty="0">
                <a:latin typeface="Whitney-Book" charset="0"/>
                <a:ea typeface="ＭＳ Ｐゴシック" charset="0"/>
              </a:rPr>
              <a:t>Innovations in practice </a:t>
            </a:r>
            <a:r>
              <a:rPr lang="en-US" sz="2000" dirty="0">
                <a:latin typeface="Whitney-Book" charset="0"/>
                <a:ea typeface="ＭＳ Ｐゴシック" charset="0"/>
              </a:rPr>
              <a:t>from around the UK</a:t>
            </a:r>
          </a:p>
          <a:p>
            <a:pPr marL="1257300" lvl="2" indent="-342900" algn="l">
              <a:lnSpc>
                <a:spcPct val="150000"/>
              </a:lnSpc>
              <a:buClr>
                <a:srgbClr val="E20176"/>
              </a:buClr>
              <a:buFont typeface="Arial"/>
              <a:buChar char="•"/>
              <a:defRPr/>
            </a:pPr>
            <a:r>
              <a:rPr lang="en-US" sz="2000" b="1" dirty="0">
                <a:latin typeface="Whitney-Book" charset="0"/>
                <a:ea typeface="ＭＳ Ｐゴシック" charset="0"/>
              </a:rPr>
              <a:t>Sources of design guidance</a:t>
            </a:r>
          </a:p>
          <a:p>
            <a:pPr marL="342900" indent="-342900" algn="l">
              <a:lnSpc>
                <a:spcPct val="120000"/>
              </a:lnSpc>
              <a:buClr>
                <a:srgbClr val="E20176"/>
              </a:buClr>
              <a:buFont typeface="Arial"/>
              <a:buChar char="•"/>
              <a:defRPr/>
            </a:pPr>
            <a:endParaRPr lang="en-US" dirty="0">
              <a:latin typeface="Whitney-Book" charset="0"/>
              <a:ea typeface="ＭＳ Ｐゴシック" charset="0"/>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84847C-193E-4E40-B8E4-FEBB6FE8F177}"/>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20483" name="Rectangle 2">
            <a:extLst>
              <a:ext uri="{FF2B5EF4-FFF2-40B4-BE49-F238E27FC236}">
                <a16:creationId xmlns:a16="http://schemas.microsoft.com/office/drawing/2014/main" id="{91455106-6EDD-418C-878E-FCE31E769EC2}"/>
              </a:ext>
            </a:extLst>
          </p:cNvPr>
          <p:cNvSpPr>
            <a:spLocks noGrp="1" noChangeArrowheads="1"/>
          </p:cNvSpPr>
          <p:nvPr>
            <p:ph type="ctrTitle"/>
          </p:nvPr>
        </p:nvSpPr>
        <p:spPr>
          <a:xfrm>
            <a:off x="720725" y="1295400"/>
            <a:ext cx="10080625" cy="720725"/>
          </a:xfrm>
        </p:spPr>
        <p:txBody>
          <a:bodyPr anchor="ctr"/>
          <a:lstStyle/>
          <a:p>
            <a:pPr algn="l" eaLnBrk="1" hangingPunct="1"/>
            <a:br>
              <a:rPr lang="en-US" altLang="en-US" sz="2800" b="1">
                <a:latin typeface="Whitney-Book" charset="0"/>
              </a:rPr>
            </a:br>
            <a:r>
              <a:rPr lang="en-US" altLang="en-US" sz="2800" b="1">
                <a:latin typeface="Whitney-Book" charset="0"/>
              </a:rPr>
              <a:t>A new way to describe adaptations : based on the complexity of the situation </a:t>
            </a:r>
            <a:br>
              <a:rPr lang="en-US" altLang="en-US" sz="3200" b="1">
                <a:latin typeface="Whitney-Book" charset="0"/>
              </a:rPr>
            </a:br>
            <a:endParaRPr lang="en-US" altLang="en-US" sz="3200" b="1">
              <a:latin typeface="Whitney-Book" charset="0"/>
            </a:endParaRPr>
          </a:p>
        </p:txBody>
      </p:sp>
      <p:sp>
        <p:nvSpPr>
          <p:cNvPr id="10" name="Rectangle: Rounded Corners 9">
            <a:extLst>
              <a:ext uri="{FF2B5EF4-FFF2-40B4-BE49-F238E27FC236}">
                <a16:creationId xmlns:a16="http://schemas.microsoft.com/office/drawing/2014/main" id="{D0AFE121-D1E0-4C9D-8D4E-FAE36C865FA6}"/>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20485" name="Picture 8">
            <a:extLst>
              <a:ext uri="{FF2B5EF4-FFF2-40B4-BE49-F238E27FC236}">
                <a16:creationId xmlns:a16="http://schemas.microsoft.com/office/drawing/2014/main" id="{19B5EE8E-82B4-41AC-B2E2-8D16666D4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3">
            <a:extLst>
              <a:ext uri="{FF2B5EF4-FFF2-40B4-BE49-F238E27FC236}">
                <a16:creationId xmlns:a16="http://schemas.microsoft.com/office/drawing/2014/main" id="{C9D44335-3A0A-49D0-A5C9-D88B2A444D5B}"/>
              </a:ext>
            </a:extLst>
          </p:cNvPr>
          <p:cNvSpPr>
            <a:spLocks noGrp="1" noChangeArrowheads="1"/>
          </p:cNvSpPr>
          <p:nvPr>
            <p:ph type="subTitle" idx="1"/>
          </p:nvPr>
        </p:nvSpPr>
        <p:spPr>
          <a:xfrm>
            <a:off x="2592388" y="2232025"/>
            <a:ext cx="6121400" cy="3089275"/>
          </a:xfrm>
        </p:spPr>
        <p:txBody>
          <a:bodyPr/>
          <a:lstStyle/>
          <a:p>
            <a:pPr marL="457200" indent="-457200" algn="l" eaLnBrk="1" hangingPunct="1">
              <a:buFont typeface="Arial"/>
              <a:buChar char="•"/>
              <a:defRPr/>
            </a:pPr>
            <a:r>
              <a:rPr lang="en-GB" sz="2000" dirty="0">
                <a:ea typeface="ＭＳ Ｐゴシック" charset="0"/>
                <a:cs typeface="+mn-cs"/>
              </a:rPr>
              <a:t>Simple or complex (not minor Vs major)</a:t>
            </a:r>
          </a:p>
          <a:p>
            <a:pPr marL="457200" indent="-457200" algn="l" eaLnBrk="1" hangingPunct="1">
              <a:buFont typeface="Arial"/>
              <a:buChar char="•"/>
              <a:defRPr/>
            </a:pPr>
            <a:r>
              <a:rPr lang="en-GB" sz="2000" dirty="0">
                <a:ea typeface="ＭＳ Ｐゴシック" charset="0"/>
                <a:cs typeface="+mn-cs"/>
              </a:rPr>
              <a:t>A person centred approach </a:t>
            </a:r>
          </a:p>
          <a:p>
            <a:pPr marL="457200" indent="-457200" algn="l" eaLnBrk="1" hangingPunct="1">
              <a:buFont typeface="Arial"/>
              <a:buChar char="•"/>
              <a:defRPr/>
            </a:pPr>
            <a:r>
              <a:rPr lang="en-GB" sz="2000" dirty="0">
                <a:ea typeface="ＭＳ Ｐゴシック" charset="0"/>
                <a:cs typeface="+mn-cs"/>
              </a:rPr>
              <a:t>Provide a proportionate response </a:t>
            </a:r>
          </a:p>
          <a:p>
            <a:pPr marL="457200" indent="-457200" algn="l" eaLnBrk="1" hangingPunct="1">
              <a:buFont typeface="Arial"/>
              <a:buChar char="•"/>
              <a:defRPr/>
            </a:pPr>
            <a:r>
              <a:rPr lang="en-GB" sz="2000" dirty="0">
                <a:ea typeface="ＭＳ Ｐゴシック" charset="0"/>
                <a:cs typeface="+mn-cs"/>
              </a:rPr>
              <a:t>Prioritise prevention</a:t>
            </a:r>
          </a:p>
          <a:p>
            <a:pPr marL="457200" indent="-457200" algn="l" eaLnBrk="1" hangingPunct="1">
              <a:buFont typeface="Arial"/>
              <a:buChar char="•"/>
              <a:defRPr/>
            </a:pPr>
            <a:r>
              <a:rPr lang="en-GB" sz="2000" dirty="0">
                <a:ea typeface="ＭＳ Ｐゴシック" charset="0"/>
                <a:cs typeface="+mn-cs"/>
              </a:rPr>
              <a:t>Values occupational therapy as a complex intervention </a:t>
            </a:r>
          </a:p>
          <a:p>
            <a:pPr marL="457200" indent="-457200" algn="l" eaLnBrk="1" hangingPunct="1">
              <a:buFont typeface="Arial"/>
              <a:buChar char="•"/>
              <a:defRPr/>
            </a:pPr>
            <a:endParaRPr lang="en-GB" sz="2000" dirty="0">
              <a:ea typeface="ＭＳ Ｐゴシック" charset="0"/>
              <a:cs typeface="+mn-cs"/>
            </a:endParaRPr>
          </a:p>
          <a:p>
            <a:pPr marL="457200" indent="-457200" algn="l" eaLnBrk="1" hangingPunct="1">
              <a:buFont typeface="Arial"/>
              <a:buChar char="•"/>
              <a:defRPr/>
            </a:pPr>
            <a:endParaRPr lang="en-GB" sz="2000" dirty="0">
              <a:ea typeface="ＭＳ Ｐゴシック" charset="0"/>
              <a:cs typeface="+mn-cs"/>
            </a:endParaRPr>
          </a:p>
          <a:p>
            <a:pPr marL="457200" indent="-457200" algn="l" eaLnBrk="1" hangingPunct="1">
              <a:buFont typeface="Arial"/>
              <a:buChar char="•"/>
              <a:defRPr/>
            </a:pPr>
            <a:endParaRPr lang="en-GB" sz="2000" dirty="0">
              <a:ea typeface="ＭＳ Ｐゴシック" charset="0"/>
              <a:cs typeface="+mn-cs"/>
            </a:endParaRPr>
          </a:p>
          <a:p>
            <a:pPr eaLnBrk="1" hangingPunct="1">
              <a:defRPr/>
            </a:pPr>
            <a:endParaRPr lang="en-GB" sz="3200" dirty="0">
              <a:ea typeface="ＭＳ Ｐゴシック" charset="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304A3E-6742-46C0-9A07-D4D10B20F43E}"/>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21507" name="Rectangle 2">
            <a:extLst>
              <a:ext uri="{FF2B5EF4-FFF2-40B4-BE49-F238E27FC236}">
                <a16:creationId xmlns:a16="http://schemas.microsoft.com/office/drawing/2014/main" id="{B7E2BF47-D7AA-4E24-AFDD-14EA140510CF}"/>
              </a:ext>
            </a:extLst>
          </p:cNvPr>
          <p:cNvSpPr>
            <a:spLocks noGrp="1" noChangeArrowheads="1"/>
          </p:cNvSpPr>
          <p:nvPr>
            <p:ph type="ctrTitle"/>
          </p:nvPr>
        </p:nvSpPr>
        <p:spPr>
          <a:xfrm>
            <a:off x="576263" y="215900"/>
            <a:ext cx="9864725" cy="1295400"/>
          </a:xfrm>
        </p:spPr>
        <p:txBody>
          <a:bodyPr anchor="ctr"/>
          <a:lstStyle/>
          <a:p>
            <a:pPr eaLnBrk="1" hangingPunct="1"/>
            <a:r>
              <a:rPr lang="en-US" altLang="en-US" sz="2000" b="1">
                <a:latin typeface="Whitney-Book" charset="0"/>
              </a:rPr>
              <a:t>A new way to describe adaptations : </a:t>
            </a:r>
            <a:br>
              <a:rPr lang="en-US" altLang="en-US" sz="2000" b="1">
                <a:latin typeface="Whitney-Book" charset="0"/>
              </a:rPr>
            </a:br>
            <a:r>
              <a:rPr lang="en-US" altLang="en-US" sz="2000" b="1">
                <a:latin typeface="Whitney-Book" charset="0"/>
              </a:rPr>
              <a:t>based on the complexity of the situation </a:t>
            </a:r>
            <a:br>
              <a:rPr lang="en-US" altLang="en-US" sz="3200" b="1">
                <a:latin typeface="Whitney-Book" charset="0"/>
              </a:rPr>
            </a:br>
            <a:endParaRPr lang="en-US" altLang="en-US" sz="3200" b="1">
              <a:latin typeface="Whitney-Book" charset="0"/>
            </a:endParaRPr>
          </a:p>
        </p:txBody>
      </p:sp>
      <p:sp>
        <p:nvSpPr>
          <p:cNvPr id="10" name="Rectangle: Rounded Corners 9">
            <a:extLst>
              <a:ext uri="{FF2B5EF4-FFF2-40B4-BE49-F238E27FC236}">
                <a16:creationId xmlns:a16="http://schemas.microsoft.com/office/drawing/2014/main" id="{20DDCC86-87B9-4E1F-8DA2-60ABD28B5458}"/>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21509" name="Picture 8">
            <a:extLst>
              <a:ext uri="{FF2B5EF4-FFF2-40B4-BE49-F238E27FC236}">
                <a16:creationId xmlns:a16="http://schemas.microsoft.com/office/drawing/2014/main" id="{9E2F6802-3027-4D93-B5C6-D9B90BBFA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3">
            <a:extLst>
              <a:ext uri="{FF2B5EF4-FFF2-40B4-BE49-F238E27FC236}">
                <a16:creationId xmlns:a16="http://schemas.microsoft.com/office/drawing/2014/main" id="{042D7F81-8521-4E19-9A03-5D0222AFECA6}"/>
              </a:ext>
            </a:extLst>
          </p:cNvPr>
          <p:cNvSpPr>
            <a:spLocks noGrp="1" noChangeArrowheads="1"/>
          </p:cNvSpPr>
          <p:nvPr>
            <p:ph type="subTitle" idx="1"/>
          </p:nvPr>
        </p:nvSpPr>
        <p:spPr>
          <a:xfrm>
            <a:off x="6481763" y="1295400"/>
            <a:ext cx="5040312" cy="4968875"/>
          </a:xfrm>
        </p:spPr>
        <p:txBody>
          <a:bodyPr/>
          <a:lstStyle/>
          <a:p>
            <a:pPr algn="l" eaLnBrk="1" hangingPunct="1">
              <a:defRPr/>
            </a:pPr>
            <a:r>
              <a:rPr lang="en-GB" altLang="en-US" sz="2000" b="1" u="sng" dirty="0"/>
              <a:t>Dimensions of complexity</a:t>
            </a:r>
          </a:p>
          <a:p>
            <a:pPr algn="l" eaLnBrk="1" hangingPunct="1">
              <a:defRPr/>
            </a:pPr>
            <a:endParaRPr lang="en-GB" altLang="en-US" sz="2000" dirty="0"/>
          </a:p>
          <a:p>
            <a:pPr marL="457200" indent="-457200" algn="l" eaLnBrk="1" hangingPunct="1">
              <a:buFont typeface="Arial" panose="020B0604020202020204" pitchFamily="34" charset="0"/>
              <a:buChar char="•"/>
              <a:defRPr/>
            </a:pPr>
            <a:r>
              <a:rPr lang="en-GB" altLang="en-US" sz="2000" dirty="0"/>
              <a:t>The person, their priorities and needs</a:t>
            </a:r>
          </a:p>
          <a:p>
            <a:pPr marL="457200" indent="-457200" algn="l" eaLnBrk="1" hangingPunct="1">
              <a:buFont typeface="Arial" panose="020B0604020202020204" pitchFamily="34" charset="0"/>
              <a:buChar char="•"/>
              <a:defRPr/>
            </a:pPr>
            <a:endParaRPr lang="en-GB" altLang="en-US" sz="2000" dirty="0"/>
          </a:p>
          <a:p>
            <a:pPr marL="457200" indent="-457200" algn="l" eaLnBrk="1" hangingPunct="1">
              <a:buFont typeface="Arial" panose="020B0604020202020204" pitchFamily="34" charset="0"/>
              <a:buChar char="•"/>
              <a:defRPr/>
            </a:pPr>
            <a:r>
              <a:rPr lang="en-GB" altLang="en-US" sz="2000" dirty="0"/>
              <a:t>The nature of the activities the person is having difficulty performing</a:t>
            </a:r>
          </a:p>
          <a:p>
            <a:pPr marL="457200" indent="-457200" algn="l" eaLnBrk="1" hangingPunct="1">
              <a:buFont typeface="Arial" panose="020B0604020202020204" pitchFamily="34" charset="0"/>
              <a:buChar char="•"/>
              <a:defRPr/>
            </a:pPr>
            <a:endParaRPr lang="en-GB" altLang="en-US" sz="2000" dirty="0"/>
          </a:p>
          <a:p>
            <a:pPr marL="457200" indent="-457200" algn="l" eaLnBrk="1" hangingPunct="1">
              <a:buFont typeface="Arial" panose="020B0604020202020204" pitchFamily="34" charset="0"/>
              <a:buChar char="•"/>
              <a:defRPr/>
            </a:pPr>
            <a:r>
              <a:rPr lang="en-GB" altLang="en-US" sz="2000" dirty="0"/>
              <a:t>Environmental barriers to independence</a:t>
            </a:r>
          </a:p>
          <a:p>
            <a:pPr marL="457200" indent="-457200" algn="l" eaLnBrk="1" hangingPunct="1">
              <a:buFont typeface="Arial" panose="020B0604020202020204" pitchFamily="34" charset="0"/>
              <a:buChar char="•"/>
              <a:defRPr/>
            </a:pPr>
            <a:endParaRPr lang="en-GB" altLang="en-US" sz="2000" dirty="0"/>
          </a:p>
          <a:p>
            <a:pPr marL="457200" indent="-457200" algn="l" eaLnBrk="1" hangingPunct="1">
              <a:buFont typeface="Arial" panose="020B0604020202020204" pitchFamily="34" charset="0"/>
              <a:buChar char="•"/>
              <a:defRPr/>
            </a:pPr>
            <a:r>
              <a:rPr lang="en-GB" altLang="en-US" sz="2000" dirty="0"/>
              <a:t>The types of solutions required</a:t>
            </a:r>
          </a:p>
          <a:p>
            <a:pPr marL="457200" indent="-457200" algn="l" eaLnBrk="1" hangingPunct="1">
              <a:buFontTx/>
              <a:buChar char="•"/>
              <a:defRPr/>
            </a:pPr>
            <a:endParaRPr lang="en-GB" altLang="en-US" sz="2000" dirty="0"/>
          </a:p>
          <a:p>
            <a:pPr marL="457200" indent="-457200" eaLnBrk="1" hangingPunct="1">
              <a:defRPr/>
            </a:pPr>
            <a:endParaRPr lang="en-GB" altLang="en-US" sz="3200" dirty="0"/>
          </a:p>
        </p:txBody>
      </p:sp>
      <p:pic>
        <p:nvPicPr>
          <p:cNvPr id="21511" name="Picture 1">
            <a:extLst>
              <a:ext uri="{FF2B5EF4-FFF2-40B4-BE49-F238E27FC236}">
                <a16:creationId xmlns:a16="http://schemas.microsoft.com/office/drawing/2014/main" id="{48726627-CC23-4DD5-9689-FA8993311E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13" y="1217613"/>
            <a:ext cx="580707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8689D7-C34F-4A6E-9A6D-D6BB8BA4065E}"/>
              </a:ext>
            </a:extLst>
          </p:cNvPr>
          <p:cNvSpPr>
            <a:spLocks/>
          </p:cNvSpPr>
          <p:nvPr/>
        </p:nvSpPr>
        <p:spPr>
          <a:xfrm>
            <a:off x="215900" y="1079500"/>
            <a:ext cx="11090275" cy="52657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3075" name="Rectangle 2">
            <a:extLst>
              <a:ext uri="{FF2B5EF4-FFF2-40B4-BE49-F238E27FC236}">
                <a16:creationId xmlns:a16="http://schemas.microsoft.com/office/drawing/2014/main" id="{258074A0-5DED-4FD7-991D-A70A1C66BFCA}"/>
              </a:ext>
            </a:extLst>
          </p:cNvPr>
          <p:cNvSpPr>
            <a:spLocks noGrp="1" noChangeArrowheads="1"/>
          </p:cNvSpPr>
          <p:nvPr>
            <p:ph type="ctrTitle"/>
          </p:nvPr>
        </p:nvSpPr>
        <p:spPr>
          <a:xfrm>
            <a:off x="215900" y="215900"/>
            <a:ext cx="8208963" cy="1295400"/>
          </a:xfrm>
        </p:spPr>
        <p:txBody>
          <a:bodyPr anchor="ctr"/>
          <a:lstStyle/>
          <a:p>
            <a:pPr algn="l" eaLnBrk="1" hangingPunct="1">
              <a:defRPr/>
            </a:pPr>
            <a:br>
              <a:rPr lang="en-US" sz="2400" b="1" dirty="0">
                <a:latin typeface="Whitney-Book" charset="0"/>
                <a:ea typeface="ＭＳ Ｐゴシック" charset="0"/>
                <a:cs typeface="+mj-cs"/>
              </a:rPr>
            </a:br>
            <a:br>
              <a:rPr lang="en-US" sz="2400" b="1" dirty="0">
                <a:latin typeface="Whitney-Book" charset="0"/>
                <a:ea typeface="ＭＳ Ｐゴシック" charset="0"/>
                <a:cs typeface="+mj-cs"/>
              </a:rPr>
            </a:br>
            <a:r>
              <a:rPr lang="en-US" sz="2400" b="1" dirty="0">
                <a:latin typeface="Whitney-Book" charset="0"/>
                <a:ea typeface="ＭＳ Ｐゴシック" charset="0"/>
                <a:cs typeface="+mj-cs"/>
              </a:rPr>
              <a:t>Developing the Adaptations without delay framework:</a:t>
            </a:r>
          </a:p>
        </p:txBody>
      </p:sp>
      <p:sp>
        <p:nvSpPr>
          <p:cNvPr id="10" name="Rectangle: Rounded Corners 9">
            <a:extLst>
              <a:ext uri="{FF2B5EF4-FFF2-40B4-BE49-F238E27FC236}">
                <a16:creationId xmlns:a16="http://schemas.microsoft.com/office/drawing/2014/main" id="{8C3BCAB6-74B9-4774-BB8C-6FB57122603C}"/>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22533" name="Picture 8">
            <a:extLst>
              <a:ext uri="{FF2B5EF4-FFF2-40B4-BE49-F238E27FC236}">
                <a16:creationId xmlns:a16="http://schemas.microsoft.com/office/drawing/2014/main" id="{CA546A92-0867-4B03-BB44-DEB9D8854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a:extLst>
              <a:ext uri="{FF2B5EF4-FFF2-40B4-BE49-F238E27FC236}">
                <a16:creationId xmlns:a16="http://schemas.microsoft.com/office/drawing/2014/main" id="{6BF1ACBE-4129-4E04-B574-237551CC5B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29275" y="9378950"/>
            <a:ext cx="11982450" cy="849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id="{5455A640-DF6F-4A9A-B208-169CC447E70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800" y="1398588"/>
            <a:ext cx="7159625"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76C45A1-C092-4A0A-A149-ADFDF7307358}"/>
              </a:ext>
            </a:extLst>
          </p:cNvPr>
          <p:cNvSpPr txBox="1"/>
          <p:nvPr/>
        </p:nvSpPr>
        <p:spPr>
          <a:xfrm>
            <a:off x="7632700" y="1398588"/>
            <a:ext cx="3889375" cy="4246562"/>
          </a:xfrm>
          <a:prstGeom prst="rect">
            <a:avLst/>
          </a:prstGeom>
          <a:noFill/>
        </p:spPr>
        <p:txBody>
          <a:bodyPr>
            <a:spAutoFit/>
          </a:bodyPr>
          <a:lstStyle/>
          <a:p>
            <a:pPr>
              <a:defRPr/>
            </a:pPr>
            <a:r>
              <a:rPr lang="en-US" b="1" dirty="0">
                <a:latin typeface="Arial" charset="0"/>
                <a:ea typeface="ＭＳ Ｐゴシック" charset="0"/>
                <a:cs typeface="ＭＳ Ｐゴシック" charset="0"/>
              </a:rPr>
              <a:t>Key Learning </a:t>
            </a:r>
          </a:p>
          <a:p>
            <a:pPr>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a:p>
            <a:pPr marL="285750" indent="-285750">
              <a:buFont typeface="Arial"/>
              <a:buChar char="•"/>
              <a:defRPr/>
            </a:pPr>
            <a:r>
              <a:rPr lang="en-US" dirty="0">
                <a:latin typeface="Arial" charset="0"/>
                <a:ea typeface="ＭＳ Ｐゴシック" charset="0"/>
                <a:cs typeface="ＭＳ Ｐゴシック" charset="0"/>
              </a:rPr>
              <a:t>Providing a more proportionate response </a:t>
            </a:r>
          </a:p>
          <a:p>
            <a:pPr>
              <a:defRPr/>
            </a:pPr>
            <a:endParaRPr lang="en-US" dirty="0">
              <a:latin typeface="Arial" charset="0"/>
              <a:ea typeface="ＭＳ Ｐゴシック" charset="0"/>
              <a:cs typeface="ＭＳ Ｐゴシック" charset="0"/>
            </a:endParaRPr>
          </a:p>
          <a:p>
            <a:pPr marL="285750" indent="-285750">
              <a:buFont typeface="Arial"/>
              <a:buChar char="•"/>
              <a:defRPr/>
            </a:pPr>
            <a:r>
              <a:rPr lang="en-US" dirty="0">
                <a:latin typeface="Arial" charset="0"/>
                <a:ea typeface="ＭＳ Ｐゴシック" charset="0"/>
                <a:cs typeface="ＭＳ Ｐゴシック" charset="0"/>
              </a:rPr>
              <a:t>Establishing the right skill mix</a:t>
            </a:r>
          </a:p>
          <a:p>
            <a:pPr>
              <a:defRPr/>
            </a:pPr>
            <a:endParaRPr lang="en-US" dirty="0">
              <a:latin typeface="Arial" charset="0"/>
              <a:ea typeface="ＭＳ Ｐゴシック" charset="0"/>
              <a:cs typeface="ＭＳ Ｐゴシック" charset="0"/>
            </a:endParaRPr>
          </a:p>
          <a:p>
            <a:pPr marL="285750" indent="-285750">
              <a:buFont typeface="Arial"/>
              <a:buChar char="•"/>
              <a:defRPr/>
            </a:pPr>
            <a:r>
              <a:rPr lang="en-US" dirty="0">
                <a:latin typeface="Arial" charset="0"/>
                <a:ea typeface="ＭＳ Ｐゴシック" charset="0"/>
                <a:cs typeface="ＭＳ Ｐゴシック" charset="0"/>
              </a:rPr>
              <a:t>A guide for the retail market  on when a targeted or specialist response is needed</a:t>
            </a:r>
          </a:p>
          <a:p>
            <a:pPr>
              <a:defRPr/>
            </a:pPr>
            <a:endParaRPr lang="en-US" dirty="0">
              <a:latin typeface="Arial" charset="0"/>
              <a:ea typeface="ＭＳ Ｐゴシック" charset="0"/>
              <a:cs typeface="ＭＳ Ｐゴシック" charset="0"/>
            </a:endParaRPr>
          </a:p>
          <a:p>
            <a:pPr marL="285750" indent="-285750">
              <a:buFont typeface="Arial"/>
              <a:buChar char="•"/>
              <a:defRPr/>
            </a:pPr>
            <a:r>
              <a:rPr lang="en-US" dirty="0">
                <a:latin typeface="Arial" charset="0"/>
                <a:ea typeface="ＭＳ Ｐゴシック" charset="0"/>
                <a:cs typeface="ＭＳ Ｐゴシック" charset="0"/>
              </a:rPr>
              <a:t>Helping members of the public understand the type of service they might need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7053</TotalTime>
  <Words>2701</Words>
  <Application>Microsoft Office PowerPoint</Application>
  <PresentationFormat>Custom</PresentationFormat>
  <Paragraphs>240</Paragraphs>
  <Slides>18</Slides>
  <Notes>16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Whitney-Book</vt:lpstr>
      <vt:lpstr>Wingdings</vt:lpstr>
      <vt:lpstr>Default Design</vt:lpstr>
      <vt:lpstr>1_Default Design</vt:lpstr>
      <vt:lpstr>Document</vt:lpstr>
      <vt:lpstr>Adaptations without delay  Presented by Rachel Russell (University of Salford)</vt:lpstr>
      <vt:lpstr>Adaptations without delay : purpose</vt:lpstr>
      <vt:lpstr>  Project questions</vt:lpstr>
      <vt:lpstr>   UK Wide Stakeholder consultation : methodology</vt:lpstr>
      <vt:lpstr>   Stakeholder consultation : key findings</vt:lpstr>
      <vt:lpstr>  Adaptations without delay : contents </vt:lpstr>
      <vt:lpstr> A new way to describe adaptations : based on the complexity of the situation  </vt:lpstr>
      <vt:lpstr>A new way to describe adaptations :  based on the complexity of the situation  </vt:lpstr>
      <vt:lpstr>  Developing the Adaptations without delay framework:</vt:lpstr>
      <vt:lpstr>Work force and operational considerations – and level of  complexity </vt:lpstr>
      <vt:lpstr>Universal</vt:lpstr>
      <vt:lpstr>Targeted</vt:lpstr>
      <vt:lpstr>Specialist</vt:lpstr>
      <vt:lpstr>Service Delivery Examples </vt:lpstr>
      <vt:lpstr>Sources of design guidance</vt:lpstr>
      <vt:lpstr>   Intended audience</vt:lpstr>
      <vt:lpstr>    The final message : How the guide can help to reduce delays</vt:lpstr>
      <vt:lpstr>PowerPoint Presentation</vt:lpstr>
    </vt:vector>
  </TitlesOfParts>
  <Company>EAC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  (Arial Bold 32)</dc:title>
  <dc:creator>Jerome Billeter</dc:creator>
  <cp:lastModifiedBy>rachel russell</cp:lastModifiedBy>
  <cp:revision>130</cp:revision>
  <cp:lastPrinted>2019-06-13T08:22:28Z</cp:lastPrinted>
  <dcterms:created xsi:type="dcterms:W3CDTF">2011-06-14T09:01:47Z</dcterms:created>
  <dcterms:modified xsi:type="dcterms:W3CDTF">2019-11-13T20:34:13Z</dcterms:modified>
</cp:coreProperties>
</file>