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6" r:id="rId5"/>
  </p:sldMasterIdLst>
  <p:notesMasterIdLst>
    <p:notesMasterId r:id="rId18"/>
  </p:notesMasterIdLst>
  <p:sldIdLst>
    <p:sldId id="256" r:id="rId6"/>
    <p:sldId id="266" r:id="rId7"/>
    <p:sldId id="265" r:id="rId8"/>
    <p:sldId id="264" r:id="rId9"/>
    <p:sldId id="275" r:id="rId10"/>
    <p:sldId id="268" r:id="rId11"/>
    <p:sldId id="271" r:id="rId12"/>
    <p:sldId id="270" r:id="rId13"/>
    <p:sldId id="269" r:id="rId14"/>
    <p:sldId id="273" r:id="rId15"/>
    <p:sldId id="274" r:id="rId16"/>
    <p:sldId id="267" r:id="rId17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4D3"/>
    <a:srgbClr val="003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941" autoAdjust="0"/>
  </p:normalViewPr>
  <p:slideViewPr>
    <p:cSldViewPr snapToGrid="0">
      <p:cViewPr varScale="1">
        <p:scale>
          <a:sx n="78" d="100"/>
          <a:sy n="78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29E0C2-B85F-427E-8D36-FF5280AE51B2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B261AB-DE04-4A54-B810-F058EF13ED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Prevalence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Policies and procedures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Perceptions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Understanding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Impacts (people living with dementia, family carers, care staff, other residents)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Purpose / reasons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Risks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Responses / addressing / managing / supporting (techniques, design of the environment)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Outcomes</a:t>
            </a:r>
          </a:p>
          <a:p>
            <a:pPr>
              <a:spcBef>
                <a:spcPts val="0"/>
              </a:spcBef>
            </a:pPr>
            <a:r>
              <a:rPr lang="en-GB" sz="1200" dirty="0" err="1" smtClean="0">
                <a:solidFill>
                  <a:schemeClr val="tx1"/>
                </a:solidFill>
              </a:rPr>
              <a:t>DoL</a:t>
            </a:r>
            <a:r>
              <a:rPr lang="en-GB" sz="1200" dirty="0" smtClean="0">
                <a:solidFill>
                  <a:schemeClr val="tx1"/>
                </a:solidFill>
              </a:rPr>
              <a:t> / ethical issues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Challenges</a:t>
            </a:r>
          </a:p>
          <a:p>
            <a:pPr>
              <a:spcBef>
                <a:spcPts val="0"/>
              </a:spcBef>
            </a:pPr>
            <a:r>
              <a:rPr lang="en-GB" sz="1200" dirty="0" smtClean="0">
                <a:solidFill>
                  <a:schemeClr val="tx1"/>
                </a:solidFill>
              </a:rPr>
              <a:t>Successes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261AB-DE04-4A54-B810-F058EF13ED4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01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5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 / reasons / triggers:</a:t>
            </a:r>
            <a:endParaRPr lang="en-GB" sz="35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case study residents’ walking had an identifiable purpose 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reasons for the case study residents’ walking with purpose were varied and unique.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related to personal life history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18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Others due to internal triggers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GB" sz="3500" b="1" dirty="0" smtClean="0">
                <a:solidFill>
                  <a:schemeClr val="tx1"/>
                </a:solidFill>
              </a:rPr>
              <a:t>Other residents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residents can play an important part </a:t>
            </a:r>
          </a:p>
          <a:p>
            <a:endParaRPr lang="en-GB" dirty="0" smtClean="0"/>
          </a:p>
          <a:p>
            <a:pPr lvl="0">
              <a:spcBef>
                <a:spcPts val="0"/>
              </a:spcBef>
            </a:pPr>
            <a:r>
              <a:rPr lang="en-GB" sz="4400" dirty="0" smtClean="0">
                <a:solidFill>
                  <a:schemeClr val="tx1"/>
                </a:solidFill>
              </a:rPr>
              <a:t>Tripping / falling and resulting injuries</a:t>
            </a:r>
          </a:p>
          <a:p>
            <a:pPr lvl="0">
              <a:spcBef>
                <a:spcPts val="0"/>
              </a:spcBef>
            </a:pPr>
            <a:r>
              <a:rPr lang="en-GB" sz="4400" dirty="0" smtClean="0">
                <a:solidFill>
                  <a:schemeClr val="tx1"/>
                </a:solidFill>
              </a:rPr>
              <a:t>Becoming lost</a:t>
            </a:r>
          </a:p>
          <a:p>
            <a:pPr lvl="0">
              <a:spcBef>
                <a:spcPts val="0"/>
              </a:spcBef>
            </a:pPr>
            <a:r>
              <a:rPr lang="en-GB" sz="4400" dirty="0" smtClean="0">
                <a:solidFill>
                  <a:schemeClr val="tx1"/>
                </a:solidFill>
              </a:rPr>
              <a:t>Health (dehydration, hypothermia)</a:t>
            </a: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4400" dirty="0" smtClean="0">
                <a:solidFill>
                  <a:schemeClr val="tx1"/>
                </a:solidFill>
              </a:rPr>
              <a:t>Other people (e.g. stolen purse)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endParaRPr lang="en-GB" sz="26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4400" dirty="0" smtClean="0">
                <a:solidFill>
                  <a:schemeClr val="tx1"/>
                </a:solidFill>
              </a:rPr>
              <a:t>Depended on: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4000" dirty="0" smtClean="0">
                <a:solidFill>
                  <a:schemeClr val="tx1"/>
                </a:solidFill>
              </a:rPr>
              <a:t>personality,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4000" dirty="0" smtClean="0">
                <a:solidFill>
                  <a:schemeClr val="tx1"/>
                </a:solidFill>
              </a:rPr>
              <a:t>mobility,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4000" dirty="0" smtClean="0">
                <a:solidFill>
                  <a:schemeClr val="tx1"/>
                </a:solidFill>
              </a:rPr>
              <a:t>where and for how long they walked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4000" dirty="0" smtClean="0">
                <a:solidFill>
                  <a:schemeClr val="tx1"/>
                </a:solidFill>
              </a:rPr>
              <a:t>ability to get back to their chair/apartment/the scheme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B261AB-DE04-4A54-B810-F058EF13ED4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44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9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5C8F3-F50A-4BB0-82B2-5D260A41B0E4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E1025-6298-4132-A3B4-467C79E1E1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969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30954-4EF0-4E70-BFD1-96600270AA2F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769C-CF4A-4470-9D8A-939394FA53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33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1A8D-57CF-4F4E-B44C-7E554FF3813F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4637-8D1D-4E39-A445-350AFD8A14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55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D6264-1D41-4910-ACA0-707128BE94E6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C4122-B00F-41FF-89E4-E25FD1576D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1066-5D1A-4E4D-8A9C-1C5633C5A3D0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E626-10F1-4B28-97DB-3F0E72412A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6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2740" y="192133"/>
            <a:ext cx="11180806" cy="51632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3B6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3213" y="898525"/>
            <a:ext cx="11625176" cy="508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194D3"/>
                </a:solidFill>
              </a:defRPr>
            </a:lvl1pPr>
            <a:lvl2pPr>
              <a:defRPr>
                <a:solidFill>
                  <a:srgbClr val="0194D3"/>
                </a:solidFill>
              </a:defRPr>
            </a:lvl2pPr>
            <a:lvl3pPr>
              <a:defRPr>
                <a:solidFill>
                  <a:srgbClr val="0194D3"/>
                </a:solidFill>
              </a:defRPr>
            </a:lvl3pPr>
            <a:lvl4pPr>
              <a:defRPr>
                <a:solidFill>
                  <a:srgbClr val="0194D3"/>
                </a:solidFill>
              </a:defRPr>
            </a:lvl4pPr>
            <a:lvl5pPr>
              <a:defRPr>
                <a:solidFill>
                  <a:srgbClr val="0194D3"/>
                </a:solidFill>
              </a:defRPr>
            </a:lvl5pPr>
          </a:lstStyle>
          <a:p>
            <a:pPr lvl="0"/>
            <a:r>
              <a:rPr lang="en-US" dirty="0" smtClean="0"/>
              <a:t>Click here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8972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08063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BD5B5BF-41C7-4594-9D80-DC6662E94D1A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12963" y="6356350"/>
            <a:ext cx="55245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BDB9593-559A-4DBA-9D7E-38F31E34D6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54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19107-AC67-437B-8B96-000E7D0C8EF4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4B65-0126-4739-ACDE-3E02DB7169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02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852E-E76F-4F58-9270-D450BF13B880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2853-4AEB-4E05-BB1A-1CBC5CE94F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954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2D640-3D27-4CFD-A5A6-4CB7F9206E3F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15A88-CEE9-40D1-878B-B66CF4A9D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55931-8700-4192-ABA9-D50568B095CC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63C7-05E8-4C1C-92D0-AD7216F244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4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8658E-2433-4682-8452-2B754F60C79C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80525-CFC9-410D-A944-C7FCB55F97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40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6940E-59F1-43EB-9EBA-B7A2B806D619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651B8-CF22-4942-A574-F6D438F562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61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BE539E-DDA6-48B7-BB43-14C45C0F6D34}" type="datetimeFigureOut">
              <a:rPr lang="en-GB"/>
              <a:pPr>
                <a:defRPr/>
              </a:pPr>
              <a:t>26/11/2019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E0FC90-6441-43B3-AB51-6FE57D5CCE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Vanessa.Pritchard-wilkes@housing21.org.uk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7.png"/><Relationship Id="rId7" Type="http://schemas.openxmlformats.org/officeDocument/2006/relationships/hyperlink" Target="http://www.google.co.uk/url?sa=i&amp;rct=j&amp;q=&amp;esrc=s&amp;source=images&amp;cd=&amp;cad=rja&amp;uact=8&amp;ved=2ahUKEwj7vZnFj9bdAhVqzoUKHSxFB_0QjRx6BAgBEAU&amp;url=http://animated-spinning.wikia.com/wiki/Wilma_Flintstone&amp;psig=AOvVaw0Gr8ttBVci8PH0SBzVu5gF&amp;ust=1537963714489364" TargetMode="External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7366" y="2312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233714" y="2452914"/>
            <a:ext cx="767934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Housing 21’s work around dementia</a:t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/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/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/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>Vanessa Pritchard-Wilkes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Head of Strategic Engagement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Research into practise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/>
                </a:solidFill>
              </a:rPr>
              <a:t>Challenge perception that it is a problem  -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/>
                </a:solidFill>
              </a:rPr>
              <a:t>Discourage a risk adverse culture – encourage positive risk taking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/>
                </a:solidFill>
              </a:rPr>
              <a:t>Equip staff to be able to support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5"/>
                </a:solidFill>
              </a:rPr>
              <a:t>Dementia </a:t>
            </a:r>
            <a:r>
              <a:rPr lang="en-GB" sz="3200" dirty="0" smtClean="0">
                <a:solidFill>
                  <a:schemeClr val="accent5"/>
                </a:solidFill>
              </a:rPr>
              <a:t>Advocates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5"/>
                </a:solidFill>
              </a:rPr>
              <a:t>Design audits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5"/>
                </a:solidFill>
              </a:rPr>
              <a:t>Dementia-friendly communities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5"/>
                </a:solidFill>
              </a:rPr>
              <a:t>Embed</a:t>
            </a:r>
            <a:br>
              <a:rPr lang="en-GB" sz="3200" dirty="0" smtClean="0">
                <a:solidFill>
                  <a:schemeClr val="accent5"/>
                </a:solidFill>
              </a:rPr>
            </a:br>
            <a:endParaRPr lang="en-GB" sz="3200" dirty="0" smtClean="0">
              <a:solidFill>
                <a:schemeClr val="accent5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accent5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2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54" y="264705"/>
            <a:ext cx="11180806" cy="516322"/>
          </a:xfrm>
        </p:spPr>
        <p:txBody>
          <a:bodyPr/>
          <a:lstStyle/>
          <a:p>
            <a:r>
              <a:rPr lang="en-GB" dirty="0" smtClean="0"/>
              <a:t> On a journey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" y="981074"/>
            <a:ext cx="10965114" cy="50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93" y="1323975"/>
            <a:ext cx="5981700" cy="2990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9986" y="4930345"/>
            <a:ext cx="4326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Vanessa.Pritchard-wilkes@housing21.org.uk</a:t>
            </a:r>
            <a:endParaRPr lang="en-GB" dirty="0" smtClean="0"/>
          </a:p>
          <a:p>
            <a:r>
              <a:rPr lang="en-GB" dirty="0" smtClean="0"/>
              <a:t>@VanessaPWH21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21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9" y="973836"/>
            <a:ext cx="10686288" cy="4910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2740" y="96351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solidFill>
                  <a:srgbClr val="0194D3"/>
                </a:solidFill>
              </a:rPr>
              <a:t>Housing 21</a:t>
            </a:r>
            <a:endParaRPr lang="en-GB" sz="4000" dirty="0">
              <a:solidFill>
                <a:srgbClr val="0194D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514" y="97151"/>
            <a:ext cx="8229600" cy="68120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B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mtClean="0"/>
              <a:t>Wendy Mitchell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B3FE7-CEEB-134B-9CC7-F35910EAD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7435" b="17167"/>
          <a:stretch/>
        </p:blipFill>
        <p:spPr>
          <a:xfrm>
            <a:off x="610153" y="1145995"/>
            <a:ext cx="3457791" cy="4634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00266" y="3048202"/>
            <a:ext cx="5998961" cy="262558"/>
          </a:xfrm>
          <a:prstGeom prst="rect">
            <a:avLst/>
          </a:prstGeom>
        </p:spPr>
        <p:txBody>
          <a:bodyPr vert="horz" lIns="72759" tIns="36380" rIns="72759" bIns="36380" rtlCol="0" anchor="ctr">
            <a:noAutofit/>
          </a:bodyPr>
          <a:lstStyle>
            <a:lvl1pPr algn="l" defTabSz="727595" rtl="0" eaLnBrk="1" latinLnBrk="0" hangingPunct="1">
              <a:spcBef>
                <a:spcPct val="0"/>
              </a:spcBef>
              <a:buNone/>
              <a:defRPr sz="3500" kern="1200">
                <a:solidFill>
                  <a:srgbClr val="0D93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The </a:t>
            </a:r>
            <a:r>
              <a:rPr lang="en-US" sz="4000" dirty="0" smtClean="0"/>
              <a:t>‘right housing’: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what does it mean to me?</a:t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Wendy audio.wav">
            <a:hlinkClick r:id="" action="ppaction://media"/>
            <a:extLst>
              <a:ext uri="{FF2B5EF4-FFF2-40B4-BE49-F238E27FC236}">
                <a16:creationId xmlns:a16="http://schemas.microsoft.com/office/drawing/2014/main" id="{F98962BB-276E-B240-A880-84632E283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3434" y="4600328"/>
            <a:ext cx="642534" cy="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</a:t>
            </a:r>
            <a:endParaRPr lang="en-GB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336996" y="97151"/>
            <a:ext cx="8229600" cy="68120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3B64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smtClean="0"/>
              <a:t>Becoming a dementia-friendly organisation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36997" y="908720"/>
            <a:ext cx="8784974" cy="1427687"/>
          </a:xfrm>
          <a:prstGeom prst="rect">
            <a:avLst/>
          </a:prstGeom>
          <a:noFill/>
        </p:spPr>
        <p:txBody>
          <a:bodyPr wrap="square" lIns="72759" tIns="36380" rIns="72759" bIns="36380" rtlCol="0">
            <a:spAutoFit/>
          </a:bodyPr>
          <a:lstStyle/>
          <a:p>
            <a:pPr algn="ctr" defTabSz="727595"/>
            <a:r>
              <a:rPr lang="en-GB" sz="2200" dirty="0">
                <a:solidFill>
                  <a:srgbClr val="0D93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Plan - people, places and processes</a:t>
            </a:r>
          </a:p>
          <a:p>
            <a:pPr algn="ctr" defTabSz="727595"/>
            <a:endParaRPr lang="en-GB" sz="2200" dirty="0">
              <a:solidFill>
                <a:srgbClr val="0D93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727595"/>
            <a:r>
              <a:rPr lang="en-GB" sz="2200" dirty="0">
                <a:solidFill>
                  <a:srgbClr val="0D93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 consideration of dementia throughout Housing </a:t>
            </a:r>
            <a:r>
              <a:rPr lang="en-GB" sz="2200" dirty="0" smtClean="0">
                <a:solidFill>
                  <a:srgbClr val="0D93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GB" sz="2200" dirty="0">
              <a:solidFill>
                <a:srgbClr val="0D93D2"/>
              </a:solidFill>
            </a:endParaRPr>
          </a:p>
          <a:p>
            <a:pPr defTabSz="727595"/>
            <a:endParaRPr lang="en-GB" sz="2200" dirty="0">
              <a:solidFill>
                <a:srgbClr val="0D93D2"/>
              </a:solidFill>
            </a:endParaRPr>
          </a:p>
        </p:txBody>
      </p:sp>
      <p:pic>
        <p:nvPicPr>
          <p:cNvPr id="6" name="Picture 5" descr="logos for email signature-0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624" y="2528900"/>
            <a:ext cx="1440160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9" y="4597005"/>
            <a:ext cx="1877141" cy="127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 result for polic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51" y="4575229"/>
            <a:ext cx="189911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34" y="2205026"/>
            <a:ext cx="1581610" cy="158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2" y="2204864"/>
            <a:ext cx="206792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 descr="Image result for Wilma Flintstone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47" y="4563648"/>
            <a:ext cx="1144171" cy="130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See the source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60848"/>
            <a:ext cx="1614751" cy="234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eahsn.org/wp-content/uploads/researc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26239"/>
            <a:ext cx="1871564" cy="124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009609" y="2455674"/>
            <a:ext cx="2758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194D3"/>
                </a:solidFill>
              </a:rPr>
              <a:t>Dementia Advocates</a:t>
            </a:r>
            <a:endParaRPr lang="en-GB" sz="2400" dirty="0">
              <a:solidFill>
                <a:srgbClr val="0194D3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42" y="3034810"/>
            <a:ext cx="1115763" cy="1115763"/>
          </a:xfrm>
          <a:prstGeom prst="rect">
            <a:avLst/>
          </a:prstGeom>
        </p:spPr>
      </p:pic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69" y="3249791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DRC_Digita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72" y="4445513"/>
            <a:ext cx="1589860" cy="6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984150" y="5359070"/>
            <a:ext cx="27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Dementia-friendly London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34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Dementia-friendly housing charter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Help housing professionals to support people living with dementia </a:t>
            </a:r>
            <a:br>
              <a:rPr lang="en-GB" sz="2400" dirty="0" smtClean="0"/>
            </a:br>
            <a:r>
              <a:rPr lang="en-GB" sz="2400" dirty="0" smtClean="0"/>
              <a:t>in their own homes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To engage with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Relevant resources and good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Key deliverable from Prime Ministers Challenge on Dementia </a:t>
            </a:r>
            <a:br>
              <a:rPr lang="en-GB" sz="2400" dirty="0" smtClean="0"/>
            </a:br>
            <a:r>
              <a:rPr lang="en-GB" sz="2400" dirty="0" smtClean="0"/>
              <a:t>2020</a:t>
            </a:r>
            <a:br>
              <a:rPr lang="en-GB" sz="2400" dirty="0" smtClean="0"/>
            </a:b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Involvement of lived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Wide consultation</a:t>
            </a:r>
            <a:br>
              <a:rPr lang="en-GB" sz="2400" dirty="0" smtClean="0"/>
            </a:b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/>
              <a:t>Refresh early 2020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201" y="1258526"/>
            <a:ext cx="2930724" cy="414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226" y="268539"/>
            <a:ext cx="11180806" cy="516322"/>
          </a:xfrm>
        </p:spPr>
        <p:txBody>
          <a:bodyPr/>
          <a:lstStyle/>
          <a:p>
            <a:r>
              <a:rPr lang="en-GB" dirty="0" smtClean="0"/>
              <a:t> Good design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20" y="1062902"/>
            <a:ext cx="4030093" cy="267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7" y="3876046"/>
            <a:ext cx="2908527" cy="218139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34" y="3813002"/>
            <a:ext cx="3393688" cy="231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22" y="1134616"/>
            <a:ext cx="5287938" cy="369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Walking with purpose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aim:</a:t>
            </a:r>
            <a:endParaRPr lang="en-GB" sz="3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GB" sz="3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and understand walking with purpose among people living with dementia in extra care, retirement and domestic housing </a:t>
            </a:r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settings</a:t>
            </a:r>
            <a:b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3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Literature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survey c. 100 respondents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Case studies</a:t>
            </a:r>
            <a:endParaRPr lang="en-GB" sz="3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041" y="3178629"/>
            <a:ext cx="5107062" cy="24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/>
                </a:solidFill>
              </a:rPr>
              <a:t> Survey results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>
                <a:solidFill>
                  <a:schemeClr val="accent5"/>
                </a:solidFill>
              </a:rPr>
              <a:t>48</a:t>
            </a:r>
            <a:r>
              <a:rPr lang="en-GB" sz="2400" dirty="0">
                <a:solidFill>
                  <a:schemeClr val="accent5"/>
                </a:solidFill>
              </a:rPr>
              <a:t>% </a:t>
            </a:r>
            <a:r>
              <a:rPr lang="en-GB" sz="2400" dirty="0" smtClean="0">
                <a:solidFill>
                  <a:schemeClr val="accent5"/>
                </a:solidFill>
              </a:rPr>
              <a:t>did </a:t>
            </a:r>
            <a:r>
              <a:rPr lang="en-GB" sz="2400" dirty="0">
                <a:solidFill>
                  <a:schemeClr val="accent5"/>
                </a:solidFill>
              </a:rPr>
              <a:t>not carry out a risk assessment </a:t>
            </a:r>
            <a:r>
              <a:rPr lang="en-GB" sz="2400" dirty="0" smtClean="0">
                <a:solidFill>
                  <a:schemeClr val="accent5"/>
                </a:solidFill>
              </a:rPr>
              <a:t>on residents who walk </a:t>
            </a:r>
            <a:r>
              <a:rPr lang="en-GB" sz="2400" dirty="0">
                <a:solidFill>
                  <a:schemeClr val="accent5"/>
                </a:solidFill>
              </a:rPr>
              <a:t>with </a:t>
            </a:r>
            <a:r>
              <a:rPr lang="en-GB" sz="2400" dirty="0" smtClean="0">
                <a:solidFill>
                  <a:schemeClr val="accent5"/>
                </a:solidFill>
              </a:rPr>
              <a:t>purpose</a:t>
            </a:r>
            <a:endParaRPr lang="en-GB" sz="2400" dirty="0">
              <a:solidFill>
                <a:schemeClr val="accent5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5"/>
                </a:solidFill>
              </a:rPr>
              <a:t>58% </a:t>
            </a:r>
            <a:r>
              <a:rPr lang="en-GB" sz="2400" dirty="0" smtClean="0">
                <a:solidFill>
                  <a:schemeClr val="accent5"/>
                </a:solidFill>
              </a:rPr>
              <a:t>of staff </a:t>
            </a:r>
            <a:r>
              <a:rPr lang="en-GB" sz="2400" dirty="0">
                <a:solidFill>
                  <a:schemeClr val="accent5"/>
                </a:solidFill>
              </a:rPr>
              <a:t>had not received any training on understanding and addressing walking with purpose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5"/>
                </a:solidFill>
              </a:rPr>
              <a:t>19% </a:t>
            </a:r>
            <a:r>
              <a:rPr lang="en-GB" sz="2400" dirty="0" smtClean="0">
                <a:solidFill>
                  <a:schemeClr val="accent5"/>
                </a:solidFill>
              </a:rPr>
              <a:t>of schemes have </a:t>
            </a:r>
            <a:r>
              <a:rPr lang="en-GB" sz="2400" dirty="0">
                <a:solidFill>
                  <a:schemeClr val="accent5"/>
                </a:solidFill>
              </a:rPr>
              <a:t>policies, procedures or guidelines for supporting safe, risk free walking with purpose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5"/>
                </a:solidFill>
              </a:rPr>
              <a:t>29</a:t>
            </a:r>
            <a:r>
              <a:rPr lang="en-GB" sz="2400" dirty="0" smtClean="0">
                <a:solidFill>
                  <a:schemeClr val="accent5"/>
                </a:solidFill>
              </a:rPr>
              <a:t>% </a:t>
            </a:r>
            <a:r>
              <a:rPr lang="en-GB" sz="2400" dirty="0">
                <a:solidFill>
                  <a:schemeClr val="accent5"/>
                </a:solidFill>
              </a:rPr>
              <a:t>felt polices have been successful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 smtClean="0">
                <a:solidFill>
                  <a:schemeClr val="accent5"/>
                </a:solidFill>
              </a:rPr>
              <a:t>49% consider </a:t>
            </a:r>
            <a:r>
              <a:rPr lang="en-GB" sz="2400" dirty="0">
                <a:solidFill>
                  <a:schemeClr val="accent5"/>
                </a:solidFill>
              </a:rPr>
              <a:t>it a challenge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5"/>
                </a:solidFill>
              </a:rPr>
              <a:t>12% </a:t>
            </a:r>
            <a:r>
              <a:rPr lang="en-GB" sz="2400" dirty="0" smtClean="0">
                <a:solidFill>
                  <a:schemeClr val="accent5"/>
                </a:solidFill>
              </a:rPr>
              <a:t>of respondents say walking </a:t>
            </a:r>
            <a:r>
              <a:rPr lang="en-GB" sz="2400" dirty="0">
                <a:solidFill>
                  <a:schemeClr val="accent5"/>
                </a:solidFill>
              </a:rPr>
              <a:t>with purpose creates problems relating to human rights or deprivation of liberty.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GB" sz="2400" dirty="0">
                <a:solidFill>
                  <a:schemeClr val="accent5"/>
                </a:solidFill>
              </a:rPr>
              <a:t>The majority of the respondents (58%) felt that staff were ‘moderately effective’ in supporting safe walking with purpose.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30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Staff responses (Extra Care and Retirement Housing)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solidFill>
                  <a:schemeClr val="accent5"/>
                </a:solidFill>
              </a:rPr>
              <a:t>Takes </a:t>
            </a:r>
            <a:r>
              <a:rPr lang="en-GB" dirty="0">
                <a:solidFill>
                  <a:schemeClr val="accent5"/>
                </a:solidFill>
              </a:rPr>
              <a:t>up a disproportionate amount of time and effort and can cause stress, especially with residents who regularly leave / try to leave.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“So I used to go around her routes and I’d spot her.” (EC manager)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“It’s trying, it’s hard” (RH manager)</a:t>
            </a:r>
          </a:p>
          <a:p>
            <a:pPr marL="444500">
              <a:spcBef>
                <a:spcPts val="0"/>
              </a:spcBef>
              <a:spcAft>
                <a:spcPts val="12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“It was awful, because she's got nobody else, I was really sick, I never slept.” (EC manager</a:t>
            </a:r>
            <a:r>
              <a:rPr lang="en-GB" sz="1800" i="1" dirty="0" smtClean="0">
                <a:solidFill>
                  <a:schemeClr val="accent5"/>
                </a:solidFill>
              </a:rPr>
              <a:t>)</a:t>
            </a:r>
            <a:br>
              <a:rPr lang="en-GB" sz="1800" i="1" dirty="0" smtClean="0">
                <a:solidFill>
                  <a:schemeClr val="accent5"/>
                </a:solidFill>
              </a:rPr>
            </a:br>
            <a:endParaRPr lang="en-GB" sz="1800" i="1" dirty="0">
              <a:solidFill>
                <a:schemeClr val="accent5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solidFill>
                  <a:schemeClr val="accent5"/>
                </a:solidFill>
              </a:rPr>
              <a:t>Residents who are determined to leave the scheme can become becomes agitated or distressed or even angry or aggressive towards staff. </a:t>
            </a:r>
            <a:r>
              <a:rPr lang="en-GB" dirty="0" smtClean="0">
                <a:solidFill>
                  <a:schemeClr val="accent5"/>
                </a:solidFill>
              </a:rPr>
              <a:t/>
            </a:r>
            <a:br>
              <a:rPr lang="en-GB" dirty="0" smtClean="0">
                <a:solidFill>
                  <a:schemeClr val="accent5"/>
                </a:solidFill>
              </a:rPr>
            </a:br>
            <a:endParaRPr lang="en-GB" dirty="0">
              <a:solidFill>
                <a:schemeClr val="accent5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accent5"/>
                </a:solidFill>
              </a:rPr>
              <a:t>There is a sense of responsibility / duty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“You feel like you’ve let her down, you know.”  (EC manager)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“I have to leave my family to go and get him.”  (RH manager</a:t>
            </a:r>
            <a:r>
              <a:rPr lang="en-GB" sz="1800" i="1" dirty="0" smtClean="0">
                <a:solidFill>
                  <a:schemeClr val="accent5"/>
                </a:solidFill>
              </a:rPr>
              <a:t>)</a:t>
            </a:r>
            <a:br>
              <a:rPr lang="en-GB" sz="1800" i="1" dirty="0" smtClean="0">
                <a:solidFill>
                  <a:schemeClr val="accent5"/>
                </a:solidFill>
              </a:rPr>
            </a:br>
            <a:endParaRPr lang="en-GB" sz="1800" i="1" dirty="0">
              <a:solidFill>
                <a:schemeClr val="accent5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accent5"/>
                </a:solidFill>
              </a:rPr>
              <a:t>When a resident out of sight, the manager can no longer ensure their safety.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“The affect for me was the worry, again, the worry of being gone too long.” (EC manager)</a:t>
            </a:r>
          </a:p>
          <a:p>
            <a:pPr marL="444500">
              <a:spcBef>
                <a:spcPts val="0"/>
              </a:spcBef>
              <a:spcAft>
                <a:spcPts val="600"/>
              </a:spcAft>
            </a:pPr>
            <a:r>
              <a:rPr lang="en-GB" sz="1800" i="1" dirty="0">
                <a:solidFill>
                  <a:schemeClr val="accent5"/>
                </a:solidFill>
              </a:rPr>
              <a:t>“Just the worry of her falling.“ (EC manager)</a:t>
            </a:r>
            <a:endParaRPr lang="en-GB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8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21_PP_Presentation_Template_Wide_Screen [Read-Only]" id="{9FAEE618-6992-4E5E-932B-94E12D6BB4CF}" vid="{50653352-29E8-4CEB-B23F-CF3B5906C4A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21_PP_Presentation_Template_Wide_Screen [Read-Only]" id="{9FAEE618-6992-4E5E-932B-94E12D6BB4CF}" vid="{051265A2-676E-474A-8501-7A5CCDA58E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D2CA70CA811A4C9F18DA57CEC52A38" ma:contentTypeVersion="10" ma:contentTypeDescription="Create a new document." ma:contentTypeScope="" ma:versionID="eb77b47be9ce329ef3243f76179df2e3">
  <xsd:schema xmlns:xsd="http://www.w3.org/2001/XMLSchema" xmlns:xs="http://www.w3.org/2001/XMLSchema" xmlns:p="http://schemas.microsoft.com/office/2006/metadata/properties" xmlns:ns2="3e6cab67-71e1-43fe-bf44-962cf23444a2" xmlns:ns3="22d97ed3-d2a5-4c55-aaa9-0f8d366c11e6" targetNamespace="http://schemas.microsoft.com/office/2006/metadata/properties" ma:root="true" ma:fieldsID="ce6cdf38a8f1a12195fb6d39bc502dfe" ns2:_="" ns3:_="">
    <xsd:import namespace="3e6cab67-71e1-43fe-bf44-962cf23444a2"/>
    <xsd:import namespace="22d97ed3-d2a5-4c55-aaa9-0f8d366c11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ab67-71e1-43fe-bf44-962cf2344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d97ed3-d2a5-4c55-aaa9-0f8d366c11e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A520E6-55F4-4EF0-A1E9-EE35A98F15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093AA6-927E-49D7-9677-390C279506F1}"/>
</file>

<file path=customXml/itemProps3.xml><?xml version="1.0" encoding="utf-8"?>
<ds:datastoreItem xmlns:ds="http://schemas.openxmlformats.org/officeDocument/2006/customXml" ds:itemID="{21A934F6-E405-4757-88C8-6C12CA50AA29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H21_PP_Presentation_Template_Wide_Screen</Template>
  <TotalTime>421</TotalTime>
  <Words>472</Words>
  <Application>Microsoft Office PowerPoint</Application>
  <PresentationFormat>Widescreen</PresentationFormat>
  <Paragraphs>93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Symbol</vt:lpstr>
      <vt:lpstr>Times New Roman</vt:lpstr>
      <vt:lpstr>Office Theme</vt:lpstr>
      <vt:lpstr>Custom Design</vt:lpstr>
      <vt:lpstr>PowerPoint Presentation</vt:lpstr>
      <vt:lpstr> </vt:lpstr>
      <vt:lpstr> </vt:lpstr>
      <vt:lpstr> </vt:lpstr>
      <vt:lpstr> Dementia-friendly housing charter</vt:lpstr>
      <vt:lpstr> Good design</vt:lpstr>
      <vt:lpstr> Walking with purpose</vt:lpstr>
      <vt:lpstr> Survey results</vt:lpstr>
      <vt:lpstr> Staff responses (Extra Care and Retirement Housing)</vt:lpstr>
      <vt:lpstr> Research into practise</vt:lpstr>
      <vt:lpstr> On a journey</vt:lpstr>
      <vt:lpstr> </vt:lpstr>
    </vt:vector>
  </TitlesOfParts>
  <Company>Housing &amp; Care 21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21 PowerPoint Presentation</dc:title>
  <dc:creator>Mark Williams</dc:creator>
  <cp:lastModifiedBy>Vanessa Pritchard-Wilkes</cp:lastModifiedBy>
  <cp:revision>29</cp:revision>
  <dcterms:created xsi:type="dcterms:W3CDTF">2019-03-28T09:07:53Z</dcterms:created>
  <dcterms:modified xsi:type="dcterms:W3CDTF">2019-11-26T14:51:41Z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0x01010037D2CA70CA811A4C9F18DA57CEC52A38</vt:lpwstr>
  </property>
  <property fmtid="{D5CDD505-2E9C-101B-9397-08002B2CF9AE}" pid="3" name="Content owner">
    <vt:lpwstr/>
  </property>
  <property fmtid="{D5CDD505-2E9C-101B-9397-08002B2CF9AE}" pid="4" name="Frequency">
    <vt:lpwstr>;#Daily;#</vt:lpwstr>
  </property>
  <property fmtid="{D5CDD505-2E9C-101B-9397-08002B2CF9AE}" pid="5" name="Push to Activity List">
    <vt:bool>false</vt:bool>
  </property>
  <property fmtid="{D5CDD505-2E9C-101B-9397-08002B2CF9AE}" pid="6" name="TaxCatchAll">
    <vt:lpwstr/>
  </property>
  <property fmtid="{D5CDD505-2E9C-101B-9397-08002B2CF9AE}" pid="7" name="Activities">
    <vt:lpwstr/>
  </property>
  <property fmtid="{D5CDD505-2E9C-101B-9397-08002B2CF9AE}" pid="8" name="af708334f5e54e37b128672481303d21">
    <vt:lpwstr/>
  </property>
</Properties>
</file>