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slideLayouts/slideLayout3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Override3.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olors2.xml" ContentType="application/vnd.ms-office.chartcolorstyle+xml"/>
  <Override PartName="/ppt/charts/style2.xml" ContentType="application/vnd.ms-office.chartstyl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47" r:id="rId2"/>
    <p:sldMasterId id="2147483759" r:id="rId3"/>
  </p:sldMasterIdLst>
  <p:notesMasterIdLst>
    <p:notesMasterId r:id="rId23"/>
  </p:notesMasterIdLst>
  <p:handoutMasterIdLst>
    <p:handoutMasterId r:id="rId24"/>
  </p:handoutMasterIdLst>
  <p:sldIdLst>
    <p:sldId id="400" r:id="rId4"/>
    <p:sldId id="403" r:id="rId5"/>
    <p:sldId id="442" r:id="rId6"/>
    <p:sldId id="443" r:id="rId7"/>
    <p:sldId id="424" r:id="rId8"/>
    <p:sldId id="444" r:id="rId9"/>
    <p:sldId id="445" r:id="rId10"/>
    <p:sldId id="451" r:id="rId11"/>
    <p:sldId id="446" r:id="rId12"/>
    <p:sldId id="447" r:id="rId13"/>
    <p:sldId id="448" r:id="rId14"/>
    <p:sldId id="449" r:id="rId15"/>
    <p:sldId id="450" r:id="rId16"/>
    <p:sldId id="452" r:id="rId17"/>
    <p:sldId id="453" r:id="rId18"/>
    <p:sldId id="454" r:id="rId19"/>
    <p:sldId id="455" r:id="rId20"/>
    <p:sldId id="457" r:id="rId21"/>
    <p:sldId id="45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on H Mrs (Marketing)" initials="HH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CD9C2"/>
    <a:srgbClr val="7EDDDD"/>
    <a:srgbClr val="7EDDD3"/>
    <a:srgbClr val="980A33"/>
    <a:srgbClr val="BF0D3E"/>
    <a:srgbClr val="F5F5F3"/>
    <a:srgbClr val="F4F4F2"/>
    <a:srgbClr val="E2DDC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03" autoAdjust="0"/>
    <p:restoredTop sz="76644" autoAdjust="0"/>
  </p:normalViewPr>
  <p:slideViewPr>
    <p:cSldViewPr snapToGrid="0" showGuides="1">
      <p:cViewPr varScale="1">
        <p:scale>
          <a:sx n="55" d="100"/>
          <a:sy n="55" d="100"/>
        </p:scale>
        <p:origin x="684" y="78"/>
      </p:cViewPr>
      <p:guideLst>
        <p:guide orient="horz" pos="2183"/>
        <p:guide pos="3931"/>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8" d="100"/>
          <a:sy n="88" d="100"/>
        </p:scale>
        <p:origin x="37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Comfortable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Trades ppl</c:v>
                </c:pt>
                <c:pt idx="1">
                  <c:v>Health prof</c:v>
                </c:pt>
                <c:pt idx="2">
                  <c:v>Neighbours</c:v>
                </c:pt>
                <c:pt idx="3">
                  <c:v>Home care</c:v>
                </c:pt>
              </c:strCache>
            </c:strRef>
          </c:cat>
          <c:val>
            <c:numRef>
              <c:f>Sheet1!$B$2:$B$5</c:f>
              <c:numCache>
                <c:formatCode>General</c:formatCode>
                <c:ptCount val="4"/>
                <c:pt idx="0">
                  <c:v>56</c:v>
                </c:pt>
                <c:pt idx="1">
                  <c:v>64</c:v>
                </c:pt>
                <c:pt idx="2">
                  <c:v>57</c:v>
                </c:pt>
                <c:pt idx="3">
                  <c:v>40</c:v>
                </c:pt>
              </c:numCache>
            </c:numRef>
          </c:val>
          <c:extLst>
            <c:ext xmlns:c16="http://schemas.microsoft.com/office/drawing/2014/chart" uri="{C3380CC4-5D6E-409C-BE32-E72D297353CC}">
              <c16:uniqueId val="{00000000-C977-43D8-9465-E75EA4C138FA}"/>
            </c:ext>
          </c:extLst>
        </c:ser>
        <c:ser>
          <c:idx val="1"/>
          <c:order val="1"/>
          <c:tx>
            <c:strRef>
              <c:f>Sheet1!$C$1</c:f>
              <c:strCache>
                <c:ptCount val="1"/>
                <c:pt idx="0">
                  <c:v>Neither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Trades ppl</c:v>
                </c:pt>
                <c:pt idx="1">
                  <c:v>Health prof</c:v>
                </c:pt>
                <c:pt idx="2">
                  <c:v>Neighbours</c:v>
                </c:pt>
                <c:pt idx="3">
                  <c:v>Home care</c:v>
                </c:pt>
              </c:strCache>
            </c:strRef>
          </c:cat>
          <c:val>
            <c:numRef>
              <c:f>Sheet1!$C$2:$C$5</c:f>
              <c:numCache>
                <c:formatCode>General</c:formatCode>
                <c:ptCount val="4"/>
                <c:pt idx="0">
                  <c:v>29</c:v>
                </c:pt>
                <c:pt idx="1">
                  <c:v>28</c:v>
                </c:pt>
                <c:pt idx="2">
                  <c:v>32</c:v>
                </c:pt>
                <c:pt idx="3">
                  <c:v>43</c:v>
                </c:pt>
              </c:numCache>
            </c:numRef>
          </c:val>
          <c:extLst>
            <c:ext xmlns:c16="http://schemas.microsoft.com/office/drawing/2014/chart" uri="{C3380CC4-5D6E-409C-BE32-E72D297353CC}">
              <c16:uniqueId val="{00000001-C977-43D8-9465-E75EA4C138FA}"/>
            </c:ext>
          </c:extLst>
        </c:ser>
        <c:ser>
          <c:idx val="2"/>
          <c:order val="2"/>
          <c:tx>
            <c:strRef>
              <c:f>Sheet1!$D$1</c:f>
              <c:strCache>
                <c:ptCount val="1"/>
                <c:pt idx="0">
                  <c:v>Uncomfortable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Trades ppl</c:v>
                </c:pt>
                <c:pt idx="1">
                  <c:v>Health prof</c:v>
                </c:pt>
                <c:pt idx="2">
                  <c:v>Neighbours</c:v>
                </c:pt>
                <c:pt idx="3">
                  <c:v>Home care</c:v>
                </c:pt>
              </c:strCache>
            </c:strRef>
          </c:cat>
          <c:val>
            <c:numRef>
              <c:f>Sheet1!$D$2:$D$5</c:f>
              <c:numCache>
                <c:formatCode>General</c:formatCode>
                <c:ptCount val="4"/>
                <c:pt idx="0">
                  <c:v>15</c:v>
                </c:pt>
                <c:pt idx="1">
                  <c:v>8</c:v>
                </c:pt>
                <c:pt idx="2">
                  <c:v>11</c:v>
                </c:pt>
                <c:pt idx="3">
                  <c:v>17</c:v>
                </c:pt>
              </c:numCache>
            </c:numRef>
          </c:val>
          <c:extLst>
            <c:ext xmlns:c16="http://schemas.microsoft.com/office/drawing/2014/chart" uri="{C3380CC4-5D6E-409C-BE32-E72D297353CC}">
              <c16:uniqueId val="{00000002-C977-43D8-9465-E75EA4C138FA}"/>
            </c:ext>
          </c:extLst>
        </c:ser>
        <c:dLbls>
          <c:showLegendKey val="0"/>
          <c:showVal val="0"/>
          <c:showCatName val="0"/>
          <c:showSerName val="0"/>
          <c:showPercent val="0"/>
          <c:showBubbleSize val="0"/>
        </c:dLbls>
        <c:gapWidth val="219"/>
        <c:overlap val="-27"/>
        <c:axId val="144665264"/>
        <c:axId val="144665656"/>
      </c:barChart>
      <c:catAx>
        <c:axId val="14466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65656"/>
        <c:crosses val="autoZero"/>
        <c:auto val="1"/>
        <c:lblAlgn val="ctr"/>
        <c:lblOffset val="100"/>
        <c:noMultiLvlLbl val="0"/>
      </c:catAx>
      <c:valAx>
        <c:axId val="144665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65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have someone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emotional support</c:v>
                </c:pt>
                <c:pt idx="1">
                  <c:v>practical help</c:v>
                </c:pt>
                <c:pt idx="2">
                  <c:v>personal care</c:v>
                </c:pt>
                <c:pt idx="3">
                  <c:v>FT assistance</c:v>
                </c:pt>
              </c:strCache>
            </c:strRef>
          </c:cat>
          <c:val>
            <c:numRef>
              <c:f>Sheet1!$B$2:$B$6</c:f>
              <c:numCache>
                <c:formatCode>General</c:formatCode>
                <c:ptCount val="5"/>
                <c:pt idx="0">
                  <c:v>92</c:v>
                </c:pt>
                <c:pt idx="1">
                  <c:v>82</c:v>
                </c:pt>
                <c:pt idx="2">
                  <c:v>72</c:v>
                </c:pt>
                <c:pt idx="3">
                  <c:v>68</c:v>
                </c:pt>
              </c:numCache>
            </c:numRef>
          </c:val>
          <c:extLst>
            <c:ext xmlns:c16="http://schemas.microsoft.com/office/drawing/2014/chart" uri="{C3380CC4-5D6E-409C-BE32-E72D297353CC}">
              <c16:uniqueId val="{00000000-52AA-44EF-85DE-ECF8C5D7002D}"/>
            </c:ext>
          </c:extLst>
        </c:ser>
        <c:ser>
          <c:idx val="1"/>
          <c:order val="1"/>
          <c:tx>
            <c:strRef>
              <c:f>Sheet1!$C$1</c:f>
              <c:strCache>
                <c:ptCount val="1"/>
                <c:pt idx="0">
                  <c:v>have no-one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emotional support</c:v>
                </c:pt>
                <c:pt idx="1">
                  <c:v>practical help</c:v>
                </c:pt>
                <c:pt idx="2">
                  <c:v>personal care</c:v>
                </c:pt>
                <c:pt idx="3">
                  <c:v>FT assistance</c:v>
                </c:pt>
              </c:strCache>
            </c:strRef>
          </c:cat>
          <c:val>
            <c:numRef>
              <c:f>Sheet1!$C$2:$C$6</c:f>
              <c:numCache>
                <c:formatCode>General</c:formatCode>
                <c:ptCount val="5"/>
                <c:pt idx="0">
                  <c:v>8</c:v>
                </c:pt>
                <c:pt idx="1">
                  <c:v>18</c:v>
                </c:pt>
                <c:pt idx="2">
                  <c:v>28</c:v>
                </c:pt>
                <c:pt idx="3">
                  <c:v>32</c:v>
                </c:pt>
              </c:numCache>
            </c:numRef>
          </c:val>
          <c:extLst>
            <c:ext xmlns:c16="http://schemas.microsoft.com/office/drawing/2014/chart" uri="{C3380CC4-5D6E-409C-BE32-E72D297353CC}">
              <c16:uniqueId val="{00000001-52AA-44EF-85DE-ECF8C5D7002D}"/>
            </c:ext>
          </c:extLst>
        </c:ser>
        <c:dLbls>
          <c:dLblPos val="outEnd"/>
          <c:showLegendKey val="0"/>
          <c:showVal val="1"/>
          <c:showCatName val="0"/>
          <c:showSerName val="0"/>
          <c:showPercent val="0"/>
          <c:showBubbleSize val="0"/>
        </c:dLbls>
        <c:gapWidth val="219"/>
        <c:overlap val="-27"/>
        <c:axId val="144666832"/>
        <c:axId val="144667224"/>
      </c:barChart>
      <c:catAx>
        <c:axId val="14466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67224"/>
        <c:crosses val="autoZero"/>
        <c:auto val="1"/>
        <c:lblAlgn val="ctr"/>
        <c:lblOffset val="100"/>
        <c:noMultiLvlLbl val="0"/>
      </c:catAx>
      <c:valAx>
        <c:axId val="144667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6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 what extent do you feel part of a wider LGBT+ community?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completely</c:v>
                </c:pt>
                <c:pt idx="1">
                  <c:v>yes, to some extent</c:v>
                </c:pt>
                <c:pt idx="2">
                  <c:v>no, not at all</c:v>
                </c:pt>
              </c:strCache>
            </c:strRef>
          </c:cat>
          <c:val>
            <c:numRef>
              <c:f>Sheet1!$B$2:$B$4</c:f>
              <c:numCache>
                <c:formatCode>General</c:formatCode>
                <c:ptCount val="3"/>
                <c:pt idx="0">
                  <c:v>21</c:v>
                </c:pt>
                <c:pt idx="1">
                  <c:v>58</c:v>
                </c:pt>
                <c:pt idx="2">
                  <c:v>21</c:v>
                </c:pt>
              </c:numCache>
            </c:numRef>
          </c:val>
          <c:extLst>
            <c:ext xmlns:c16="http://schemas.microsoft.com/office/drawing/2014/chart" uri="{C3380CC4-5D6E-409C-BE32-E72D297353CC}">
              <c16:uniqueId val="{00000000-2644-4306-A6A7-9D203D73E83D}"/>
            </c:ext>
          </c:extLst>
        </c:ser>
        <c:dLbls>
          <c:dLblPos val="outEnd"/>
          <c:showLegendKey val="0"/>
          <c:showVal val="1"/>
          <c:showCatName val="0"/>
          <c:showSerName val="0"/>
          <c:showPercent val="0"/>
          <c:showBubbleSize val="0"/>
        </c:dLbls>
        <c:gapWidth val="219"/>
        <c:overlap val="-27"/>
        <c:axId val="144668008"/>
        <c:axId val="144668400"/>
      </c:barChart>
      <c:catAx>
        <c:axId val="1446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68400"/>
        <c:crosses val="autoZero"/>
        <c:auto val="1"/>
        <c:lblAlgn val="ctr"/>
        <c:lblOffset val="100"/>
        <c:noMultiLvlLbl val="0"/>
      </c:catAx>
      <c:valAx>
        <c:axId val="14466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68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Housing Preference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Lesbians</c:v>
                </c:pt>
              </c:strCache>
            </c:strRef>
          </c:tx>
          <c:spPr>
            <a:solidFill>
              <a:schemeClr val="accent6"/>
            </a:solidFill>
            <a:ln>
              <a:noFill/>
            </a:ln>
            <a:effectLst/>
          </c:spPr>
          <c:invertIfNegative val="0"/>
          <c:dLbls>
            <c:spPr>
              <a:solidFill>
                <a:srgbClr val="FFFFFF"/>
              </a:solidFill>
              <a:ln>
                <a:solidFill>
                  <a:srgbClr val="203D75">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Anyone</c:v>
                </c:pt>
                <c:pt idx="1">
                  <c:v>gender specific</c:v>
                </c:pt>
                <c:pt idx="2">
                  <c:v>Sexuality specific</c:v>
                </c:pt>
                <c:pt idx="3">
                  <c:v>LGBT* only</c:v>
                </c:pt>
              </c:strCache>
            </c:strRef>
          </c:cat>
          <c:val>
            <c:numRef>
              <c:f>Sheet1!$B$2:$B$5</c:f>
              <c:numCache>
                <c:formatCode>General</c:formatCode>
                <c:ptCount val="4"/>
                <c:pt idx="0">
                  <c:v>25</c:v>
                </c:pt>
                <c:pt idx="1">
                  <c:v>41</c:v>
                </c:pt>
                <c:pt idx="2">
                  <c:v>33</c:v>
                </c:pt>
                <c:pt idx="3">
                  <c:v>43</c:v>
                </c:pt>
              </c:numCache>
            </c:numRef>
          </c:val>
          <c:extLst>
            <c:ext xmlns:c16="http://schemas.microsoft.com/office/drawing/2014/chart" uri="{C3380CC4-5D6E-409C-BE32-E72D297353CC}">
              <c16:uniqueId val="{00000000-5F2B-43E8-8F75-D1AB2D992944}"/>
            </c:ext>
          </c:extLst>
        </c:ser>
        <c:ser>
          <c:idx val="1"/>
          <c:order val="1"/>
          <c:tx>
            <c:strRef>
              <c:f>Sheet1!$C$1</c:f>
              <c:strCache>
                <c:ptCount val="1"/>
                <c:pt idx="0">
                  <c:v>Gay men </c:v>
                </c:pt>
              </c:strCache>
            </c:strRef>
          </c:tx>
          <c:spPr>
            <a:solidFill>
              <a:schemeClr val="accent5"/>
            </a:solidFill>
            <a:ln>
              <a:noFill/>
            </a:ln>
            <a:effectLst/>
          </c:spPr>
          <c:invertIfNegative val="0"/>
          <c:dLbls>
            <c:spPr>
              <a:solidFill>
                <a:srgbClr val="FFFFFF"/>
              </a:solidFill>
              <a:ln>
                <a:solidFill>
                  <a:srgbClr val="203D75">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Anyone</c:v>
                </c:pt>
                <c:pt idx="1">
                  <c:v>gender specific</c:v>
                </c:pt>
                <c:pt idx="2">
                  <c:v>Sexuality specific</c:v>
                </c:pt>
                <c:pt idx="3">
                  <c:v>LGBT* only</c:v>
                </c:pt>
              </c:strCache>
            </c:strRef>
          </c:cat>
          <c:val>
            <c:numRef>
              <c:f>Sheet1!$C$2:$C$5</c:f>
              <c:numCache>
                <c:formatCode>General</c:formatCode>
                <c:ptCount val="4"/>
                <c:pt idx="0">
                  <c:v>52</c:v>
                </c:pt>
                <c:pt idx="1">
                  <c:v>8</c:v>
                </c:pt>
                <c:pt idx="2">
                  <c:v>48</c:v>
                </c:pt>
                <c:pt idx="3">
                  <c:v>50</c:v>
                </c:pt>
              </c:numCache>
            </c:numRef>
          </c:val>
          <c:extLst>
            <c:ext xmlns:c16="http://schemas.microsoft.com/office/drawing/2014/chart" uri="{C3380CC4-5D6E-409C-BE32-E72D297353CC}">
              <c16:uniqueId val="{00000001-5F2B-43E8-8F75-D1AB2D992944}"/>
            </c:ext>
          </c:extLst>
        </c:ser>
        <c:dLbls>
          <c:showLegendKey val="0"/>
          <c:showVal val="0"/>
          <c:showCatName val="0"/>
          <c:showSerName val="0"/>
          <c:showPercent val="0"/>
          <c:showBubbleSize val="0"/>
        </c:dLbls>
        <c:gapWidth val="150"/>
        <c:overlap val="100"/>
        <c:axId val="144524544"/>
        <c:axId val="144524936"/>
      </c:barChart>
      <c:catAx>
        <c:axId val="14452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24936"/>
        <c:crosses val="autoZero"/>
        <c:auto val="1"/>
        <c:lblAlgn val="ctr"/>
        <c:lblOffset val="100"/>
        <c:noMultiLvlLbl val="0"/>
      </c:catAx>
      <c:valAx>
        <c:axId val="144524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2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E2302-59F1-4686-BB8E-0DCAA13FAF5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0EFACEE-7D7D-4D0A-8C0A-124538E96ED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64587E-9AA0-43FC-8C28-D677716CC138}" type="datetimeFigureOut">
              <a:rPr lang="en-GB" smtClean="0"/>
              <a:t>06/11/2019</a:t>
            </a:fld>
            <a:endParaRPr lang="en-GB"/>
          </a:p>
        </p:txBody>
      </p:sp>
      <p:sp>
        <p:nvSpPr>
          <p:cNvPr id="4" name="Footer Placeholder 3">
            <a:extLst>
              <a:ext uri="{FF2B5EF4-FFF2-40B4-BE49-F238E27FC236}">
                <a16:creationId xmlns:a16="http://schemas.microsoft.com/office/drawing/2014/main" id="{3BE51A3C-9977-4767-A554-6634DA48C01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A22B8D-39A3-42A9-A4A7-81DAF19B290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8AB518E-02FE-4ECE-87D5-964205DDDF1E}" type="slidenum">
              <a:rPr lang="en-GB" smtClean="0"/>
              <a:t>‹#›</a:t>
            </a:fld>
            <a:endParaRPr lang="en-GB"/>
          </a:p>
        </p:txBody>
      </p:sp>
    </p:spTree>
    <p:extLst>
      <p:ext uri="{BB962C8B-B14F-4D97-AF65-F5344CB8AC3E}">
        <p14:creationId xmlns:p14="http://schemas.microsoft.com/office/powerpoint/2010/main" val="3604584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5FC98F-12E5-420B-9E15-4E2802C47971}" type="datetimeFigureOut">
              <a:rPr lang="en-GB" smtClean="0"/>
              <a:t>06/11/2019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9D984D-4367-4C6E-AD93-F2A570C141DF}" type="slidenum">
              <a:rPr lang="en-GB" smtClean="0"/>
              <a:t>‹#›</a:t>
            </a:fld>
            <a:endParaRPr lang="en-GB"/>
          </a:p>
        </p:txBody>
      </p:sp>
    </p:spTree>
    <p:extLst>
      <p:ext uri="{BB962C8B-B14F-4D97-AF65-F5344CB8AC3E}">
        <p14:creationId xmlns:p14="http://schemas.microsoft.com/office/powerpoint/2010/main" val="260835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a:t>
            </a:fld>
            <a:endParaRPr lang="en-GB"/>
          </a:p>
        </p:txBody>
      </p:sp>
    </p:spTree>
    <p:extLst>
      <p:ext uri="{BB962C8B-B14F-4D97-AF65-F5344CB8AC3E}">
        <p14:creationId xmlns:p14="http://schemas.microsoft.com/office/powerpoint/2010/main" val="241760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10</a:t>
            </a:fld>
            <a:endParaRPr lang="en-GB"/>
          </a:p>
        </p:txBody>
      </p:sp>
    </p:spTree>
    <p:extLst>
      <p:ext uri="{BB962C8B-B14F-4D97-AF65-F5344CB8AC3E}">
        <p14:creationId xmlns:p14="http://schemas.microsoft.com/office/powerpoint/2010/main" val="68980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11</a:t>
            </a:fld>
            <a:endParaRPr lang="en-GB"/>
          </a:p>
        </p:txBody>
      </p:sp>
    </p:spTree>
    <p:extLst>
      <p:ext uri="{BB962C8B-B14F-4D97-AF65-F5344CB8AC3E}">
        <p14:creationId xmlns:p14="http://schemas.microsoft.com/office/powerpoint/2010/main" val="37219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12</a:t>
            </a:fld>
            <a:endParaRPr lang="en-GB"/>
          </a:p>
        </p:txBody>
      </p:sp>
    </p:spTree>
    <p:extLst>
      <p:ext uri="{BB962C8B-B14F-4D97-AF65-F5344CB8AC3E}">
        <p14:creationId xmlns:p14="http://schemas.microsoft.com/office/powerpoint/2010/main" val="219769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13</a:t>
            </a:fld>
            <a:endParaRPr lang="en-GB"/>
          </a:p>
        </p:txBody>
      </p:sp>
    </p:spTree>
    <p:extLst>
      <p:ext uri="{BB962C8B-B14F-4D97-AF65-F5344CB8AC3E}">
        <p14:creationId xmlns:p14="http://schemas.microsoft.com/office/powerpoint/2010/main" val="348710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14</a:t>
            </a:fld>
            <a:endParaRPr lang="en-GB"/>
          </a:p>
        </p:txBody>
      </p:sp>
    </p:spTree>
    <p:extLst>
      <p:ext uri="{BB962C8B-B14F-4D97-AF65-F5344CB8AC3E}">
        <p14:creationId xmlns:p14="http://schemas.microsoft.com/office/powerpoint/2010/main" val="143127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15</a:t>
            </a:fld>
            <a:endParaRPr lang="en-GB"/>
          </a:p>
        </p:txBody>
      </p:sp>
    </p:spTree>
    <p:extLst>
      <p:ext uri="{BB962C8B-B14F-4D97-AF65-F5344CB8AC3E}">
        <p14:creationId xmlns:p14="http://schemas.microsoft.com/office/powerpoint/2010/main" val="49018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16</a:t>
            </a:fld>
            <a:endParaRPr lang="en-GB"/>
          </a:p>
        </p:txBody>
      </p:sp>
    </p:spTree>
    <p:extLst>
      <p:ext uri="{BB962C8B-B14F-4D97-AF65-F5344CB8AC3E}">
        <p14:creationId xmlns:p14="http://schemas.microsoft.com/office/powerpoint/2010/main" val="426503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17</a:t>
            </a:fld>
            <a:endParaRPr lang="en-GB"/>
          </a:p>
        </p:txBody>
      </p:sp>
    </p:spTree>
    <p:extLst>
      <p:ext uri="{BB962C8B-B14F-4D97-AF65-F5344CB8AC3E}">
        <p14:creationId xmlns:p14="http://schemas.microsoft.com/office/powerpoint/2010/main" val="2884408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18</a:t>
            </a:fld>
            <a:endParaRPr lang="en-GB"/>
          </a:p>
        </p:txBody>
      </p:sp>
    </p:spTree>
    <p:extLst>
      <p:ext uri="{BB962C8B-B14F-4D97-AF65-F5344CB8AC3E}">
        <p14:creationId xmlns:p14="http://schemas.microsoft.com/office/powerpoint/2010/main" val="263377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19</a:t>
            </a:fld>
            <a:endParaRPr lang="en-GB"/>
          </a:p>
        </p:txBody>
      </p:sp>
    </p:spTree>
    <p:extLst>
      <p:ext uri="{BB962C8B-B14F-4D97-AF65-F5344CB8AC3E}">
        <p14:creationId xmlns:p14="http://schemas.microsoft.com/office/powerpoint/2010/main" val="98608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9E883-A0FD-4608-B11E-BD4A1F3D31C4}" type="slidenum">
              <a:rPr lang="en-GB" smtClean="0"/>
              <a:t>2</a:t>
            </a:fld>
            <a:endParaRPr lang="en-GB"/>
          </a:p>
        </p:txBody>
      </p:sp>
    </p:spTree>
    <p:extLst>
      <p:ext uri="{BB962C8B-B14F-4D97-AF65-F5344CB8AC3E}">
        <p14:creationId xmlns:p14="http://schemas.microsoft.com/office/powerpoint/2010/main" val="331961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3</a:t>
            </a:fld>
            <a:endParaRPr lang="en-GB"/>
          </a:p>
        </p:txBody>
      </p:sp>
    </p:spTree>
    <p:extLst>
      <p:ext uri="{BB962C8B-B14F-4D97-AF65-F5344CB8AC3E}">
        <p14:creationId xmlns:p14="http://schemas.microsoft.com/office/powerpoint/2010/main" val="182801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4</a:t>
            </a:fld>
            <a:endParaRPr lang="en-GB"/>
          </a:p>
        </p:txBody>
      </p:sp>
    </p:spTree>
    <p:extLst>
      <p:ext uri="{BB962C8B-B14F-4D97-AF65-F5344CB8AC3E}">
        <p14:creationId xmlns:p14="http://schemas.microsoft.com/office/powerpoint/2010/main" val="88170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5</a:t>
            </a:fld>
            <a:endParaRPr lang="en-GB"/>
          </a:p>
        </p:txBody>
      </p:sp>
    </p:spTree>
    <p:extLst>
      <p:ext uri="{BB962C8B-B14F-4D97-AF65-F5344CB8AC3E}">
        <p14:creationId xmlns:p14="http://schemas.microsoft.com/office/powerpoint/2010/main" val="66047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6</a:t>
            </a:fld>
            <a:endParaRPr lang="en-GB"/>
          </a:p>
        </p:txBody>
      </p:sp>
    </p:spTree>
    <p:extLst>
      <p:ext uri="{BB962C8B-B14F-4D97-AF65-F5344CB8AC3E}">
        <p14:creationId xmlns:p14="http://schemas.microsoft.com/office/powerpoint/2010/main" val="5532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7</a:t>
            </a:fld>
            <a:endParaRPr lang="en-GB"/>
          </a:p>
        </p:txBody>
      </p:sp>
    </p:spTree>
    <p:extLst>
      <p:ext uri="{BB962C8B-B14F-4D97-AF65-F5344CB8AC3E}">
        <p14:creationId xmlns:p14="http://schemas.microsoft.com/office/powerpoint/2010/main" val="35128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8</a:t>
            </a:fld>
            <a:endParaRPr lang="en-GB"/>
          </a:p>
        </p:txBody>
      </p:sp>
    </p:spTree>
    <p:extLst>
      <p:ext uri="{BB962C8B-B14F-4D97-AF65-F5344CB8AC3E}">
        <p14:creationId xmlns:p14="http://schemas.microsoft.com/office/powerpoint/2010/main" val="4183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9</a:t>
            </a:fld>
            <a:endParaRPr lang="en-GB"/>
          </a:p>
        </p:txBody>
      </p:sp>
    </p:spTree>
    <p:extLst>
      <p:ext uri="{BB962C8B-B14F-4D97-AF65-F5344CB8AC3E}">
        <p14:creationId xmlns:p14="http://schemas.microsoft.com/office/powerpoint/2010/main" val="265656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r>
              <a:rPr lang="en-GB"/>
              <a:t>#universityofsurrey</a:t>
            </a:r>
            <a:endParaRPr lang="en-GB" dirty="0"/>
          </a:p>
        </p:txBody>
      </p:sp>
      <p:sp>
        <p:nvSpPr>
          <p:cNvPr id="6" name="Slide Number Placeholder 5"/>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21145082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r>
              <a:rPr lang="en-GB"/>
              <a:t>#universityofsurrey</a:t>
            </a:r>
            <a:endParaRPr lang="en-GB" dirty="0"/>
          </a:p>
        </p:txBody>
      </p:sp>
      <p:sp>
        <p:nvSpPr>
          <p:cNvPr id="6" name="Slide Number Placeholder 5"/>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382845691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r>
              <a:rPr lang="en-GB"/>
              <a:t>#universityofsurrey</a:t>
            </a:r>
            <a:endParaRPr lang="en-GB" dirty="0"/>
          </a:p>
        </p:txBody>
      </p:sp>
      <p:sp>
        <p:nvSpPr>
          <p:cNvPr id="6" name="Slide Number Placeholder 5"/>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36373963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niOfSurrey - Standard Slide with Image Right">
    <p:spTree>
      <p:nvGrpSpPr>
        <p:cNvPr id="1" name=""/>
        <p:cNvGrpSpPr/>
        <p:nvPr/>
      </p:nvGrpSpPr>
      <p:grpSpPr>
        <a:xfrm>
          <a:off x="0" y="0"/>
          <a:ext cx="0" cy="0"/>
          <a:chOff x="0" y="0"/>
          <a:chExt cx="0" cy="0"/>
        </a:xfrm>
      </p:grpSpPr>
      <p:sp>
        <p:nvSpPr>
          <p:cNvPr id="11" name="Rectangle 10"/>
          <p:cNvSpPr/>
          <p:nvPr/>
        </p:nvSpPr>
        <p:spPr>
          <a:xfrm>
            <a:off x="0" y="6575393"/>
            <a:ext cx="12192000" cy="282607"/>
          </a:xfrm>
          <a:prstGeom prst="rect">
            <a:avLst/>
          </a:prstGeom>
          <a:solidFill>
            <a:srgbClr val="203D75"/>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Title 1"/>
          <p:cNvSpPr>
            <a:spLocks noGrp="1"/>
          </p:cNvSpPr>
          <p:nvPr>
            <p:ph type="title" hasCustomPrompt="1"/>
          </p:nvPr>
        </p:nvSpPr>
        <p:spPr/>
        <p:txBody>
          <a:bodyPr/>
          <a:lstStyle/>
          <a:p>
            <a:r>
              <a:rPr lang="en-GB" dirty="0"/>
              <a:t>Headline title goes here</a:t>
            </a:r>
            <a:endParaRPr lang="en-US" dirty="0"/>
          </a:p>
        </p:txBody>
      </p:sp>
      <p:sp>
        <p:nvSpPr>
          <p:cNvPr id="3" name="Content Placeholder 2"/>
          <p:cNvSpPr>
            <a:spLocks noGrp="1"/>
          </p:cNvSpPr>
          <p:nvPr>
            <p:ph idx="1"/>
          </p:nvPr>
        </p:nvSpPr>
        <p:spPr>
          <a:xfrm>
            <a:off x="609600" y="1600201"/>
            <a:ext cx="6010571" cy="4525963"/>
          </a:xfrm>
          <a:prstGeom prst="rect">
            <a:avLst/>
          </a:prstGeom>
        </p:spPr>
        <p:txBody>
          <a:bodyPr>
            <a:normAutofit/>
          </a:bodyPr>
          <a:lstStyle>
            <a:lvl1pPr>
              <a:defRPr sz="1800">
                <a:solidFill>
                  <a:schemeClr val="tx1">
                    <a:lumMod val="50000"/>
                  </a:schemeClr>
                </a:solidFill>
                <a:latin typeface="Arial"/>
                <a:cs typeface="Arial"/>
              </a:defRPr>
            </a:lvl1pPr>
            <a:lvl2pPr>
              <a:defRPr sz="1800">
                <a:solidFill>
                  <a:srgbClr val="203D75"/>
                </a:solidFill>
                <a:latin typeface="Arial"/>
                <a:cs typeface="Arial"/>
              </a:defRPr>
            </a:lvl2pPr>
            <a:lvl3pPr>
              <a:defRPr sz="1800">
                <a:solidFill>
                  <a:srgbClr val="556169"/>
                </a:solidFill>
                <a:latin typeface="Arial"/>
                <a:cs typeface="Arial"/>
              </a:defRPr>
            </a:lvl3pPr>
            <a:lvl4pPr>
              <a:defRPr sz="1800">
                <a:solidFill>
                  <a:srgbClr val="006AA0"/>
                </a:solidFill>
                <a:latin typeface="Arial"/>
                <a:cs typeface="Arial"/>
              </a:defRPr>
            </a:lvl4pPr>
            <a:lvl5pPr>
              <a:defRPr sz="1800">
                <a:solidFill>
                  <a:srgbClr val="556169"/>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C5B80-30DB-F945-8F28-4F1279430857}" type="datetime2">
              <a:rPr lang="en-GB" smtClean="0">
                <a:solidFill>
                  <a:srgbClr val="FFFFFF"/>
                </a:solidFill>
              </a:rPr>
              <a:pPr/>
              <a:t>Wednesday, 06 November 2019</a:t>
            </a:fld>
            <a:endParaRPr lang="en-US">
              <a:solidFill>
                <a:srgbClr val="FFFFFF"/>
              </a:solidFill>
            </a:endParaRPr>
          </a:p>
        </p:txBody>
      </p:sp>
      <p:sp>
        <p:nvSpPr>
          <p:cNvPr id="6" name="Slide Number Placeholder 5"/>
          <p:cNvSpPr>
            <a:spLocks noGrp="1"/>
          </p:cNvSpPr>
          <p:nvPr>
            <p:ph type="sldNum" sz="quarter" idx="12"/>
          </p:nvPr>
        </p:nvSpPr>
        <p:spPr/>
        <p:txBody>
          <a:bodyPr/>
          <a:lstStyle/>
          <a:p>
            <a:fld id="{8B7390FE-2CFA-49B8-AE66-DBE4BCCAD6D5}" type="slidenum">
              <a:rPr lang="en-GB" smtClean="0"/>
              <a:pPr/>
              <a:t>‹#›</a:t>
            </a:fld>
            <a:endParaRPr lang="en-GB" dirty="0"/>
          </a:p>
        </p:txBody>
      </p:sp>
      <p:sp>
        <p:nvSpPr>
          <p:cNvPr id="10" name="Text Placeholder 9"/>
          <p:cNvSpPr>
            <a:spLocks noGrp="1"/>
          </p:cNvSpPr>
          <p:nvPr>
            <p:ph type="body" sz="quarter" idx="13" hasCustomPrompt="1"/>
          </p:nvPr>
        </p:nvSpPr>
        <p:spPr>
          <a:xfrm>
            <a:off x="609600" y="936626"/>
            <a:ext cx="11095256" cy="384175"/>
          </a:xfrm>
          <a:prstGeom prst="rect">
            <a:avLst/>
          </a:prstGeom>
        </p:spPr>
        <p:txBody>
          <a:bodyPr>
            <a:normAutofit/>
          </a:bodyPr>
          <a:lstStyle>
            <a:lvl1pPr marL="0" indent="0">
              <a:buNone/>
              <a:defRPr sz="1600" baseline="0">
                <a:solidFill>
                  <a:srgbClr val="556169"/>
                </a:solidFill>
                <a:latin typeface="Georgia"/>
                <a:cs typeface="Georgia"/>
              </a:defRPr>
            </a:lvl1pPr>
          </a:lstStyle>
          <a:p>
            <a:pPr lvl="0"/>
            <a:r>
              <a:rPr lang="en-US" dirty="0"/>
              <a:t>Sub line / Content Title goes here</a:t>
            </a:r>
          </a:p>
        </p:txBody>
      </p:sp>
      <p:cxnSp>
        <p:nvCxnSpPr>
          <p:cNvPr id="12" name="Straight Connector 11"/>
          <p:cNvCxnSpPr/>
          <p:nvPr/>
        </p:nvCxnSpPr>
        <p:spPr>
          <a:xfrm>
            <a:off x="0" y="878002"/>
            <a:ext cx="12240000" cy="0"/>
          </a:xfrm>
          <a:prstGeom prst="line">
            <a:avLst/>
          </a:prstGeom>
          <a:ln w="6350" cmpd="sng">
            <a:solidFill>
              <a:srgbClr val="203D75"/>
            </a:solidFill>
          </a:ln>
        </p:spPr>
        <p:style>
          <a:lnRef idx="1">
            <a:schemeClr val="accent1"/>
          </a:lnRef>
          <a:fillRef idx="0">
            <a:schemeClr val="accent1"/>
          </a:fillRef>
          <a:effectRef idx="0">
            <a:schemeClr val="accent1"/>
          </a:effectRef>
          <a:fontRef idx="minor">
            <a:schemeClr val="tx1"/>
          </a:fontRef>
        </p:style>
      </p:cxnSp>
      <p:pic>
        <p:nvPicPr>
          <p:cNvPr id="13" name="Picture 12" descr="UniversityofSurreyColourPowerpoi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7351" y="230941"/>
            <a:ext cx="2029387" cy="448510"/>
          </a:xfrm>
          <a:prstGeom prst="rect">
            <a:avLst/>
          </a:prstGeom>
        </p:spPr>
      </p:pic>
      <p:sp>
        <p:nvSpPr>
          <p:cNvPr id="7" name="Picture Placeholder 6"/>
          <p:cNvSpPr>
            <a:spLocks noGrp="1"/>
          </p:cNvSpPr>
          <p:nvPr>
            <p:ph type="pic" sz="quarter" idx="14" hasCustomPrompt="1"/>
          </p:nvPr>
        </p:nvSpPr>
        <p:spPr>
          <a:xfrm>
            <a:off x="6826251" y="1600201"/>
            <a:ext cx="4910667" cy="4525963"/>
          </a:xfrm>
        </p:spPr>
        <p:txBody>
          <a:bodyPr>
            <a:normAutofit/>
          </a:bodyPr>
          <a:lstStyle>
            <a:lvl1pPr>
              <a:defRPr sz="2000"/>
            </a:lvl1pPr>
          </a:lstStyle>
          <a:p>
            <a:r>
              <a:rPr lang="en-US" dirty="0"/>
              <a:t>Drop picture here</a:t>
            </a:r>
          </a:p>
        </p:txBody>
      </p:sp>
    </p:spTree>
    <p:extLst>
      <p:ext uri="{BB962C8B-B14F-4D97-AF65-F5344CB8AC3E}">
        <p14:creationId xmlns:p14="http://schemas.microsoft.com/office/powerpoint/2010/main" val="59839850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46903"/>
            <a:ext cx="5759450" cy="4950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Content Placeholder 2">
            <a:extLst>
              <a:ext uri="{FF2B5EF4-FFF2-40B4-BE49-F238E27FC236}">
                <a16:creationId xmlns:a16="http://schemas.microsoft.com/office/drawing/2014/main" id="{106530C6-4721-4223-9748-E80F7F63896B}"/>
              </a:ext>
            </a:extLst>
          </p:cNvPr>
          <p:cNvSpPr>
            <a:spLocks noGrp="1"/>
          </p:cNvSpPr>
          <p:nvPr>
            <p:ph idx="13"/>
          </p:nvPr>
        </p:nvSpPr>
        <p:spPr>
          <a:xfrm>
            <a:off x="6240464" y="1646903"/>
            <a:ext cx="5759450" cy="4950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25477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and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4F10F-59A4-4235-89F0-9549D227548C}"/>
              </a:ext>
            </a:extLst>
          </p:cNvPr>
          <p:cNvSpPr/>
          <p:nvPr userDrawn="1"/>
        </p:nvSpPr>
        <p:spPr>
          <a:xfrm>
            <a:off x="3840480" y="0"/>
            <a:ext cx="835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lvl1pPr>
              <a:defRPr>
                <a:solidFill>
                  <a:schemeClr val="bg1"/>
                </a:solidFill>
              </a:defRPr>
            </a:lvl1pPr>
          </a:lstStyle>
          <a:p>
            <a:fld id="{8B7390FE-2CFA-49B8-AE66-DBE4BCCAD6D5}" type="slidenum">
              <a:rPr lang="en-GB" smtClean="0"/>
              <a:pPr/>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bg1"/>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Oval 32">
            <a:extLst>
              <a:ext uri="{FF2B5EF4-FFF2-40B4-BE49-F238E27FC236}">
                <a16:creationId xmlns:a16="http://schemas.microsoft.com/office/drawing/2014/main" id="{A1E00D89-6BEE-4370-9C72-1CF2713E97BE}"/>
              </a:ext>
            </a:extLst>
          </p:cNvPr>
          <p:cNvSpPr/>
          <p:nvPr userDrawn="1"/>
        </p:nvSpPr>
        <p:spPr>
          <a:xfrm>
            <a:off x="1793924" y="1411940"/>
            <a:ext cx="4042649" cy="404264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Freeform 20">
            <a:extLst>
              <a:ext uri="{FF2B5EF4-FFF2-40B4-BE49-F238E27FC236}">
                <a16:creationId xmlns:a16="http://schemas.microsoft.com/office/drawing/2014/main" id="{401C8495-0195-4E7E-93E8-AC0577010D4A}"/>
              </a:ext>
            </a:extLst>
          </p:cNvPr>
          <p:cNvSpPr>
            <a:spLocks/>
          </p:cNvSpPr>
          <p:nvPr userDrawn="1"/>
        </p:nvSpPr>
        <p:spPr bwMode="auto">
          <a:xfrm flipH="1">
            <a:off x="0" y="586295"/>
            <a:ext cx="522360" cy="898018"/>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Subtitle 2">
            <a:extLst>
              <a:ext uri="{FF2B5EF4-FFF2-40B4-BE49-F238E27FC236}">
                <a16:creationId xmlns:a16="http://schemas.microsoft.com/office/drawing/2014/main" id="{C47CA9D2-BBAD-4CDC-84F8-53052F31F8DE}"/>
              </a:ext>
            </a:extLst>
          </p:cNvPr>
          <p:cNvSpPr>
            <a:spLocks noGrp="1"/>
          </p:cNvSpPr>
          <p:nvPr>
            <p:ph type="subTitle" idx="1"/>
          </p:nvPr>
        </p:nvSpPr>
        <p:spPr>
          <a:xfrm>
            <a:off x="4021411" y="4760455"/>
            <a:ext cx="7706785" cy="1669705"/>
          </a:xfrm>
        </p:spPr>
        <p:txBody>
          <a:bodyPr/>
          <a:lstStyle>
            <a:lvl1pPr marL="0" indent="0" algn="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2" name="Group 51">
            <a:extLst>
              <a:ext uri="{FF2B5EF4-FFF2-40B4-BE49-F238E27FC236}">
                <a16:creationId xmlns:a16="http://schemas.microsoft.com/office/drawing/2014/main" id="{7E632E23-8274-4DD8-8697-DE32087F1C3C}"/>
              </a:ext>
            </a:extLst>
          </p:cNvPr>
          <p:cNvGrpSpPr/>
          <p:nvPr userDrawn="1"/>
        </p:nvGrpSpPr>
        <p:grpSpPr>
          <a:xfrm>
            <a:off x="4170752" y="729671"/>
            <a:ext cx="1007932" cy="399016"/>
            <a:chOff x="4113213" y="5141913"/>
            <a:chExt cx="769938" cy="304800"/>
          </a:xfrm>
        </p:grpSpPr>
        <p:sp>
          <p:nvSpPr>
            <p:cNvPr id="53" name="Freeform 17">
              <a:extLst>
                <a:ext uri="{FF2B5EF4-FFF2-40B4-BE49-F238E27FC236}">
                  <a16:creationId xmlns:a16="http://schemas.microsoft.com/office/drawing/2014/main" id="{48774CE3-7B76-4665-BF4B-472A5EDF2FBE}"/>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8">
              <a:extLst>
                <a:ext uri="{FF2B5EF4-FFF2-40B4-BE49-F238E27FC236}">
                  <a16:creationId xmlns:a16="http://schemas.microsoft.com/office/drawing/2014/main" id="{29099D54-C490-4F34-9FD5-8310CAAA270B}"/>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9">
              <a:extLst>
                <a:ext uri="{FF2B5EF4-FFF2-40B4-BE49-F238E27FC236}">
                  <a16:creationId xmlns:a16="http://schemas.microsoft.com/office/drawing/2014/main" id="{61D6121C-8559-42C8-A86B-505937515CD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0" name="Group 59">
            <a:extLst>
              <a:ext uri="{FF2B5EF4-FFF2-40B4-BE49-F238E27FC236}">
                <a16:creationId xmlns:a16="http://schemas.microsoft.com/office/drawing/2014/main" id="{A365DE4F-C47C-40F3-9324-A4BC51B8C15C}"/>
              </a:ext>
            </a:extLst>
          </p:cNvPr>
          <p:cNvGrpSpPr/>
          <p:nvPr userDrawn="1"/>
        </p:nvGrpSpPr>
        <p:grpSpPr>
          <a:xfrm>
            <a:off x="2009566" y="5446056"/>
            <a:ext cx="1007932" cy="399016"/>
            <a:chOff x="4113213" y="5141913"/>
            <a:chExt cx="769938" cy="304800"/>
          </a:xfrm>
        </p:grpSpPr>
        <p:sp>
          <p:nvSpPr>
            <p:cNvPr id="61" name="Freeform 17">
              <a:extLst>
                <a:ext uri="{FF2B5EF4-FFF2-40B4-BE49-F238E27FC236}">
                  <a16:creationId xmlns:a16="http://schemas.microsoft.com/office/drawing/2014/main" id="{8772456D-EA14-4E96-8748-CCAFFCBB9D7C}"/>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E90D342E-BE8A-46FA-9C90-DB055786716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968A9B37-843C-4E99-BA7E-AF317F4A08A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5">
            <a:extLst>
              <a:ext uri="{FF2B5EF4-FFF2-40B4-BE49-F238E27FC236}">
                <a16:creationId xmlns:a16="http://schemas.microsoft.com/office/drawing/2014/main" id="{EF90CB2B-E940-42B0-ACC9-4F318C293EB6}"/>
              </a:ext>
            </a:extLst>
          </p:cNvPr>
          <p:cNvSpPr>
            <a:spLocks noGrp="1"/>
          </p:cNvSpPr>
          <p:nvPr>
            <p:ph type="pic" sz="quarter" idx="13"/>
          </p:nvPr>
        </p:nvSpPr>
        <p:spPr>
          <a:xfrm>
            <a:off x="1793924" y="1420472"/>
            <a:ext cx="4072146" cy="4034118"/>
          </a:xfrm>
          <a:prstGeom prst="pie">
            <a:avLst>
              <a:gd name="adj1" fmla="val 5412068"/>
              <a:gd name="adj2" fmla="val 16183488"/>
            </a:avLst>
          </a:prstGeom>
          <a:solidFill>
            <a:schemeClr val="bg2">
              <a:lumMod val="25000"/>
            </a:schemeClr>
          </a:solidFill>
        </p:spPr>
        <p:txBody>
          <a:bodyPr/>
          <a:lstStyle/>
          <a:p>
            <a:endParaRPr lang="en-GB" dirty="0"/>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4021394" y="1628775"/>
            <a:ext cx="7705473" cy="3126105"/>
          </a:xfrm>
        </p:spPr>
        <p:txBody>
          <a:bodyPr anchor="ctr" anchorCtr="0">
            <a:noAutofit/>
          </a:bodyPr>
          <a:lstStyle>
            <a:lvl1pPr>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8732048"/>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5614219" y="1646903"/>
            <a:ext cx="6385693" cy="3190568"/>
          </a:xfrm>
        </p:spPr>
        <p:txBody>
          <a:bodyPr anchor="b" anchorCtr="0">
            <a:normAutofit/>
          </a:bodyPr>
          <a:lstStyle>
            <a:lvl1pPr marL="0" indent="0">
              <a:buNone/>
              <a:defRPr sz="2800">
                <a:solidFill>
                  <a:schemeClr val="tx2"/>
                </a:solidFill>
                <a:latin typeface="+mj-lt"/>
              </a:defRPr>
            </a:lvl1pPr>
          </a:lstStyle>
          <a:p>
            <a:pPr lvl="0"/>
            <a:r>
              <a:rPr lang="en-US" dirty="0"/>
              <a:t>Edit Master text styles</a:t>
            </a:r>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Picture Placeholder 6">
            <a:extLst>
              <a:ext uri="{FF2B5EF4-FFF2-40B4-BE49-F238E27FC236}">
                <a16:creationId xmlns:a16="http://schemas.microsoft.com/office/drawing/2014/main" id="{7FB43673-2F68-4C6F-BC97-84C4A505C053}"/>
              </a:ext>
            </a:extLst>
          </p:cNvPr>
          <p:cNvSpPr>
            <a:spLocks noGrp="1"/>
          </p:cNvSpPr>
          <p:nvPr>
            <p:ph type="pic" sz="quarter" idx="13"/>
          </p:nvPr>
        </p:nvSpPr>
        <p:spPr>
          <a:xfrm>
            <a:off x="426266" y="1646902"/>
            <a:ext cx="4953776" cy="4950748"/>
          </a:xfrm>
          <a:prstGeom prst="diamond">
            <a:avLst/>
          </a:prstGeom>
          <a:solidFill>
            <a:schemeClr val="bg2"/>
          </a:solidFill>
        </p:spPr>
        <p:txBody>
          <a:bodyPr/>
          <a:lstStyle/>
          <a:p>
            <a:endParaRPr lang="en-GB"/>
          </a:p>
        </p:txBody>
      </p:sp>
      <p:grpSp>
        <p:nvGrpSpPr>
          <p:cNvPr id="8" name="Group 7">
            <a:extLst>
              <a:ext uri="{FF2B5EF4-FFF2-40B4-BE49-F238E27FC236}">
                <a16:creationId xmlns:a16="http://schemas.microsoft.com/office/drawing/2014/main" id="{79E04829-A3AC-4101-A31F-7FF164B962B4}"/>
              </a:ext>
            </a:extLst>
          </p:cNvPr>
          <p:cNvGrpSpPr/>
          <p:nvPr userDrawn="1"/>
        </p:nvGrpSpPr>
        <p:grpSpPr>
          <a:xfrm>
            <a:off x="192088" y="5722375"/>
            <a:ext cx="1228529" cy="486347"/>
            <a:chOff x="3350385" y="4690056"/>
            <a:chExt cx="674261" cy="266924"/>
          </a:xfrm>
        </p:grpSpPr>
        <p:sp>
          <p:nvSpPr>
            <p:cNvPr id="9" name="Freeform 23">
              <a:extLst>
                <a:ext uri="{FF2B5EF4-FFF2-40B4-BE49-F238E27FC236}">
                  <a16:creationId xmlns:a16="http://schemas.microsoft.com/office/drawing/2014/main" id="{A1C1C059-6DA6-473D-920C-D4333E795248}"/>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A1BD8EA8-38C3-4154-A5F8-E965EF895B5C}"/>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9F6A77FC-96F2-4D4B-83C2-0CBD60BF3BD5}"/>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4001248D-4EC2-4A38-A185-A6C90EB770F2}"/>
              </a:ext>
            </a:extLst>
          </p:cNvPr>
          <p:cNvGrpSpPr/>
          <p:nvPr userDrawn="1"/>
        </p:nvGrpSpPr>
        <p:grpSpPr>
          <a:xfrm flipH="1">
            <a:off x="4151513" y="2039541"/>
            <a:ext cx="1228529" cy="486347"/>
            <a:chOff x="3350385" y="4690056"/>
            <a:chExt cx="674261" cy="266924"/>
          </a:xfrm>
        </p:grpSpPr>
        <p:sp>
          <p:nvSpPr>
            <p:cNvPr id="13" name="Freeform 23">
              <a:extLst>
                <a:ext uri="{FF2B5EF4-FFF2-40B4-BE49-F238E27FC236}">
                  <a16:creationId xmlns:a16="http://schemas.microsoft.com/office/drawing/2014/main" id="{4C4AB55B-2BF2-46B8-ACA6-5AA26637118D}"/>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a16="http://schemas.microsoft.com/office/drawing/2014/main" id="{49AFA640-4551-4C2C-965C-C5C8AF37DA2F}"/>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651629F1-E25D-49AE-9866-7FC80A0EF05B}"/>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Content Placeholder 2">
            <a:extLst>
              <a:ext uri="{FF2B5EF4-FFF2-40B4-BE49-F238E27FC236}">
                <a16:creationId xmlns:a16="http://schemas.microsoft.com/office/drawing/2014/main" id="{E5E83F90-9673-4E90-8C1C-48C1AC05E8E5}"/>
              </a:ext>
            </a:extLst>
          </p:cNvPr>
          <p:cNvSpPr>
            <a:spLocks noGrp="1"/>
          </p:cNvSpPr>
          <p:nvPr>
            <p:ph idx="14"/>
          </p:nvPr>
        </p:nvSpPr>
        <p:spPr>
          <a:xfrm>
            <a:off x="5614219" y="4945626"/>
            <a:ext cx="6385693" cy="1052051"/>
          </a:xfrm>
        </p:spPr>
        <p:txBody>
          <a:bodyPr anchor="t" anchorCtr="0">
            <a:normAutofit/>
          </a:bodyPr>
          <a:lstStyle>
            <a:lvl1pPr marL="0" indent="0" algn="r">
              <a:buNone/>
              <a:defRPr sz="2400">
                <a:solidFill>
                  <a:schemeClr val="accent4"/>
                </a:solidFill>
                <a:latin typeface="+mn-lt"/>
              </a:defRPr>
            </a:lvl1pPr>
          </a:lstStyle>
          <a:p>
            <a:pPr lvl="0"/>
            <a:r>
              <a:rPr lang="en-US" dirty="0"/>
              <a:t>Edit Master text styles</a:t>
            </a:r>
          </a:p>
        </p:txBody>
      </p:sp>
    </p:spTree>
    <p:extLst>
      <p:ext uri="{BB962C8B-B14F-4D97-AF65-F5344CB8AC3E}">
        <p14:creationId xmlns:p14="http://schemas.microsoft.com/office/powerpoint/2010/main" val="363958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2327708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pic>
        <p:nvPicPr>
          <p:cNvPr id="670" name="Picture 669">
            <a:extLst>
              <a:ext uri="{FF2B5EF4-FFF2-40B4-BE49-F238E27FC236}">
                <a16:creationId xmlns:a16="http://schemas.microsoft.com/office/drawing/2014/main" id="{23DF643A-9DF9-40AC-B6E7-D477BF8E604F}"/>
              </a:ext>
            </a:extLst>
          </p:cNvPr>
          <p:cNvPicPr>
            <a:picLocks noChangeAspect="1"/>
          </p:cNvPicPr>
          <p:nvPr userDrawn="1"/>
        </p:nvPicPr>
        <p:blipFill rotWithShape="1">
          <a:blip r:embed="rId2">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b="9365"/>
          <a:stretch/>
        </p:blipFill>
        <p:spPr>
          <a:xfrm>
            <a:off x="-4763" y="0"/>
            <a:ext cx="12195176" cy="6858000"/>
          </a:xfrm>
          <a:prstGeom prst="rect">
            <a:avLst/>
          </a:prstGeom>
        </p:spPr>
      </p:pic>
      <p:grpSp>
        <p:nvGrpSpPr>
          <p:cNvPr id="49" name="Group 48">
            <a:extLst>
              <a:ext uri="{FF2B5EF4-FFF2-40B4-BE49-F238E27FC236}">
                <a16:creationId xmlns:a16="http://schemas.microsoft.com/office/drawing/2014/main" id="{FAA48D8E-F457-4397-A640-CD4FB5DEB5B3}"/>
              </a:ext>
            </a:extLst>
          </p:cNvPr>
          <p:cNvGrpSpPr/>
          <p:nvPr userDrawn="1"/>
        </p:nvGrpSpPr>
        <p:grpSpPr>
          <a:xfrm>
            <a:off x="4903788" y="1766888"/>
            <a:ext cx="3525838" cy="1406525"/>
            <a:chOff x="4903788" y="1766888"/>
            <a:chExt cx="3525838" cy="1406525"/>
          </a:xfrm>
        </p:grpSpPr>
        <p:sp>
          <p:nvSpPr>
            <p:cNvPr id="14" name="Freeform 11">
              <a:extLst>
                <a:ext uri="{FF2B5EF4-FFF2-40B4-BE49-F238E27FC236}">
                  <a16:creationId xmlns:a16="http://schemas.microsoft.com/office/drawing/2014/main" id="{AEAD6649-CBAA-49EC-AE7C-D587673B31A4}"/>
                </a:ext>
              </a:extLst>
            </p:cNvPr>
            <p:cNvSpPr>
              <a:spLocks/>
            </p:cNvSpPr>
            <p:nvPr userDrawn="1"/>
          </p:nvSpPr>
          <p:spPr bwMode="auto">
            <a:xfrm>
              <a:off x="6286501" y="2546351"/>
              <a:ext cx="2143125" cy="327025"/>
            </a:xfrm>
            <a:custGeom>
              <a:avLst/>
              <a:gdLst>
                <a:gd name="T0" fmla="*/ 568 w 571"/>
                <a:gd name="T1" fmla="*/ 87 h 87"/>
                <a:gd name="T2" fmla="*/ 567 w 571"/>
                <a:gd name="T3" fmla="*/ 87 h 87"/>
                <a:gd name="T4" fmla="*/ 3 w 571"/>
                <a:gd name="T5" fmla="*/ 6 h 87"/>
                <a:gd name="T6" fmla="*/ 1 w 571"/>
                <a:gd name="T7" fmla="*/ 3 h 87"/>
                <a:gd name="T8" fmla="*/ 4 w 571"/>
                <a:gd name="T9" fmla="*/ 0 h 87"/>
                <a:gd name="T10" fmla="*/ 568 w 571"/>
                <a:gd name="T11" fmla="*/ 81 h 87"/>
                <a:gd name="T12" fmla="*/ 570 w 571"/>
                <a:gd name="T13" fmla="*/ 84 h 87"/>
                <a:gd name="T14" fmla="*/ 568 w 57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87">
                  <a:moveTo>
                    <a:pt x="568" y="87"/>
                  </a:moveTo>
                  <a:cubicBezTo>
                    <a:pt x="567" y="87"/>
                    <a:pt x="567" y="87"/>
                    <a:pt x="567" y="87"/>
                  </a:cubicBezTo>
                  <a:cubicBezTo>
                    <a:pt x="3" y="6"/>
                    <a:pt x="3" y="6"/>
                    <a:pt x="3" y="6"/>
                  </a:cubicBezTo>
                  <a:cubicBezTo>
                    <a:pt x="2" y="6"/>
                    <a:pt x="0" y="4"/>
                    <a:pt x="1" y="3"/>
                  </a:cubicBezTo>
                  <a:cubicBezTo>
                    <a:pt x="1" y="1"/>
                    <a:pt x="2" y="0"/>
                    <a:pt x="4" y="0"/>
                  </a:cubicBezTo>
                  <a:cubicBezTo>
                    <a:pt x="568" y="81"/>
                    <a:pt x="568" y="81"/>
                    <a:pt x="568" y="81"/>
                  </a:cubicBezTo>
                  <a:cubicBezTo>
                    <a:pt x="570" y="81"/>
                    <a:pt x="571" y="83"/>
                    <a:pt x="570" y="84"/>
                  </a:cubicBezTo>
                  <a:cubicBezTo>
                    <a:pt x="570" y="86"/>
                    <a:pt x="569" y="87"/>
                    <a:pt x="568" y="87"/>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16">
              <a:extLst>
                <a:ext uri="{FF2B5EF4-FFF2-40B4-BE49-F238E27FC236}">
                  <a16:creationId xmlns:a16="http://schemas.microsoft.com/office/drawing/2014/main" id="{46C47A53-822A-4D67-BBD4-F6BD3FE0F879}"/>
                </a:ext>
              </a:extLst>
            </p:cNvPr>
            <p:cNvSpPr>
              <a:spLocks noChangeArrowheads="1"/>
            </p:cNvSpPr>
            <p:nvPr userDrawn="1"/>
          </p:nvSpPr>
          <p:spPr bwMode="auto">
            <a:xfrm>
              <a:off x="4914901" y="1778001"/>
              <a:ext cx="1382713"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5AAFC145-3EE2-4612-AFB1-0461B3CDFCD2}"/>
                </a:ext>
              </a:extLst>
            </p:cNvPr>
            <p:cNvSpPr>
              <a:spLocks noEditPoints="1"/>
            </p:cNvSpPr>
            <p:nvPr userDrawn="1"/>
          </p:nvSpPr>
          <p:spPr bwMode="auto">
            <a:xfrm>
              <a:off x="4903788" y="1766888"/>
              <a:ext cx="1404938" cy="1406525"/>
            </a:xfrm>
            <a:custGeom>
              <a:avLst/>
              <a:gdLst>
                <a:gd name="T0" fmla="*/ 187 w 374"/>
                <a:gd name="T1" fmla="*/ 374 h 374"/>
                <a:gd name="T2" fmla="*/ 0 w 374"/>
                <a:gd name="T3" fmla="*/ 187 h 374"/>
                <a:gd name="T4" fmla="*/ 187 w 374"/>
                <a:gd name="T5" fmla="*/ 0 h 374"/>
                <a:gd name="T6" fmla="*/ 374 w 374"/>
                <a:gd name="T7" fmla="*/ 187 h 374"/>
                <a:gd name="T8" fmla="*/ 187 w 374"/>
                <a:gd name="T9" fmla="*/ 374 h 374"/>
                <a:gd name="T10" fmla="*/ 187 w 374"/>
                <a:gd name="T11" fmla="*/ 6 h 374"/>
                <a:gd name="T12" fmla="*/ 6 w 374"/>
                <a:gd name="T13" fmla="*/ 187 h 374"/>
                <a:gd name="T14" fmla="*/ 187 w 374"/>
                <a:gd name="T15" fmla="*/ 368 h 374"/>
                <a:gd name="T16" fmla="*/ 368 w 374"/>
                <a:gd name="T17" fmla="*/ 187 h 374"/>
                <a:gd name="T18" fmla="*/ 187 w 374"/>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187" y="374"/>
                  </a:moveTo>
                  <a:cubicBezTo>
                    <a:pt x="84" y="374"/>
                    <a:pt x="0" y="291"/>
                    <a:pt x="0" y="187"/>
                  </a:cubicBezTo>
                  <a:cubicBezTo>
                    <a:pt x="0" y="84"/>
                    <a:pt x="84" y="0"/>
                    <a:pt x="187" y="0"/>
                  </a:cubicBezTo>
                  <a:cubicBezTo>
                    <a:pt x="290" y="0"/>
                    <a:pt x="374" y="84"/>
                    <a:pt x="374" y="187"/>
                  </a:cubicBezTo>
                  <a:cubicBezTo>
                    <a:pt x="374" y="291"/>
                    <a:pt x="290" y="374"/>
                    <a:pt x="187" y="374"/>
                  </a:cubicBezTo>
                  <a:close/>
                  <a:moveTo>
                    <a:pt x="187" y="6"/>
                  </a:moveTo>
                  <a:cubicBezTo>
                    <a:pt x="87" y="6"/>
                    <a:pt x="6" y="88"/>
                    <a:pt x="6" y="187"/>
                  </a:cubicBezTo>
                  <a:cubicBezTo>
                    <a:pt x="6" y="287"/>
                    <a:pt x="87" y="368"/>
                    <a:pt x="187" y="368"/>
                  </a:cubicBezTo>
                  <a:cubicBezTo>
                    <a:pt x="287" y="368"/>
                    <a:pt x="368" y="287"/>
                    <a:pt x="368" y="187"/>
                  </a:cubicBezTo>
                  <a:cubicBezTo>
                    <a:pt x="368" y="88"/>
                    <a:pt x="287" y="6"/>
                    <a:pt x="187" y="6"/>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D845568D-202F-49AC-845A-0FC706FC1747}"/>
                </a:ext>
              </a:extLst>
            </p:cNvPr>
            <p:cNvSpPr>
              <a:spLocks noEditPoints="1"/>
            </p:cNvSpPr>
            <p:nvPr userDrawn="1"/>
          </p:nvSpPr>
          <p:spPr bwMode="auto">
            <a:xfrm>
              <a:off x="5205413" y="1955801"/>
              <a:ext cx="941388" cy="1096963"/>
            </a:xfrm>
            <a:custGeom>
              <a:avLst/>
              <a:gdLst>
                <a:gd name="T0" fmla="*/ 247 w 251"/>
                <a:gd name="T1" fmla="*/ 75 h 292"/>
                <a:gd name="T2" fmla="*/ 239 w 251"/>
                <a:gd name="T3" fmla="*/ 96 h 292"/>
                <a:gd name="T4" fmla="*/ 218 w 251"/>
                <a:gd name="T5" fmla="*/ 87 h 292"/>
                <a:gd name="T6" fmla="*/ 227 w 251"/>
                <a:gd name="T7" fmla="*/ 67 h 292"/>
                <a:gd name="T8" fmla="*/ 247 w 251"/>
                <a:gd name="T9" fmla="*/ 75 h 292"/>
                <a:gd name="T10" fmla="*/ 209 w 251"/>
                <a:gd name="T11" fmla="*/ 113 h 292"/>
                <a:gd name="T12" fmla="*/ 197 w 251"/>
                <a:gd name="T13" fmla="*/ 96 h 292"/>
                <a:gd name="T14" fmla="*/ 194 w 251"/>
                <a:gd name="T15" fmla="*/ 79 h 292"/>
                <a:gd name="T16" fmla="*/ 214 w 251"/>
                <a:gd name="T17" fmla="*/ 80 h 292"/>
                <a:gd name="T18" fmla="*/ 165 w 251"/>
                <a:gd name="T19" fmla="*/ 32 h 292"/>
                <a:gd name="T20" fmla="*/ 133 w 251"/>
                <a:gd name="T21" fmla="*/ 123 h 292"/>
                <a:gd name="T22" fmla="*/ 220 w 251"/>
                <a:gd name="T23" fmla="*/ 164 h 292"/>
                <a:gd name="T24" fmla="*/ 221 w 251"/>
                <a:gd name="T25" fmla="*/ 97 h 292"/>
                <a:gd name="T26" fmla="*/ 209 w 251"/>
                <a:gd name="T27" fmla="*/ 113 h 292"/>
                <a:gd name="T28" fmla="*/ 127 w 251"/>
                <a:gd name="T29" fmla="*/ 164 h 292"/>
                <a:gd name="T30" fmla="*/ 135 w 251"/>
                <a:gd name="T31" fmla="*/ 183 h 292"/>
                <a:gd name="T32" fmla="*/ 80 w 251"/>
                <a:gd name="T33" fmla="*/ 183 h 292"/>
                <a:gd name="T34" fmla="*/ 88 w 251"/>
                <a:gd name="T35" fmla="*/ 202 h 292"/>
                <a:gd name="T36" fmla="*/ 95 w 251"/>
                <a:gd name="T37" fmla="*/ 88 h 292"/>
                <a:gd name="T38" fmla="*/ 103 w 251"/>
                <a:gd name="T39" fmla="*/ 107 h 292"/>
                <a:gd name="T40" fmla="*/ 49 w 251"/>
                <a:gd name="T41" fmla="*/ 107 h 292"/>
                <a:gd name="T42" fmla="*/ 57 w 251"/>
                <a:gd name="T43" fmla="*/ 127 h 292"/>
                <a:gd name="T44" fmla="*/ 170 w 251"/>
                <a:gd name="T45" fmla="*/ 30 h 292"/>
                <a:gd name="T46" fmla="*/ 187 w 251"/>
                <a:gd name="T47" fmla="*/ 100 h 292"/>
                <a:gd name="T48" fmla="*/ 225 w 251"/>
                <a:gd name="T49" fmla="*/ 162 h 292"/>
                <a:gd name="T50" fmla="*/ 133 w 251"/>
                <a:gd name="T51" fmla="*/ 123 h 292"/>
                <a:gd name="T52" fmla="*/ 127 w 251"/>
                <a:gd name="T53" fmla="*/ 98 h 292"/>
                <a:gd name="T54" fmla="*/ 29 w 251"/>
                <a:gd name="T55" fmla="*/ 139 h 292"/>
                <a:gd name="T56" fmla="*/ 52 w 251"/>
                <a:gd name="T57" fmla="*/ 195 h 292"/>
                <a:gd name="T58" fmla="*/ 153 w 251"/>
                <a:gd name="T59" fmla="*/ 153 h 292"/>
                <a:gd name="T60" fmla="*/ 152 w 251"/>
                <a:gd name="T61" fmla="*/ 150 h 292"/>
                <a:gd name="T62" fmla="*/ 133 w 251"/>
                <a:gd name="T63" fmla="*/ 123 h 292"/>
                <a:gd name="T64" fmla="*/ 181 w 251"/>
                <a:gd name="T65" fmla="*/ 262 h 292"/>
                <a:gd name="T66" fmla="*/ 109 w 251"/>
                <a:gd name="T67" fmla="*/ 292 h 292"/>
                <a:gd name="T68" fmla="*/ 74 w 251"/>
                <a:gd name="T69" fmla="*/ 209 h 292"/>
                <a:gd name="T70" fmla="*/ 147 w 251"/>
                <a:gd name="T71" fmla="*/ 178 h 292"/>
                <a:gd name="T72" fmla="*/ 181 w 251"/>
                <a:gd name="T73" fmla="*/ 262 h 292"/>
                <a:gd name="T74" fmla="*/ 107 w 251"/>
                <a:gd name="T75" fmla="*/ 83 h 292"/>
                <a:gd name="T76" fmla="*/ 34 w 251"/>
                <a:gd name="T77" fmla="*/ 114 h 292"/>
                <a:gd name="T78" fmla="*/ 0 w 251"/>
                <a:gd name="T79" fmla="*/ 30 h 292"/>
                <a:gd name="T80" fmla="*/ 72 w 251"/>
                <a:gd name="T81" fmla="*/ 0 h 292"/>
                <a:gd name="T82" fmla="*/ 107 w 251"/>
                <a:gd name="T83" fmla="*/ 8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92">
                  <a:moveTo>
                    <a:pt x="247" y="75"/>
                  </a:moveTo>
                  <a:cubicBezTo>
                    <a:pt x="251" y="83"/>
                    <a:pt x="247" y="92"/>
                    <a:pt x="239" y="96"/>
                  </a:cubicBezTo>
                  <a:cubicBezTo>
                    <a:pt x="231" y="99"/>
                    <a:pt x="222" y="95"/>
                    <a:pt x="218" y="87"/>
                  </a:cubicBezTo>
                  <a:cubicBezTo>
                    <a:pt x="215" y="79"/>
                    <a:pt x="219" y="70"/>
                    <a:pt x="227" y="67"/>
                  </a:cubicBezTo>
                  <a:cubicBezTo>
                    <a:pt x="235" y="63"/>
                    <a:pt x="244" y="67"/>
                    <a:pt x="247" y="75"/>
                  </a:cubicBezTo>
                  <a:moveTo>
                    <a:pt x="209" y="113"/>
                  </a:moveTo>
                  <a:cubicBezTo>
                    <a:pt x="209" y="113"/>
                    <a:pt x="202" y="108"/>
                    <a:pt x="197" y="96"/>
                  </a:cubicBezTo>
                  <a:cubicBezTo>
                    <a:pt x="192" y="84"/>
                    <a:pt x="194" y="79"/>
                    <a:pt x="194" y="79"/>
                  </a:cubicBezTo>
                  <a:cubicBezTo>
                    <a:pt x="214" y="80"/>
                    <a:pt x="214" y="80"/>
                    <a:pt x="214" y="80"/>
                  </a:cubicBezTo>
                  <a:cubicBezTo>
                    <a:pt x="200" y="50"/>
                    <a:pt x="180" y="26"/>
                    <a:pt x="165" y="32"/>
                  </a:cubicBezTo>
                  <a:cubicBezTo>
                    <a:pt x="132" y="46"/>
                    <a:pt x="118" y="86"/>
                    <a:pt x="133" y="123"/>
                  </a:cubicBezTo>
                  <a:cubicBezTo>
                    <a:pt x="148" y="159"/>
                    <a:pt x="187" y="178"/>
                    <a:pt x="220" y="164"/>
                  </a:cubicBezTo>
                  <a:cubicBezTo>
                    <a:pt x="235" y="158"/>
                    <a:pt x="232" y="127"/>
                    <a:pt x="221" y="97"/>
                  </a:cubicBezTo>
                  <a:lnTo>
                    <a:pt x="209" y="113"/>
                  </a:lnTo>
                  <a:close/>
                  <a:moveTo>
                    <a:pt x="127" y="164"/>
                  </a:moveTo>
                  <a:cubicBezTo>
                    <a:pt x="135" y="183"/>
                    <a:pt x="135" y="183"/>
                    <a:pt x="135" y="183"/>
                  </a:cubicBezTo>
                  <a:moveTo>
                    <a:pt x="80" y="183"/>
                  </a:moveTo>
                  <a:cubicBezTo>
                    <a:pt x="88" y="202"/>
                    <a:pt x="88" y="202"/>
                    <a:pt x="88" y="202"/>
                  </a:cubicBezTo>
                  <a:moveTo>
                    <a:pt x="95" y="88"/>
                  </a:moveTo>
                  <a:cubicBezTo>
                    <a:pt x="103" y="107"/>
                    <a:pt x="103" y="107"/>
                    <a:pt x="103" y="107"/>
                  </a:cubicBezTo>
                  <a:moveTo>
                    <a:pt x="49" y="107"/>
                  </a:moveTo>
                  <a:cubicBezTo>
                    <a:pt x="57" y="127"/>
                    <a:pt x="57" y="127"/>
                    <a:pt x="57" y="127"/>
                  </a:cubicBezTo>
                  <a:moveTo>
                    <a:pt x="170" y="30"/>
                  </a:moveTo>
                  <a:cubicBezTo>
                    <a:pt x="170" y="30"/>
                    <a:pt x="165" y="47"/>
                    <a:pt x="187" y="100"/>
                  </a:cubicBezTo>
                  <a:cubicBezTo>
                    <a:pt x="209" y="154"/>
                    <a:pt x="225" y="162"/>
                    <a:pt x="225" y="162"/>
                  </a:cubicBezTo>
                  <a:moveTo>
                    <a:pt x="133" y="123"/>
                  </a:moveTo>
                  <a:cubicBezTo>
                    <a:pt x="130" y="114"/>
                    <a:pt x="128" y="106"/>
                    <a:pt x="127" y="98"/>
                  </a:cubicBezTo>
                  <a:cubicBezTo>
                    <a:pt x="29" y="139"/>
                    <a:pt x="29" y="139"/>
                    <a:pt x="29" y="139"/>
                  </a:cubicBezTo>
                  <a:cubicBezTo>
                    <a:pt x="52" y="195"/>
                    <a:pt x="52" y="195"/>
                    <a:pt x="52" y="195"/>
                  </a:cubicBezTo>
                  <a:cubicBezTo>
                    <a:pt x="153" y="153"/>
                    <a:pt x="153" y="153"/>
                    <a:pt x="153" y="153"/>
                  </a:cubicBezTo>
                  <a:cubicBezTo>
                    <a:pt x="152" y="150"/>
                    <a:pt x="152" y="150"/>
                    <a:pt x="152" y="150"/>
                  </a:cubicBezTo>
                  <a:cubicBezTo>
                    <a:pt x="144" y="143"/>
                    <a:pt x="138" y="134"/>
                    <a:pt x="133" y="123"/>
                  </a:cubicBezTo>
                  <a:moveTo>
                    <a:pt x="181" y="262"/>
                  </a:moveTo>
                  <a:cubicBezTo>
                    <a:pt x="109" y="292"/>
                    <a:pt x="109" y="292"/>
                    <a:pt x="109" y="292"/>
                  </a:cubicBezTo>
                  <a:cubicBezTo>
                    <a:pt x="74" y="209"/>
                    <a:pt x="74" y="209"/>
                    <a:pt x="74" y="209"/>
                  </a:cubicBezTo>
                  <a:cubicBezTo>
                    <a:pt x="147" y="178"/>
                    <a:pt x="147" y="178"/>
                    <a:pt x="147" y="178"/>
                  </a:cubicBezTo>
                  <a:lnTo>
                    <a:pt x="181" y="262"/>
                  </a:lnTo>
                  <a:close/>
                  <a:moveTo>
                    <a:pt x="107" y="83"/>
                  </a:moveTo>
                  <a:cubicBezTo>
                    <a:pt x="34" y="114"/>
                    <a:pt x="34" y="114"/>
                    <a:pt x="34" y="114"/>
                  </a:cubicBezTo>
                  <a:cubicBezTo>
                    <a:pt x="0" y="30"/>
                    <a:pt x="0" y="30"/>
                    <a:pt x="0" y="30"/>
                  </a:cubicBezTo>
                  <a:cubicBezTo>
                    <a:pt x="72" y="0"/>
                    <a:pt x="72" y="0"/>
                    <a:pt x="72" y="0"/>
                  </a:cubicBezTo>
                  <a:lnTo>
                    <a:pt x="107" y="83"/>
                  </a:lnTo>
                  <a:close/>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2862E78B-3EE9-4655-9950-22B31B9ECD6F}"/>
                </a:ext>
              </a:extLst>
            </p:cNvPr>
            <p:cNvSpPr>
              <a:spLocks noEditPoints="1"/>
            </p:cNvSpPr>
            <p:nvPr userDrawn="1"/>
          </p:nvSpPr>
          <p:spPr bwMode="auto">
            <a:xfrm>
              <a:off x="5189538" y="1944688"/>
              <a:ext cx="968375" cy="1120775"/>
            </a:xfrm>
            <a:custGeom>
              <a:avLst/>
              <a:gdLst>
                <a:gd name="T0" fmla="*/ 75 w 258"/>
                <a:gd name="T1" fmla="*/ 213 h 298"/>
                <a:gd name="T2" fmla="*/ 83 w 258"/>
                <a:gd name="T3" fmla="*/ 190 h 298"/>
                <a:gd name="T4" fmla="*/ 54 w 258"/>
                <a:gd name="T5" fmla="*/ 199 h 298"/>
                <a:gd name="T6" fmla="*/ 57 w 258"/>
                <a:gd name="T7" fmla="*/ 128 h 298"/>
                <a:gd name="T8" fmla="*/ 37 w 258"/>
                <a:gd name="T9" fmla="*/ 119 h 298"/>
                <a:gd name="T10" fmla="*/ 2 w 258"/>
                <a:gd name="T11" fmla="*/ 30 h 298"/>
                <a:gd name="T12" fmla="*/ 79 w 258"/>
                <a:gd name="T13" fmla="*/ 2 h 298"/>
                <a:gd name="T14" fmla="*/ 103 w 258"/>
                <a:gd name="T15" fmla="*/ 93 h 298"/>
                <a:gd name="T16" fmla="*/ 168 w 258"/>
                <a:gd name="T17" fmla="*/ 32 h 298"/>
                <a:gd name="T18" fmla="*/ 176 w 258"/>
                <a:gd name="T19" fmla="*/ 31 h 298"/>
                <a:gd name="T20" fmla="*/ 230 w 258"/>
                <a:gd name="T21" fmla="*/ 67 h 298"/>
                <a:gd name="T22" fmla="*/ 254 w 258"/>
                <a:gd name="T23" fmla="*/ 77 h 298"/>
                <a:gd name="T24" fmla="*/ 232 w 258"/>
                <a:gd name="T25" fmla="*/ 165 h 298"/>
                <a:gd name="T26" fmla="*/ 225 w 258"/>
                <a:gd name="T27" fmla="*/ 170 h 298"/>
                <a:gd name="T28" fmla="*/ 141 w 258"/>
                <a:gd name="T29" fmla="*/ 182 h 298"/>
                <a:gd name="T30" fmla="*/ 153 w 258"/>
                <a:gd name="T31" fmla="*/ 180 h 298"/>
                <a:gd name="T32" fmla="*/ 186 w 258"/>
                <a:gd name="T33" fmla="*/ 267 h 298"/>
                <a:gd name="T34" fmla="*/ 82 w 258"/>
                <a:gd name="T35" fmla="*/ 213 h 298"/>
                <a:gd name="T36" fmla="*/ 149 w 258"/>
                <a:gd name="T37" fmla="*/ 185 h 298"/>
                <a:gd name="T38" fmla="*/ 94 w 258"/>
                <a:gd name="T39" fmla="*/ 202 h 298"/>
                <a:gd name="T40" fmla="*/ 88 w 258"/>
                <a:gd name="T41" fmla="*/ 188 h 298"/>
                <a:gd name="T42" fmla="*/ 83 w 258"/>
                <a:gd name="T43" fmla="*/ 183 h 298"/>
                <a:gd name="T44" fmla="*/ 153 w 258"/>
                <a:gd name="T45" fmla="*/ 154 h 298"/>
                <a:gd name="T46" fmla="*/ 129 w 258"/>
                <a:gd name="T47" fmla="*/ 105 h 298"/>
                <a:gd name="T48" fmla="*/ 109 w 258"/>
                <a:gd name="T49" fmla="*/ 113 h 298"/>
                <a:gd name="T50" fmla="*/ 37 w 258"/>
                <a:gd name="T51" fmla="*/ 143 h 298"/>
                <a:gd name="T52" fmla="*/ 188 w 258"/>
                <a:gd name="T53" fmla="*/ 104 h 298"/>
                <a:gd name="T54" fmla="*/ 134 w 258"/>
                <a:gd name="T55" fmla="*/ 100 h 298"/>
                <a:gd name="T56" fmla="*/ 140 w 258"/>
                <a:gd name="T57" fmla="*/ 125 h 298"/>
                <a:gd name="T58" fmla="*/ 194 w 258"/>
                <a:gd name="T59" fmla="*/ 102 h 298"/>
                <a:gd name="T60" fmla="*/ 215 w 258"/>
                <a:gd name="T61" fmla="*/ 118 h 298"/>
                <a:gd name="T62" fmla="*/ 198 w 258"/>
                <a:gd name="T63" fmla="*/ 100 h 298"/>
                <a:gd name="T64" fmla="*/ 213 w 258"/>
                <a:gd name="T65" fmla="*/ 80 h 298"/>
                <a:gd name="T66" fmla="*/ 63 w 258"/>
                <a:gd name="T67" fmla="*/ 126 h 298"/>
                <a:gd name="T68" fmla="*/ 57 w 258"/>
                <a:gd name="T69" fmla="*/ 112 h 298"/>
                <a:gd name="T70" fmla="*/ 98 w 258"/>
                <a:gd name="T71" fmla="*/ 88 h 298"/>
                <a:gd name="T72" fmla="*/ 107 w 258"/>
                <a:gd name="T73" fmla="*/ 85 h 298"/>
                <a:gd name="T74" fmla="*/ 201 w 258"/>
                <a:gd name="T75" fmla="*/ 85 h 298"/>
                <a:gd name="T76" fmla="*/ 223 w 258"/>
                <a:gd name="T77" fmla="*/ 98 h 298"/>
                <a:gd name="T78" fmla="*/ 218 w 258"/>
                <a:gd name="T79" fmla="*/ 86 h 298"/>
                <a:gd name="T80" fmla="*/ 237 w 258"/>
                <a:gd name="T81" fmla="*/ 71 h 298"/>
                <a:gd name="T82" fmla="*/ 225 w 258"/>
                <a:gd name="T83" fmla="*/ 89 h 298"/>
                <a:gd name="T84" fmla="*/ 237 w 258"/>
                <a:gd name="T85" fmla="*/ 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298">
                  <a:moveTo>
                    <a:pt x="113" y="298"/>
                  </a:moveTo>
                  <a:cubicBezTo>
                    <a:pt x="111" y="298"/>
                    <a:pt x="110" y="297"/>
                    <a:pt x="110" y="296"/>
                  </a:cubicBezTo>
                  <a:cubicBezTo>
                    <a:pt x="75" y="213"/>
                    <a:pt x="75" y="213"/>
                    <a:pt x="75" y="213"/>
                  </a:cubicBezTo>
                  <a:cubicBezTo>
                    <a:pt x="75" y="211"/>
                    <a:pt x="75" y="209"/>
                    <a:pt x="77" y="209"/>
                  </a:cubicBezTo>
                  <a:cubicBezTo>
                    <a:pt x="89" y="204"/>
                    <a:pt x="89" y="204"/>
                    <a:pt x="89" y="204"/>
                  </a:cubicBezTo>
                  <a:cubicBezTo>
                    <a:pt x="83" y="190"/>
                    <a:pt x="83" y="190"/>
                    <a:pt x="83" y="190"/>
                  </a:cubicBezTo>
                  <a:cubicBezTo>
                    <a:pt x="57" y="201"/>
                    <a:pt x="57" y="201"/>
                    <a:pt x="57" y="201"/>
                  </a:cubicBezTo>
                  <a:cubicBezTo>
                    <a:pt x="57" y="201"/>
                    <a:pt x="56" y="201"/>
                    <a:pt x="55" y="201"/>
                  </a:cubicBezTo>
                  <a:cubicBezTo>
                    <a:pt x="54" y="200"/>
                    <a:pt x="54" y="200"/>
                    <a:pt x="54" y="199"/>
                  </a:cubicBezTo>
                  <a:cubicBezTo>
                    <a:pt x="30" y="143"/>
                    <a:pt x="30" y="143"/>
                    <a:pt x="30" y="143"/>
                  </a:cubicBezTo>
                  <a:cubicBezTo>
                    <a:pt x="29" y="141"/>
                    <a:pt x="30" y="139"/>
                    <a:pt x="32" y="139"/>
                  </a:cubicBezTo>
                  <a:cubicBezTo>
                    <a:pt x="57" y="128"/>
                    <a:pt x="57" y="128"/>
                    <a:pt x="57" y="128"/>
                  </a:cubicBezTo>
                  <a:cubicBezTo>
                    <a:pt x="51" y="114"/>
                    <a:pt x="51" y="114"/>
                    <a:pt x="51" y="114"/>
                  </a:cubicBezTo>
                  <a:cubicBezTo>
                    <a:pt x="39" y="119"/>
                    <a:pt x="39" y="119"/>
                    <a:pt x="39" y="119"/>
                  </a:cubicBezTo>
                  <a:cubicBezTo>
                    <a:pt x="39" y="120"/>
                    <a:pt x="38" y="120"/>
                    <a:pt x="37" y="119"/>
                  </a:cubicBezTo>
                  <a:cubicBezTo>
                    <a:pt x="36" y="119"/>
                    <a:pt x="36" y="118"/>
                    <a:pt x="36" y="118"/>
                  </a:cubicBezTo>
                  <a:cubicBezTo>
                    <a:pt x="1" y="34"/>
                    <a:pt x="1" y="34"/>
                    <a:pt x="1" y="34"/>
                  </a:cubicBezTo>
                  <a:cubicBezTo>
                    <a:pt x="0" y="33"/>
                    <a:pt x="1" y="31"/>
                    <a:pt x="2" y="30"/>
                  </a:cubicBezTo>
                  <a:cubicBezTo>
                    <a:pt x="75" y="0"/>
                    <a:pt x="75" y="0"/>
                    <a:pt x="75" y="0"/>
                  </a:cubicBezTo>
                  <a:cubicBezTo>
                    <a:pt x="76" y="0"/>
                    <a:pt x="77" y="0"/>
                    <a:pt x="77" y="0"/>
                  </a:cubicBezTo>
                  <a:cubicBezTo>
                    <a:pt x="78" y="1"/>
                    <a:pt x="79" y="1"/>
                    <a:pt x="79" y="2"/>
                  </a:cubicBezTo>
                  <a:cubicBezTo>
                    <a:pt x="114" y="85"/>
                    <a:pt x="114" y="85"/>
                    <a:pt x="114" y="85"/>
                  </a:cubicBezTo>
                  <a:cubicBezTo>
                    <a:pt x="114" y="87"/>
                    <a:pt x="114" y="88"/>
                    <a:pt x="112" y="89"/>
                  </a:cubicBezTo>
                  <a:cubicBezTo>
                    <a:pt x="103" y="93"/>
                    <a:pt x="103" y="93"/>
                    <a:pt x="103" y="93"/>
                  </a:cubicBezTo>
                  <a:cubicBezTo>
                    <a:pt x="109" y="106"/>
                    <a:pt x="109" y="106"/>
                    <a:pt x="109" y="106"/>
                  </a:cubicBezTo>
                  <a:cubicBezTo>
                    <a:pt x="128" y="99"/>
                    <a:pt x="128" y="99"/>
                    <a:pt x="128" y="99"/>
                  </a:cubicBezTo>
                  <a:cubicBezTo>
                    <a:pt x="127" y="70"/>
                    <a:pt x="142" y="43"/>
                    <a:pt x="168" y="32"/>
                  </a:cubicBezTo>
                  <a:cubicBezTo>
                    <a:pt x="169" y="32"/>
                    <a:pt x="170" y="31"/>
                    <a:pt x="171" y="31"/>
                  </a:cubicBezTo>
                  <a:cubicBezTo>
                    <a:pt x="172" y="30"/>
                    <a:pt x="173" y="30"/>
                    <a:pt x="174" y="30"/>
                  </a:cubicBezTo>
                  <a:cubicBezTo>
                    <a:pt x="175" y="30"/>
                    <a:pt x="175" y="31"/>
                    <a:pt x="176" y="31"/>
                  </a:cubicBezTo>
                  <a:cubicBezTo>
                    <a:pt x="191" y="32"/>
                    <a:pt x="208" y="55"/>
                    <a:pt x="219" y="78"/>
                  </a:cubicBezTo>
                  <a:cubicBezTo>
                    <a:pt x="219" y="78"/>
                    <a:pt x="219" y="77"/>
                    <a:pt x="220" y="77"/>
                  </a:cubicBezTo>
                  <a:cubicBezTo>
                    <a:pt x="222" y="72"/>
                    <a:pt x="225" y="69"/>
                    <a:pt x="230" y="67"/>
                  </a:cubicBezTo>
                  <a:cubicBezTo>
                    <a:pt x="234" y="65"/>
                    <a:pt x="239" y="65"/>
                    <a:pt x="244" y="67"/>
                  </a:cubicBezTo>
                  <a:cubicBezTo>
                    <a:pt x="249" y="69"/>
                    <a:pt x="252" y="72"/>
                    <a:pt x="254" y="77"/>
                  </a:cubicBezTo>
                  <a:cubicBezTo>
                    <a:pt x="254" y="77"/>
                    <a:pt x="254" y="77"/>
                    <a:pt x="254" y="77"/>
                  </a:cubicBezTo>
                  <a:cubicBezTo>
                    <a:pt x="258" y="87"/>
                    <a:pt x="254" y="98"/>
                    <a:pt x="244" y="101"/>
                  </a:cubicBezTo>
                  <a:cubicBezTo>
                    <a:pt x="239" y="104"/>
                    <a:pt x="233" y="103"/>
                    <a:pt x="229" y="101"/>
                  </a:cubicBezTo>
                  <a:cubicBezTo>
                    <a:pt x="237" y="126"/>
                    <a:pt x="242" y="153"/>
                    <a:pt x="232" y="165"/>
                  </a:cubicBezTo>
                  <a:cubicBezTo>
                    <a:pt x="232" y="166"/>
                    <a:pt x="231" y="166"/>
                    <a:pt x="231" y="167"/>
                  </a:cubicBezTo>
                  <a:cubicBezTo>
                    <a:pt x="231" y="168"/>
                    <a:pt x="230" y="168"/>
                    <a:pt x="228" y="168"/>
                  </a:cubicBezTo>
                  <a:cubicBezTo>
                    <a:pt x="227" y="169"/>
                    <a:pt x="226" y="169"/>
                    <a:pt x="225" y="170"/>
                  </a:cubicBezTo>
                  <a:cubicBezTo>
                    <a:pt x="203" y="179"/>
                    <a:pt x="177" y="174"/>
                    <a:pt x="158" y="159"/>
                  </a:cubicBezTo>
                  <a:cubicBezTo>
                    <a:pt x="135" y="168"/>
                    <a:pt x="135" y="168"/>
                    <a:pt x="135" y="168"/>
                  </a:cubicBezTo>
                  <a:cubicBezTo>
                    <a:pt x="141" y="182"/>
                    <a:pt x="141" y="182"/>
                    <a:pt x="141" y="182"/>
                  </a:cubicBezTo>
                  <a:cubicBezTo>
                    <a:pt x="149" y="178"/>
                    <a:pt x="149" y="178"/>
                    <a:pt x="149" y="178"/>
                  </a:cubicBezTo>
                  <a:cubicBezTo>
                    <a:pt x="150" y="178"/>
                    <a:pt x="151" y="178"/>
                    <a:pt x="152" y="178"/>
                  </a:cubicBezTo>
                  <a:cubicBezTo>
                    <a:pt x="152" y="179"/>
                    <a:pt x="153" y="179"/>
                    <a:pt x="153" y="180"/>
                  </a:cubicBezTo>
                  <a:cubicBezTo>
                    <a:pt x="188" y="263"/>
                    <a:pt x="188" y="263"/>
                    <a:pt x="188" y="263"/>
                  </a:cubicBezTo>
                  <a:cubicBezTo>
                    <a:pt x="188" y="264"/>
                    <a:pt x="188" y="265"/>
                    <a:pt x="188" y="266"/>
                  </a:cubicBezTo>
                  <a:cubicBezTo>
                    <a:pt x="188" y="266"/>
                    <a:pt x="187" y="267"/>
                    <a:pt x="186" y="267"/>
                  </a:cubicBezTo>
                  <a:cubicBezTo>
                    <a:pt x="114" y="298"/>
                    <a:pt x="114" y="298"/>
                    <a:pt x="114" y="298"/>
                  </a:cubicBezTo>
                  <a:cubicBezTo>
                    <a:pt x="113" y="298"/>
                    <a:pt x="113" y="298"/>
                    <a:pt x="113" y="298"/>
                  </a:cubicBezTo>
                  <a:close/>
                  <a:moveTo>
                    <a:pt x="82" y="213"/>
                  </a:moveTo>
                  <a:cubicBezTo>
                    <a:pt x="114" y="291"/>
                    <a:pt x="114" y="291"/>
                    <a:pt x="114" y="291"/>
                  </a:cubicBezTo>
                  <a:cubicBezTo>
                    <a:pt x="181" y="263"/>
                    <a:pt x="181" y="263"/>
                    <a:pt x="181" y="263"/>
                  </a:cubicBezTo>
                  <a:cubicBezTo>
                    <a:pt x="149" y="185"/>
                    <a:pt x="149" y="185"/>
                    <a:pt x="149" y="185"/>
                  </a:cubicBezTo>
                  <a:lnTo>
                    <a:pt x="82" y="213"/>
                  </a:lnTo>
                  <a:close/>
                  <a:moveTo>
                    <a:pt x="88" y="188"/>
                  </a:moveTo>
                  <a:cubicBezTo>
                    <a:pt x="94" y="202"/>
                    <a:pt x="94" y="202"/>
                    <a:pt x="94" y="202"/>
                  </a:cubicBezTo>
                  <a:cubicBezTo>
                    <a:pt x="135" y="184"/>
                    <a:pt x="135" y="184"/>
                    <a:pt x="135" y="184"/>
                  </a:cubicBezTo>
                  <a:cubicBezTo>
                    <a:pt x="129" y="171"/>
                    <a:pt x="129" y="171"/>
                    <a:pt x="129" y="171"/>
                  </a:cubicBezTo>
                  <a:lnTo>
                    <a:pt x="88" y="188"/>
                  </a:lnTo>
                  <a:close/>
                  <a:moveTo>
                    <a:pt x="37" y="143"/>
                  </a:moveTo>
                  <a:cubicBezTo>
                    <a:pt x="58" y="194"/>
                    <a:pt x="58" y="194"/>
                    <a:pt x="58" y="194"/>
                  </a:cubicBezTo>
                  <a:cubicBezTo>
                    <a:pt x="83" y="183"/>
                    <a:pt x="83" y="183"/>
                    <a:pt x="83" y="183"/>
                  </a:cubicBezTo>
                  <a:cubicBezTo>
                    <a:pt x="83" y="183"/>
                    <a:pt x="83" y="183"/>
                    <a:pt x="83" y="183"/>
                  </a:cubicBezTo>
                  <a:cubicBezTo>
                    <a:pt x="83" y="183"/>
                    <a:pt x="83" y="183"/>
                    <a:pt x="83" y="183"/>
                  </a:cubicBezTo>
                  <a:cubicBezTo>
                    <a:pt x="153" y="154"/>
                    <a:pt x="153" y="154"/>
                    <a:pt x="153" y="154"/>
                  </a:cubicBezTo>
                  <a:cubicBezTo>
                    <a:pt x="146" y="147"/>
                    <a:pt x="140" y="139"/>
                    <a:pt x="135" y="130"/>
                  </a:cubicBezTo>
                  <a:cubicBezTo>
                    <a:pt x="135" y="129"/>
                    <a:pt x="135" y="128"/>
                    <a:pt x="134" y="127"/>
                  </a:cubicBezTo>
                  <a:cubicBezTo>
                    <a:pt x="131" y="120"/>
                    <a:pt x="129" y="112"/>
                    <a:pt x="129" y="105"/>
                  </a:cubicBezTo>
                  <a:cubicBezTo>
                    <a:pt x="109" y="113"/>
                    <a:pt x="109" y="113"/>
                    <a:pt x="109" y="113"/>
                  </a:cubicBezTo>
                  <a:cubicBezTo>
                    <a:pt x="109" y="113"/>
                    <a:pt x="109" y="113"/>
                    <a:pt x="109" y="113"/>
                  </a:cubicBezTo>
                  <a:cubicBezTo>
                    <a:pt x="109" y="113"/>
                    <a:pt x="109" y="113"/>
                    <a:pt x="109" y="113"/>
                  </a:cubicBezTo>
                  <a:cubicBezTo>
                    <a:pt x="62" y="133"/>
                    <a:pt x="62" y="133"/>
                    <a:pt x="62" y="133"/>
                  </a:cubicBezTo>
                  <a:cubicBezTo>
                    <a:pt x="62" y="133"/>
                    <a:pt x="62" y="133"/>
                    <a:pt x="62" y="133"/>
                  </a:cubicBezTo>
                  <a:lnTo>
                    <a:pt x="37" y="143"/>
                  </a:lnTo>
                  <a:close/>
                  <a:moveTo>
                    <a:pt x="141" y="127"/>
                  </a:moveTo>
                  <a:cubicBezTo>
                    <a:pt x="156" y="160"/>
                    <a:pt x="192" y="177"/>
                    <a:pt x="223" y="164"/>
                  </a:cubicBezTo>
                  <a:cubicBezTo>
                    <a:pt x="217" y="158"/>
                    <a:pt x="204" y="142"/>
                    <a:pt x="188" y="104"/>
                  </a:cubicBezTo>
                  <a:cubicBezTo>
                    <a:pt x="173" y="66"/>
                    <a:pt x="170" y="46"/>
                    <a:pt x="170" y="38"/>
                  </a:cubicBezTo>
                  <a:cubicBezTo>
                    <a:pt x="146" y="48"/>
                    <a:pt x="133" y="73"/>
                    <a:pt x="134" y="100"/>
                  </a:cubicBezTo>
                  <a:cubicBezTo>
                    <a:pt x="134" y="100"/>
                    <a:pt x="134" y="100"/>
                    <a:pt x="134" y="100"/>
                  </a:cubicBezTo>
                  <a:cubicBezTo>
                    <a:pt x="135" y="109"/>
                    <a:pt x="137" y="117"/>
                    <a:pt x="140" y="125"/>
                  </a:cubicBezTo>
                  <a:cubicBezTo>
                    <a:pt x="140" y="125"/>
                    <a:pt x="140" y="125"/>
                    <a:pt x="140" y="125"/>
                  </a:cubicBezTo>
                  <a:cubicBezTo>
                    <a:pt x="140" y="125"/>
                    <a:pt x="140" y="125"/>
                    <a:pt x="140" y="125"/>
                  </a:cubicBezTo>
                  <a:cubicBezTo>
                    <a:pt x="140" y="126"/>
                    <a:pt x="141" y="126"/>
                    <a:pt x="141" y="127"/>
                  </a:cubicBezTo>
                  <a:close/>
                  <a:moveTo>
                    <a:pt x="176" y="37"/>
                  </a:moveTo>
                  <a:cubicBezTo>
                    <a:pt x="176" y="44"/>
                    <a:pt x="178" y="63"/>
                    <a:pt x="194" y="102"/>
                  </a:cubicBezTo>
                  <a:cubicBezTo>
                    <a:pt x="210" y="141"/>
                    <a:pt x="222" y="156"/>
                    <a:pt x="228" y="160"/>
                  </a:cubicBezTo>
                  <a:cubicBezTo>
                    <a:pt x="233" y="152"/>
                    <a:pt x="232" y="131"/>
                    <a:pt x="224" y="106"/>
                  </a:cubicBezTo>
                  <a:cubicBezTo>
                    <a:pt x="215" y="118"/>
                    <a:pt x="215" y="118"/>
                    <a:pt x="215" y="118"/>
                  </a:cubicBezTo>
                  <a:cubicBezTo>
                    <a:pt x="215" y="119"/>
                    <a:pt x="214" y="119"/>
                    <a:pt x="213" y="119"/>
                  </a:cubicBezTo>
                  <a:cubicBezTo>
                    <a:pt x="212" y="119"/>
                    <a:pt x="211" y="119"/>
                    <a:pt x="211" y="119"/>
                  </a:cubicBezTo>
                  <a:cubicBezTo>
                    <a:pt x="211" y="118"/>
                    <a:pt x="203" y="112"/>
                    <a:pt x="198" y="100"/>
                  </a:cubicBezTo>
                  <a:cubicBezTo>
                    <a:pt x="193" y="88"/>
                    <a:pt x="195" y="82"/>
                    <a:pt x="195" y="81"/>
                  </a:cubicBezTo>
                  <a:cubicBezTo>
                    <a:pt x="196" y="80"/>
                    <a:pt x="197" y="79"/>
                    <a:pt x="198" y="79"/>
                  </a:cubicBezTo>
                  <a:cubicBezTo>
                    <a:pt x="213" y="80"/>
                    <a:pt x="213" y="80"/>
                    <a:pt x="213" y="80"/>
                  </a:cubicBezTo>
                  <a:cubicBezTo>
                    <a:pt x="201" y="55"/>
                    <a:pt x="187" y="39"/>
                    <a:pt x="176" y="37"/>
                  </a:cubicBezTo>
                  <a:close/>
                  <a:moveTo>
                    <a:pt x="57" y="112"/>
                  </a:moveTo>
                  <a:cubicBezTo>
                    <a:pt x="63" y="126"/>
                    <a:pt x="63" y="126"/>
                    <a:pt x="63" y="126"/>
                  </a:cubicBezTo>
                  <a:cubicBezTo>
                    <a:pt x="104" y="109"/>
                    <a:pt x="104" y="109"/>
                    <a:pt x="104" y="109"/>
                  </a:cubicBezTo>
                  <a:cubicBezTo>
                    <a:pt x="98" y="95"/>
                    <a:pt x="98" y="95"/>
                    <a:pt x="98" y="95"/>
                  </a:cubicBezTo>
                  <a:lnTo>
                    <a:pt x="57" y="112"/>
                  </a:lnTo>
                  <a:close/>
                  <a:moveTo>
                    <a:pt x="8" y="35"/>
                  </a:moveTo>
                  <a:cubicBezTo>
                    <a:pt x="40" y="113"/>
                    <a:pt x="40" y="113"/>
                    <a:pt x="40" y="113"/>
                  </a:cubicBezTo>
                  <a:cubicBezTo>
                    <a:pt x="98" y="88"/>
                    <a:pt x="98" y="88"/>
                    <a:pt x="98" y="88"/>
                  </a:cubicBezTo>
                  <a:cubicBezTo>
                    <a:pt x="98" y="88"/>
                    <a:pt x="98" y="88"/>
                    <a:pt x="98" y="88"/>
                  </a:cubicBezTo>
                  <a:cubicBezTo>
                    <a:pt x="98" y="88"/>
                    <a:pt x="98" y="88"/>
                    <a:pt x="98" y="88"/>
                  </a:cubicBezTo>
                  <a:cubicBezTo>
                    <a:pt x="107" y="85"/>
                    <a:pt x="107" y="85"/>
                    <a:pt x="107" y="85"/>
                  </a:cubicBezTo>
                  <a:cubicBezTo>
                    <a:pt x="75" y="7"/>
                    <a:pt x="75" y="7"/>
                    <a:pt x="75" y="7"/>
                  </a:cubicBezTo>
                  <a:lnTo>
                    <a:pt x="8" y="35"/>
                  </a:lnTo>
                  <a:close/>
                  <a:moveTo>
                    <a:pt x="201" y="85"/>
                  </a:moveTo>
                  <a:cubicBezTo>
                    <a:pt x="201" y="87"/>
                    <a:pt x="201" y="92"/>
                    <a:pt x="204" y="98"/>
                  </a:cubicBezTo>
                  <a:cubicBezTo>
                    <a:pt x="207" y="105"/>
                    <a:pt x="210" y="109"/>
                    <a:pt x="212" y="112"/>
                  </a:cubicBezTo>
                  <a:cubicBezTo>
                    <a:pt x="223" y="98"/>
                    <a:pt x="223" y="98"/>
                    <a:pt x="223" y="98"/>
                  </a:cubicBezTo>
                  <a:cubicBezTo>
                    <a:pt x="223" y="98"/>
                    <a:pt x="223" y="98"/>
                    <a:pt x="224" y="97"/>
                  </a:cubicBezTo>
                  <a:cubicBezTo>
                    <a:pt x="222" y="96"/>
                    <a:pt x="221" y="94"/>
                    <a:pt x="220" y="91"/>
                  </a:cubicBezTo>
                  <a:cubicBezTo>
                    <a:pt x="219" y="90"/>
                    <a:pt x="218" y="88"/>
                    <a:pt x="218" y="86"/>
                  </a:cubicBezTo>
                  <a:cubicBezTo>
                    <a:pt x="218" y="86"/>
                    <a:pt x="218" y="86"/>
                    <a:pt x="218" y="86"/>
                  </a:cubicBezTo>
                  <a:lnTo>
                    <a:pt x="201" y="85"/>
                  </a:lnTo>
                  <a:close/>
                  <a:moveTo>
                    <a:pt x="237" y="71"/>
                  </a:moveTo>
                  <a:cubicBezTo>
                    <a:pt x="235" y="71"/>
                    <a:pt x="234" y="72"/>
                    <a:pt x="232" y="72"/>
                  </a:cubicBezTo>
                  <a:cubicBezTo>
                    <a:pt x="229" y="74"/>
                    <a:pt x="226" y="76"/>
                    <a:pt x="225" y="79"/>
                  </a:cubicBezTo>
                  <a:cubicBezTo>
                    <a:pt x="224" y="82"/>
                    <a:pt x="224" y="86"/>
                    <a:pt x="225" y="89"/>
                  </a:cubicBezTo>
                  <a:cubicBezTo>
                    <a:pt x="228" y="96"/>
                    <a:pt x="235" y="99"/>
                    <a:pt x="242" y="96"/>
                  </a:cubicBezTo>
                  <a:cubicBezTo>
                    <a:pt x="248" y="93"/>
                    <a:pt x="251" y="86"/>
                    <a:pt x="249" y="79"/>
                  </a:cubicBezTo>
                  <a:cubicBezTo>
                    <a:pt x="247" y="74"/>
                    <a:pt x="242" y="71"/>
                    <a:pt x="237" y="71"/>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2">
            <a:extLst>
              <a:ext uri="{FF2B5EF4-FFF2-40B4-BE49-F238E27FC236}">
                <a16:creationId xmlns:a16="http://schemas.microsoft.com/office/drawing/2014/main" id="{FE0CDBF7-B1E7-4556-92B6-CF311B928EC6}"/>
              </a:ext>
            </a:extLst>
          </p:cNvPr>
          <p:cNvGrpSpPr/>
          <p:nvPr userDrawn="1"/>
        </p:nvGrpSpPr>
        <p:grpSpPr>
          <a:xfrm>
            <a:off x="5329238" y="2857501"/>
            <a:ext cx="3100388" cy="2640012"/>
            <a:chOff x="5329238" y="2857501"/>
            <a:chExt cx="3100388" cy="2640012"/>
          </a:xfrm>
        </p:grpSpPr>
        <p:sp>
          <p:nvSpPr>
            <p:cNvPr id="12" name="Freeform 9">
              <a:extLst>
                <a:ext uri="{FF2B5EF4-FFF2-40B4-BE49-F238E27FC236}">
                  <a16:creationId xmlns:a16="http://schemas.microsoft.com/office/drawing/2014/main" id="{F4C32669-86FF-4D95-B1F0-35DFF4DED3AB}"/>
                </a:ext>
              </a:extLst>
            </p:cNvPr>
            <p:cNvSpPr>
              <a:spLocks/>
            </p:cNvSpPr>
            <p:nvPr userDrawn="1"/>
          </p:nvSpPr>
          <p:spPr bwMode="auto">
            <a:xfrm>
              <a:off x="6526213" y="2857501"/>
              <a:ext cx="1903413" cy="1466850"/>
            </a:xfrm>
            <a:custGeom>
              <a:avLst/>
              <a:gdLst>
                <a:gd name="T0" fmla="*/ 3 w 507"/>
                <a:gd name="T1" fmla="*/ 390 h 390"/>
                <a:gd name="T2" fmla="*/ 1 w 507"/>
                <a:gd name="T3" fmla="*/ 389 h 390"/>
                <a:gd name="T4" fmla="*/ 2 w 507"/>
                <a:gd name="T5" fmla="*/ 385 h 390"/>
                <a:gd name="T6" fmla="*/ 502 w 507"/>
                <a:gd name="T7" fmla="*/ 1 h 390"/>
                <a:gd name="T8" fmla="*/ 506 w 507"/>
                <a:gd name="T9" fmla="*/ 2 h 390"/>
                <a:gd name="T10" fmla="*/ 505 w 507"/>
                <a:gd name="T11" fmla="*/ 6 h 390"/>
                <a:gd name="T12" fmla="*/ 5 w 507"/>
                <a:gd name="T13" fmla="*/ 389 h 390"/>
                <a:gd name="T14" fmla="*/ 3 w 507"/>
                <a:gd name="T15" fmla="*/ 390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390">
                  <a:moveTo>
                    <a:pt x="3" y="390"/>
                  </a:moveTo>
                  <a:cubicBezTo>
                    <a:pt x="3" y="390"/>
                    <a:pt x="2" y="390"/>
                    <a:pt x="1" y="389"/>
                  </a:cubicBezTo>
                  <a:cubicBezTo>
                    <a:pt x="0" y="388"/>
                    <a:pt x="0" y="386"/>
                    <a:pt x="2" y="385"/>
                  </a:cubicBezTo>
                  <a:cubicBezTo>
                    <a:pt x="502" y="1"/>
                    <a:pt x="502" y="1"/>
                    <a:pt x="502" y="1"/>
                  </a:cubicBezTo>
                  <a:cubicBezTo>
                    <a:pt x="503" y="0"/>
                    <a:pt x="505" y="1"/>
                    <a:pt x="506" y="2"/>
                  </a:cubicBezTo>
                  <a:cubicBezTo>
                    <a:pt x="507" y="3"/>
                    <a:pt x="507" y="5"/>
                    <a:pt x="505" y="6"/>
                  </a:cubicBezTo>
                  <a:cubicBezTo>
                    <a:pt x="5" y="389"/>
                    <a:pt x="5" y="389"/>
                    <a:pt x="5" y="389"/>
                  </a:cubicBezTo>
                  <a:cubicBezTo>
                    <a:pt x="5" y="390"/>
                    <a:pt x="4" y="390"/>
                    <a:pt x="3" y="390"/>
                  </a:cubicBez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8">
              <a:extLst>
                <a:ext uri="{FF2B5EF4-FFF2-40B4-BE49-F238E27FC236}">
                  <a16:creationId xmlns:a16="http://schemas.microsoft.com/office/drawing/2014/main" id="{31E6D77F-F729-4C57-8E39-D751A110A9C6}"/>
                </a:ext>
              </a:extLst>
            </p:cNvPr>
            <p:cNvSpPr>
              <a:spLocks noChangeArrowheads="1"/>
            </p:cNvSpPr>
            <p:nvPr userDrawn="1"/>
          </p:nvSpPr>
          <p:spPr bwMode="auto">
            <a:xfrm>
              <a:off x="5340351" y="4098926"/>
              <a:ext cx="1385888" cy="13874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94A8601B-0118-40C3-9A13-12E1B133806A}"/>
                </a:ext>
              </a:extLst>
            </p:cNvPr>
            <p:cNvSpPr>
              <a:spLocks noEditPoints="1"/>
            </p:cNvSpPr>
            <p:nvPr userDrawn="1"/>
          </p:nvSpPr>
          <p:spPr bwMode="auto">
            <a:xfrm>
              <a:off x="5329238" y="4087813"/>
              <a:ext cx="1408113" cy="1409700"/>
            </a:xfrm>
            <a:custGeom>
              <a:avLst/>
              <a:gdLst>
                <a:gd name="T0" fmla="*/ 188 w 375"/>
                <a:gd name="T1" fmla="*/ 375 h 375"/>
                <a:gd name="T2" fmla="*/ 0 w 375"/>
                <a:gd name="T3" fmla="*/ 187 h 375"/>
                <a:gd name="T4" fmla="*/ 188 w 375"/>
                <a:gd name="T5" fmla="*/ 0 h 375"/>
                <a:gd name="T6" fmla="*/ 375 w 375"/>
                <a:gd name="T7" fmla="*/ 187 h 375"/>
                <a:gd name="T8" fmla="*/ 188 w 375"/>
                <a:gd name="T9" fmla="*/ 375 h 375"/>
                <a:gd name="T10" fmla="*/ 188 w 375"/>
                <a:gd name="T11" fmla="*/ 6 h 375"/>
                <a:gd name="T12" fmla="*/ 6 w 375"/>
                <a:gd name="T13" fmla="*/ 187 h 375"/>
                <a:gd name="T14" fmla="*/ 188 w 375"/>
                <a:gd name="T15" fmla="*/ 369 h 375"/>
                <a:gd name="T16" fmla="*/ 369 w 375"/>
                <a:gd name="T17" fmla="*/ 187 h 375"/>
                <a:gd name="T18" fmla="*/ 188 w 375"/>
                <a:gd name="T19"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88" y="375"/>
                  </a:moveTo>
                  <a:cubicBezTo>
                    <a:pt x="84" y="375"/>
                    <a:pt x="0" y="291"/>
                    <a:pt x="0" y="187"/>
                  </a:cubicBezTo>
                  <a:cubicBezTo>
                    <a:pt x="0" y="84"/>
                    <a:pt x="84" y="0"/>
                    <a:pt x="188" y="0"/>
                  </a:cubicBezTo>
                  <a:cubicBezTo>
                    <a:pt x="291" y="0"/>
                    <a:pt x="375" y="84"/>
                    <a:pt x="375" y="187"/>
                  </a:cubicBezTo>
                  <a:cubicBezTo>
                    <a:pt x="375" y="291"/>
                    <a:pt x="291" y="375"/>
                    <a:pt x="188" y="375"/>
                  </a:cubicBezTo>
                  <a:close/>
                  <a:moveTo>
                    <a:pt x="188" y="6"/>
                  </a:moveTo>
                  <a:cubicBezTo>
                    <a:pt x="88" y="6"/>
                    <a:pt x="6" y="88"/>
                    <a:pt x="6" y="187"/>
                  </a:cubicBezTo>
                  <a:cubicBezTo>
                    <a:pt x="6" y="287"/>
                    <a:pt x="88" y="369"/>
                    <a:pt x="188" y="369"/>
                  </a:cubicBezTo>
                  <a:cubicBezTo>
                    <a:pt x="287" y="369"/>
                    <a:pt x="369" y="287"/>
                    <a:pt x="369" y="187"/>
                  </a:cubicBezTo>
                  <a:cubicBezTo>
                    <a:pt x="369" y="88"/>
                    <a:pt x="287" y="6"/>
                    <a:pt x="188" y="6"/>
                  </a:cubicBez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7C15E382-F34B-4703-A0AB-DF286554B311}"/>
                </a:ext>
              </a:extLst>
            </p:cNvPr>
            <p:cNvSpPr>
              <a:spLocks noEditPoints="1"/>
            </p:cNvSpPr>
            <p:nvPr userDrawn="1"/>
          </p:nvSpPr>
          <p:spPr bwMode="auto">
            <a:xfrm>
              <a:off x="5508626" y="4268788"/>
              <a:ext cx="1047750" cy="1049338"/>
            </a:xfrm>
            <a:custGeom>
              <a:avLst/>
              <a:gdLst>
                <a:gd name="T0" fmla="*/ 164 w 279"/>
                <a:gd name="T1" fmla="*/ 139 h 279"/>
                <a:gd name="T2" fmla="*/ 140 w 279"/>
                <a:gd name="T3" fmla="*/ 164 h 279"/>
                <a:gd name="T4" fmla="*/ 115 w 279"/>
                <a:gd name="T5" fmla="*/ 139 h 279"/>
                <a:gd name="T6" fmla="*/ 140 w 279"/>
                <a:gd name="T7" fmla="*/ 115 h 279"/>
                <a:gd name="T8" fmla="*/ 164 w 279"/>
                <a:gd name="T9" fmla="*/ 139 h 279"/>
                <a:gd name="T10" fmla="*/ 140 w 279"/>
                <a:gd name="T11" fmla="*/ 28 h 279"/>
                <a:gd name="T12" fmla="*/ 251 w 279"/>
                <a:gd name="T13" fmla="*/ 139 h 279"/>
                <a:gd name="T14" fmla="*/ 148 w 279"/>
                <a:gd name="T15" fmla="*/ 52 h 279"/>
                <a:gd name="T16" fmla="*/ 227 w 279"/>
                <a:gd name="T17" fmla="*/ 131 h 279"/>
                <a:gd name="T18" fmla="*/ 157 w 279"/>
                <a:gd name="T19" fmla="*/ 77 h 279"/>
                <a:gd name="T20" fmla="*/ 202 w 279"/>
                <a:gd name="T21" fmla="*/ 124 h 279"/>
                <a:gd name="T22" fmla="*/ 177 w 279"/>
                <a:gd name="T23" fmla="*/ 139 h 279"/>
                <a:gd name="T24" fmla="*/ 140 w 279"/>
                <a:gd name="T25" fmla="*/ 177 h 279"/>
                <a:gd name="T26" fmla="*/ 102 w 279"/>
                <a:gd name="T27" fmla="*/ 139 h 279"/>
                <a:gd name="T28" fmla="*/ 140 w 279"/>
                <a:gd name="T29" fmla="*/ 102 h 279"/>
                <a:gd name="T30" fmla="*/ 177 w 279"/>
                <a:gd name="T31" fmla="*/ 139 h 279"/>
                <a:gd name="T32" fmla="*/ 279 w 279"/>
                <a:gd name="T33" fmla="*/ 139 h 279"/>
                <a:gd name="T34" fmla="*/ 140 w 279"/>
                <a:gd name="T35" fmla="*/ 279 h 279"/>
                <a:gd name="T36" fmla="*/ 0 w 279"/>
                <a:gd name="T37" fmla="*/ 139 h 279"/>
                <a:gd name="T38" fmla="*/ 140 w 279"/>
                <a:gd name="T39" fmla="*/ 0 h 279"/>
                <a:gd name="T40" fmla="*/ 279 w 279"/>
                <a:gd name="T41"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279">
                  <a:moveTo>
                    <a:pt x="164" y="139"/>
                  </a:moveTo>
                  <a:cubicBezTo>
                    <a:pt x="164" y="153"/>
                    <a:pt x="153" y="164"/>
                    <a:pt x="140" y="164"/>
                  </a:cubicBezTo>
                  <a:cubicBezTo>
                    <a:pt x="126" y="164"/>
                    <a:pt x="115" y="153"/>
                    <a:pt x="115" y="139"/>
                  </a:cubicBezTo>
                  <a:cubicBezTo>
                    <a:pt x="115" y="126"/>
                    <a:pt x="126" y="115"/>
                    <a:pt x="140" y="115"/>
                  </a:cubicBezTo>
                  <a:cubicBezTo>
                    <a:pt x="153" y="115"/>
                    <a:pt x="164" y="126"/>
                    <a:pt x="164" y="139"/>
                  </a:cubicBezTo>
                  <a:moveTo>
                    <a:pt x="140" y="28"/>
                  </a:moveTo>
                  <a:cubicBezTo>
                    <a:pt x="201" y="28"/>
                    <a:pt x="251" y="78"/>
                    <a:pt x="251" y="139"/>
                  </a:cubicBezTo>
                  <a:moveTo>
                    <a:pt x="148" y="52"/>
                  </a:moveTo>
                  <a:cubicBezTo>
                    <a:pt x="190" y="56"/>
                    <a:pt x="223" y="89"/>
                    <a:pt x="227" y="131"/>
                  </a:cubicBezTo>
                  <a:moveTo>
                    <a:pt x="157" y="77"/>
                  </a:moveTo>
                  <a:cubicBezTo>
                    <a:pt x="179" y="84"/>
                    <a:pt x="196" y="101"/>
                    <a:pt x="202" y="124"/>
                  </a:cubicBezTo>
                  <a:moveTo>
                    <a:pt x="177" y="139"/>
                  </a:moveTo>
                  <a:cubicBezTo>
                    <a:pt x="177" y="160"/>
                    <a:pt x="160" y="177"/>
                    <a:pt x="140" y="177"/>
                  </a:cubicBezTo>
                  <a:cubicBezTo>
                    <a:pt x="119" y="177"/>
                    <a:pt x="102" y="160"/>
                    <a:pt x="102" y="139"/>
                  </a:cubicBezTo>
                  <a:cubicBezTo>
                    <a:pt x="102" y="119"/>
                    <a:pt x="119" y="102"/>
                    <a:pt x="140" y="102"/>
                  </a:cubicBezTo>
                  <a:cubicBezTo>
                    <a:pt x="160" y="102"/>
                    <a:pt x="177" y="119"/>
                    <a:pt x="177" y="139"/>
                  </a:cubicBezTo>
                  <a:moveTo>
                    <a:pt x="279" y="139"/>
                  </a:moveTo>
                  <a:cubicBezTo>
                    <a:pt x="279" y="217"/>
                    <a:pt x="217" y="279"/>
                    <a:pt x="140" y="279"/>
                  </a:cubicBezTo>
                  <a:cubicBezTo>
                    <a:pt x="62" y="279"/>
                    <a:pt x="0" y="217"/>
                    <a:pt x="0" y="139"/>
                  </a:cubicBezTo>
                  <a:cubicBezTo>
                    <a:pt x="0" y="62"/>
                    <a:pt x="62" y="0"/>
                    <a:pt x="140" y="0"/>
                  </a:cubicBezTo>
                  <a:cubicBezTo>
                    <a:pt x="217" y="0"/>
                    <a:pt x="279" y="62"/>
                    <a:pt x="279" y="139"/>
                  </a:cubicBezTo>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B124B898-65C1-45A3-97B2-B961C9E443AA}"/>
                </a:ext>
              </a:extLst>
            </p:cNvPr>
            <p:cNvSpPr>
              <a:spLocks noEditPoints="1"/>
            </p:cNvSpPr>
            <p:nvPr userDrawn="1"/>
          </p:nvSpPr>
          <p:spPr bwMode="auto">
            <a:xfrm>
              <a:off x="5497513" y="4257676"/>
              <a:ext cx="1069975" cy="1071563"/>
            </a:xfrm>
            <a:custGeom>
              <a:avLst/>
              <a:gdLst>
                <a:gd name="T0" fmla="*/ 143 w 285"/>
                <a:gd name="T1" fmla="*/ 285 h 285"/>
                <a:gd name="T2" fmla="*/ 0 w 285"/>
                <a:gd name="T3" fmla="*/ 142 h 285"/>
                <a:gd name="T4" fmla="*/ 143 w 285"/>
                <a:gd name="T5" fmla="*/ 0 h 285"/>
                <a:gd name="T6" fmla="*/ 285 w 285"/>
                <a:gd name="T7" fmla="*/ 142 h 285"/>
                <a:gd name="T8" fmla="*/ 143 w 285"/>
                <a:gd name="T9" fmla="*/ 285 h 285"/>
                <a:gd name="T10" fmla="*/ 143 w 285"/>
                <a:gd name="T11" fmla="*/ 6 h 285"/>
                <a:gd name="T12" fmla="*/ 6 w 285"/>
                <a:gd name="T13" fmla="*/ 142 h 285"/>
                <a:gd name="T14" fmla="*/ 143 w 285"/>
                <a:gd name="T15" fmla="*/ 279 h 285"/>
                <a:gd name="T16" fmla="*/ 279 w 285"/>
                <a:gd name="T17" fmla="*/ 142 h 285"/>
                <a:gd name="T18" fmla="*/ 143 w 285"/>
                <a:gd name="T19" fmla="*/ 6 h 285"/>
                <a:gd name="T20" fmla="*/ 143 w 285"/>
                <a:gd name="T21" fmla="*/ 183 h 285"/>
                <a:gd name="T22" fmla="*/ 102 w 285"/>
                <a:gd name="T23" fmla="*/ 142 h 285"/>
                <a:gd name="T24" fmla="*/ 143 w 285"/>
                <a:gd name="T25" fmla="*/ 102 h 285"/>
                <a:gd name="T26" fmla="*/ 183 w 285"/>
                <a:gd name="T27" fmla="*/ 142 h 285"/>
                <a:gd name="T28" fmla="*/ 143 w 285"/>
                <a:gd name="T29" fmla="*/ 183 h 285"/>
                <a:gd name="T30" fmla="*/ 143 w 285"/>
                <a:gd name="T31" fmla="*/ 108 h 285"/>
                <a:gd name="T32" fmla="*/ 108 w 285"/>
                <a:gd name="T33" fmla="*/ 142 h 285"/>
                <a:gd name="T34" fmla="*/ 143 w 285"/>
                <a:gd name="T35" fmla="*/ 177 h 285"/>
                <a:gd name="T36" fmla="*/ 177 w 285"/>
                <a:gd name="T37" fmla="*/ 142 h 285"/>
                <a:gd name="T38" fmla="*/ 143 w 285"/>
                <a:gd name="T39" fmla="*/ 108 h 285"/>
                <a:gd name="T40" fmla="*/ 143 w 285"/>
                <a:gd name="T41" fmla="*/ 170 h 285"/>
                <a:gd name="T42" fmla="*/ 115 w 285"/>
                <a:gd name="T43" fmla="*/ 142 h 285"/>
                <a:gd name="T44" fmla="*/ 143 w 285"/>
                <a:gd name="T45" fmla="*/ 115 h 285"/>
                <a:gd name="T46" fmla="*/ 170 w 285"/>
                <a:gd name="T47" fmla="*/ 142 h 285"/>
                <a:gd name="T48" fmla="*/ 143 w 285"/>
                <a:gd name="T49" fmla="*/ 170 h 285"/>
                <a:gd name="T50" fmla="*/ 143 w 285"/>
                <a:gd name="T51" fmla="*/ 121 h 285"/>
                <a:gd name="T52" fmla="*/ 121 w 285"/>
                <a:gd name="T53" fmla="*/ 142 h 285"/>
                <a:gd name="T54" fmla="*/ 143 w 285"/>
                <a:gd name="T55" fmla="*/ 164 h 285"/>
                <a:gd name="T56" fmla="*/ 164 w 285"/>
                <a:gd name="T57" fmla="*/ 142 h 285"/>
                <a:gd name="T58" fmla="*/ 143 w 285"/>
                <a:gd name="T59" fmla="*/ 121 h 285"/>
                <a:gd name="T60" fmla="*/ 257 w 285"/>
                <a:gd name="T61" fmla="*/ 142 h 285"/>
                <a:gd name="T62" fmla="*/ 251 w 285"/>
                <a:gd name="T63" fmla="*/ 142 h 285"/>
                <a:gd name="T64" fmla="*/ 143 w 285"/>
                <a:gd name="T65" fmla="*/ 34 h 285"/>
                <a:gd name="T66" fmla="*/ 143 w 285"/>
                <a:gd name="T67" fmla="*/ 28 h 285"/>
                <a:gd name="T68" fmla="*/ 257 w 285"/>
                <a:gd name="T69" fmla="*/ 142 h 285"/>
                <a:gd name="T70" fmla="*/ 227 w 285"/>
                <a:gd name="T71" fmla="*/ 134 h 285"/>
                <a:gd name="T72" fmla="*/ 150 w 285"/>
                <a:gd name="T73" fmla="*/ 58 h 285"/>
                <a:gd name="T74" fmla="*/ 151 w 285"/>
                <a:gd name="T75" fmla="*/ 52 h 285"/>
                <a:gd name="T76" fmla="*/ 233 w 285"/>
                <a:gd name="T77" fmla="*/ 133 h 285"/>
                <a:gd name="T78" fmla="*/ 227 w 285"/>
                <a:gd name="T79" fmla="*/ 134 h 285"/>
                <a:gd name="T80" fmla="*/ 202 w 285"/>
                <a:gd name="T81" fmla="*/ 127 h 285"/>
                <a:gd name="T82" fmla="*/ 159 w 285"/>
                <a:gd name="T83" fmla="*/ 83 h 285"/>
                <a:gd name="T84" fmla="*/ 161 w 285"/>
                <a:gd name="T85" fmla="*/ 78 h 285"/>
                <a:gd name="T86" fmla="*/ 208 w 285"/>
                <a:gd name="T87" fmla="*/ 126 h 285"/>
                <a:gd name="T88" fmla="*/ 202 w 285"/>
                <a:gd name="T89" fmla="*/ 1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285">
                  <a:moveTo>
                    <a:pt x="143" y="285"/>
                  </a:moveTo>
                  <a:cubicBezTo>
                    <a:pt x="64" y="285"/>
                    <a:pt x="0" y="221"/>
                    <a:pt x="0" y="142"/>
                  </a:cubicBezTo>
                  <a:cubicBezTo>
                    <a:pt x="0" y="64"/>
                    <a:pt x="64" y="0"/>
                    <a:pt x="143" y="0"/>
                  </a:cubicBezTo>
                  <a:cubicBezTo>
                    <a:pt x="221" y="0"/>
                    <a:pt x="285" y="64"/>
                    <a:pt x="285" y="142"/>
                  </a:cubicBezTo>
                  <a:cubicBezTo>
                    <a:pt x="285" y="221"/>
                    <a:pt x="221" y="285"/>
                    <a:pt x="143" y="285"/>
                  </a:cubicBezTo>
                  <a:close/>
                  <a:moveTo>
                    <a:pt x="143" y="6"/>
                  </a:moveTo>
                  <a:cubicBezTo>
                    <a:pt x="67" y="6"/>
                    <a:pt x="6" y="67"/>
                    <a:pt x="6" y="142"/>
                  </a:cubicBezTo>
                  <a:cubicBezTo>
                    <a:pt x="6" y="218"/>
                    <a:pt x="67" y="279"/>
                    <a:pt x="143" y="279"/>
                  </a:cubicBezTo>
                  <a:cubicBezTo>
                    <a:pt x="218" y="279"/>
                    <a:pt x="279" y="218"/>
                    <a:pt x="279" y="142"/>
                  </a:cubicBezTo>
                  <a:cubicBezTo>
                    <a:pt x="279" y="67"/>
                    <a:pt x="218" y="6"/>
                    <a:pt x="143" y="6"/>
                  </a:cubicBezTo>
                  <a:close/>
                  <a:moveTo>
                    <a:pt x="143" y="183"/>
                  </a:moveTo>
                  <a:cubicBezTo>
                    <a:pt x="120" y="183"/>
                    <a:pt x="102" y="165"/>
                    <a:pt x="102" y="142"/>
                  </a:cubicBezTo>
                  <a:cubicBezTo>
                    <a:pt x="102" y="120"/>
                    <a:pt x="120" y="102"/>
                    <a:pt x="143" y="102"/>
                  </a:cubicBezTo>
                  <a:cubicBezTo>
                    <a:pt x="165" y="102"/>
                    <a:pt x="183" y="120"/>
                    <a:pt x="183" y="142"/>
                  </a:cubicBezTo>
                  <a:cubicBezTo>
                    <a:pt x="183" y="165"/>
                    <a:pt x="165" y="183"/>
                    <a:pt x="143" y="183"/>
                  </a:cubicBezTo>
                  <a:close/>
                  <a:moveTo>
                    <a:pt x="143" y="108"/>
                  </a:moveTo>
                  <a:cubicBezTo>
                    <a:pt x="124" y="108"/>
                    <a:pt x="108" y="123"/>
                    <a:pt x="108" y="142"/>
                  </a:cubicBezTo>
                  <a:cubicBezTo>
                    <a:pt x="108" y="161"/>
                    <a:pt x="124" y="177"/>
                    <a:pt x="143" y="177"/>
                  </a:cubicBezTo>
                  <a:cubicBezTo>
                    <a:pt x="162" y="177"/>
                    <a:pt x="177" y="161"/>
                    <a:pt x="177" y="142"/>
                  </a:cubicBezTo>
                  <a:cubicBezTo>
                    <a:pt x="177" y="123"/>
                    <a:pt x="162" y="108"/>
                    <a:pt x="143" y="108"/>
                  </a:cubicBezTo>
                  <a:close/>
                  <a:moveTo>
                    <a:pt x="143" y="170"/>
                  </a:moveTo>
                  <a:cubicBezTo>
                    <a:pt x="128" y="170"/>
                    <a:pt x="115" y="157"/>
                    <a:pt x="115" y="142"/>
                  </a:cubicBezTo>
                  <a:cubicBezTo>
                    <a:pt x="115" y="127"/>
                    <a:pt x="128" y="115"/>
                    <a:pt x="143" y="115"/>
                  </a:cubicBezTo>
                  <a:cubicBezTo>
                    <a:pt x="158" y="115"/>
                    <a:pt x="170" y="127"/>
                    <a:pt x="170" y="142"/>
                  </a:cubicBezTo>
                  <a:cubicBezTo>
                    <a:pt x="170" y="157"/>
                    <a:pt x="158" y="170"/>
                    <a:pt x="143" y="170"/>
                  </a:cubicBezTo>
                  <a:close/>
                  <a:moveTo>
                    <a:pt x="143" y="121"/>
                  </a:moveTo>
                  <a:cubicBezTo>
                    <a:pt x="131" y="121"/>
                    <a:pt x="121" y="131"/>
                    <a:pt x="121" y="142"/>
                  </a:cubicBezTo>
                  <a:cubicBezTo>
                    <a:pt x="121" y="154"/>
                    <a:pt x="131" y="164"/>
                    <a:pt x="143" y="164"/>
                  </a:cubicBezTo>
                  <a:cubicBezTo>
                    <a:pt x="154" y="164"/>
                    <a:pt x="164" y="154"/>
                    <a:pt x="164" y="142"/>
                  </a:cubicBezTo>
                  <a:cubicBezTo>
                    <a:pt x="164" y="131"/>
                    <a:pt x="154" y="121"/>
                    <a:pt x="143" y="121"/>
                  </a:cubicBezTo>
                  <a:close/>
                  <a:moveTo>
                    <a:pt x="257" y="142"/>
                  </a:moveTo>
                  <a:cubicBezTo>
                    <a:pt x="251" y="142"/>
                    <a:pt x="251" y="142"/>
                    <a:pt x="251" y="142"/>
                  </a:cubicBezTo>
                  <a:cubicBezTo>
                    <a:pt x="251" y="82"/>
                    <a:pt x="202" y="34"/>
                    <a:pt x="143" y="34"/>
                  </a:cubicBezTo>
                  <a:cubicBezTo>
                    <a:pt x="143" y="28"/>
                    <a:pt x="143" y="28"/>
                    <a:pt x="143" y="28"/>
                  </a:cubicBezTo>
                  <a:cubicBezTo>
                    <a:pt x="206" y="28"/>
                    <a:pt x="257" y="79"/>
                    <a:pt x="257" y="142"/>
                  </a:cubicBezTo>
                  <a:close/>
                  <a:moveTo>
                    <a:pt x="227" y="134"/>
                  </a:moveTo>
                  <a:cubicBezTo>
                    <a:pt x="223" y="94"/>
                    <a:pt x="191" y="62"/>
                    <a:pt x="150" y="58"/>
                  </a:cubicBezTo>
                  <a:cubicBezTo>
                    <a:pt x="151" y="52"/>
                    <a:pt x="151" y="52"/>
                    <a:pt x="151" y="52"/>
                  </a:cubicBezTo>
                  <a:cubicBezTo>
                    <a:pt x="194" y="56"/>
                    <a:pt x="229" y="90"/>
                    <a:pt x="233" y="133"/>
                  </a:cubicBezTo>
                  <a:lnTo>
                    <a:pt x="227" y="134"/>
                  </a:lnTo>
                  <a:close/>
                  <a:moveTo>
                    <a:pt x="202" y="127"/>
                  </a:moveTo>
                  <a:cubicBezTo>
                    <a:pt x="197" y="106"/>
                    <a:pt x="180" y="89"/>
                    <a:pt x="159" y="83"/>
                  </a:cubicBezTo>
                  <a:cubicBezTo>
                    <a:pt x="161" y="78"/>
                    <a:pt x="161" y="78"/>
                    <a:pt x="161" y="78"/>
                  </a:cubicBezTo>
                  <a:cubicBezTo>
                    <a:pt x="184" y="84"/>
                    <a:pt x="202" y="103"/>
                    <a:pt x="208" y="126"/>
                  </a:cubicBezTo>
                  <a:lnTo>
                    <a:pt x="202" y="127"/>
                  </a:ln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1" name="Group 50">
            <a:extLst>
              <a:ext uri="{FF2B5EF4-FFF2-40B4-BE49-F238E27FC236}">
                <a16:creationId xmlns:a16="http://schemas.microsoft.com/office/drawing/2014/main" id="{A4CB8E20-BF02-4D4E-A66B-858244E256B7}"/>
              </a:ext>
            </a:extLst>
          </p:cNvPr>
          <p:cNvGrpSpPr/>
          <p:nvPr userDrawn="1"/>
        </p:nvGrpSpPr>
        <p:grpSpPr>
          <a:xfrm>
            <a:off x="8404226" y="2857501"/>
            <a:ext cx="3097212" cy="2640012"/>
            <a:chOff x="8404226" y="2857501"/>
            <a:chExt cx="3097212" cy="2640012"/>
          </a:xfrm>
        </p:grpSpPr>
        <p:sp>
          <p:nvSpPr>
            <p:cNvPr id="13" name="Freeform 10">
              <a:extLst>
                <a:ext uri="{FF2B5EF4-FFF2-40B4-BE49-F238E27FC236}">
                  <a16:creationId xmlns:a16="http://schemas.microsoft.com/office/drawing/2014/main" id="{56F05470-5AF8-4B9D-8D66-B0C4367C3003}"/>
                </a:ext>
              </a:extLst>
            </p:cNvPr>
            <p:cNvSpPr>
              <a:spLocks/>
            </p:cNvSpPr>
            <p:nvPr userDrawn="1"/>
          </p:nvSpPr>
          <p:spPr bwMode="auto">
            <a:xfrm>
              <a:off x="8404226" y="2857501"/>
              <a:ext cx="1914525" cy="1455738"/>
            </a:xfrm>
            <a:custGeom>
              <a:avLst/>
              <a:gdLst>
                <a:gd name="T0" fmla="*/ 507 w 510"/>
                <a:gd name="T1" fmla="*/ 387 h 387"/>
                <a:gd name="T2" fmla="*/ 505 w 510"/>
                <a:gd name="T3" fmla="*/ 386 h 387"/>
                <a:gd name="T4" fmla="*/ 2 w 510"/>
                <a:gd name="T5" fmla="*/ 6 h 387"/>
                <a:gd name="T6" fmla="*/ 1 w 510"/>
                <a:gd name="T7" fmla="*/ 2 h 387"/>
                <a:gd name="T8" fmla="*/ 5 w 510"/>
                <a:gd name="T9" fmla="*/ 1 h 387"/>
                <a:gd name="T10" fmla="*/ 509 w 510"/>
                <a:gd name="T11" fmla="*/ 381 h 387"/>
                <a:gd name="T12" fmla="*/ 509 w 510"/>
                <a:gd name="T13" fmla="*/ 386 h 387"/>
                <a:gd name="T14" fmla="*/ 507 w 510"/>
                <a:gd name="T15" fmla="*/ 387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87">
                  <a:moveTo>
                    <a:pt x="507" y="387"/>
                  </a:moveTo>
                  <a:cubicBezTo>
                    <a:pt x="506" y="387"/>
                    <a:pt x="506" y="387"/>
                    <a:pt x="505" y="386"/>
                  </a:cubicBezTo>
                  <a:cubicBezTo>
                    <a:pt x="2" y="6"/>
                    <a:pt x="2" y="6"/>
                    <a:pt x="2" y="6"/>
                  </a:cubicBezTo>
                  <a:cubicBezTo>
                    <a:pt x="0" y="5"/>
                    <a:pt x="0" y="3"/>
                    <a:pt x="1" y="2"/>
                  </a:cubicBezTo>
                  <a:cubicBezTo>
                    <a:pt x="2" y="1"/>
                    <a:pt x="4" y="0"/>
                    <a:pt x="5" y="1"/>
                  </a:cubicBezTo>
                  <a:cubicBezTo>
                    <a:pt x="509" y="381"/>
                    <a:pt x="509" y="381"/>
                    <a:pt x="509" y="381"/>
                  </a:cubicBezTo>
                  <a:cubicBezTo>
                    <a:pt x="510" y="382"/>
                    <a:pt x="510" y="384"/>
                    <a:pt x="509" y="386"/>
                  </a:cubicBezTo>
                  <a:cubicBezTo>
                    <a:pt x="509" y="386"/>
                    <a:pt x="508" y="387"/>
                    <a:pt x="507" y="387"/>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24">
              <a:extLst>
                <a:ext uri="{FF2B5EF4-FFF2-40B4-BE49-F238E27FC236}">
                  <a16:creationId xmlns:a16="http://schemas.microsoft.com/office/drawing/2014/main" id="{DB45B56B-2163-46AD-8190-A34506583CBD}"/>
                </a:ext>
              </a:extLst>
            </p:cNvPr>
            <p:cNvSpPr>
              <a:spLocks noChangeArrowheads="1"/>
            </p:cNvSpPr>
            <p:nvPr userDrawn="1"/>
          </p:nvSpPr>
          <p:spPr bwMode="auto">
            <a:xfrm>
              <a:off x="10109201" y="4098926"/>
              <a:ext cx="1381125" cy="13874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6FF9048E-6D35-478D-AA3E-C2FD2413FF1B}"/>
                </a:ext>
              </a:extLst>
            </p:cNvPr>
            <p:cNvSpPr>
              <a:spLocks noEditPoints="1"/>
            </p:cNvSpPr>
            <p:nvPr userDrawn="1"/>
          </p:nvSpPr>
          <p:spPr bwMode="auto">
            <a:xfrm>
              <a:off x="10098088" y="4087813"/>
              <a:ext cx="1403350" cy="1409700"/>
            </a:xfrm>
            <a:custGeom>
              <a:avLst/>
              <a:gdLst>
                <a:gd name="T0" fmla="*/ 187 w 374"/>
                <a:gd name="T1" fmla="*/ 375 h 375"/>
                <a:gd name="T2" fmla="*/ 0 w 374"/>
                <a:gd name="T3" fmla="*/ 187 h 375"/>
                <a:gd name="T4" fmla="*/ 187 w 374"/>
                <a:gd name="T5" fmla="*/ 0 h 375"/>
                <a:gd name="T6" fmla="*/ 374 w 374"/>
                <a:gd name="T7" fmla="*/ 187 h 375"/>
                <a:gd name="T8" fmla="*/ 187 w 374"/>
                <a:gd name="T9" fmla="*/ 375 h 375"/>
                <a:gd name="T10" fmla="*/ 187 w 374"/>
                <a:gd name="T11" fmla="*/ 6 h 375"/>
                <a:gd name="T12" fmla="*/ 6 w 374"/>
                <a:gd name="T13" fmla="*/ 187 h 375"/>
                <a:gd name="T14" fmla="*/ 187 w 374"/>
                <a:gd name="T15" fmla="*/ 369 h 375"/>
                <a:gd name="T16" fmla="*/ 368 w 374"/>
                <a:gd name="T17" fmla="*/ 187 h 375"/>
                <a:gd name="T18" fmla="*/ 187 w 374"/>
                <a:gd name="T19"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5">
                  <a:moveTo>
                    <a:pt x="187" y="375"/>
                  </a:moveTo>
                  <a:cubicBezTo>
                    <a:pt x="84" y="375"/>
                    <a:pt x="0" y="291"/>
                    <a:pt x="0" y="187"/>
                  </a:cubicBezTo>
                  <a:cubicBezTo>
                    <a:pt x="0" y="84"/>
                    <a:pt x="84" y="0"/>
                    <a:pt x="187" y="0"/>
                  </a:cubicBezTo>
                  <a:cubicBezTo>
                    <a:pt x="290" y="0"/>
                    <a:pt x="374" y="84"/>
                    <a:pt x="374" y="187"/>
                  </a:cubicBezTo>
                  <a:cubicBezTo>
                    <a:pt x="374" y="291"/>
                    <a:pt x="290" y="375"/>
                    <a:pt x="187" y="375"/>
                  </a:cubicBezTo>
                  <a:close/>
                  <a:moveTo>
                    <a:pt x="187" y="6"/>
                  </a:moveTo>
                  <a:cubicBezTo>
                    <a:pt x="87" y="6"/>
                    <a:pt x="6" y="88"/>
                    <a:pt x="6" y="187"/>
                  </a:cubicBezTo>
                  <a:cubicBezTo>
                    <a:pt x="6" y="287"/>
                    <a:pt x="87" y="369"/>
                    <a:pt x="187" y="369"/>
                  </a:cubicBezTo>
                  <a:cubicBezTo>
                    <a:pt x="287" y="369"/>
                    <a:pt x="368" y="287"/>
                    <a:pt x="368" y="187"/>
                  </a:cubicBezTo>
                  <a:cubicBezTo>
                    <a:pt x="368" y="88"/>
                    <a:pt x="287" y="6"/>
                    <a:pt x="187" y="6"/>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467E85F4-7C96-4BBD-B70C-D1577668FBBF}"/>
                </a:ext>
              </a:extLst>
            </p:cNvPr>
            <p:cNvSpPr>
              <a:spLocks noEditPoints="1"/>
            </p:cNvSpPr>
            <p:nvPr userDrawn="1"/>
          </p:nvSpPr>
          <p:spPr bwMode="auto">
            <a:xfrm>
              <a:off x="10653713" y="4260851"/>
              <a:ext cx="292100" cy="1063625"/>
            </a:xfrm>
            <a:custGeom>
              <a:avLst/>
              <a:gdLst>
                <a:gd name="T0" fmla="*/ 24 w 78"/>
                <a:gd name="T1" fmla="*/ 236 h 283"/>
                <a:gd name="T2" fmla="*/ 19 w 78"/>
                <a:gd name="T3" fmla="*/ 191 h 283"/>
                <a:gd name="T4" fmla="*/ 17 w 78"/>
                <a:gd name="T5" fmla="*/ 166 h 283"/>
                <a:gd name="T6" fmla="*/ 14 w 78"/>
                <a:gd name="T7" fmla="*/ 121 h 283"/>
                <a:gd name="T8" fmla="*/ 15 w 78"/>
                <a:gd name="T9" fmla="*/ 109 h 283"/>
                <a:gd name="T10" fmla="*/ 27 w 78"/>
                <a:gd name="T11" fmla="*/ 37 h 283"/>
                <a:gd name="T12" fmla="*/ 56 w 78"/>
                <a:gd name="T13" fmla="*/ 20 h 283"/>
                <a:gd name="T14" fmla="*/ 65 w 78"/>
                <a:gd name="T15" fmla="*/ 48 h 283"/>
                <a:gd name="T16" fmla="*/ 64 w 78"/>
                <a:gd name="T17" fmla="*/ 116 h 283"/>
                <a:gd name="T18" fmla="*/ 65 w 78"/>
                <a:gd name="T19" fmla="*/ 141 h 283"/>
                <a:gd name="T20" fmla="*/ 58 w 78"/>
                <a:gd name="T21" fmla="*/ 182 h 283"/>
                <a:gd name="T22" fmla="*/ 53 w 78"/>
                <a:gd name="T23" fmla="*/ 224 h 283"/>
                <a:gd name="T24" fmla="*/ 78 w 78"/>
                <a:gd name="T25" fmla="*/ 271 h 283"/>
                <a:gd name="T26" fmla="*/ 72 w 78"/>
                <a:gd name="T27" fmla="*/ 261 h 283"/>
                <a:gd name="T28" fmla="*/ 6 w 78"/>
                <a:gd name="T29" fmla="*/ 252 h 283"/>
                <a:gd name="T30" fmla="*/ 63 w 78"/>
                <a:gd name="T31" fmla="*/ 249 h 283"/>
                <a:gd name="T32" fmla="*/ 39 w 78"/>
                <a:gd name="T33" fmla="*/ 254 h 283"/>
                <a:gd name="T34" fmla="*/ 15 w 78"/>
                <a:gd name="T35" fmla="*/ 253 h 283"/>
                <a:gd name="T36" fmla="*/ 24 w 78"/>
                <a:gd name="T37" fmla="*/ 254 h 283"/>
                <a:gd name="T38" fmla="*/ 20 w 78"/>
                <a:gd name="T39" fmla="*/ 121 h 283"/>
                <a:gd name="T40" fmla="*/ 21 w 78"/>
                <a:gd name="T41" fmla="*/ 158 h 283"/>
                <a:gd name="T42" fmla="*/ 32 w 78"/>
                <a:gd name="T43" fmla="*/ 186 h 283"/>
                <a:gd name="T44" fmla="*/ 25 w 78"/>
                <a:gd name="T45" fmla="*/ 196 h 283"/>
                <a:gd name="T46" fmla="*/ 29 w 78"/>
                <a:gd name="T47" fmla="*/ 240 h 283"/>
                <a:gd name="T48" fmla="*/ 52 w 78"/>
                <a:gd name="T49" fmla="*/ 252 h 283"/>
                <a:gd name="T50" fmla="*/ 49 w 78"/>
                <a:gd name="T51" fmla="*/ 241 h 283"/>
                <a:gd name="T52" fmla="*/ 53 w 78"/>
                <a:gd name="T53" fmla="*/ 196 h 283"/>
                <a:gd name="T54" fmla="*/ 45 w 78"/>
                <a:gd name="T55" fmla="*/ 186 h 283"/>
                <a:gd name="T56" fmla="*/ 57 w 78"/>
                <a:gd name="T57" fmla="*/ 158 h 283"/>
                <a:gd name="T58" fmla="*/ 58 w 78"/>
                <a:gd name="T59" fmla="*/ 121 h 283"/>
                <a:gd name="T60" fmla="*/ 31 w 78"/>
                <a:gd name="T61" fmla="*/ 126 h 283"/>
                <a:gd name="T62" fmla="*/ 29 w 78"/>
                <a:gd name="T63" fmla="*/ 113 h 283"/>
                <a:gd name="T64" fmla="*/ 20 w 78"/>
                <a:gd name="T65" fmla="*/ 112 h 283"/>
                <a:gd name="T66" fmla="*/ 58 w 78"/>
                <a:gd name="T67" fmla="*/ 114 h 283"/>
                <a:gd name="T68" fmla="*/ 48 w 78"/>
                <a:gd name="T69" fmla="*/ 113 h 283"/>
                <a:gd name="T70" fmla="*/ 38 w 78"/>
                <a:gd name="T71" fmla="*/ 108 h 283"/>
                <a:gd name="T72" fmla="*/ 59 w 78"/>
                <a:gd name="T73" fmla="*/ 105 h 283"/>
                <a:gd name="T74" fmla="*/ 60 w 78"/>
                <a:gd name="T75" fmla="*/ 58 h 283"/>
                <a:gd name="T76" fmla="*/ 66 w 78"/>
                <a:gd name="T77" fmla="*/ 77 h 283"/>
                <a:gd name="T78" fmla="*/ 35 w 78"/>
                <a:gd name="T79" fmla="*/ 97 h 283"/>
                <a:gd name="T80" fmla="*/ 23 w 78"/>
                <a:gd name="T81" fmla="*/ 104 h 283"/>
                <a:gd name="T82" fmla="*/ 45 w 78"/>
                <a:gd name="T83" fmla="*/ 91 h 283"/>
                <a:gd name="T84" fmla="*/ 34 w 78"/>
                <a:gd name="T85" fmla="*/ 80 h 283"/>
                <a:gd name="T86" fmla="*/ 18 w 78"/>
                <a:gd name="T87" fmla="*/ 90 h 283"/>
                <a:gd name="T88" fmla="*/ 16 w 78"/>
                <a:gd name="T89" fmla="*/ 90 h 283"/>
                <a:gd name="T90" fmla="*/ 14 w 78"/>
                <a:gd name="T91" fmla="*/ 65 h 283"/>
                <a:gd name="T92" fmla="*/ 11 w 78"/>
                <a:gd name="T93" fmla="*/ 96 h 283"/>
                <a:gd name="T94" fmla="*/ 57 w 78"/>
                <a:gd name="T95" fmla="*/ 90 h 283"/>
                <a:gd name="T96" fmla="*/ 51 w 78"/>
                <a:gd name="T97" fmla="*/ 91 h 283"/>
                <a:gd name="T98" fmla="*/ 20 w 78"/>
                <a:gd name="T99" fmla="*/ 80 h 283"/>
                <a:gd name="T100" fmla="*/ 60 w 78"/>
                <a:gd name="T101" fmla="*/ 68 h 283"/>
                <a:gd name="T102" fmla="*/ 43 w 78"/>
                <a:gd name="T103" fmla="*/ 69 h 283"/>
                <a:gd name="T104" fmla="*/ 19 w 78"/>
                <a:gd name="T105" fmla="*/ 74 h 283"/>
                <a:gd name="T106" fmla="*/ 37 w 78"/>
                <a:gd name="T107" fmla="*/ 69 h 283"/>
                <a:gd name="T108" fmla="*/ 19 w 78"/>
                <a:gd name="T109" fmla="*/ 68 h 283"/>
                <a:gd name="T110" fmla="*/ 50 w 78"/>
                <a:gd name="T111" fmla="*/ 54 h 283"/>
                <a:gd name="T112" fmla="*/ 39 w 78"/>
                <a:gd name="T113" fmla="*/ 45 h 283"/>
                <a:gd name="T114" fmla="*/ 29 w 78"/>
                <a:gd name="T115" fmla="*/ 54 h 283"/>
                <a:gd name="T116" fmla="*/ 48 w 78"/>
                <a:gd name="T117" fmla="*/ 27 h 283"/>
                <a:gd name="T118" fmla="*/ 32 w 78"/>
                <a:gd name="T119" fmla="*/ 3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283">
                  <a:moveTo>
                    <a:pt x="39" y="283"/>
                  </a:moveTo>
                  <a:cubicBezTo>
                    <a:pt x="7" y="283"/>
                    <a:pt x="1" y="272"/>
                    <a:pt x="0" y="271"/>
                  </a:cubicBezTo>
                  <a:cubicBezTo>
                    <a:pt x="0" y="270"/>
                    <a:pt x="0" y="270"/>
                    <a:pt x="0" y="270"/>
                  </a:cubicBezTo>
                  <a:cubicBezTo>
                    <a:pt x="0" y="252"/>
                    <a:pt x="0" y="252"/>
                    <a:pt x="0" y="252"/>
                  </a:cubicBezTo>
                  <a:cubicBezTo>
                    <a:pt x="0" y="245"/>
                    <a:pt x="9" y="239"/>
                    <a:pt x="24" y="236"/>
                  </a:cubicBezTo>
                  <a:cubicBezTo>
                    <a:pt x="24" y="235"/>
                    <a:pt x="25" y="234"/>
                    <a:pt x="25" y="233"/>
                  </a:cubicBezTo>
                  <a:cubicBezTo>
                    <a:pt x="25" y="230"/>
                    <a:pt x="25" y="227"/>
                    <a:pt x="25" y="224"/>
                  </a:cubicBezTo>
                  <a:cubicBezTo>
                    <a:pt x="24" y="221"/>
                    <a:pt x="24" y="219"/>
                    <a:pt x="23" y="215"/>
                  </a:cubicBezTo>
                  <a:cubicBezTo>
                    <a:pt x="21" y="208"/>
                    <a:pt x="19" y="202"/>
                    <a:pt x="19" y="196"/>
                  </a:cubicBezTo>
                  <a:cubicBezTo>
                    <a:pt x="19" y="194"/>
                    <a:pt x="19" y="192"/>
                    <a:pt x="19" y="191"/>
                  </a:cubicBezTo>
                  <a:cubicBezTo>
                    <a:pt x="20" y="189"/>
                    <a:pt x="20" y="188"/>
                    <a:pt x="20" y="186"/>
                  </a:cubicBezTo>
                  <a:cubicBezTo>
                    <a:pt x="20" y="186"/>
                    <a:pt x="20" y="186"/>
                    <a:pt x="20" y="186"/>
                  </a:cubicBezTo>
                  <a:cubicBezTo>
                    <a:pt x="20" y="185"/>
                    <a:pt x="20" y="184"/>
                    <a:pt x="20" y="182"/>
                  </a:cubicBezTo>
                  <a:cubicBezTo>
                    <a:pt x="19" y="180"/>
                    <a:pt x="19" y="179"/>
                    <a:pt x="19" y="177"/>
                  </a:cubicBezTo>
                  <a:cubicBezTo>
                    <a:pt x="18" y="174"/>
                    <a:pt x="18" y="170"/>
                    <a:pt x="17" y="166"/>
                  </a:cubicBezTo>
                  <a:cubicBezTo>
                    <a:pt x="16" y="164"/>
                    <a:pt x="16" y="161"/>
                    <a:pt x="15" y="159"/>
                  </a:cubicBezTo>
                  <a:cubicBezTo>
                    <a:pt x="15" y="155"/>
                    <a:pt x="14" y="152"/>
                    <a:pt x="14" y="149"/>
                  </a:cubicBezTo>
                  <a:cubicBezTo>
                    <a:pt x="13" y="147"/>
                    <a:pt x="13" y="144"/>
                    <a:pt x="13" y="141"/>
                  </a:cubicBezTo>
                  <a:cubicBezTo>
                    <a:pt x="13" y="140"/>
                    <a:pt x="13" y="140"/>
                    <a:pt x="13" y="140"/>
                  </a:cubicBezTo>
                  <a:cubicBezTo>
                    <a:pt x="13" y="133"/>
                    <a:pt x="13" y="127"/>
                    <a:pt x="14" y="121"/>
                  </a:cubicBezTo>
                  <a:cubicBezTo>
                    <a:pt x="14" y="120"/>
                    <a:pt x="14" y="119"/>
                    <a:pt x="14" y="118"/>
                  </a:cubicBezTo>
                  <a:cubicBezTo>
                    <a:pt x="14" y="118"/>
                    <a:pt x="14" y="117"/>
                    <a:pt x="14" y="117"/>
                  </a:cubicBezTo>
                  <a:cubicBezTo>
                    <a:pt x="14" y="116"/>
                    <a:pt x="14" y="116"/>
                    <a:pt x="14" y="116"/>
                  </a:cubicBezTo>
                  <a:cubicBezTo>
                    <a:pt x="14" y="114"/>
                    <a:pt x="14" y="113"/>
                    <a:pt x="14" y="111"/>
                  </a:cubicBezTo>
                  <a:cubicBezTo>
                    <a:pt x="14" y="111"/>
                    <a:pt x="15" y="110"/>
                    <a:pt x="15" y="109"/>
                  </a:cubicBezTo>
                  <a:cubicBezTo>
                    <a:pt x="10" y="107"/>
                    <a:pt x="6" y="102"/>
                    <a:pt x="5" y="97"/>
                  </a:cubicBezTo>
                  <a:cubicBezTo>
                    <a:pt x="4" y="86"/>
                    <a:pt x="2" y="74"/>
                    <a:pt x="1" y="63"/>
                  </a:cubicBezTo>
                  <a:cubicBezTo>
                    <a:pt x="1" y="56"/>
                    <a:pt x="6" y="50"/>
                    <a:pt x="13" y="48"/>
                  </a:cubicBezTo>
                  <a:cubicBezTo>
                    <a:pt x="21" y="45"/>
                    <a:pt x="25" y="42"/>
                    <a:pt x="27" y="41"/>
                  </a:cubicBezTo>
                  <a:cubicBezTo>
                    <a:pt x="27" y="41"/>
                    <a:pt x="27" y="39"/>
                    <a:pt x="27" y="37"/>
                  </a:cubicBezTo>
                  <a:cubicBezTo>
                    <a:pt x="26" y="37"/>
                    <a:pt x="26" y="36"/>
                    <a:pt x="26" y="36"/>
                  </a:cubicBezTo>
                  <a:cubicBezTo>
                    <a:pt x="26" y="34"/>
                    <a:pt x="25" y="32"/>
                    <a:pt x="24" y="30"/>
                  </a:cubicBezTo>
                  <a:cubicBezTo>
                    <a:pt x="23" y="27"/>
                    <a:pt x="22" y="24"/>
                    <a:pt x="22" y="20"/>
                  </a:cubicBezTo>
                  <a:cubicBezTo>
                    <a:pt x="22" y="11"/>
                    <a:pt x="23" y="0"/>
                    <a:pt x="39" y="0"/>
                  </a:cubicBezTo>
                  <a:cubicBezTo>
                    <a:pt x="54" y="0"/>
                    <a:pt x="56" y="11"/>
                    <a:pt x="56" y="20"/>
                  </a:cubicBezTo>
                  <a:cubicBezTo>
                    <a:pt x="56" y="23"/>
                    <a:pt x="54" y="27"/>
                    <a:pt x="53" y="30"/>
                  </a:cubicBezTo>
                  <a:cubicBezTo>
                    <a:pt x="52" y="32"/>
                    <a:pt x="51" y="34"/>
                    <a:pt x="51" y="36"/>
                  </a:cubicBezTo>
                  <a:cubicBezTo>
                    <a:pt x="51" y="37"/>
                    <a:pt x="51" y="39"/>
                    <a:pt x="51" y="40"/>
                  </a:cubicBezTo>
                  <a:cubicBezTo>
                    <a:pt x="51" y="40"/>
                    <a:pt x="51" y="41"/>
                    <a:pt x="51" y="41"/>
                  </a:cubicBezTo>
                  <a:cubicBezTo>
                    <a:pt x="53" y="42"/>
                    <a:pt x="57" y="45"/>
                    <a:pt x="65" y="48"/>
                  </a:cubicBezTo>
                  <a:cubicBezTo>
                    <a:pt x="72" y="50"/>
                    <a:pt x="77" y="56"/>
                    <a:pt x="76" y="63"/>
                  </a:cubicBezTo>
                  <a:cubicBezTo>
                    <a:pt x="75" y="74"/>
                    <a:pt x="74" y="86"/>
                    <a:pt x="72" y="97"/>
                  </a:cubicBezTo>
                  <a:cubicBezTo>
                    <a:pt x="72" y="102"/>
                    <a:pt x="68" y="107"/>
                    <a:pt x="63" y="109"/>
                  </a:cubicBezTo>
                  <a:cubicBezTo>
                    <a:pt x="63" y="110"/>
                    <a:pt x="63" y="111"/>
                    <a:pt x="63" y="111"/>
                  </a:cubicBezTo>
                  <a:cubicBezTo>
                    <a:pt x="64" y="113"/>
                    <a:pt x="64" y="114"/>
                    <a:pt x="64" y="116"/>
                  </a:cubicBezTo>
                  <a:cubicBezTo>
                    <a:pt x="64" y="116"/>
                    <a:pt x="64" y="116"/>
                    <a:pt x="64" y="117"/>
                  </a:cubicBezTo>
                  <a:cubicBezTo>
                    <a:pt x="64" y="117"/>
                    <a:pt x="64" y="118"/>
                    <a:pt x="64" y="118"/>
                  </a:cubicBezTo>
                  <a:cubicBezTo>
                    <a:pt x="64" y="119"/>
                    <a:pt x="64" y="120"/>
                    <a:pt x="64" y="121"/>
                  </a:cubicBezTo>
                  <a:cubicBezTo>
                    <a:pt x="65" y="127"/>
                    <a:pt x="65" y="133"/>
                    <a:pt x="65" y="140"/>
                  </a:cubicBezTo>
                  <a:cubicBezTo>
                    <a:pt x="65" y="141"/>
                    <a:pt x="65" y="141"/>
                    <a:pt x="65" y="141"/>
                  </a:cubicBezTo>
                  <a:cubicBezTo>
                    <a:pt x="65" y="144"/>
                    <a:pt x="64" y="147"/>
                    <a:pt x="64" y="149"/>
                  </a:cubicBezTo>
                  <a:cubicBezTo>
                    <a:pt x="64" y="152"/>
                    <a:pt x="63" y="156"/>
                    <a:pt x="63" y="159"/>
                  </a:cubicBezTo>
                  <a:cubicBezTo>
                    <a:pt x="62" y="161"/>
                    <a:pt x="62" y="164"/>
                    <a:pt x="61" y="166"/>
                  </a:cubicBezTo>
                  <a:cubicBezTo>
                    <a:pt x="60" y="170"/>
                    <a:pt x="59" y="174"/>
                    <a:pt x="59" y="177"/>
                  </a:cubicBezTo>
                  <a:cubicBezTo>
                    <a:pt x="59" y="179"/>
                    <a:pt x="58" y="180"/>
                    <a:pt x="58" y="182"/>
                  </a:cubicBezTo>
                  <a:cubicBezTo>
                    <a:pt x="58" y="184"/>
                    <a:pt x="58" y="185"/>
                    <a:pt x="58" y="186"/>
                  </a:cubicBezTo>
                  <a:cubicBezTo>
                    <a:pt x="58" y="188"/>
                    <a:pt x="58" y="189"/>
                    <a:pt x="59" y="190"/>
                  </a:cubicBezTo>
                  <a:cubicBezTo>
                    <a:pt x="59" y="192"/>
                    <a:pt x="59" y="194"/>
                    <a:pt x="59" y="196"/>
                  </a:cubicBezTo>
                  <a:cubicBezTo>
                    <a:pt x="59" y="202"/>
                    <a:pt x="57" y="208"/>
                    <a:pt x="55" y="215"/>
                  </a:cubicBezTo>
                  <a:cubicBezTo>
                    <a:pt x="54" y="219"/>
                    <a:pt x="53" y="221"/>
                    <a:pt x="53" y="224"/>
                  </a:cubicBezTo>
                  <a:cubicBezTo>
                    <a:pt x="53" y="227"/>
                    <a:pt x="53" y="230"/>
                    <a:pt x="53" y="233"/>
                  </a:cubicBezTo>
                  <a:cubicBezTo>
                    <a:pt x="53" y="234"/>
                    <a:pt x="53" y="235"/>
                    <a:pt x="54" y="236"/>
                  </a:cubicBezTo>
                  <a:cubicBezTo>
                    <a:pt x="69" y="239"/>
                    <a:pt x="78" y="245"/>
                    <a:pt x="78" y="252"/>
                  </a:cubicBezTo>
                  <a:cubicBezTo>
                    <a:pt x="78" y="270"/>
                    <a:pt x="78" y="270"/>
                    <a:pt x="78" y="270"/>
                  </a:cubicBezTo>
                  <a:cubicBezTo>
                    <a:pt x="78" y="270"/>
                    <a:pt x="78" y="271"/>
                    <a:pt x="78" y="271"/>
                  </a:cubicBezTo>
                  <a:cubicBezTo>
                    <a:pt x="77" y="272"/>
                    <a:pt x="70" y="283"/>
                    <a:pt x="39" y="283"/>
                  </a:cubicBezTo>
                  <a:close/>
                  <a:moveTo>
                    <a:pt x="6" y="269"/>
                  </a:moveTo>
                  <a:cubicBezTo>
                    <a:pt x="7" y="270"/>
                    <a:pt x="15" y="277"/>
                    <a:pt x="39" y="277"/>
                  </a:cubicBezTo>
                  <a:cubicBezTo>
                    <a:pt x="63" y="277"/>
                    <a:pt x="70" y="270"/>
                    <a:pt x="72" y="269"/>
                  </a:cubicBezTo>
                  <a:cubicBezTo>
                    <a:pt x="72" y="261"/>
                    <a:pt x="72" y="261"/>
                    <a:pt x="72" y="261"/>
                  </a:cubicBezTo>
                  <a:cubicBezTo>
                    <a:pt x="65" y="266"/>
                    <a:pt x="52" y="268"/>
                    <a:pt x="39" y="268"/>
                  </a:cubicBezTo>
                  <a:cubicBezTo>
                    <a:pt x="26" y="268"/>
                    <a:pt x="13" y="266"/>
                    <a:pt x="6" y="261"/>
                  </a:cubicBezTo>
                  <a:lnTo>
                    <a:pt x="6" y="269"/>
                  </a:lnTo>
                  <a:close/>
                  <a:moveTo>
                    <a:pt x="20" y="243"/>
                  </a:moveTo>
                  <a:cubicBezTo>
                    <a:pt x="11" y="245"/>
                    <a:pt x="6" y="249"/>
                    <a:pt x="6" y="252"/>
                  </a:cubicBezTo>
                  <a:cubicBezTo>
                    <a:pt x="6" y="256"/>
                    <a:pt x="19" y="262"/>
                    <a:pt x="39" y="262"/>
                  </a:cubicBezTo>
                  <a:cubicBezTo>
                    <a:pt x="59" y="262"/>
                    <a:pt x="72" y="256"/>
                    <a:pt x="72" y="252"/>
                  </a:cubicBezTo>
                  <a:cubicBezTo>
                    <a:pt x="72" y="249"/>
                    <a:pt x="67" y="246"/>
                    <a:pt x="59" y="243"/>
                  </a:cubicBezTo>
                  <a:cubicBezTo>
                    <a:pt x="59" y="244"/>
                    <a:pt x="59" y="244"/>
                    <a:pt x="60" y="244"/>
                  </a:cubicBezTo>
                  <a:cubicBezTo>
                    <a:pt x="62" y="247"/>
                    <a:pt x="63" y="248"/>
                    <a:pt x="63" y="249"/>
                  </a:cubicBezTo>
                  <a:cubicBezTo>
                    <a:pt x="64" y="249"/>
                    <a:pt x="65" y="253"/>
                    <a:pt x="64" y="256"/>
                  </a:cubicBezTo>
                  <a:cubicBezTo>
                    <a:pt x="64" y="257"/>
                    <a:pt x="63" y="258"/>
                    <a:pt x="61" y="258"/>
                  </a:cubicBezTo>
                  <a:cubicBezTo>
                    <a:pt x="59" y="259"/>
                    <a:pt x="52" y="259"/>
                    <a:pt x="48" y="257"/>
                  </a:cubicBezTo>
                  <a:cubicBezTo>
                    <a:pt x="47" y="257"/>
                    <a:pt x="44" y="255"/>
                    <a:pt x="41" y="254"/>
                  </a:cubicBezTo>
                  <a:cubicBezTo>
                    <a:pt x="40" y="254"/>
                    <a:pt x="40" y="254"/>
                    <a:pt x="39" y="254"/>
                  </a:cubicBezTo>
                  <a:cubicBezTo>
                    <a:pt x="39" y="254"/>
                    <a:pt x="39" y="254"/>
                    <a:pt x="39" y="254"/>
                  </a:cubicBezTo>
                  <a:cubicBezTo>
                    <a:pt x="38" y="254"/>
                    <a:pt x="38" y="254"/>
                    <a:pt x="37" y="254"/>
                  </a:cubicBezTo>
                  <a:cubicBezTo>
                    <a:pt x="32" y="257"/>
                    <a:pt x="26" y="260"/>
                    <a:pt x="24" y="260"/>
                  </a:cubicBezTo>
                  <a:cubicBezTo>
                    <a:pt x="24" y="260"/>
                    <a:pt x="23" y="260"/>
                    <a:pt x="23" y="260"/>
                  </a:cubicBezTo>
                  <a:cubicBezTo>
                    <a:pt x="19" y="260"/>
                    <a:pt x="15" y="257"/>
                    <a:pt x="15" y="253"/>
                  </a:cubicBezTo>
                  <a:cubicBezTo>
                    <a:pt x="15" y="250"/>
                    <a:pt x="17" y="248"/>
                    <a:pt x="20" y="243"/>
                  </a:cubicBezTo>
                  <a:close/>
                  <a:moveTo>
                    <a:pt x="29" y="240"/>
                  </a:moveTo>
                  <a:cubicBezTo>
                    <a:pt x="28" y="242"/>
                    <a:pt x="27" y="244"/>
                    <a:pt x="26" y="246"/>
                  </a:cubicBezTo>
                  <a:cubicBezTo>
                    <a:pt x="24" y="248"/>
                    <a:pt x="21" y="252"/>
                    <a:pt x="21" y="253"/>
                  </a:cubicBezTo>
                  <a:cubicBezTo>
                    <a:pt x="21" y="253"/>
                    <a:pt x="21" y="254"/>
                    <a:pt x="24" y="254"/>
                  </a:cubicBezTo>
                  <a:cubicBezTo>
                    <a:pt x="25" y="254"/>
                    <a:pt x="31" y="251"/>
                    <a:pt x="35" y="248"/>
                  </a:cubicBezTo>
                  <a:cubicBezTo>
                    <a:pt x="36" y="248"/>
                    <a:pt x="36" y="248"/>
                    <a:pt x="36" y="248"/>
                  </a:cubicBezTo>
                  <a:cubicBezTo>
                    <a:pt x="34" y="139"/>
                    <a:pt x="34" y="139"/>
                    <a:pt x="34" y="139"/>
                  </a:cubicBezTo>
                  <a:cubicBezTo>
                    <a:pt x="30" y="137"/>
                    <a:pt x="26" y="133"/>
                    <a:pt x="25" y="128"/>
                  </a:cubicBezTo>
                  <a:cubicBezTo>
                    <a:pt x="24" y="124"/>
                    <a:pt x="22" y="122"/>
                    <a:pt x="20" y="121"/>
                  </a:cubicBezTo>
                  <a:cubicBezTo>
                    <a:pt x="20" y="121"/>
                    <a:pt x="20" y="121"/>
                    <a:pt x="20" y="121"/>
                  </a:cubicBezTo>
                  <a:cubicBezTo>
                    <a:pt x="19" y="127"/>
                    <a:pt x="19" y="133"/>
                    <a:pt x="19" y="140"/>
                  </a:cubicBezTo>
                  <a:cubicBezTo>
                    <a:pt x="19" y="141"/>
                    <a:pt x="19" y="141"/>
                    <a:pt x="19" y="141"/>
                  </a:cubicBezTo>
                  <a:cubicBezTo>
                    <a:pt x="19" y="144"/>
                    <a:pt x="19" y="146"/>
                    <a:pt x="20" y="149"/>
                  </a:cubicBezTo>
                  <a:cubicBezTo>
                    <a:pt x="20" y="152"/>
                    <a:pt x="20" y="155"/>
                    <a:pt x="21" y="158"/>
                  </a:cubicBezTo>
                  <a:cubicBezTo>
                    <a:pt x="22" y="160"/>
                    <a:pt x="22" y="162"/>
                    <a:pt x="23" y="165"/>
                  </a:cubicBezTo>
                  <a:cubicBezTo>
                    <a:pt x="23" y="168"/>
                    <a:pt x="24" y="172"/>
                    <a:pt x="25" y="177"/>
                  </a:cubicBezTo>
                  <a:cubicBezTo>
                    <a:pt x="25" y="178"/>
                    <a:pt x="25" y="180"/>
                    <a:pt x="26" y="181"/>
                  </a:cubicBezTo>
                  <a:cubicBezTo>
                    <a:pt x="26" y="182"/>
                    <a:pt x="26" y="183"/>
                    <a:pt x="26" y="184"/>
                  </a:cubicBezTo>
                  <a:cubicBezTo>
                    <a:pt x="28" y="185"/>
                    <a:pt x="30" y="185"/>
                    <a:pt x="32" y="186"/>
                  </a:cubicBezTo>
                  <a:cubicBezTo>
                    <a:pt x="34" y="186"/>
                    <a:pt x="35" y="187"/>
                    <a:pt x="34" y="189"/>
                  </a:cubicBezTo>
                  <a:cubicBezTo>
                    <a:pt x="34" y="191"/>
                    <a:pt x="33" y="192"/>
                    <a:pt x="31" y="191"/>
                  </a:cubicBezTo>
                  <a:cubicBezTo>
                    <a:pt x="31" y="191"/>
                    <a:pt x="28" y="191"/>
                    <a:pt x="25" y="190"/>
                  </a:cubicBezTo>
                  <a:cubicBezTo>
                    <a:pt x="25" y="191"/>
                    <a:pt x="25" y="191"/>
                    <a:pt x="25" y="191"/>
                  </a:cubicBezTo>
                  <a:cubicBezTo>
                    <a:pt x="25" y="193"/>
                    <a:pt x="25" y="194"/>
                    <a:pt x="25" y="196"/>
                  </a:cubicBezTo>
                  <a:cubicBezTo>
                    <a:pt x="25" y="201"/>
                    <a:pt x="26" y="207"/>
                    <a:pt x="28" y="213"/>
                  </a:cubicBezTo>
                  <a:cubicBezTo>
                    <a:pt x="29" y="217"/>
                    <a:pt x="30" y="220"/>
                    <a:pt x="31" y="223"/>
                  </a:cubicBezTo>
                  <a:cubicBezTo>
                    <a:pt x="31" y="227"/>
                    <a:pt x="31" y="230"/>
                    <a:pt x="31" y="233"/>
                  </a:cubicBezTo>
                  <a:cubicBezTo>
                    <a:pt x="31" y="236"/>
                    <a:pt x="30" y="238"/>
                    <a:pt x="29" y="240"/>
                  </a:cubicBezTo>
                  <a:cubicBezTo>
                    <a:pt x="29" y="240"/>
                    <a:pt x="29" y="240"/>
                    <a:pt x="29" y="240"/>
                  </a:cubicBezTo>
                  <a:cubicBezTo>
                    <a:pt x="29" y="240"/>
                    <a:pt x="29" y="240"/>
                    <a:pt x="29" y="240"/>
                  </a:cubicBezTo>
                  <a:cubicBezTo>
                    <a:pt x="29" y="240"/>
                    <a:pt x="29" y="240"/>
                    <a:pt x="29" y="240"/>
                  </a:cubicBezTo>
                  <a:cubicBezTo>
                    <a:pt x="29" y="240"/>
                    <a:pt x="29" y="240"/>
                    <a:pt x="29" y="240"/>
                  </a:cubicBezTo>
                  <a:close/>
                  <a:moveTo>
                    <a:pt x="42" y="248"/>
                  </a:moveTo>
                  <a:cubicBezTo>
                    <a:pt x="44" y="249"/>
                    <a:pt x="50" y="251"/>
                    <a:pt x="52" y="252"/>
                  </a:cubicBezTo>
                  <a:cubicBezTo>
                    <a:pt x="53" y="253"/>
                    <a:pt x="56" y="253"/>
                    <a:pt x="58" y="253"/>
                  </a:cubicBezTo>
                  <a:cubicBezTo>
                    <a:pt x="58" y="252"/>
                    <a:pt x="58" y="252"/>
                    <a:pt x="58" y="252"/>
                  </a:cubicBezTo>
                  <a:cubicBezTo>
                    <a:pt x="58" y="251"/>
                    <a:pt x="56" y="249"/>
                    <a:pt x="55" y="248"/>
                  </a:cubicBezTo>
                  <a:cubicBezTo>
                    <a:pt x="53" y="245"/>
                    <a:pt x="50" y="243"/>
                    <a:pt x="49" y="241"/>
                  </a:cubicBezTo>
                  <a:cubicBezTo>
                    <a:pt x="49" y="241"/>
                    <a:pt x="49" y="241"/>
                    <a:pt x="49" y="241"/>
                  </a:cubicBezTo>
                  <a:cubicBezTo>
                    <a:pt x="49" y="240"/>
                    <a:pt x="49" y="240"/>
                    <a:pt x="49" y="240"/>
                  </a:cubicBezTo>
                  <a:cubicBezTo>
                    <a:pt x="48" y="238"/>
                    <a:pt x="47" y="236"/>
                    <a:pt x="47" y="233"/>
                  </a:cubicBezTo>
                  <a:cubicBezTo>
                    <a:pt x="47" y="230"/>
                    <a:pt x="47" y="227"/>
                    <a:pt x="47" y="223"/>
                  </a:cubicBezTo>
                  <a:cubicBezTo>
                    <a:pt x="48" y="220"/>
                    <a:pt x="48" y="217"/>
                    <a:pt x="49" y="213"/>
                  </a:cubicBezTo>
                  <a:cubicBezTo>
                    <a:pt x="51" y="207"/>
                    <a:pt x="53" y="201"/>
                    <a:pt x="53" y="196"/>
                  </a:cubicBezTo>
                  <a:cubicBezTo>
                    <a:pt x="53" y="194"/>
                    <a:pt x="53" y="193"/>
                    <a:pt x="53" y="191"/>
                  </a:cubicBezTo>
                  <a:cubicBezTo>
                    <a:pt x="53" y="191"/>
                    <a:pt x="52" y="191"/>
                    <a:pt x="52" y="190"/>
                  </a:cubicBezTo>
                  <a:cubicBezTo>
                    <a:pt x="50" y="191"/>
                    <a:pt x="47" y="191"/>
                    <a:pt x="46" y="191"/>
                  </a:cubicBezTo>
                  <a:cubicBezTo>
                    <a:pt x="45" y="192"/>
                    <a:pt x="43" y="191"/>
                    <a:pt x="43" y="189"/>
                  </a:cubicBezTo>
                  <a:cubicBezTo>
                    <a:pt x="43" y="187"/>
                    <a:pt x="44" y="186"/>
                    <a:pt x="45" y="186"/>
                  </a:cubicBezTo>
                  <a:cubicBezTo>
                    <a:pt x="47" y="185"/>
                    <a:pt x="50" y="185"/>
                    <a:pt x="52" y="184"/>
                  </a:cubicBezTo>
                  <a:cubicBezTo>
                    <a:pt x="52" y="183"/>
                    <a:pt x="52" y="182"/>
                    <a:pt x="52" y="181"/>
                  </a:cubicBezTo>
                  <a:cubicBezTo>
                    <a:pt x="52" y="180"/>
                    <a:pt x="53" y="178"/>
                    <a:pt x="53" y="177"/>
                  </a:cubicBezTo>
                  <a:cubicBezTo>
                    <a:pt x="54" y="172"/>
                    <a:pt x="54" y="168"/>
                    <a:pt x="55" y="165"/>
                  </a:cubicBezTo>
                  <a:cubicBezTo>
                    <a:pt x="56" y="162"/>
                    <a:pt x="56" y="160"/>
                    <a:pt x="57" y="158"/>
                  </a:cubicBezTo>
                  <a:cubicBezTo>
                    <a:pt x="57" y="155"/>
                    <a:pt x="58" y="152"/>
                    <a:pt x="58" y="149"/>
                  </a:cubicBezTo>
                  <a:cubicBezTo>
                    <a:pt x="58" y="146"/>
                    <a:pt x="59" y="144"/>
                    <a:pt x="59" y="141"/>
                  </a:cubicBezTo>
                  <a:cubicBezTo>
                    <a:pt x="59" y="140"/>
                    <a:pt x="59" y="140"/>
                    <a:pt x="59" y="140"/>
                  </a:cubicBezTo>
                  <a:cubicBezTo>
                    <a:pt x="59" y="133"/>
                    <a:pt x="59" y="127"/>
                    <a:pt x="58" y="121"/>
                  </a:cubicBezTo>
                  <a:cubicBezTo>
                    <a:pt x="58" y="121"/>
                    <a:pt x="58" y="121"/>
                    <a:pt x="58" y="121"/>
                  </a:cubicBezTo>
                  <a:cubicBezTo>
                    <a:pt x="56" y="122"/>
                    <a:pt x="54" y="124"/>
                    <a:pt x="53" y="128"/>
                  </a:cubicBezTo>
                  <a:cubicBezTo>
                    <a:pt x="52" y="133"/>
                    <a:pt x="48" y="137"/>
                    <a:pt x="44" y="139"/>
                  </a:cubicBezTo>
                  <a:lnTo>
                    <a:pt x="42" y="248"/>
                  </a:lnTo>
                  <a:close/>
                  <a:moveTo>
                    <a:pt x="20" y="114"/>
                  </a:moveTo>
                  <a:cubicBezTo>
                    <a:pt x="25" y="116"/>
                    <a:pt x="29" y="120"/>
                    <a:pt x="31" y="126"/>
                  </a:cubicBezTo>
                  <a:cubicBezTo>
                    <a:pt x="31" y="129"/>
                    <a:pt x="33" y="131"/>
                    <a:pt x="34" y="132"/>
                  </a:cubicBezTo>
                  <a:cubicBezTo>
                    <a:pt x="34" y="118"/>
                    <a:pt x="34" y="118"/>
                    <a:pt x="34" y="118"/>
                  </a:cubicBezTo>
                  <a:cubicBezTo>
                    <a:pt x="31" y="118"/>
                    <a:pt x="31" y="118"/>
                    <a:pt x="31" y="118"/>
                  </a:cubicBezTo>
                  <a:cubicBezTo>
                    <a:pt x="29" y="118"/>
                    <a:pt x="28" y="118"/>
                    <a:pt x="28" y="116"/>
                  </a:cubicBezTo>
                  <a:cubicBezTo>
                    <a:pt x="27" y="115"/>
                    <a:pt x="28" y="114"/>
                    <a:pt x="29" y="113"/>
                  </a:cubicBezTo>
                  <a:cubicBezTo>
                    <a:pt x="29" y="113"/>
                    <a:pt x="30" y="112"/>
                    <a:pt x="30" y="112"/>
                  </a:cubicBezTo>
                  <a:cubicBezTo>
                    <a:pt x="28" y="111"/>
                    <a:pt x="26" y="110"/>
                    <a:pt x="25" y="110"/>
                  </a:cubicBezTo>
                  <a:cubicBezTo>
                    <a:pt x="24" y="110"/>
                    <a:pt x="23" y="111"/>
                    <a:pt x="22" y="111"/>
                  </a:cubicBezTo>
                  <a:cubicBezTo>
                    <a:pt x="22" y="111"/>
                    <a:pt x="21" y="111"/>
                    <a:pt x="20" y="111"/>
                  </a:cubicBezTo>
                  <a:cubicBezTo>
                    <a:pt x="20" y="111"/>
                    <a:pt x="20" y="112"/>
                    <a:pt x="20" y="112"/>
                  </a:cubicBezTo>
                  <a:cubicBezTo>
                    <a:pt x="20" y="113"/>
                    <a:pt x="20" y="114"/>
                    <a:pt x="20" y="114"/>
                  </a:cubicBezTo>
                  <a:close/>
                  <a:moveTo>
                    <a:pt x="44" y="118"/>
                  </a:moveTo>
                  <a:cubicBezTo>
                    <a:pt x="44" y="132"/>
                    <a:pt x="44" y="132"/>
                    <a:pt x="44" y="132"/>
                  </a:cubicBezTo>
                  <a:cubicBezTo>
                    <a:pt x="45" y="131"/>
                    <a:pt x="47" y="129"/>
                    <a:pt x="47" y="126"/>
                  </a:cubicBezTo>
                  <a:cubicBezTo>
                    <a:pt x="49" y="120"/>
                    <a:pt x="53" y="116"/>
                    <a:pt x="58" y="114"/>
                  </a:cubicBezTo>
                  <a:cubicBezTo>
                    <a:pt x="58" y="114"/>
                    <a:pt x="58" y="113"/>
                    <a:pt x="58" y="112"/>
                  </a:cubicBezTo>
                  <a:cubicBezTo>
                    <a:pt x="57" y="112"/>
                    <a:pt x="57" y="111"/>
                    <a:pt x="57" y="111"/>
                  </a:cubicBezTo>
                  <a:cubicBezTo>
                    <a:pt x="55" y="112"/>
                    <a:pt x="52" y="112"/>
                    <a:pt x="49" y="112"/>
                  </a:cubicBezTo>
                  <a:cubicBezTo>
                    <a:pt x="48" y="112"/>
                    <a:pt x="47" y="112"/>
                    <a:pt x="46" y="112"/>
                  </a:cubicBezTo>
                  <a:cubicBezTo>
                    <a:pt x="48" y="112"/>
                    <a:pt x="48" y="113"/>
                    <a:pt x="48" y="113"/>
                  </a:cubicBezTo>
                  <a:cubicBezTo>
                    <a:pt x="49" y="114"/>
                    <a:pt x="50" y="115"/>
                    <a:pt x="49" y="116"/>
                  </a:cubicBezTo>
                  <a:cubicBezTo>
                    <a:pt x="49" y="118"/>
                    <a:pt x="48" y="118"/>
                    <a:pt x="47" y="118"/>
                  </a:cubicBezTo>
                  <a:lnTo>
                    <a:pt x="44" y="118"/>
                  </a:lnTo>
                  <a:close/>
                  <a:moveTo>
                    <a:pt x="30" y="105"/>
                  </a:moveTo>
                  <a:cubicBezTo>
                    <a:pt x="32" y="106"/>
                    <a:pt x="34" y="107"/>
                    <a:pt x="38" y="108"/>
                  </a:cubicBezTo>
                  <a:cubicBezTo>
                    <a:pt x="38" y="108"/>
                    <a:pt x="39" y="107"/>
                    <a:pt x="40" y="107"/>
                  </a:cubicBezTo>
                  <a:cubicBezTo>
                    <a:pt x="41" y="106"/>
                    <a:pt x="42" y="106"/>
                    <a:pt x="44" y="106"/>
                  </a:cubicBezTo>
                  <a:cubicBezTo>
                    <a:pt x="46" y="106"/>
                    <a:pt x="47" y="106"/>
                    <a:pt x="49" y="106"/>
                  </a:cubicBezTo>
                  <a:cubicBezTo>
                    <a:pt x="53" y="106"/>
                    <a:pt x="56" y="105"/>
                    <a:pt x="59" y="105"/>
                  </a:cubicBezTo>
                  <a:cubicBezTo>
                    <a:pt x="59" y="105"/>
                    <a:pt x="59" y="105"/>
                    <a:pt x="59" y="105"/>
                  </a:cubicBezTo>
                  <a:cubicBezTo>
                    <a:pt x="59" y="105"/>
                    <a:pt x="59" y="105"/>
                    <a:pt x="59" y="105"/>
                  </a:cubicBezTo>
                  <a:cubicBezTo>
                    <a:pt x="63" y="103"/>
                    <a:pt x="66" y="100"/>
                    <a:pt x="66" y="96"/>
                  </a:cubicBezTo>
                  <a:cubicBezTo>
                    <a:pt x="68" y="85"/>
                    <a:pt x="69" y="73"/>
                    <a:pt x="70" y="62"/>
                  </a:cubicBezTo>
                  <a:cubicBezTo>
                    <a:pt x="71" y="59"/>
                    <a:pt x="68" y="56"/>
                    <a:pt x="65" y="55"/>
                  </a:cubicBezTo>
                  <a:cubicBezTo>
                    <a:pt x="60" y="58"/>
                    <a:pt x="60" y="58"/>
                    <a:pt x="60" y="58"/>
                  </a:cubicBezTo>
                  <a:cubicBezTo>
                    <a:pt x="62" y="59"/>
                    <a:pt x="63" y="61"/>
                    <a:pt x="64" y="62"/>
                  </a:cubicBezTo>
                  <a:cubicBezTo>
                    <a:pt x="64" y="63"/>
                    <a:pt x="65" y="64"/>
                    <a:pt x="65" y="65"/>
                  </a:cubicBezTo>
                  <a:cubicBezTo>
                    <a:pt x="67" y="67"/>
                    <a:pt x="67" y="69"/>
                    <a:pt x="67" y="72"/>
                  </a:cubicBezTo>
                  <a:cubicBezTo>
                    <a:pt x="66" y="73"/>
                    <a:pt x="66" y="75"/>
                    <a:pt x="66" y="77"/>
                  </a:cubicBezTo>
                  <a:cubicBezTo>
                    <a:pt x="66" y="77"/>
                    <a:pt x="66" y="77"/>
                    <a:pt x="66" y="77"/>
                  </a:cubicBezTo>
                  <a:cubicBezTo>
                    <a:pt x="65" y="84"/>
                    <a:pt x="63" y="92"/>
                    <a:pt x="63" y="92"/>
                  </a:cubicBezTo>
                  <a:cubicBezTo>
                    <a:pt x="63" y="92"/>
                    <a:pt x="63" y="92"/>
                    <a:pt x="63" y="93"/>
                  </a:cubicBezTo>
                  <a:cubicBezTo>
                    <a:pt x="62" y="93"/>
                    <a:pt x="59" y="98"/>
                    <a:pt x="48" y="96"/>
                  </a:cubicBezTo>
                  <a:cubicBezTo>
                    <a:pt x="47" y="97"/>
                    <a:pt x="46" y="97"/>
                    <a:pt x="44" y="97"/>
                  </a:cubicBezTo>
                  <a:cubicBezTo>
                    <a:pt x="35" y="97"/>
                    <a:pt x="35" y="97"/>
                    <a:pt x="35" y="97"/>
                  </a:cubicBezTo>
                  <a:cubicBezTo>
                    <a:pt x="34" y="99"/>
                    <a:pt x="32" y="102"/>
                    <a:pt x="30" y="105"/>
                  </a:cubicBezTo>
                  <a:close/>
                  <a:moveTo>
                    <a:pt x="20" y="105"/>
                  </a:moveTo>
                  <a:cubicBezTo>
                    <a:pt x="20" y="105"/>
                    <a:pt x="20" y="105"/>
                    <a:pt x="21" y="105"/>
                  </a:cubicBezTo>
                  <a:cubicBezTo>
                    <a:pt x="21" y="105"/>
                    <a:pt x="22" y="105"/>
                    <a:pt x="23" y="104"/>
                  </a:cubicBezTo>
                  <a:cubicBezTo>
                    <a:pt x="23" y="104"/>
                    <a:pt x="23" y="104"/>
                    <a:pt x="23" y="104"/>
                  </a:cubicBezTo>
                  <a:cubicBezTo>
                    <a:pt x="26" y="101"/>
                    <a:pt x="29" y="96"/>
                    <a:pt x="31" y="93"/>
                  </a:cubicBezTo>
                  <a:cubicBezTo>
                    <a:pt x="31" y="92"/>
                    <a:pt x="32" y="91"/>
                    <a:pt x="33" y="91"/>
                  </a:cubicBezTo>
                  <a:cubicBezTo>
                    <a:pt x="44" y="91"/>
                    <a:pt x="44" y="91"/>
                    <a:pt x="44" y="91"/>
                  </a:cubicBezTo>
                  <a:cubicBezTo>
                    <a:pt x="45" y="91"/>
                    <a:pt x="45" y="91"/>
                    <a:pt x="45" y="91"/>
                  </a:cubicBezTo>
                  <a:cubicBezTo>
                    <a:pt x="45" y="91"/>
                    <a:pt x="45" y="91"/>
                    <a:pt x="45" y="91"/>
                  </a:cubicBezTo>
                  <a:cubicBezTo>
                    <a:pt x="45" y="91"/>
                    <a:pt x="45" y="89"/>
                    <a:pt x="45" y="87"/>
                  </a:cubicBezTo>
                  <a:cubicBezTo>
                    <a:pt x="45" y="86"/>
                    <a:pt x="45" y="86"/>
                    <a:pt x="45" y="86"/>
                  </a:cubicBezTo>
                  <a:cubicBezTo>
                    <a:pt x="45" y="84"/>
                    <a:pt x="45" y="82"/>
                    <a:pt x="45" y="81"/>
                  </a:cubicBezTo>
                  <a:cubicBezTo>
                    <a:pt x="43" y="81"/>
                    <a:pt x="41" y="81"/>
                    <a:pt x="37" y="80"/>
                  </a:cubicBezTo>
                  <a:cubicBezTo>
                    <a:pt x="36" y="80"/>
                    <a:pt x="35" y="80"/>
                    <a:pt x="34" y="80"/>
                  </a:cubicBezTo>
                  <a:cubicBezTo>
                    <a:pt x="34" y="80"/>
                    <a:pt x="34" y="80"/>
                    <a:pt x="34" y="80"/>
                  </a:cubicBezTo>
                  <a:cubicBezTo>
                    <a:pt x="33" y="80"/>
                    <a:pt x="32" y="80"/>
                    <a:pt x="32" y="80"/>
                  </a:cubicBezTo>
                  <a:cubicBezTo>
                    <a:pt x="31" y="80"/>
                    <a:pt x="28" y="84"/>
                    <a:pt x="25" y="88"/>
                  </a:cubicBezTo>
                  <a:cubicBezTo>
                    <a:pt x="25" y="88"/>
                    <a:pt x="24" y="89"/>
                    <a:pt x="24" y="89"/>
                  </a:cubicBezTo>
                  <a:cubicBezTo>
                    <a:pt x="18" y="90"/>
                    <a:pt x="18" y="90"/>
                    <a:pt x="18" y="90"/>
                  </a:cubicBezTo>
                  <a:cubicBezTo>
                    <a:pt x="18" y="90"/>
                    <a:pt x="18" y="90"/>
                    <a:pt x="18" y="90"/>
                  </a:cubicBezTo>
                  <a:cubicBezTo>
                    <a:pt x="18" y="90"/>
                    <a:pt x="18" y="90"/>
                    <a:pt x="17" y="90"/>
                  </a:cubicBezTo>
                  <a:cubicBezTo>
                    <a:pt x="17" y="90"/>
                    <a:pt x="17" y="90"/>
                    <a:pt x="17" y="90"/>
                  </a:cubicBezTo>
                  <a:cubicBezTo>
                    <a:pt x="17" y="90"/>
                    <a:pt x="17" y="90"/>
                    <a:pt x="17" y="90"/>
                  </a:cubicBezTo>
                  <a:cubicBezTo>
                    <a:pt x="17" y="90"/>
                    <a:pt x="16" y="90"/>
                    <a:pt x="16" y="90"/>
                  </a:cubicBezTo>
                  <a:cubicBezTo>
                    <a:pt x="16" y="90"/>
                    <a:pt x="15" y="89"/>
                    <a:pt x="15" y="89"/>
                  </a:cubicBezTo>
                  <a:cubicBezTo>
                    <a:pt x="15" y="89"/>
                    <a:pt x="15" y="88"/>
                    <a:pt x="15" y="88"/>
                  </a:cubicBezTo>
                  <a:cubicBezTo>
                    <a:pt x="15" y="88"/>
                    <a:pt x="15" y="88"/>
                    <a:pt x="15" y="88"/>
                  </a:cubicBezTo>
                  <a:cubicBezTo>
                    <a:pt x="15" y="87"/>
                    <a:pt x="13" y="77"/>
                    <a:pt x="13" y="71"/>
                  </a:cubicBezTo>
                  <a:cubicBezTo>
                    <a:pt x="12" y="69"/>
                    <a:pt x="13" y="67"/>
                    <a:pt x="14" y="65"/>
                  </a:cubicBezTo>
                  <a:cubicBezTo>
                    <a:pt x="14" y="64"/>
                    <a:pt x="15" y="64"/>
                    <a:pt x="15" y="63"/>
                  </a:cubicBezTo>
                  <a:cubicBezTo>
                    <a:pt x="16" y="61"/>
                    <a:pt x="17" y="59"/>
                    <a:pt x="19" y="57"/>
                  </a:cubicBezTo>
                  <a:cubicBezTo>
                    <a:pt x="14" y="54"/>
                    <a:pt x="14" y="54"/>
                    <a:pt x="14" y="54"/>
                  </a:cubicBezTo>
                  <a:cubicBezTo>
                    <a:pt x="10" y="55"/>
                    <a:pt x="7" y="58"/>
                    <a:pt x="7" y="62"/>
                  </a:cubicBezTo>
                  <a:cubicBezTo>
                    <a:pt x="8" y="73"/>
                    <a:pt x="10" y="85"/>
                    <a:pt x="11" y="96"/>
                  </a:cubicBezTo>
                  <a:cubicBezTo>
                    <a:pt x="12" y="100"/>
                    <a:pt x="15" y="103"/>
                    <a:pt x="19" y="105"/>
                  </a:cubicBezTo>
                  <a:cubicBezTo>
                    <a:pt x="19" y="105"/>
                    <a:pt x="19" y="105"/>
                    <a:pt x="19" y="105"/>
                  </a:cubicBezTo>
                  <a:cubicBezTo>
                    <a:pt x="19" y="105"/>
                    <a:pt x="20" y="105"/>
                    <a:pt x="20" y="105"/>
                  </a:cubicBezTo>
                  <a:close/>
                  <a:moveTo>
                    <a:pt x="51" y="91"/>
                  </a:moveTo>
                  <a:cubicBezTo>
                    <a:pt x="55" y="91"/>
                    <a:pt x="57" y="90"/>
                    <a:pt x="57" y="90"/>
                  </a:cubicBezTo>
                  <a:cubicBezTo>
                    <a:pt x="58" y="88"/>
                    <a:pt x="58" y="84"/>
                    <a:pt x="59" y="80"/>
                  </a:cubicBezTo>
                  <a:cubicBezTo>
                    <a:pt x="56" y="80"/>
                    <a:pt x="53" y="80"/>
                    <a:pt x="51" y="80"/>
                  </a:cubicBezTo>
                  <a:cubicBezTo>
                    <a:pt x="51" y="82"/>
                    <a:pt x="51" y="85"/>
                    <a:pt x="51" y="86"/>
                  </a:cubicBezTo>
                  <a:cubicBezTo>
                    <a:pt x="51" y="87"/>
                    <a:pt x="51" y="87"/>
                    <a:pt x="51" y="87"/>
                  </a:cubicBezTo>
                  <a:cubicBezTo>
                    <a:pt x="51" y="89"/>
                    <a:pt x="51" y="90"/>
                    <a:pt x="51" y="91"/>
                  </a:cubicBezTo>
                  <a:close/>
                  <a:moveTo>
                    <a:pt x="20" y="80"/>
                  </a:moveTo>
                  <a:cubicBezTo>
                    <a:pt x="20" y="81"/>
                    <a:pt x="20" y="82"/>
                    <a:pt x="20" y="84"/>
                  </a:cubicBezTo>
                  <a:cubicBezTo>
                    <a:pt x="21" y="83"/>
                    <a:pt x="21" y="83"/>
                    <a:pt x="21" y="83"/>
                  </a:cubicBezTo>
                  <a:cubicBezTo>
                    <a:pt x="22" y="82"/>
                    <a:pt x="23" y="81"/>
                    <a:pt x="24" y="80"/>
                  </a:cubicBezTo>
                  <a:cubicBezTo>
                    <a:pt x="22" y="80"/>
                    <a:pt x="21" y="80"/>
                    <a:pt x="20" y="80"/>
                  </a:cubicBezTo>
                  <a:close/>
                  <a:moveTo>
                    <a:pt x="48" y="73"/>
                  </a:moveTo>
                  <a:cubicBezTo>
                    <a:pt x="51" y="74"/>
                    <a:pt x="56" y="74"/>
                    <a:pt x="60" y="74"/>
                  </a:cubicBezTo>
                  <a:cubicBezTo>
                    <a:pt x="60" y="74"/>
                    <a:pt x="60" y="74"/>
                    <a:pt x="60" y="74"/>
                  </a:cubicBezTo>
                  <a:cubicBezTo>
                    <a:pt x="60" y="72"/>
                    <a:pt x="61" y="71"/>
                    <a:pt x="61" y="70"/>
                  </a:cubicBezTo>
                  <a:cubicBezTo>
                    <a:pt x="61" y="70"/>
                    <a:pt x="61" y="69"/>
                    <a:pt x="60" y="68"/>
                  </a:cubicBezTo>
                  <a:cubicBezTo>
                    <a:pt x="60" y="67"/>
                    <a:pt x="59" y="66"/>
                    <a:pt x="58" y="65"/>
                  </a:cubicBezTo>
                  <a:cubicBezTo>
                    <a:pt x="57" y="63"/>
                    <a:pt x="56" y="61"/>
                    <a:pt x="54" y="61"/>
                  </a:cubicBezTo>
                  <a:cubicBezTo>
                    <a:pt x="54" y="61"/>
                    <a:pt x="54" y="61"/>
                    <a:pt x="54" y="61"/>
                  </a:cubicBezTo>
                  <a:cubicBezTo>
                    <a:pt x="53" y="60"/>
                    <a:pt x="52" y="60"/>
                    <a:pt x="50" y="60"/>
                  </a:cubicBezTo>
                  <a:cubicBezTo>
                    <a:pt x="43" y="60"/>
                    <a:pt x="43" y="67"/>
                    <a:pt x="43" y="69"/>
                  </a:cubicBezTo>
                  <a:cubicBezTo>
                    <a:pt x="43" y="70"/>
                    <a:pt x="43" y="70"/>
                    <a:pt x="43" y="70"/>
                  </a:cubicBezTo>
                  <a:cubicBezTo>
                    <a:pt x="45" y="70"/>
                    <a:pt x="45" y="70"/>
                    <a:pt x="45" y="70"/>
                  </a:cubicBezTo>
                  <a:cubicBezTo>
                    <a:pt x="46" y="70"/>
                    <a:pt x="48" y="71"/>
                    <a:pt x="48" y="73"/>
                  </a:cubicBezTo>
                  <a:close/>
                  <a:moveTo>
                    <a:pt x="19" y="74"/>
                  </a:moveTo>
                  <a:cubicBezTo>
                    <a:pt x="19" y="74"/>
                    <a:pt x="19" y="74"/>
                    <a:pt x="19" y="74"/>
                  </a:cubicBezTo>
                  <a:cubicBezTo>
                    <a:pt x="24" y="74"/>
                    <a:pt x="28" y="74"/>
                    <a:pt x="32" y="73"/>
                  </a:cubicBezTo>
                  <a:cubicBezTo>
                    <a:pt x="32" y="73"/>
                    <a:pt x="32" y="73"/>
                    <a:pt x="32" y="73"/>
                  </a:cubicBezTo>
                  <a:cubicBezTo>
                    <a:pt x="32" y="71"/>
                    <a:pt x="33" y="70"/>
                    <a:pt x="35" y="70"/>
                  </a:cubicBezTo>
                  <a:cubicBezTo>
                    <a:pt x="37" y="70"/>
                    <a:pt x="37" y="70"/>
                    <a:pt x="37" y="70"/>
                  </a:cubicBezTo>
                  <a:cubicBezTo>
                    <a:pt x="37" y="69"/>
                    <a:pt x="37" y="69"/>
                    <a:pt x="37" y="69"/>
                  </a:cubicBezTo>
                  <a:cubicBezTo>
                    <a:pt x="37" y="64"/>
                    <a:pt x="34" y="60"/>
                    <a:pt x="29" y="60"/>
                  </a:cubicBezTo>
                  <a:cubicBezTo>
                    <a:pt x="28" y="60"/>
                    <a:pt x="27" y="60"/>
                    <a:pt x="26" y="60"/>
                  </a:cubicBezTo>
                  <a:cubicBezTo>
                    <a:pt x="26" y="61"/>
                    <a:pt x="25" y="61"/>
                    <a:pt x="25" y="61"/>
                  </a:cubicBezTo>
                  <a:cubicBezTo>
                    <a:pt x="22" y="62"/>
                    <a:pt x="21" y="63"/>
                    <a:pt x="20" y="65"/>
                  </a:cubicBezTo>
                  <a:cubicBezTo>
                    <a:pt x="20" y="66"/>
                    <a:pt x="20" y="67"/>
                    <a:pt x="19" y="68"/>
                  </a:cubicBezTo>
                  <a:cubicBezTo>
                    <a:pt x="19" y="69"/>
                    <a:pt x="18" y="70"/>
                    <a:pt x="19" y="71"/>
                  </a:cubicBezTo>
                  <a:cubicBezTo>
                    <a:pt x="19" y="71"/>
                    <a:pt x="19" y="72"/>
                    <a:pt x="19" y="74"/>
                  </a:cubicBezTo>
                  <a:close/>
                  <a:moveTo>
                    <a:pt x="29" y="54"/>
                  </a:moveTo>
                  <a:cubicBezTo>
                    <a:pt x="34" y="54"/>
                    <a:pt x="37" y="56"/>
                    <a:pt x="40" y="59"/>
                  </a:cubicBezTo>
                  <a:cubicBezTo>
                    <a:pt x="42" y="56"/>
                    <a:pt x="46" y="54"/>
                    <a:pt x="50" y="54"/>
                  </a:cubicBezTo>
                  <a:cubicBezTo>
                    <a:pt x="52" y="54"/>
                    <a:pt x="53" y="54"/>
                    <a:pt x="54" y="55"/>
                  </a:cubicBezTo>
                  <a:cubicBezTo>
                    <a:pt x="58" y="52"/>
                    <a:pt x="58" y="52"/>
                    <a:pt x="58" y="52"/>
                  </a:cubicBezTo>
                  <a:cubicBezTo>
                    <a:pt x="48" y="47"/>
                    <a:pt x="47" y="46"/>
                    <a:pt x="47" y="46"/>
                  </a:cubicBezTo>
                  <a:cubicBezTo>
                    <a:pt x="46" y="45"/>
                    <a:pt x="45" y="44"/>
                    <a:pt x="45" y="43"/>
                  </a:cubicBezTo>
                  <a:cubicBezTo>
                    <a:pt x="43" y="44"/>
                    <a:pt x="40" y="45"/>
                    <a:pt x="39" y="45"/>
                  </a:cubicBezTo>
                  <a:cubicBezTo>
                    <a:pt x="37" y="45"/>
                    <a:pt x="35" y="44"/>
                    <a:pt x="33" y="42"/>
                  </a:cubicBezTo>
                  <a:cubicBezTo>
                    <a:pt x="33" y="44"/>
                    <a:pt x="32" y="45"/>
                    <a:pt x="31" y="46"/>
                  </a:cubicBezTo>
                  <a:cubicBezTo>
                    <a:pt x="31" y="46"/>
                    <a:pt x="30" y="47"/>
                    <a:pt x="21" y="51"/>
                  </a:cubicBezTo>
                  <a:cubicBezTo>
                    <a:pt x="25" y="55"/>
                    <a:pt x="25" y="55"/>
                    <a:pt x="25" y="55"/>
                  </a:cubicBezTo>
                  <a:cubicBezTo>
                    <a:pt x="26" y="54"/>
                    <a:pt x="28" y="54"/>
                    <a:pt x="29" y="54"/>
                  </a:cubicBezTo>
                  <a:close/>
                  <a:moveTo>
                    <a:pt x="32" y="35"/>
                  </a:moveTo>
                  <a:cubicBezTo>
                    <a:pt x="35" y="36"/>
                    <a:pt x="38" y="39"/>
                    <a:pt x="39" y="39"/>
                  </a:cubicBezTo>
                  <a:cubicBezTo>
                    <a:pt x="40" y="39"/>
                    <a:pt x="44" y="37"/>
                    <a:pt x="45" y="35"/>
                  </a:cubicBezTo>
                  <a:cubicBezTo>
                    <a:pt x="45" y="35"/>
                    <a:pt x="45" y="35"/>
                    <a:pt x="46" y="35"/>
                  </a:cubicBezTo>
                  <a:cubicBezTo>
                    <a:pt x="46" y="32"/>
                    <a:pt x="47" y="30"/>
                    <a:pt x="48" y="27"/>
                  </a:cubicBezTo>
                  <a:cubicBezTo>
                    <a:pt x="49" y="25"/>
                    <a:pt x="50" y="22"/>
                    <a:pt x="50" y="20"/>
                  </a:cubicBezTo>
                  <a:cubicBezTo>
                    <a:pt x="50" y="9"/>
                    <a:pt x="47" y="6"/>
                    <a:pt x="39" y="6"/>
                  </a:cubicBezTo>
                  <a:cubicBezTo>
                    <a:pt x="31" y="6"/>
                    <a:pt x="28" y="9"/>
                    <a:pt x="28" y="20"/>
                  </a:cubicBezTo>
                  <a:cubicBezTo>
                    <a:pt x="28" y="22"/>
                    <a:pt x="29" y="25"/>
                    <a:pt x="30" y="27"/>
                  </a:cubicBezTo>
                  <a:cubicBezTo>
                    <a:pt x="31" y="29"/>
                    <a:pt x="32" y="32"/>
                    <a:pt x="32" y="35"/>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0" name="Group 49">
            <a:extLst>
              <a:ext uri="{FF2B5EF4-FFF2-40B4-BE49-F238E27FC236}">
                <a16:creationId xmlns:a16="http://schemas.microsoft.com/office/drawing/2014/main" id="{EEB2EAB6-6C9D-43FC-8DA4-55124CBA908C}"/>
              </a:ext>
            </a:extLst>
          </p:cNvPr>
          <p:cNvGrpSpPr/>
          <p:nvPr userDrawn="1"/>
        </p:nvGrpSpPr>
        <p:grpSpPr>
          <a:xfrm>
            <a:off x="8415338" y="1766888"/>
            <a:ext cx="3511551" cy="1406525"/>
            <a:chOff x="8415338" y="1766888"/>
            <a:chExt cx="3511551" cy="1406525"/>
          </a:xfrm>
        </p:grpSpPr>
        <p:sp>
          <p:nvSpPr>
            <p:cNvPr id="8" name="Oval 5">
              <a:extLst>
                <a:ext uri="{FF2B5EF4-FFF2-40B4-BE49-F238E27FC236}">
                  <a16:creationId xmlns:a16="http://schemas.microsoft.com/office/drawing/2014/main" id="{63F0086C-DF66-4025-82B0-D480395F6EFC}"/>
                </a:ext>
              </a:extLst>
            </p:cNvPr>
            <p:cNvSpPr>
              <a:spLocks noChangeArrowheads="1"/>
            </p:cNvSpPr>
            <p:nvPr userDrawn="1"/>
          </p:nvSpPr>
          <p:spPr bwMode="auto">
            <a:xfrm>
              <a:off x="10533063" y="1778001"/>
              <a:ext cx="1382713"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70FE298A-E381-4394-BBAC-0B2EFA9EA644}"/>
                </a:ext>
              </a:extLst>
            </p:cNvPr>
            <p:cNvSpPr>
              <a:spLocks noEditPoints="1"/>
            </p:cNvSpPr>
            <p:nvPr userDrawn="1"/>
          </p:nvSpPr>
          <p:spPr bwMode="auto">
            <a:xfrm>
              <a:off x="10521951" y="1766888"/>
              <a:ext cx="1404938" cy="1406525"/>
            </a:xfrm>
            <a:custGeom>
              <a:avLst/>
              <a:gdLst>
                <a:gd name="T0" fmla="*/ 187 w 374"/>
                <a:gd name="T1" fmla="*/ 374 h 374"/>
                <a:gd name="T2" fmla="*/ 0 w 374"/>
                <a:gd name="T3" fmla="*/ 187 h 374"/>
                <a:gd name="T4" fmla="*/ 187 w 374"/>
                <a:gd name="T5" fmla="*/ 0 h 374"/>
                <a:gd name="T6" fmla="*/ 374 w 374"/>
                <a:gd name="T7" fmla="*/ 187 h 374"/>
                <a:gd name="T8" fmla="*/ 187 w 374"/>
                <a:gd name="T9" fmla="*/ 374 h 374"/>
                <a:gd name="T10" fmla="*/ 187 w 374"/>
                <a:gd name="T11" fmla="*/ 6 h 374"/>
                <a:gd name="T12" fmla="*/ 6 w 374"/>
                <a:gd name="T13" fmla="*/ 187 h 374"/>
                <a:gd name="T14" fmla="*/ 187 w 374"/>
                <a:gd name="T15" fmla="*/ 368 h 374"/>
                <a:gd name="T16" fmla="*/ 368 w 374"/>
                <a:gd name="T17" fmla="*/ 187 h 374"/>
                <a:gd name="T18" fmla="*/ 187 w 374"/>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187" y="374"/>
                  </a:moveTo>
                  <a:cubicBezTo>
                    <a:pt x="84" y="374"/>
                    <a:pt x="0" y="291"/>
                    <a:pt x="0" y="187"/>
                  </a:cubicBezTo>
                  <a:cubicBezTo>
                    <a:pt x="0" y="84"/>
                    <a:pt x="84" y="0"/>
                    <a:pt x="187" y="0"/>
                  </a:cubicBezTo>
                  <a:cubicBezTo>
                    <a:pt x="290" y="0"/>
                    <a:pt x="374" y="84"/>
                    <a:pt x="374" y="187"/>
                  </a:cubicBezTo>
                  <a:cubicBezTo>
                    <a:pt x="374" y="291"/>
                    <a:pt x="290" y="374"/>
                    <a:pt x="187" y="374"/>
                  </a:cubicBezTo>
                  <a:close/>
                  <a:moveTo>
                    <a:pt x="187" y="6"/>
                  </a:moveTo>
                  <a:cubicBezTo>
                    <a:pt x="87" y="6"/>
                    <a:pt x="6" y="88"/>
                    <a:pt x="6" y="187"/>
                  </a:cubicBezTo>
                  <a:cubicBezTo>
                    <a:pt x="6" y="287"/>
                    <a:pt x="87" y="368"/>
                    <a:pt x="187" y="368"/>
                  </a:cubicBezTo>
                  <a:cubicBezTo>
                    <a:pt x="287" y="368"/>
                    <a:pt x="368" y="287"/>
                    <a:pt x="368" y="187"/>
                  </a:cubicBezTo>
                  <a:cubicBezTo>
                    <a:pt x="368" y="88"/>
                    <a:pt x="287" y="6"/>
                    <a:pt x="187" y="6"/>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9B4A21F-5FC7-4AC4-A51B-9504BF55EED5}"/>
                </a:ext>
              </a:extLst>
            </p:cNvPr>
            <p:cNvSpPr>
              <a:spLocks/>
            </p:cNvSpPr>
            <p:nvPr userDrawn="1"/>
          </p:nvSpPr>
          <p:spPr bwMode="auto">
            <a:xfrm>
              <a:off x="8415338" y="2546351"/>
              <a:ext cx="2128838" cy="327025"/>
            </a:xfrm>
            <a:custGeom>
              <a:avLst/>
              <a:gdLst>
                <a:gd name="T0" fmla="*/ 4 w 567"/>
                <a:gd name="T1" fmla="*/ 87 h 87"/>
                <a:gd name="T2" fmla="*/ 1 w 567"/>
                <a:gd name="T3" fmla="*/ 84 h 87"/>
                <a:gd name="T4" fmla="*/ 3 w 567"/>
                <a:gd name="T5" fmla="*/ 81 h 87"/>
                <a:gd name="T6" fmla="*/ 563 w 567"/>
                <a:gd name="T7" fmla="*/ 0 h 87"/>
                <a:gd name="T8" fmla="*/ 566 w 567"/>
                <a:gd name="T9" fmla="*/ 3 h 87"/>
                <a:gd name="T10" fmla="*/ 564 w 567"/>
                <a:gd name="T11" fmla="*/ 6 h 87"/>
                <a:gd name="T12" fmla="*/ 4 w 567"/>
                <a:gd name="T13" fmla="*/ 87 h 87"/>
                <a:gd name="T14" fmla="*/ 4 w 56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7" h="87">
                  <a:moveTo>
                    <a:pt x="4" y="87"/>
                  </a:moveTo>
                  <a:cubicBezTo>
                    <a:pt x="2" y="87"/>
                    <a:pt x="1" y="86"/>
                    <a:pt x="1" y="84"/>
                  </a:cubicBezTo>
                  <a:cubicBezTo>
                    <a:pt x="0" y="83"/>
                    <a:pt x="1" y="81"/>
                    <a:pt x="3" y="81"/>
                  </a:cubicBezTo>
                  <a:cubicBezTo>
                    <a:pt x="563" y="0"/>
                    <a:pt x="563" y="0"/>
                    <a:pt x="563" y="0"/>
                  </a:cubicBezTo>
                  <a:cubicBezTo>
                    <a:pt x="565" y="0"/>
                    <a:pt x="566" y="1"/>
                    <a:pt x="566" y="3"/>
                  </a:cubicBezTo>
                  <a:cubicBezTo>
                    <a:pt x="567" y="4"/>
                    <a:pt x="565" y="6"/>
                    <a:pt x="564" y="6"/>
                  </a:cubicBezTo>
                  <a:cubicBezTo>
                    <a:pt x="4" y="87"/>
                    <a:pt x="4" y="87"/>
                    <a:pt x="4" y="87"/>
                  </a:cubicBezTo>
                  <a:cubicBezTo>
                    <a:pt x="4" y="87"/>
                    <a:pt x="4" y="87"/>
                    <a:pt x="4" y="87"/>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FCE78455-2633-4979-A063-7E2640AA80D5}"/>
                </a:ext>
              </a:extLst>
            </p:cNvPr>
            <p:cNvSpPr>
              <a:spLocks noEditPoints="1"/>
            </p:cNvSpPr>
            <p:nvPr userDrawn="1"/>
          </p:nvSpPr>
          <p:spPr bwMode="auto">
            <a:xfrm>
              <a:off x="10885488" y="2255838"/>
              <a:ext cx="676275" cy="301625"/>
            </a:xfrm>
            <a:custGeom>
              <a:avLst/>
              <a:gdLst>
                <a:gd name="T0" fmla="*/ 90 w 180"/>
                <a:gd name="T1" fmla="*/ 80 h 80"/>
                <a:gd name="T2" fmla="*/ 87 w 180"/>
                <a:gd name="T3" fmla="*/ 78 h 80"/>
                <a:gd name="T4" fmla="*/ 76 w 180"/>
                <a:gd name="T5" fmla="*/ 62 h 80"/>
                <a:gd name="T6" fmla="*/ 73 w 180"/>
                <a:gd name="T7" fmla="*/ 59 h 80"/>
                <a:gd name="T8" fmla="*/ 28 w 180"/>
                <a:gd name="T9" fmla="*/ 45 h 80"/>
                <a:gd name="T10" fmla="*/ 4 w 180"/>
                <a:gd name="T11" fmla="*/ 46 h 80"/>
                <a:gd name="T12" fmla="*/ 1 w 180"/>
                <a:gd name="T13" fmla="*/ 46 h 80"/>
                <a:gd name="T14" fmla="*/ 0 w 180"/>
                <a:gd name="T15" fmla="*/ 44 h 80"/>
                <a:gd name="T16" fmla="*/ 0 w 180"/>
                <a:gd name="T17" fmla="*/ 4 h 80"/>
                <a:gd name="T18" fmla="*/ 2 w 180"/>
                <a:gd name="T19" fmla="*/ 1 h 80"/>
                <a:gd name="T20" fmla="*/ 23 w 180"/>
                <a:gd name="T21" fmla="*/ 3 h 80"/>
                <a:gd name="T22" fmla="*/ 90 w 180"/>
                <a:gd name="T23" fmla="*/ 53 h 80"/>
                <a:gd name="T24" fmla="*/ 157 w 180"/>
                <a:gd name="T25" fmla="*/ 3 h 80"/>
                <a:gd name="T26" fmla="*/ 178 w 180"/>
                <a:gd name="T27" fmla="*/ 1 h 80"/>
                <a:gd name="T28" fmla="*/ 180 w 180"/>
                <a:gd name="T29" fmla="*/ 4 h 80"/>
                <a:gd name="T30" fmla="*/ 180 w 180"/>
                <a:gd name="T31" fmla="*/ 43 h 80"/>
                <a:gd name="T32" fmla="*/ 179 w 180"/>
                <a:gd name="T33" fmla="*/ 46 h 80"/>
                <a:gd name="T34" fmla="*/ 176 w 180"/>
                <a:gd name="T35" fmla="*/ 46 h 80"/>
                <a:gd name="T36" fmla="*/ 152 w 180"/>
                <a:gd name="T37" fmla="*/ 45 h 80"/>
                <a:gd name="T38" fmla="*/ 107 w 180"/>
                <a:gd name="T39" fmla="*/ 59 h 80"/>
                <a:gd name="T40" fmla="*/ 104 w 180"/>
                <a:gd name="T41" fmla="*/ 62 h 80"/>
                <a:gd name="T42" fmla="*/ 93 w 180"/>
                <a:gd name="T43" fmla="*/ 78 h 80"/>
                <a:gd name="T44" fmla="*/ 90 w 180"/>
                <a:gd name="T45" fmla="*/ 80 h 80"/>
                <a:gd name="T46" fmla="*/ 90 w 180"/>
                <a:gd name="T47" fmla="*/ 80 h 80"/>
                <a:gd name="T48" fmla="*/ 22 w 180"/>
                <a:gd name="T49" fmla="*/ 39 h 80"/>
                <a:gd name="T50" fmla="*/ 28 w 180"/>
                <a:gd name="T51" fmla="*/ 39 h 80"/>
                <a:gd name="T52" fmla="*/ 76 w 180"/>
                <a:gd name="T53" fmla="*/ 55 h 80"/>
                <a:gd name="T54" fmla="*/ 80 w 180"/>
                <a:gd name="T55" fmla="*/ 57 h 80"/>
                <a:gd name="T56" fmla="*/ 90 w 180"/>
                <a:gd name="T57" fmla="*/ 70 h 80"/>
                <a:gd name="T58" fmla="*/ 100 w 180"/>
                <a:gd name="T59" fmla="*/ 58 h 80"/>
                <a:gd name="T60" fmla="*/ 103 w 180"/>
                <a:gd name="T61" fmla="*/ 55 h 80"/>
                <a:gd name="T62" fmla="*/ 152 w 180"/>
                <a:gd name="T63" fmla="*/ 39 h 80"/>
                <a:gd name="T64" fmla="*/ 174 w 180"/>
                <a:gd name="T65" fmla="*/ 40 h 80"/>
                <a:gd name="T66" fmla="*/ 174 w 180"/>
                <a:gd name="T67" fmla="*/ 7 h 80"/>
                <a:gd name="T68" fmla="*/ 158 w 180"/>
                <a:gd name="T69" fmla="*/ 9 h 80"/>
                <a:gd name="T70" fmla="*/ 93 w 180"/>
                <a:gd name="T71" fmla="*/ 61 h 80"/>
                <a:gd name="T72" fmla="*/ 93 w 180"/>
                <a:gd name="T73" fmla="*/ 62 h 80"/>
                <a:gd name="T74" fmla="*/ 91 w 180"/>
                <a:gd name="T75" fmla="*/ 63 h 80"/>
                <a:gd name="T76" fmla="*/ 88 w 180"/>
                <a:gd name="T77" fmla="*/ 63 h 80"/>
                <a:gd name="T78" fmla="*/ 87 w 180"/>
                <a:gd name="T79" fmla="*/ 62 h 80"/>
                <a:gd name="T80" fmla="*/ 87 w 180"/>
                <a:gd name="T81" fmla="*/ 61 h 80"/>
                <a:gd name="T82" fmla="*/ 22 w 180"/>
                <a:gd name="T83" fmla="*/ 9 h 80"/>
                <a:gd name="T84" fmla="*/ 6 w 180"/>
                <a:gd name="T85" fmla="*/ 7 h 80"/>
                <a:gd name="T86" fmla="*/ 6 w 180"/>
                <a:gd name="T87" fmla="*/ 40 h 80"/>
                <a:gd name="T88" fmla="*/ 22 w 180"/>
                <a:gd name="T89"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80">
                  <a:moveTo>
                    <a:pt x="90" y="80"/>
                  </a:moveTo>
                  <a:cubicBezTo>
                    <a:pt x="89" y="80"/>
                    <a:pt x="88" y="79"/>
                    <a:pt x="87" y="78"/>
                  </a:cubicBezTo>
                  <a:cubicBezTo>
                    <a:pt x="85" y="73"/>
                    <a:pt x="81" y="67"/>
                    <a:pt x="76" y="62"/>
                  </a:cubicBezTo>
                  <a:cubicBezTo>
                    <a:pt x="73" y="59"/>
                    <a:pt x="73" y="59"/>
                    <a:pt x="73" y="59"/>
                  </a:cubicBezTo>
                  <a:cubicBezTo>
                    <a:pt x="61" y="51"/>
                    <a:pt x="47" y="46"/>
                    <a:pt x="28" y="45"/>
                  </a:cubicBezTo>
                  <a:cubicBezTo>
                    <a:pt x="20" y="45"/>
                    <a:pt x="8" y="45"/>
                    <a:pt x="4" y="46"/>
                  </a:cubicBezTo>
                  <a:cubicBezTo>
                    <a:pt x="3" y="47"/>
                    <a:pt x="2" y="47"/>
                    <a:pt x="1" y="46"/>
                  </a:cubicBezTo>
                  <a:cubicBezTo>
                    <a:pt x="0" y="45"/>
                    <a:pt x="0" y="44"/>
                    <a:pt x="0" y="44"/>
                  </a:cubicBezTo>
                  <a:cubicBezTo>
                    <a:pt x="0" y="4"/>
                    <a:pt x="0" y="4"/>
                    <a:pt x="0" y="4"/>
                  </a:cubicBezTo>
                  <a:cubicBezTo>
                    <a:pt x="0" y="3"/>
                    <a:pt x="0" y="2"/>
                    <a:pt x="2" y="1"/>
                  </a:cubicBezTo>
                  <a:cubicBezTo>
                    <a:pt x="6" y="0"/>
                    <a:pt x="19" y="3"/>
                    <a:pt x="23" y="3"/>
                  </a:cubicBezTo>
                  <a:cubicBezTo>
                    <a:pt x="63" y="14"/>
                    <a:pt x="82" y="39"/>
                    <a:pt x="90" y="53"/>
                  </a:cubicBezTo>
                  <a:cubicBezTo>
                    <a:pt x="98" y="39"/>
                    <a:pt x="116" y="14"/>
                    <a:pt x="157" y="3"/>
                  </a:cubicBezTo>
                  <a:cubicBezTo>
                    <a:pt x="161" y="3"/>
                    <a:pt x="174" y="0"/>
                    <a:pt x="178" y="1"/>
                  </a:cubicBezTo>
                  <a:cubicBezTo>
                    <a:pt x="179" y="2"/>
                    <a:pt x="180" y="3"/>
                    <a:pt x="180" y="4"/>
                  </a:cubicBezTo>
                  <a:cubicBezTo>
                    <a:pt x="180" y="43"/>
                    <a:pt x="180" y="43"/>
                    <a:pt x="180" y="43"/>
                  </a:cubicBezTo>
                  <a:cubicBezTo>
                    <a:pt x="180" y="44"/>
                    <a:pt x="180" y="45"/>
                    <a:pt x="179" y="46"/>
                  </a:cubicBezTo>
                  <a:cubicBezTo>
                    <a:pt x="178" y="47"/>
                    <a:pt x="177" y="47"/>
                    <a:pt x="176" y="46"/>
                  </a:cubicBezTo>
                  <a:cubicBezTo>
                    <a:pt x="172" y="45"/>
                    <a:pt x="159" y="45"/>
                    <a:pt x="152" y="45"/>
                  </a:cubicBezTo>
                  <a:cubicBezTo>
                    <a:pt x="133" y="46"/>
                    <a:pt x="119" y="51"/>
                    <a:pt x="107" y="59"/>
                  </a:cubicBezTo>
                  <a:cubicBezTo>
                    <a:pt x="104" y="62"/>
                    <a:pt x="104" y="62"/>
                    <a:pt x="104" y="62"/>
                  </a:cubicBezTo>
                  <a:cubicBezTo>
                    <a:pt x="99" y="67"/>
                    <a:pt x="95" y="73"/>
                    <a:pt x="93" y="78"/>
                  </a:cubicBezTo>
                  <a:cubicBezTo>
                    <a:pt x="92" y="79"/>
                    <a:pt x="91" y="80"/>
                    <a:pt x="90" y="80"/>
                  </a:cubicBezTo>
                  <a:cubicBezTo>
                    <a:pt x="90" y="80"/>
                    <a:pt x="90" y="80"/>
                    <a:pt x="90" y="80"/>
                  </a:cubicBezTo>
                  <a:close/>
                  <a:moveTo>
                    <a:pt x="22" y="39"/>
                  </a:moveTo>
                  <a:cubicBezTo>
                    <a:pt x="25" y="39"/>
                    <a:pt x="27" y="39"/>
                    <a:pt x="28" y="39"/>
                  </a:cubicBezTo>
                  <a:cubicBezTo>
                    <a:pt x="48" y="40"/>
                    <a:pt x="64" y="45"/>
                    <a:pt x="76" y="55"/>
                  </a:cubicBezTo>
                  <a:cubicBezTo>
                    <a:pt x="80" y="57"/>
                    <a:pt x="80" y="57"/>
                    <a:pt x="80" y="57"/>
                  </a:cubicBezTo>
                  <a:cubicBezTo>
                    <a:pt x="84" y="61"/>
                    <a:pt x="87" y="66"/>
                    <a:pt x="90" y="70"/>
                  </a:cubicBezTo>
                  <a:cubicBezTo>
                    <a:pt x="93" y="66"/>
                    <a:pt x="96" y="61"/>
                    <a:pt x="100" y="58"/>
                  </a:cubicBezTo>
                  <a:cubicBezTo>
                    <a:pt x="103" y="55"/>
                    <a:pt x="103" y="55"/>
                    <a:pt x="103" y="55"/>
                  </a:cubicBezTo>
                  <a:cubicBezTo>
                    <a:pt x="116" y="45"/>
                    <a:pt x="132" y="40"/>
                    <a:pt x="152" y="39"/>
                  </a:cubicBezTo>
                  <a:cubicBezTo>
                    <a:pt x="154" y="39"/>
                    <a:pt x="166" y="39"/>
                    <a:pt x="174" y="40"/>
                  </a:cubicBezTo>
                  <a:cubicBezTo>
                    <a:pt x="174" y="7"/>
                    <a:pt x="174" y="7"/>
                    <a:pt x="174" y="7"/>
                  </a:cubicBezTo>
                  <a:cubicBezTo>
                    <a:pt x="171" y="7"/>
                    <a:pt x="164" y="8"/>
                    <a:pt x="158" y="9"/>
                  </a:cubicBezTo>
                  <a:cubicBezTo>
                    <a:pt x="115" y="20"/>
                    <a:pt x="98" y="49"/>
                    <a:pt x="93" y="61"/>
                  </a:cubicBezTo>
                  <a:cubicBezTo>
                    <a:pt x="93" y="62"/>
                    <a:pt x="93" y="62"/>
                    <a:pt x="93" y="62"/>
                  </a:cubicBezTo>
                  <a:cubicBezTo>
                    <a:pt x="92" y="62"/>
                    <a:pt x="92" y="63"/>
                    <a:pt x="91" y="63"/>
                  </a:cubicBezTo>
                  <a:cubicBezTo>
                    <a:pt x="90" y="63"/>
                    <a:pt x="89" y="63"/>
                    <a:pt x="88" y="63"/>
                  </a:cubicBezTo>
                  <a:cubicBezTo>
                    <a:pt x="88" y="62"/>
                    <a:pt x="87" y="62"/>
                    <a:pt x="87" y="62"/>
                  </a:cubicBezTo>
                  <a:cubicBezTo>
                    <a:pt x="87" y="61"/>
                    <a:pt x="87" y="61"/>
                    <a:pt x="87" y="61"/>
                  </a:cubicBezTo>
                  <a:cubicBezTo>
                    <a:pt x="82" y="49"/>
                    <a:pt x="65" y="20"/>
                    <a:pt x="22" y="9"/>
                  </a:cubicBezTo>
                  <a:cubicBezTo>
                    <a:pt x="16" y="8"/>
                    <a:pt x="9" y="7"/>
                    <a:pt x="6" y="7"/>
                  </a:cubicBezTo>
                  <a:cubicBezTo>
                    <a:pt x="6" y="40"/>
                    <a:pt x="6" y="40"/>
                    <a:pt x="6" y="40"/>
                  </a:cubicBezTo>
                  <a:cubicBezTo>
                    <a:pt x="11" y="39"/>
                    <a:pt x="17" y="39"/>
                    <a:pt x="22" y="39"/>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39468DF9-5155-43CF-9599-DBD315E677D2}"/>
                </a:ext>
              </a:extLst>
            </p:cNvPr>
            <p:cNvSpPr>
              <a:spLocks noEditPoints="1"/>
            </p:cNvSpPr>
            <p:nvPr userDrawn="1"/>
          </p:nvSpPr>
          <p:spPr bwMode="auto">
            <a:xfrm>
              <a:off x="10885488" y="2557463"/>
              <a:ext cx="681038" cy="296863"/>
            </a:xfrm>
            <a:custGeom>
              <a:avLst/>
              <a:gdLst>
                <a:gd name="T0" fmla="*/ 5 w 181"/>
                <a:gd name="T1" fmla="*/ 78 h 79"/>
                <a:gd name="T2" fmla="*/ 2 w 181"/>
                <a:gd name="T3" fmla="*/ 78 h 79"/>
                <a:gd name="T4" fmla="*/ 0 w 181"/>
                <a:gd name="T5" fmla="*/ 75 h 79"/>
                <a:gd name="T6" fmla="*/ 0 w 181"/>
                <a:gd name="T7" fmla="*/ 36 h 79"/>
                <a:gd name="T8" fmla="*/ 1 w 181"/>
                <a:gd name="T9" fmla="*/ 34 h 79"/>
                <a:gd name="T10" fmla="*/ 4 w 181"/>
                <a:gd name="T11" fmla="*/ 33 h 79"/>
                <a:gd name="T12" fmla="*/ 28 w 181"/>
                <a:gd name="T13" fmla="*/ 35 h 79"/>
                <a:gd name="T14" fmla="*/ 73 w 181"/>
                <a:gd name="T15" fmla="*/ 20 h 79"/>
                <a:gd name="T16" fmla="*/ 76 w 181"/>
                <a:gd name="T17" fmla="*/ 18 h 79"/>
                <a:gd name="T18" fmla="*/ 87 w 181"/>
                <a:gd name="T19" fmla="*/ 2 h 79"/>
                <a:gd name="T20" fmla="*/ 90 w 181"/>
                <a:gd name="T21" fmla="*/ 0 h 79"/>
                <a:gd name="T22" fmla="*/ 93 w 181"/>
                <a:gd name="T23" fmla="*/ 2 h 79"/>
                <a:gd name="T24" fmla="*/ 105 w 181"/>
                <a:gd name="T25" fmla="*/ 18 h 79"/>
                <a:gd name="T26" fmla="*/ 107 w 181"/>
                <a:gd name="T27" fmla="*/ 20 h 79"/>
                <a:gd name="T28" fmla="*/ 152 w 181"/>
                <a:gd name="T29" fmla="*/ 35 h 79"/>
                <a:gd name="T30" fmla="*/ 176 w 181"/>
                <a:gd name="T31" fmla="*/ 33 h 79"/>
                <a:gd name="T32" fmla="*/ 179 w 181"/>
                <a:gd name="T33" fmla="*/ 34 h 79"/>
                <a:gd name="T34" fmla="*/ 180 w 181"/>
                <a:gd name="T35" fmla="*/ 36 h 79"/>
                <a:gd name="T36" fmla="*/ 180 w 181"/>
                <a:gd name="T37" fmla="*/ 75 h 79"/>
                <a:gd name="T38" fmla="*/ 178 w 181"/>
                <a:gd name="T39" fmla="*/ 78 h 79"/>
                <a:gd name="T40" fmla="*/ 157 w 181"/>
                <a:gd name="T41" fmla="*/ 76 h 79"/>
                <a:gd name="T42" fmla="*/ 90 w 181"/>
                <a:gd name="T43" fmla="*/ 26 h 79"/>
                <a:gd name="T44" fmla="*/ 23 w 181"/>
                <a:gd name="T45" fmla="*/ 76 h 79"/>
                <a:gd name="T46" fmla="*/ 5 w 181"/>
                <a:gd name="T47" fmla="*/ 78 h 79"/>
                <a:gd name="T48" fmla="*/ 6 w 181"/>
                <a:gd name="T49" fmla="*/ 40 h 79"/>
                <a:gd name="T50" fmla="*/ 6 w 181"/>
                <a:gd name="T51" fmla="*/ 73 h 79"/>
                <a:gd name="T52" fmla="*/ 22 w 181"/>
                <a:gd name="T53" fmla="*/ 70 h 79"/>
                <a:gd name="T54" fmla="*/ 87 w 181"/>
                <a:gd name="T55" fmla="*/ 18 h 79"/>
                <a:gd name="T56" fmla="*/ 87 w 181"/>
                <a:gd name="T57" fmla="*/ 18 h 79"/>
                <a:gd name="T58" fmla="*/ 89 w 181"/>
                <a:gd name="T59" fmla="*/ 16 h 79"/>
                <a:gd name="T60" fmla="*/ 92 w 181"/>
                <a:gd name="T61" fmla="*/ 17 h 79"/>
                <a:gd name="T62" fmla="*/ 93 w 181"/>
                <a:gd name="T63" fmla="*/ 18 h 79"/>
                <a:gd name="T64" fmla="*/ 93 w 181"/>
                <a:gd name="T65" fmla="*/ 18 h 79"/>
                <a:gd name="T66" fmla="*/ 158 w 181"/>
                <a:gd name="T67" fmla="*/ 70 h 79"/>
                <a:gd name="T68" fmla="*/ 174 w 181"/>
                <a:gd name="T69" fmla="*/ 73 h 79"/>
                <a:gd name="T70" fmla="*/ 174 w 181"/>
                <a:gd name="T71" fmla="*/ 40 h 79"/>
                <a:gd name="T72" fmla="*/ 152 w 181"/>
                <a:gd name="T73" fmla="*/ 41 h 79"/>
                <a:gd name="T74" fmla="*/ 104 w 181"/>
                <a:gd name="T75" fmla="*/ 25 h 79"/>
                <a:gd name="T76" fmla="*/ 100 w 181"/>
                <a:gd name="T77" fmla="*/ 22 h 79"/>
                <a:gd name="T78" fmla="*/ 90 w 181"/>
                <a:gd name="T79" fmla="*/ 9 h 79"/>
                <a:gd name="T80" fmla="*/ 80 w 181"/>
                <a:gd name="T81" fmla="*/ 22 h 79"/>
                <a:gd name="T82" fmla="*/ 77 w 181"/>
                <a:gd name="T83" fmla="*/ 25 h 79"/>
                <a:gd name="T84" fmla="*/ 28 w 181"/>
                <a:gd name="T85" fmla="*/ 41 h 79"/>
                <a:gd name="T86" fmla="*/ 6 w 181"/>
                <a:gd name="T87"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79">
                  <a:moveTo>
                    <a:pt x="5" y="78"/>
                  </a:moveTo>
                  <a:cubicBezTo>
                    <a:pt x="4" y="78"/>
                    <a:pt x="3" y="78"/>
                    <a:pt x="2" y="78"/>
                  </a:cubicBezTo>
                  <a:cubicBezTo>
                    <a:pt x="1" y="78"/>
                    <a:pt x="0" y="77"/>
                    <a:pt x="0" y="75"/>
                  </a:cubicBezTo>
                  <a:cubicBezTo>
                    <a:pt x="0" y="36"/>
                    <a:pt x="0" y="36"/>
                    <a:pt x="0" y="36"/>
                  </a:cubicBezTo>
                  <a:cubicBezTo>
                    <a:pt x="0" y="35"/>
                    <a:pt x="0" y="34"/>
                    <a:pt x="1" y="34"/>
                  </a:cubicBezTo>
                  <a:cubicBezTo>
                    <a:pt x="2" y="33"/>
                    <a:pt x="3" y="33"/>
                    <a:pt x="4" y="33"/>
                  </a:cubicBezTo>
                  <a:cubicBezTo>
                    <a:pt x="8" y="35"/>
                    <a:pt x="21" y="35"/>
                    <a:pt x="28" y="35"/>
                  </a:cubicBezTo>
                  <a:cubicBezTo>
                    <a:pt x="47" y="34"/>
                    <a:pt x="61" y="29"/>
                    <a:pt x="73" y="20"/>
                  </a:cubicBezTo>
                  <a:cubicBezTo>
                    <a:pt x="76" y="18"/>
                    <a:pt x="76" y="18"/>
                    <a:pt x="76" y="18"/>
                  </a:cubicBezTo>
                  <a:cubicBezTo>
                    <a:pt x="81" y="13"/>
                    <a:pt x="85" y="7"/>
                    <a:pt x="87" y="2"/>
                  </a:cubicBezTo>
                  <a:cubicBezTo>
                    <a:pt x="88" y="0"/>
                    <a:pt x="89" y="0"/>
                    <a:pt x="90" y="0"/>
                  </a:cubicBezTo>
                  <a:cubicBezTo>
                    <a:pt x="91" y="0"/>
                    <a:pt x="92" y="0"/>
                    <a:pt x="93" y="2"/>
                  </a:cubicBezTo>
                  <a:cubicBezTo>
                    <a:pt x="95" y="7"/>
                    <a:pt x="99" y="13"/>
                    <a:pt x="105" y="18"/>
                  </a:cubicBezTo>
                  <a:cubicBezTo>
                    <a:pt x="107" y="20"/>
                    <a:pt x="107" y="20"/>
                    <a:pt x="107" y="20"/>
                  </a:cubicBezTo>
                  <a:cubicBezTo>
                    <a:pt x="119" y="29"/>
                    <a:pt x="133" y="34"/>
                    <a:pt x="152" y="35"/>
                  </a:cubicBezTo>
                  <a:cubicBezTo>
                    <a:pt x="160" y="35"/>
                    <a:pt x="173" y="35"/>
                    <a:pt x="176" y="33"/>
                  </a:cubicBezTo>
                  <a:cubicBezTo>
                    <a:pt x="177" y="33"/>
                    <a:pt x="178" y="33"/>
                    <a:pt x="179" y="34"/>
                  </a:cubicBezTo>
                  <a:cubicBezTo>
                    <a:pt x="180" y="34"/>
                    <a:pt x="180" y="35"/>
                    <a:pt x="180" y="36"/>
                  </a:cubicBezTo>
                  <a:cubicBezTo>
                    <a:pt x="180" y="75"/>
                    <a:pt x="180" y="75"/>
                    <a:pt x="180" y="75"/>
                  </a:cubicBezTo>
                  <a:cubicBezTo>
                    <a:pt x="181" y="77"/>
                    <a:pt x="180" y="78"/>
                    <a:pt x="178" y="78"/>
                  </a:cubicBezTo>
                  <a:cubicBezTo>
                    <a:pt x="174" y="79"/>
                    <a:pt x="161" y="77"/>
                    <a:pt x="157" y="76"/>
                  </a:cubicBezTo>
                  <a:cubicBezTo>
                    <a:pt x="117" y="66"/>
                    <a:pt x="98" y="41"/>
                    <a:pt x="90" y="26"/>
                  </a:cubicBezTo>
                  <a:cubicBezTo>
                    <a:pt x="82" y="41"/>
                    <a:pt x="64" y="66"/>
                    <a:pt x="23" y="76"/>
                  </a:cubicBezTo>
                  <a:cubicBezTo>
                    <a:pt x="20" y="77"/>
                    <a:pt x="11" y="78"/>
                    <a:pt x="5" y="78"/>
                  </a:cubicBezTo>
                  <a:close/>
                  <a:moveTo>
                    <a:pt x="6" y="40"/>
                  </a:moveTo>
                  <a:cubicBezTo>
                    <a:pt x="6" y="73"/>
                    <a:pt x="6" y="73"/>
                    <a:pt x="6" y="73"/>
                  </a:cubicBezTo>
                  <a:cubicBezTo>
                    <a:pt x="9" y="72"/>
                    <a:pt x="16" y="71"/>
                    <a:pt x="22" y="70"/>
                  </a:cubicBezTo>
                  <a:cubicBezTo>
                    <a:pt x="65" y="59"/>
                    <a:pt x="82" y="30"/>
                    <a:pt x="87" y="18"/>
                  </a:cubicBezTo>
                  <a:cubicBezTo>
                    <a:pt x="87" y="18"/>
                    <a:pt x="87" y="18"/>
                    <a:pt x="87" y="18"/>
                  </a:cubicBezTo>
                  <a:cubicBezTo>
                    <a:pt x="88" y="17"/>
                    <a:pt x="88" y="16"/>
                    <a:pt x="89" y="16"/>
                  </a:cubicBezTo>
                  <a:cubicBezTo>
                    <a:pt x="90" y="16"/>
                    <a:pt x="91" y="16"/>
                    <a:pt x="92" y="17"/>
                  </a:cubicBezTo>
                  <a:cubicBezTo>
                    <a:pt x="92" y="17"/>
                    <a:pt x="93" y="18"/>
                    <a:pt x="93" y="18"/>
                  </a:cubicBezTo>
                  <a:cubicBezTo>
                    <a:pt x="93" y="18"/>
                    <a:pt x="93" y="18"/>
                    <a:pt x="93" y="18"/>
                  </a:cubicBezTo>
                  <a:cubicBezTo>
                    <a:pt x="98" y="30"/>
                    <a:pt x="115" y="59"/>
                    <a:pt x="158" y="70"/>
                  </a:cubicBezTo>
                  <a:cubicBezTo>
                    <a:pt x="164" y="71"/>
                    <a:pt x="171" y="72"/>
                    <a:pt x="174" y="73"/>
                  </a:cubicBezTo>
                  <a:cubicBezTo>
                    <a:pt x="174" y="40"/>
                    <a:pt x="174" y="40"/>
                    <a:pt x="174" y="40"/>
                  </a:cubicBezTo>
                  <a:cubicBezTo>
                    <a:pt x="167" y="41"/>
                    <a:pt x="154" y="41"/>
                    <a:pt x="152" y="41"/>
                  </a:cubicBezTo>
                  <a:cubicBezTo>
                    <a:pt x="132" y="39"/>
                    <a:pt x="116" y="34"/>
                    <a:pt x="104" y="25"/>
                  </a:cubicBezTo>
                  <a:cubicBezTo>
                    <a:pt x="100" y="22"/>
                    <a:pt x="100" y="22"/>
                    <a:pt x="100" y="22"/>
                  </a:cubicBezTo>
                  <a:cubicBezTo>
                    <a:pt x="96" y="18"/>
                    <a:pt x="93" y="14"/>
                    <a:pt x="90" y="9"/>
                  </a:cubicBezTo>
                  <a:cubicBezTo>
                    <a:pt x="87" y="14"/>
                    <a:pt x="84" y="18"/>
                    <a:pt x="80" y="22"/>
                  </a:cubicBezTo>
                  <a:cubicBezTo>
                    <a:pt x="77" y="25"/>
                    <a:pt x="77" y="25"/>
                    <a:pt x="77" y="25"/>
                  </a:cubicBezTo>
                  <a:cubicBezTo>
                    <a:pt x="64" y="34"/>
                    <a:pt x="48" y="40"/>
                    <a:pt x="28" y="41"/>
                  </a:cubicBezTo>
                  <a:cubicBezTo>
                    <a:pt x="26" y="41"/>
                    <a:pt x="14" y="41"/>
                    <a:pt x="6" y="40"/>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a:extLst>
                <a:ext uri="{FF2B5EF4-FFF2-40B4-BE49-F238E27FC236}">
                  <a16:creationId xmlns:a16="http://schemas.microsoft.com/office/drawing/2014/main" id="{B9FC11A3-C893-40FE-AEC6-51EF8820FC67}"/>
                </a:ext>
              </a:extLst>
            </p:cNvPr>
            <p:cNvSpPr>
              <a:spLocks noEditPoints="1"/>
            </p:cNvSpPr>
            <p:nvPr userDrawn="1"/>
          </p:nvSpPr>
          <p:spPr bwMode="auto">
            <a:xfrm>
              <a:off x="11198226" y="1838326"/>
              <a:ext cx="52388" cy="79375"/>
            </a:xfrm>
            <a:custGeom>
              <a:avLst/>
              <a:gdLst>
                <a:gd name="T0" fmla="*/ 7 w 14"/>
                <a:gd name="T1" fmla="*/ 21 h 21"/>
                <a:gd name="T2" fmla="*/ 5 w 14"/>
                <a:gd name="T3" fmla="*/ 21 h 21"/>
                <a:gd name="T4" fmla="*/ 1 w 14"/>
                <a:gd name="T5" fmla="*/ 16 h 21"/>
                <a:gd name="T6" fmla="*/ 2 w 14"/>
                <a:gd name="T7" fmla="*/ 9 h 21"/>
                <a:gd name="T8" fmla="*/ 4 w 14"/>
                <a:gd name="T9" fmla="*/ 8 h 21"/>
                <a:gd name="T10" fmla="*/ 3 w 14"/>
                <a:gd name="T11" fmla="*/ 8 h 21"/>
                <a:gd name="T12" fmla="*/ 2 w 14"/>
                <a:gd name="T13" fmla="*/ 7 h 21"/>
                <a:gd name="T14" fmla="*/ 2 w 14"/>
                <a:gd name="T15" fmla="*/ 6 h 21"/>
                <a:gd name="T16" fmla="*/ 2 w 14"/>
                <a:gd name="T17" fmla="*/ 4 h 21"/>
                <a:gd name="T18" fmla="*/ 3 w 14"/>
                <a:gd name="T19" fmla="*/ 3 h 21"/>
                <a:gd name="T20" fmla="*/ 3 w 14"/>
                <a:gd name="T21" fmla="*/ 3 h 21"/>
                <a:gd name="T22" fmla="*/ 5 w 14"/>
                <a:gd name="T23" fmla="*/ 3 h 21"/>
                <a:gd name="T24" fmla="*/ 5 w 14"/>
                <a:gd name="T25" fmla="*/ 1 h 21"/>
                <a:gd name="T26" fmla="*/ 5 w 14"/>
                <a:gd name="T27" fmla="*/ 0 h 21"/>
                <a:gd name="T28" fmla="*/ 6 w 14"/>
                <a:gd name="T29" fmla="*/ 0 h 21"/>
                <a:gd name="T30" fmla="*/ 6 w 14"/>
                <a:gd name="T31" fmla="*/ 0 h 21"/>
                <a:gd name="T32" fmla="*/ 9 w 14"/>
                <a:gd name="T33" fmla="*/ 0 h 21"/>
                <a:gd name="T34" fmla="*/ 10 w 14"/>
                <a:gd name="T35" fmla="*/ 1 h 21"/>
                <a:gd name="T36" fmla="*/ 10 w 14"/>
                <a:gd name="T37" fmla="*/ 3 h 21"/>
                <a:gd name="T38" fmla="*/ 11 w 14"/>
                <a:gd name="T39" fmla="*/ 3 h 21"/>
                <a:gd name="T40" fmla="*/ 12 w 14"/>
                <a:gd name="T41" fmla="*/ 3 h 21"/>
                <a:gd name="T42" fmla="*/ 13 w 14"/>
                <a:gd name="T43" fmla="*/ 4 h 21"/>
                <a:gd name="T44" fmla="*/ 13 w 14"/>
                <a:gd name="T45" fmla="*/ 6 h 21"/>
                <a:gd name="T46" fmla="*/ 11 w 14"/>
                <a:gd name="T47" fmla="*/ 8 h 21"/>
                <a:gd name="T48" fmla="*/ 10 w 14"/>
                <a:gd name="T49" fmla="*/ 8 h 21"/>
                <a:gd name="T50" fmla="*/ 14 w 14"/>
                <a:gd name="T51" fmla="*/ 12 h 21"/>
                <a:gd name="T52" fmla="*/ 12 w 14"/>
                <a:gd name="T53" fmla="*/ 19 h 21"/>
                <a:gd name="T54" fmla="*/ 7 w 14"/>
                <a:gd name="T55" fmla="*/ 21 h 21"/>
                <a:gd name="T56" fmla="*/ 7 w 14"/>
                <a:gd name="T57" fmla="*/ 10 h 21"/>
                <a:gd name="T58" fmla="*/ 7 w 14"/>
                <a:gd name="T59" fmla="*/ 10 h 21"/>
                <a:gd name="T60" fmla="*/ 4 w 14"/>
                <a:gd name="T61" fmla="*/ 11 h 21"/>
                <a:gd name="T62" fmla="*/ 4 w 14"/>
                <a:gd name="T63" fmla="*/ 15 h 21"/>
                <a:gd name="T64" fmla="*/ 6 w 14"/>
                <a:gd name="T65" fmla="*/ 18 h 21"/>
                <a:gd name="T66" fmla="*/ 6 w 14"/>
                <a:gd name="T67" fmla="*/ 18 h 21"/>
                <a:gd name="T68" fmla="*/ 10 w 14"/>
                <a:gd name="T69" fmla="*/ 17 h 21"/>
                <a:gd name="T70" fmla="*/ 11 w 14"/>
                <a:gd name="T71" fmla="*/ 13 h 21"/>
                <a:gd name="T72" fmla="*/ 8 w 14"/>
                <a:gd name="T73" fmla="*/ 10 h 21"/>
                <a:gd name="T74" fmla="*/ 7 w 14"/>
                <a:gd name="T75" fmla="*/ 10 h 21"/>
                <a:gd name="T76" fmla="*/ 7 w 14"/>
                <a:gd name="T77" fmla="*/ 5 h 21"/>
                <a:gd name="T78" fmla="*/ 7 w 14"/>
                <a:gd name="T79" fmla="*/ 5 h 21"/>
                <a:gd name="T80" fmla="*/ 7 w 14"/>
                <a:gd name="T81" fmla="*/ 5 h 21"/>
                <a:gd name="T82" fmla="*/ 7 w 14"/>
                <a:gd name="T83" fmla="*/ 5 h 21"/>
                <a:gd name="T84" fmla="*/ 7 w 14"/>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1">
                  <a:moveTo>
                    <a:pt x="7" y="21"/>
                  </a:moveTo>
                  <a:cubicBezTo>
                    <a:pt x="7" y="21"/>
                    <a:pt x="6" y="21"/>
                    <a:pt x="5" y="21"/>
                  </a:cubicBezTo>
                  <a:cubicBezTo>
                    <a:pt x="3" y="20"/>
                    <a:pt x="1" y="18"/>
                    <a:pt x="1" y="16"/>
                  </a:cubicBezTo>
                  <a:cubicBezTo>
                    <a:pt x="0" y="14"/>
                    <a:pt x="0" y="12"/>
                    <a:pt x="2" y="9"/>
                  </a:cubicBezTo>
                  <a:cubicBezTo>
                    <a:pt x="3" y="9"/>
                    <a:pt x="4" y="8"/>
                    <a:pt x="4" y="8"/>
                  </a:cubicBezTo>
                  <a:cubicBezTo>
                    <a:pt x="3" y="8"/>
                    <a:pt x="3" y="8"/>
                    <a:pt x="3" y="8"/>
                  </a:cubicBezTo>
                  <a:cubicBezTo>
                    <a:pt x="3" y="8"/>
                    <a:pt x="3" y="8"/>
                    <a:pt x="2" y="7"/>
                  </a:cubicBezTo>
                  <a:cubicBezTo>
                    <a:pt x="2" y="7"/>
                    <a:pt x="2" y="7"/>
                    <a:pt x="2" y="6"/>
                  </a:cubicBezTo>
                  <a:cubicBezTo>
                    <a:pt x="2" y="4"/>
                    <a:pt x="2" y="4"/>
                    <a:pt x="2" y="4"/>
                  </a:cubicBezTo>
                  <a:cubicBezTo>
                    <a:pt x="2" y="3"/>
                    <a:pt x="3" y="3"/>
                    <a:pt x="3" y="3"/>
                  </a:cubicBezTo>
                  <a:cubicBezTo>
                    <a:pt x="3" y="3"/>
                    <a:pt x="3" y="3"/>
                    <a:pt x="3" y="3"/>
                  </a:cubicBezTo>
                  <a:cubicBezTo>
                    <a:pt x="5" y="3"/>
                    <a:pt x="5" y="3"/>
                    <a:pt x="5" y="3"/>
                  </a:cubicBezTo>
                  <a:cubicBezTo>
                    <a:pt x="5" y="1"/>
                    <a:pt x="5" y="1"/>
                    <a:pt x="5" y="1"/>
                  </a:cubicBezTo>
                  <a:cubicBezTo>
                    <a:pt x="5" y="1"/>
                    <a:pt x="5" y="1"/>
                    <a:pt x="5" y="0"/>
                  </a:cubicBezTo>
                  <a:cubicBezTo>
                    <a:pt x="5" y="0"/>
                    <a:pt x="6" y="0"/>
                    <a:pt x="6" y="0"/>
                  </a:cubicBezTo>
                  <a:cubicBezTo>
                    <a:pt x="6" y="0"/>
                    <a:pt x="6" y="0"/>
                    <a:pt x="6" y="0"/>
                  </a:cubicBezTo>
                  <a:cubicBezTo>
                    <a:pt x="9" y="0"/>
                    <a:pt x="9" y="0"/>
                    <a:pt x="9" y="0"/>
                  </a:cubicBezTo>
                  <a:cubicBezTo>
                    <a:pt x="9" y="0"/>
                    <a:pt x="10" y="1"/>
                    <a:pt x="10" y="1"/>
                  </a:cubicBezTo>
                  <a:cubicBezTo>
                    <a:pt x="10" y="3"/>
                    <a:pt x="10" y="3"/>
                    <a:pt x="10" y="3"/>
                  </a:cubicBezTo>
                  <a:cubicBezTo>
                    <a:pt x="11" y="3"/>
                    <a:pt x="11" y="3"/>
                    <a:pt x="11" y="3"/>
                  </a:cubicBezTo>
                  <a:cubicBezTo>
                    <a:pt x="11" y="3"/>
                    <a:pt x="12" y="3"/>
                    <a:pt x="12" y="3"/>
                  </a:cubicBezTo>
                  <a:cubicBezTo>
                    <a:pt x="12" y="4"/>
                    <a:pt x="13" y="4"/>
                    <a:pt x="13" y="4"/>
                  </a:cubicBezTo>
                  <a:cubicBezTo>
                    <a:pt x="13" y="6"/>
                    <a:pt x="13" y="6"/>
                    <a:pt x="13" y="6"/>
                  </a:cubicBezTo>
                  <a:cubicBezTo>
                    <a:pt x="13" y="7"/>
                    <a:pt x="12" y="8"/>
                    <a:pt x="11" y="8"/>
                  </a:cubicBezTo>
                  <a:cubicBezTo>
                    <a:pt x="10" y="8"/>
                    <a:pt x="10" y="8"/>
                    <a:pt x="10" y="8"/>
                  </a:cubicBezTo>
                  <a:cubicBezTo>
                    <a:pt x="11" y="8"/>
                    <a:pt x="13" y="10"/>
                    <a:pt x="14" y="12"/>
                  </a:cubicBezTo>
                  <a:cubicBezTo>
                    <a:pt x="14" y="15"/>
                    <a:pt x="14" y="17"/>
                    <a:pt x="12" y="19"/>
                  </a:cubicBezTo>
                  <a:cubicBezTo>
                    <a:pt x="10" y="20"/>
                    <a:pt x="9" y="21"/>
                    <a:pt x="7" y="21"/>
                  </a:cubicBezTo>
                  <a:close/>
                  <a:moveTo>
                    <a:pt x="7" y="10"/>
                  </a:moveTo>
                  <a:cubicBezTo>
                    <a:pt x="7" y="10"/>
                    <a:pt x="7" y="10"/>
                    <a:pt x="7" y="10"/>
                  </a:cubicBezTo>
                  <a:cubicBezTo>
                    <a:pt x="6" y="10"/>
                    <a:pt x="5" y="11"/>
                    <a:pt x="4" y="11"/>
                  </a:cubicBezTo>
                  <a:cubicBezTo>
                    <a:pt x="4" y="12"/>
                    <a:pt x="3" y="14"/>
                    <a:pt x="4" y="15"/>
                  </a:cubicBezTo>
                  <a:cubicBezTo>
                    <a:pt x="4" y="16"/>
                    <a:pt x="5" y="17"/>
                    <a:pt x="6" y="18"/>
                  </a:cubicBezTo>
                  <a:cubicBezTo>
                    <a:pt x="6" y="18"/>
                    <a:pt x="6" y="18"/>
                    <a:pt x="6" y="18"/>
                  </a:cubicBezTo>
                  <a:cubicBezTo>
                    <a:pt x="7" y="18"/>
                    <a:pt x="9" y="18"/>
                    <a:pt x="10" y="17"/>
                  </a:cubicBezTo>
                  <a:cubicBezTo>
                    <a:pt x="11" y="16"/>
                    <a:pt x="11" y="14"/>
                    <a:pt x="11" y="13"/>
                  </a:cubicBezTo>
                  <a:cubicBezTo>
                    <a:pt x="10" y="11"/>
                    <a:pt x="8" y="10"/>
                    <a:pt x="8" y="10"/>
                  </a:cubicBezTo>
                  <a:cubicBezTo>
                    <a:pt x="8" y="10"/>
                    <a:pt x="7" y="10"/>
                    <a:pt x="7" y="10"/>
                  </a:cubicBezTo>
                  <a:close/>
                  <a:moveTo>
                    <a:pt x="7" y="5"/>
                  </a:moveTo>
                  <a:cubicBezTo>
                    <a:pt x="7" y="5"/>
                    <a:pt x="7" y="5"/>
                    <a:pt x="7" y="5"/>
                  </a:cubicBezTo>
                  <a:cubicBezTo>
                    <a:pt x="7" y="5"/>
                    <a:pt x="7" y="5"/>
                    <a:pt x="7" y="5"/>
                  </a:cubicBezTo>
                  <a:cubicBezTo>
                    <a:pt x="7" y="5"/>
                    <a:pt x="7" y="5"/>
                    <a:pt x="7" y="5"/>
                  </a:cubicBezTo>
                  <a:cubicBezTo>
                    <a:pt x="7" y="5"/>
                    <a:pt x="7" y="5"/>
                    <a:pt x="7" y="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a:extLst>
                <a:ext uri="{FF2B5EF4-FFF2-40B4-BE49-F238E27FC236}">
                  <a16:creationId xmlns:a16="http://schemas.microsoft.com/office/drawing/2014/main" id="{23890D95-372D-426C-A513-DDCF78DE4F43}"/>
                </a:ext>
              </a:extLst>
            </p:cNvPr>
            <p:cNvSpPr>
              <a:spLocks noEditPoints="1"/>
            </p:cNvSpPr>
            <p:nvPr userDrawn="1"/>
          </p:nvSpPr>
          <p:spPr bwMode="auto">
            <a:xfrm>
              <a:off x="11107738" y="1909763"/>
              <a:ext cx="233363" cy="71438"/>
            </a:xfrm>
            <a:custGeom>
              <a:avLst/>
              <a:gdLst>
                <a:gd name="T0" fmla="*/ 57 w 62"/>
                <a:gd name="T1" fmla="*/ 19 h 19"/>
                <a:gd name="T2" fmla="*/ 56 w 62"/>
                <a:gd name="T3" fmla="*/ 19 h 19"/>
                <a:gd name="T4" fmla="*/ 44 w 62"/>
                <a:gd name="T5" fmla="*/ 10 h 19"/>
                <a:gd name="T6" fmla="*/ 37 w 62"/>
                <a:gd name="T7" fmla="*/ 9 h 19"/>
                <a:gd name="T8" fmla="*/ 36 w 62"/>
                <a:gd name="T9" fmla="*/ 10 h 19"/>
                <a:gd name="T10" fmla="*/ 35 w 62"/>
                <a:gd name="T11" fmla="*/ 15 h 19"/>
                <a:gd name="T12" fmla="*/ 34 w 62"/>
                <a:gd name="T13" fmla="*/ 16 h 19"/>
                <a:gd name="T14" fmla="*/ 33 w 62"/>
                <a:gd name="T15" fmla="*/ 16 h 19"/>
                <a:gd name="T16" fmla="*/ 31 w 62"/>
                <a:gd name="T17" fmla="*/ 14 h 19"/>
                <a:gd name="T18" fmla="*/ 31 w 62"/>
                <a:gd name="T19" fmla="*/ 15 h 19"/>
                <a:gd name="T20" fmla="*/ 29 w 62"/>
                <a:gd name="T21" fmla="*/ 15 h 19"/>
                <a:gd name="T22" fmla="*/ 28 w 62"/>
                <a:gd name="T23" fmla="*/ 15 h 19"/>
                <a:gd name="T24" fmla="*/ 27 w 62"/>
                <a:gd name="T25" fmla="*/ 14 h 19"/>
                <a:gd name="T26" fmla="*/ 27 w 62"/>
                <a:gd name="T27" fmla="*/ 13 h 19"/>
                <a:gd name="T28" fmla="*/ 26 w 62"/>
                <a:gd name="T29" fmla="*/ 9 h 19"/>
                <a:gd name="T30" fmla="*/ 7 w 62"/>
                <a:gd name="T31" fmla="*/ 19 h 19"/>
                <a:gd name="T32" fmla="*/ 5 w 62"/>
                <a:gd name="T33" fmla="*/ 19 h 19"/>
                <a:gd name="T34" fmla="*/ 2 w 62"/>
                <a:gd name="T35" fmla="*/ 17 h 19"/>
                <a:gd name="T36" fmla="*/ 1 w 62"/>
                <a:gd name="T37" fmla="*/ 17 h 19"/>
                <a:gd name="T38" fmla="*/ 0 w 62"/>
                <a:gd name="T39" fmla="*/ 15 h 19"/>
                <a:gd name="T40" fmla="*/ 2 w 62"/>
                <a:gd name="T41" fmla="*/ 12 h 19"/>
                <a:gd name="T42" fmla="*/ 3 w 62"/>
                <a:gd name="T43" fmla="*/ 11 h 19"/>
                <a:gd name="T44" fmla="*/ 31 w 62"/>
                <a:gd name="T45" fmla="*/ 0 h 19"/>
                <a:gd name="T46" fmla="*/ 59 w 62"/>
                <a:gd name="T47" fmla="*/ 11 h 19"/>
                <a:gd name="T48" fmla="*/ 60 w 62"/>
                <a:gd name="T49" fmla="*/ 12 h 19"/>
                <a:gd name="T50" fmla="*/ 62 w 62"/>
                <a:gd name="T51" fmla="*/ 15 h 19"/>
                <a:gd name="T52" fmla="*/ 61 w 62"/>
                <a:gd name="T53" fmla="*/ 17 h 19"/>
                <a:gd name="T54" fmla="*/ 58 w 62"/>
                <a:gd name="T55" fmla="*/ 19 h 19"/>
                <a:gd name="T56" fmla="*/ 57 w 62"/>
                <a:gd name="T57" fmla="*/ 19 h 19"/>
                <a:gd name="T58" fmla="*/ 36 w 62"/>
                <a:gd name="T59" fmla="*/ 5 h 19"/>
                <a:gd name="T60" fmla="*/ 36 w 62"/>
                <a:gd name="T61" fmla="*/ 5 h 19"/>
                <a:gd name="T62" fmla="*/ 45 w 62"/>
                <a:gd name="T63" fmla="*/ 7 h 19"/>
                <a:gd name="T64" fmla="*/ 57 w 62"/>
                <a:gd name="T65" fmla="*/ 16 h 19"/>
                <a:gd name="T66" fmla="*/ 59 w 62"/>
                <a:gd name="T67" fmla="*/ 15 h 19"/>
                <a:gd name="T68" fmla="*/ 57 w 62"/>
                <a:gd name="T69" fmla="*/ 13 h 19"/>
                <a:gd name="T70" fmla="*/ 57 w 62"/>
                <a:gd name="T71" fmla="*/ 13 h 19"/>
                <a:gd name="T72" fmla="*/ 31 w 62"/>
                <a:gd name="T73" fmla="*/ 3 h 19"/>
                <a:gd name="T74" fmla="*/ 5 w 62"/>
                <a:gd name="T75" fmla="*/ 13 h 19"/>
                <a:gd name="T76" fmla="*/ 5 w 62"/>
                <a:gd name="T77" fmla="*/ 14 h 19"/>
                <a:gd name="T78" fmla="*/ 4 w 62"/>
                <a:gd name="T79" fmla="*/ 15 h 19"/>
                <a:gd name="T80" fmla="*/ 4 w 62"/>
                <a:gd name="T81" fmla="*/ 15 h 19"/>
                <a:gd name="T82" fmla="*/ 5 w 62"/>
                <a:gd name="T83" fmla="*/ 16 h 19"/>
                <a:gd name="T84" fmla="*/ 27 w 62"/>
                <a:gd name="T85" fmla="*/ 5 h 19"/>
                <a:gd name="T86" fmla="*/ 28 w 62"/>
                <a:gd name="T87" fmla="*/ 7 h 19"/>
                <a:gd name="T88" fmla="*/ 29 w 62"/>
                <a:gd name="T89" fmla="*/ 12 h 19"/>
                <a:gd name="T90" fmla="*/ 31 w 62"/>
                <a:gd name="T91" fmla="*/ 11 h 19"/>
                <a:gd name="T92" fmla="*/ 32 w 62"/>
                <a:gd name="T93" fmla="*/ 11 h 19"/>
                <a:gd name="T94" fmla="*/ 33 w 62"/>
                <a:gd name="T95" fmla="*/ 12 h 19"/>
                <a:gd name="T96" fmla="*/ 33 w 62"/>
                <a:gd name="T97" fmla="*/ 10 h 19"/>
                <a:gd name="T98" fmla="*/ 34 w 62"/>
                <a:gd name="T99" fmla="*/ 7 h 19"/>
                <a:gd name="T100" fmla="*/ 35 w 62"/>
                <a:gd name="T101" fmla="*/ 6 h 19"/>
                <a:gd name="T102" fmla="*/ 36 w 62"/>
                <a:gd name="T10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19">
                  <a:moveTo>
                    <a:pt x="57" y="19"/>
                  </a:moveTo>
                  <a:cubicBezTo>
                    <a:pt x="56" y="19"/>
                    <a:pt x="56" y="19"/>
                    <a:pt x="56" y="19"/>
                  </a:cubicBezTo>
                  <a:cubicBezTo>
                    <a:pt x="53" y="15"/>
                    <a:pt x="49" y="12"/>
                    <a:pt x="44" y="10"/>
                  </a:cubicBezTo>
                  <a:cubicBezTo>
                    <a:pt x="42" y="9"/>
                    <a:pt x="40" y="9"/>
                    <a:pt x="37" y="9"/>
                  </a:cubicBezTo>
                  <a:cubicBezTo>
                    <a:pt x="37" y="9"/>
                    <a:pt x="36" y="10"/>
                    <a:pt x="36" y="10"/>
                  </a:cubicBezTo>
                  <a:cubicBezTo>
                    <a:pt x="36" y="12"/>
                    <a:pt x="36" y="13"/>
                    <a:pt x="35" y="15"/>
                  </a:cubicBezTo>
                  <a:cubicBezTo>
                    <a:pt x="35" y="15"/>
                    <a:pt x="35" y="16"/>
                    <a:pt x="34" y="16"/>
                  </a:cubicBezTo>
                  <a:cubicBezTo>
                    <a:pt x="34" y="16"/>
                    <a:pt x="33" y="16"/>
                    <a:pt x="33" y="16"/>
                  </a:cubicBezTo>
                  <a:cubicBezTo>
                    <a:pt x="31" y="14"/>
                    <a:pt x="31" y="14"/>
                    <a:pt x="31" y="14"/>
                  </a:cubicBezTo>
                  <a:cubicBezTo>
                    <a:pt x="31" y="14"/>
                    <a:pt x="31" y="14"/>
                    <a:pt x="31" y="15"/>
                  </a:cubicBezTo>
                  <a:cubicBezTo>
                    <a:pt x="30" y="15"/>
                    <a:pt x="30" y="15"/>
                    <a:pt x="29" y="15"/>
                  </a:cubicBezTo>
                  <a:cubicBezTo>
                    <a:pt x="28" y="16"/>
                    <a:pt x="28" y="16"/>
                    <a:pt x="28" y="15"/>
                  </a:cubicBezTo>
                  <a:cubicBezTo>
                    <a:pt x="27" y="15"/>
                    <a:pt x="27" y="15"/>
                    <a:pt x="27" y="14"/>
                  </a:cubicBezTo>
                  <a:cubicBezTo>
                    <a:pt x="27" y="13"/>
                    <a:pt x="27" y="13"/>
                    <a:pt x="27" y="13"/>
                  </a:cubicBezTo>
                  <a:cubicBezTo>
                    <a:pt x="26" y="11"/>
                    <a:pt x="26" y="10"/>
                    <a:pt x="26" y="9"/>
                  </a:cubicBezTo>
                  <a:cubicBezTo>
                    <a:pt x="17" y="10"/>
                    <a:pt x="11" y="13"/>
                    <a:pt x="7" y="19"/>
                  </a:cubicBezTo>
                  <a:cubicBezTo>
                    <a:pt x="6" y="19"/>
                    <a:pt x="6" y="19"/>
                    <a:pt x="5" y="19"/>
                  </a:cubicBezTo>
                  <a:cubicBezTo>
                    <a:pt x="4" y="19"/>
                    <a:pt x="3" y="18"/>
                    <a:pt x="2" y="17"/>
                  </a:cubicBezTo>
                  <a:cubicBezTo>
                    <a:pt x="2" y="17"/>
                    <a:pt x="1" y="17"/>
                    <a:pt x="1" y="17"/>
                  </a:cubicBezTo>
                  <a:cubicBezTo>
                    <a:pt x="0" y="16"/>
                    <a:pt x="0" y="16"/>
                    <a:pt x="0" y="15"/>
                  </a:cubicBezTo>
                  <a:cubicBezTo>
                    <a:pt x="1" y="14"/>
                    <a:pt x="2" y="13"/>
                    <a:pt x="2" y="12"/>
                  </a:cubicBezTo>
                  <a:cubicBezTo>
                    <a:pt x="3" y="11"/>
                    <a:pt x="3" y="11"/>
                    <a:pt x="3" y="11"/>
                  </a:cubicBezTo>
                  <a:cubicBezTo>
                    <a:pt x="10" y="4"/>
                    <a:pt x="19" y="1"/>
                    <a:pt x="31" y="0"/>
                  </a:cubicBezTo>
                  <a:cubicBezTo>
                    <a:pt x="40" y="1"/>
                    <a:pt x="52" y="4"/>
                    <a:pt x="59" y="11"/>
                  </a:cubicBezTo>
                  <a:cubicBezTo>
                    <a:pt x="60" y="12"/>
                    <a:pt x="60" y="12"/>
                    <a:pt x="60" y="12"/>
                  </a:cubicBezTo>
                  <a:cubicBezTo>
                    <a:pt x="60" y="13"/>
                    <a:pt x="61" y="14"/>
                    <a:pt x="62" y="15"/>
                  </a:cubicBezTo>
                  <a:cubicBezTo>
                    <a:pt x="62" y="16"/>
                    <a:pt x="62" y="16"/>
                    <a:pt x="61" y="17"/>
                  </a:cubicBezTo>
                  <a:cubicBezTo>
                    <a:pt x="58" y="19"/>
                    <a:pt x="58" y="19"/>
                    <a:pt x="58" y="19"/>
                  </a:cubicBezTo>
                  <a:cubicBezTo>
                    <a:pt x="57" y="19"/>
                    <a:pt x="57" y="19"/>
                    <a:pt x="57" y="19"/>
                  </a:cubicBezTo>
                  <a:close/>
                  <a:moveTo>
                    <a:pt x="36" y="5"/>
                  </a:moveTo>
                  <a:cubicBezTo>
                    <a:pt x="36" y="5"/>
                    <a:pt x="36" y="5"/>
                    <a:pt x="36" y="5"/>
                  </a:cubicBezTo>
                  <a:cubicBezTo>
                    <a:pt x="39" y="6"/>
                    <a:pt x="42" y="6"/>
                    <a:pt x="45" y="7"/>
                  </a:cubicBezTo>
                  <a:cubicBezTo>
                    <a:pt x="50" y="9"/>
                    <a:pt x="54" y="12"/>
                    <a:pt x="57" y="16"/>
                  </a:cubicBezTo>
                  <a:cubicBezTo>
                    <a:pt x="59" y="15"/>
                    <a:pt x="59" y="15"/>
                    <a:pt x="59" y="15"/>
                  </a:cubicBezTo>
                  <a:cubicBezTo>
                    <a:pt x="58" y="15"/>
                    <a:pt x="58" y="14"/>
                    <a:pt x="57" y="13"/>
                  </a:cubicBezTo>
                  <a:cubicBezTo>
                    <a:pt x="57" y="13"/>
                    <a:pt x="57" y="13"/>
                    <a:pt x="57" y="13"/>
                  </a:cubicBezTo>
                  <a:cubicBezTo>
                    <a:pt x="51" y="6"/>
                    <a:pt x="39" y="4"/>
                    <a:pt x="31" y="3"/>
                  </a:cubicBezTo>
                  <a:cubicBezTo>
                    <a:pt x="20" y="4"/>
                    <a:pt x="11" y="7"/>
                    <a:pt x="5" y="13"/>
                  </a:cubicBezTo>
                  <a:cubicBezTo>
                    <a:pt x="5" y="14"/>
                    <a:pt x="5" y="14"/>
                    <a:pt x="5" y="14"/>
                  </a:cubicBezTo>
                  <a:cubicBezTo>
                    <a:pt x="4" y="14"/>
                    <a:pt x="4" y="15"/>
                    <a:pt x="4" y="15"/>
                  </a:cubicBezTo>
                  <a:cubicBezTo>
                    <a:pt x="4" y="15"/>
                    <a:pt x="4" y="15"/>
                    <a:pt x="4" y="15"/>
                  </a:cubicBezTo>
                  <a:cubicBezTo>
                    <a:pt x="4" y="15"/>
                    <a:pt x="5" y="16"/>
                    <a:pt x="5" y="16"/>
                  </a:cubicBezTo>
                  <a:cubicBezTo>
                    <a:pt x="10" y="10"/>
                    <a:pt x="17" y="7"/>
                    <a:pt x="27" y="5"/>
                  </a:cubicBezTo>
                  <a:cubicBezTo>
                    <a:pt x="28" y="5"/>
                    <a:pt x="28" y="6"/>
                    <a:pt x="28" y="7"/>
                  </a:cubicBezTo>
                  <a:cubicBezTo>
                    <a:pt x="29" y="8"/>
                    <a:pt x="29" y="10"/>
                    <a:pt x="29" y="12"/>
                  </a:cubicBezTo>
                  <a:cubicBezTo>
                    <a:pt x="30" y="11"/>
                    <a:pt x="30" y="11"/>
                    <a:pt x="31" y="11"/>
                  </a:cubicBezTo>
                  <a:cubicBezTo>
                    <a:pt x="32" y="11"/>
                    <a:pt x="32" y="11"/>
                    <a:pt x="32" y="11"/>
                  </a:cubicBezTo>
                  <a:cubicBezTo>
                    <a:pt x="33" y="12"/>
                    <a:pt x="33" y="12"/>
                    <a:pt x="33" y="12"/>
                  </a:cubicBezTo>
                  <a:cubicBezTo>
                    <a:pt x="33" y="11"/>
                    <a:pt x="33" y="11"/>
                    <a:pt x="33" y="10"/>
                  </a:cubicBezTo>
                  <a:cubicBezTo>
                    <a:pt x="34" y="9"/>
                    <a:pt x="34" y="8"/>
                    <a:pt x="34" y="7"/>
                  </a:cubicBezTo>
                  <a:cubicBezTo>
                    <a:pt x="34" y="6"/>
                    <a:pt x="34" y="6"/>
                    <a:pt x="35" y="6"/>
                  </a:cubicBezTo>
                  <a:cubicBezTo>
                    <a:pt x="35" y="6"/>
                    <a:pt x="35" y="5"/>
                    <a:pt x="36" y="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a:extLst>
                <a:ext uri="{FF2B5EF4-FFF2-40B4-BE49-F238E27FC236}">
                  <a16:creationId xmlns:a16="http://schemas.microsoft.com/office/drawing/2014/main" id="{F988EB0F-DC34-41C3-A69C-0284100B064D}"/>
                </a:ext>
              </a:extLst>
            </p:cNvPr>
            <p:cNvSpPr>
              <a:spLocks noEditPoints="1"/>
            </p:cNvSpPr>
            <p:nvPr userDrawn="1"/>
          </p:nvSpPr>
          <p:spPr bwMode="auto">
            <a:xfrm>
              <a:off x="11099801" y="1966913"/>
              <a:ext cx="252413" cy="115888"/>
            </a:xfrm>
            <a:custGeom>
              <a:avLst/>
              <a:gdLst>
                <a:gd name="T0" fmla="*/ 9 w 67"/>
                <a:gd name="T1" fmla="*/ 31 h 31"/>
                <a:gd name="T2" fmla="*/ 1 w 67"/>
                <a:gd name="T3" fmla="*/ 2 h 31"/>
                <a:gd name="T4" fmla="*/ 8 w 67"/>
                <a:gd name="T5" fmla="*/ 6 h 31"/>
                <a:gd name="T6" fmla="*/ 13 w 67"/>
                <a:gd name="T7" fmla="*/ 7 h 31"/>
                <a:gd name="T8" fmla="*/ 16 w 67"/>
                <a:gd name="T9" fmla="*/ 6 h 31"/>
                <a:gd name="T10" fmla="*/ 17 w 67"/>
                <a:gd name="T11" fmla="*/ 0 h 31"/>
                <a:gd name="T12" fmla="*/ 21 w 67"/>
                <a:gd name="T13" fmla="*/ 1 h 31"/>
                <a:gd name="T14" fmla="*/ 28 w 67"/>
                <a:gd name="T15" fmla="*/ 6 h 31"/>
                <a:gd name="T16" fmla="*/ 31 w 67"/>
                <a:gd name="T17" fmla="*/ 1 h 31"/>
                <a:gd name="T18" fmla="*/ 34 w 67"/>
                <a:gd name="T19" fmla="*/ 0 h 31"/>
                <a:gd name="T20" fmla="*/ 38 w 67"/>
                <a:gd name="T21" fmla="*/ 6 h 31"/>
                <a:gd name="T22" fmla="*/ 45 w 67"/>
                <a:gd name="T23" fmla="*/ 6 h 31"/>
                <a:gd name="T24" fmla="*/ 50 w 67"/>
                <a:gd name="T25" fmla="*/ 0 h 31"/>
                <a:gd name="T26" fmla="*/ 51 w 67"/>
                <a:gd name="T27" fmla="*/ 7 h 31"/>
                <a:gd name="T28" fmla="*/ 58 w 67"/>
                <a:gd name="T29" fmla="*/ 7 h 31"/>
                <a:gd name="T30" fmla="*/ 62 w 67"/>
                <a:gd name="T31" fmla="*/ 4 h 31"/>
                <a:gd name="T32" fmla="*/ 66 w 67"/>
                <a:gd name="T33" fmla="*/ 2 h 31"/>
                <a:gd name="T34" fmla="*/ 57 w 67"/>
                <a:gd name="T35" fmla="*/ 31 h 31"/>
                <a:gd name="T36" fmla="*/ 63 w 67"/>
                <a:gd name="T37" fmla="*/ 6 h 31"/>
                <a:gd name="T38" fmla="*/ 60 w 67"/>
                <a:gd name="T39" fmla="*/ 11 h 31"/>
                <a:gd name="T40" fmla="*/ 57 w 67"/>
                <a:gd name="T41" fmla="*/ 10 h 31"/>
                <a:gd name="T42" fmla="*/ 52 w 67"/>
                <a:gd name="T43" fmla="*/ 12 h 31"/>
                <a:gd name="T44" fmla="*/ 57 w 67"/>
                <a:gd name="T45" fmla="*/ 12 h 31"/>
                <a:gd name="T46" fmla="*/ 59 w 67"/>
                <a:gd name="T47" fmla="*/ 14 h 31"/>
                <a:gd name="T48" fmla="*/ 48 w 67"/>
                <a:gd name="T49" fmla="*/ 18 h 31"/>
                <a:gd name="T50" fmla="*/ 48 w 67"/>
                <a:gd name="T51" fmla="*/ 10 h 31"/>
                <a:gd name="T52" fmla="*/ 48 w 67"/>
                <a:gd name="T53" fmla="*/ 7 h 31"/>
                <a:gd name="T54" fmla="*/ 46 w 67"/>
                <a:gd name="T55" fmla="*/ 8 h 31"/>
                <a:gd name="T56" fmla="*/ 46 w 67"/>
                <a:gd name="T57" fmla="*/ 10 h 31"/>
                <a:gd name="T58" fmla="*/ 35 w 67"/>
                <a:gd name="T59" fmla="*/ 20 h 31"/>
                <a:gd name="T60" fmla="*/ 38 w 67"/>
                <a:gd name="T61" fmla="*/ 12 h 31"/>
                <a:gd name="T62" fmla="*/ 40 w 67"/>
                <a:gd name="T63" fmla="*/ 15 h 31"/>
                <a:gd name="T64" fmla="*/ 38 w 67"/>
                <a:gd name="T65" fmla="*/ 9 h 31"/>
                <a:gd name="T66" fmla="*/ 34 w 67"/>
                <a:gd name="T67" fmla="*/ 10 h 31"/>
                <a:gd name="T68" fmla="*/ 33 w 67"/>
                <a:gd name="T69" fmla="*/ 3 h 31"/>
                <a:gd name="T70" fmla="*/ 32 w 67"/>
                <a:gd name="T71" fmla="*/ 7 h 31"/>
                <a:gd name="T72" fmla="*/ 30 w 67"/>
                <a:gd name="T73" fmla="*/ 11 h 31"/>
                <a:gd name="T74" fmla="*/ 26 w 67"/>
                <a:gd name="T75" fmla="*/ 10 h 31"/>
                <a:gd name="T76" fmla="*/ 28 w 67"/>
                <a:gd name="T77" fmla="*/ 12 h 31"/>
                <a:gd name="T78" fmla="*/ 26 w 67"/>
                <a:gd name="T79" fmla="*/ 21 h 31"/>
                <a:gd name="T80" fmla="*/ 22 w 67"/>
                <a:gd name="T81" fmla="*/ 9 h 31"/>
                <a:gd name="T82" fmla="*/ 19 w 67"/>
                <a:gd name="T83" fmla="*/ 5 h 31"/>
                <a:gd name="T84" fmla="*/ 17 w 67"/>
                <a:gd name="T85" fmla="*/ 9 h 31"/>
                <a:gd name="T86" fmla="*/ 20 w 67"/>
                <a:gd name="T87" fmla="*/ 11 h 31"/>
                <a:gd name="T88" fmla="*/ 8 w 67"/>
                <a:gd name="T89" fmla="*/ 18 h 31"/>
                <a:gd name="T90" fmla="*/ 14 w 67"/>
                <a:gd name="T91" fmla="*/ 15 h 31"/>
                <a:gd name="T92" fmla="*/ 10 w 67"/>
                <a:gd name="T93" fmla="*/ 10 h 31"/>
                <a:gd name="T94" fmla="*/ 7 w 67"/>
                <a:gd name="T95" fmla="*/ 12 h 31"/>
                <a:gd name="T96" fmla="*/ 6 w 67"/>
                <a:gd name="T97" fmla="*/ 8 h 31"/>
                <a:gd name="T98" fmla="*/ 10 w 67"/>
                <a:gd name="T99" fmla="*/ 15 h 31"/>
                <a:gd name="T100" fmla="*/ 11 w 67"/>
                <a:gd name="T101" fmla="*/ 17 h 31"/>
                <a:gd name="T102" fmla="*/ 56 w 67"/>
                <a:gd name="T103" fmla="*/ 15 h 31"/>
                <a:gd name="T104" fmla="*/ 55 w 67"/>
                <a:gd name="T105" fmla="*/ 18 h 31"/>
                <a:gd name="T106" fmla="*/ 56 w 67"/>
                <a:gd name="T107" fmla="*/ 15 h 31"/>
                <a:gd name="T108" fmla="*/ 29 w 67"/>
                <a:gd name="T109" fmla="*/ 17 h 31"/>
                <a:gd name="T110" fmla="*/ 29 w 67"/>
                <a:gd name="T111" fmla="*/ 15 h 31"/>
                <a:gd name="T112" fmla="*/ 37 w 67"/>
                <a:gd name="T113" fmla="*/ 15 h 31"/>
                <a:gd name="T114" fmla="*/ 37 w 67"/>
                <a:gd name="T115" fmla="*/ 16 h 31"/>
                <a:gd name="T116" fmla="*/ 11 w 67"/>
                <a:gd name="T1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31">
                  <a:moveTo>
                    <a:pt x="57" y="31"/>
                  </a:moveTo>
                  <a:cubicBezTo>
                    <a:pt x="57" y="31"/>
                    <a:pt x="57" y="31"/>
                    <a:pt x="57" y="31"/>
                  </a:cubicBezTo>
                  <a:cubicBezTo>
                    <a:pt x="9" y="31"/>
                    <a:pt x="9" y="31"/>
                    <a:pt x="9" y="31"/>
                  </a:cubicBezTo>
                  <a:cubicBezTo>
                    <a:pt x="8" y="31"/>
                    <a:pt x="8" y="31"/>
                    <a:pt x="8" y="30"/>
                  </a:cubicBezTo>
                  <a:cubicBezTo>
                    <a:pt x="0" y="4"/>
                    <a:pt x="0" y="4"/>
                    <a:pt x="0" y="4"/>
                  </a:cubicBezTo>
                  <a:cubicBezTo>
                    <a:pt x="0" y="3"/>
                    <a:pt x="0" y="2"/>
                    <a:pt x="1" y="2"/>
                  </a:cubicBezTo>
                  <a:cubicBezTo>
                    <a:pt x="1" y="2"/>
                    <a:pt x="1" y="2"/>
                    <a:pt x="1" y="2"/>
                  </a:cubicBezTo>
                  <a:cubicBezTo>
                    <a:pt x="1" y="2"/>
                    <a:pt x="2" y="2"/>
                    <a:pt x="2" y="2"/>
                  </a:cubicBezTo>
                  <a:cubicBezTo>
                    <a:pt x="8" y="6"/>
                    <a:pt x="8" y="6"/>
                    <a:pt x="8" y="6"/>
                  </a:cubicBezTo>
                  <a:cubicBezTo>
                    <a:pt x="8" y="6"/>
                    <a:pt x="8" y="6"/>
                    <a:pt x="8" y="6"/>
                  </a:cubicBezTo>
                  <a:cubicBezTo>
                    <a:pt x="9" y="7"/>
                    <a:pt x="9" y="7"/>
                    <a:pt x="9" y="7"/>
                  </a:cubicBezTo>
                  <a:cubicBezTo>
                    <a:pt x="10" y="6"/>
                    <a:pt x="12" y="6"/>
                    <a:pt x="13" y="7"/>
                  </a:cubicBezTo>
                  <a:cubicBezTo>
                    <a:pt x="14" y="7"/>
                    <a:pt x="14" y="7"/>
                    <a:pt x="15" y="7"/>
                  </a:cubicBezTo>
                  <a:cubicBezTo>
                    <a:pt x="15" y="7"/>
                    <a:pt x="15" y="7"/>
                    <a:pt x="15" y="7"/>
                  </a:cubicBezTo>
                  <a:cubicBezTo>
                    <a:pt x="15" y="7"/>
                    <a:pt x="16" y="6"/>
                    <a:pt x="16" y="6"/>
                  </a:cubicBezTo>
                  <a:cubicBezTo>
                    <a:pt x="16" y="5"/>
                    <a:pt x="15" y="4"/>
                    <a:pt x="15" y="2"/>
                  </a:cubicBezTo>
                  <a:cubicBezTo>
                    <a:pt x="15" y="2"/>
                    <a:pt x="15" y="1"/>
                    <a:pt x="16" y="1"/>
                  </a:cubicBezTo>
                  <a:cubicBezTo>
                    <a:pt x="16" y="1"/>
                    <a:pt x="16" y="0"/>
                    <a:pt x="17" y="0"/>
                  </a:cubicBezTo>
                  <a:cubicBezTo>
                    <a:pt x="19" y="0"/>
                    <a:pt x="19" y="0"/>
                    <a:pt x="19" y="0"/>
                  </a:cubicBezTo>
                  <a:cubicBezTo>
                    <a:pt x="19" y="0"/>
                    <a:pt x="19" y="0"/>
                    <a:pt x="19" y="0"/>
                  </a:cubicBezTo>
                  <a:cubicBezTo>
                    <a:pt x="20" y="0"/>
                    <a:pt x="21" y="1"/>
                    <a:pt x="21" y="1"/>
                  </a:cubicBezTo>
                  <a:cubicBezTo>
                    <a:pt x="22" y="6"/>
                    <a:pt x="22" y="6"/>
                    <a:pt x="22" y="6"/>
                  </a:cubicBezTo>
                  <a:cubicBezTo>
                    <a:pt x="23" y="6"/>
                    <a:pt x="24" y="7"/>
                    <a:pt x="24" y="8"/>
                  </a:cubicBezTo>
                  <a:cubicBezTo>
                    <a:pt x="26" y="6"/>
                    <a:pt x="28" y="6"/>
                    <a:pt x="28" y="6"/>
                  </a:cubicBezTo>
                  <a:cubicBezTo>
                    <a:pt x="29" y="6"/>
                    <a:pt x="29" y="6"/>
                    <a:pt x="29" y="6"/>
                  </a:cubicBezTo>
                  <a:cubicBezTo>
                    <a:pt x="29" y="6"/>
                    <a:pt x="29" y="6"/>
                    <a:pt x="29" y="6"/>
                  </a:cubicBezTo>
                  <a:cubicBezTo>
                    <a:pt x="29" y="4"/>
                    <a:pt x="30" y="2"/>
                    <a:pt x="31" y="1"/>
                  </a:cubicBezTo>
                  <a:cubicBezTo>
                    <a:pt x="31" y="1"/>
                    <a:pt x="32" y="0"/>
                    <a:pt x="32" y="0"/>
                  </a:cubicBezTo>
                  <a:cubicBezTo>
                    <a:pt x="32" y="0"/>
                    <a:pt x="33" y="0"/>
                    <a:pt x="33" y="0"/>
                  </a:cubicBezTo>
                  <a:cubicBezTo>
                    <a:pt x="34" y="0"/>
                    <a:pt x="34" y="0"/>
                    <a:pt x="34" y="0"/>
                  </a:cubicBezTo>
                  <a:cubicBezTo>
                    <a:pt x="34" y="0"/>
                    <a:pt x="34" y="0"/>
                    <a:pt x="35" y="0"/>
                  </a:cubicBezTo>
                  <a:cubicBezTo>
                    <a:pt x="35" y="1"/>
                    <a:pt x="35" y="1"/>
                    <a:pt x="35" y="1"/>
                  </a:cubicBezTo>
                  <a:cubicBezTo>
                    <a:pt x="36" y="2"/>
                    <a:pt x="38" y="4"/>
                    <a:pt x="38" y="6"/>
                  </a:cubicBezTo>
                  <a:cubicBezTo>
                    <a:pt x="39" y="6"/>
                    <a:pt x="41" y="6"/>
                    <a:pt x="42" y="7"/>
                  </a:cubicBezTo>
                  <a:cubicBezTo>
                    <a:pt x="42" y="7"/>
                    <a:pt x="43" y="7"/>
                    <a:pt x="43" y="7"/>
                  </a:cubicBezTo>
                  <a:cubicBezTo>
                    <a:pt x="43" y="6"/>
                    <a:pt x="44" y="6"/>
                    <a:pt x="45" y="6"/>
                  </a:cubicBezTo>
                  <a:cubicBezTo>
                    <a:pt x="45" y="2"/>
                    <a:pt x="45" y="2"/>
                    <a:pt x="45" y="2"/>
                  </a:cubicBezTo>
                  <a:cubicBezTo>
                    <a:pt x="46" y="1"/>
                    <a:pt x="46" y="0"/>
                    <a:pt x="47" y="0"/>
                  </a:cubicBezTo>
                  <a:cubicBezTo>
                    <a:pt x="50" y="0"/>
                    <a:pt x="50" y="0"/>
                    <a:pt x="50" y="0"/>
                  </a:cubicBezTo>
                  <a:cubicBezTo>
                    <a:pt x="50" y="0"/>
                    <a:pt x="51" y="1"/>
                    <a:pt x="51" y="1"/>
                  </a:cubicBezTo>
                  <a:cubicBezTo>
                    <a:pt x="51" y="1"/>
                    <a:pt x="51" y="2"/>
                    <a:pt x="51" y="2"/>
                  </a:cubicBezTo>
                  <a:cubicBezTo>
                    <a:pt x="51" y="7"/>
                    <a:pt x="51" y="7"/>
                    <a:pt x="51" y="7"/>
                  </a:cubicBezTo>
                  <a:cubicBezTo>
                    <a:pt x="51" y="7"/>
                    <a:pt x="51" y="7"/>
                    <a:pt x="52" y="7"/>
                  </a:cubicBezTo>
                  <a:cubicBezTo>
                    <a:pt x="52" y="7"/>
                    <a:pt x="53" y="7"/>
                    <a:pt x="54" y="6"/>
                  </a:cubicBezTo>
                  <a:cubicBezTo>
                    <a:pt x="55" y="6"/>
                    <a:pt x="57" y="6"/>
                    <a:pt x="58" y="7"/>
                  </a:cubicBezTo>
                  <a:cubicBezTo>
                    <a:pt x="58" y="7"/>
                    <a:pt x="58" y="6"/>
                    <a:pt x="58" y="6"/>
                  </a:cubicBezTo>
                  <a:cubicBezTo>
                    <a:pt x="58" y="6"/>
                    <a:pt x="58" y="5"/>
                    <a:pt x="59" y="5"/>
                  </a:cubicBezTo>
                  <a:cubicBezTo>
                    <a:pt x="60" y="5"/>
                    <a:pt x="61" y="4"/>
                    <a:pt x="62" y="4"/>
                  </a:cubicBezTo>
                  <a:cubicBezTo>
                    <a:pt x="62" y="3"/>
                    <a:pt x="63" y="3"/>
                    <a:pt x="64" y="2"/>
                  </a:cubicBezTo>
                  <a:cubicBezTo>
                    <a:pt x="65" y="2"/>
                    <a:pt x="65" y="2"/>
                    <a:pt x="65" y="2"/>
                  </a:cubicBezTo>
                  <a:cubicBezTo>
                    <a:pt x="66" y="2"/>
                    <a:pt x="66" y="2"/>
                    <a:pt x="66" y="2"/>
                  </a:cubicBezTo>
                  <a:cubicBezTo>
                    <a:pt x="67" y="3"/>
                    <a:pt x="67" y="3"/>
                    <a:pt x="67" y="4"/>
                  </a:cubicBezTo>
                  <a:cubicBezTo>
                    <a:pt x="59" y="30"/>
                    <a:pt x="59" y="30"/>
                    <a:pt x="59" y="30"/>
                  </a:cubicBezTo>
                  <a:cubicBezTo>
                    <a:pt x="58" y="31"/>
                    <a:pt x="58" y="31"/>
                    <a:pt x="57" y="31"/>
                  </a:cubicBezTo>
                  <a:close/>
                  <a:moveTo>
                    <a:pt x="10" y="28"/>
                  </a:moveTo>
                  <a:cubicBezTo>
                    <a:pt x="56" y="28"/>
                    <a:pt x="56" y="28"/>
                    <a:pt x="56" y="28"/>
                  </a:cubicBezTo>
                  <a:cubicBezTo>
                    <a:pt x="63" y="6"/>
                    <a:pt x="63" y="6"/>
                    <a:pt x="63" y="6"/>
                  </a:cubicBezTo>
                  <a:cubicBezTo>
                    <a:pt x="62" y="7"/>
                    <a:pt x="61" y="7"/>
                    <a:pt x="61" y="7"/>
                  </a:cubicBezTo>
                  <a:cubicBezTo>
                    <a:pt x="61" y="8"/>
                    <a:pt x="61" y="8"/>
                    <a:pt x="61" y="8"/>
                  </a:cubicBezTo>
                  <a:cubicBezTo>
                    <a:pt x="60" y="9"/>
                    <a:pt x="60" y="10"/>
                    <a:pt x="60" y="11"/>
                  </a:cubicBezTo>
                  <a:cubicBezTo>
                    <a:pt x="60" y="11"/>
                    <a:pt x="59" y="11"/>
                    <a:pt x="59" y="11"/>
                  </a:cubicBezTo>
                  <a:cubicBezTo>
                    <a:pt x="58" y="12"/>
                    <a:pt x="58" y="11"/>
                    <a:pt x="57" y="11"/>
                  </a:cubicBezTo>
                  <a:cubicBezTo>
                    <a:pt x="57" y="11"/>
                    <a:pt x="57" y="10"/>
                    <a:pt x="57" y="10"/>
                  </a:cubicBezTo>
                  <a:cubicBezTo>
                    <a:pt x="56" y="9"/>
                    <a:pt x="56" y="9"/>
                    <a:pt x="56" y="9"/>
                  </a:cubicBezTo>
                  <a:cubicBezTo>
                    <a:pt x="56" y="9"/>
                    <a:pt x="55" y="9"/>
                    <a:pt x="54" y="9"/>
                  </a:cubicBezTo>
                  <a:cubicBezTo>
                    <a:pt x="54" y="10"/>
                    <a:pt x="53" y="10"/>
                    <a:pt x="52" y="12"/>
                  </a:cubicBezTo>
                  <a:cubicBezTo>
                    <a:pt x="52" y="13"/>
                    <a:pt x="52" y="14"/>
                    <a:pt x="53" y="15"/>
                  </a:cubicBezTo>
                  <a:cubicBezTo>
                    <a:pt x="53" y="14"/>
                    <a:pt x="53" y="14"/>
                    <a:pt x="54" y="13"/>
                  </a:cubicBezTo>
                  <a:cubicBezTo>
                    <a:pt x="55" y="12"/>
                    <a:pt x="56" y="12"/>
                    <a:pt x="57" y="12"/>
                  </a:cubicBezTo>
                  <a:cubicBezTo>
                    <a:pt x="58" y="12"/>
                    <a:pt x="58" y="12"/>
                    <a:pt x="58" y="12"/>
                  </a:cubicBezTo>
                  <a:cubicBezTo>
                    <a:pt x="58" y="13"/>
                    <a:pt x="58" y="13"/>
                    <a:pt x="59" y="13"/>
                  </a:cubicBezTo>
                  <a:cubicBezTo>
                    <a:pt x="59" y="13"/>
                    <a:pt x="59" y="14"/>
                    <a:pt x="59" y="14"/>
                  </a:cubicBezTo>
                  <a:cubicBezTo>
                    <a:pt x="60" y="16"/>
                    <a:pt x="59" y="17"/>
                    <a:pt x="58" y="18"/>
                  </a:cubicBezTo>
                  <a:cubicBezTo>
                    <a:pt x="57" y="20"/>
                    <a:pt x="55" y="22"/>
                    <a:pt x="53" y="21"/>
                  </a:cubicBezTo>
                  <a:cubicBezTo>
                    <a:pt x="51" y="21"/>
                    <a:pt x="49" y="20"/>
                    <a:pt x="48" y="18"/>
                  </a:cubicBezTo>
                  <a:cubicBezTo>
                    <a:pt x="46" y="16"/>
                    <a:pt x="46" y="13"/>
                    <a:pt x="47" y="11"/>
                  </a:cubicBezTo>
                  <a:cubicBezTo>
                    <a:pt x="48" y="10"/>
                    <a:pt x="48" y="10"/>
                    <a:pt x="48" y="10"/>
                  </a:cubicBezTo>
                  <a:cubicBezTo>
                    <a:pt x="48" y="10"/>
                    <a:pt x="48" y="10"/>
                    <a:pt x="48" y="10"/>
                  </a:cubicBezTo>
                  <a:cubicBezTo>
                    <a:pt x="48" y="10"/>
                    <a:pt x="49" y="10"/>
                    <a:pt x="49" y="9"/>
                  </a:cubicBezTo>
                  <a:cubicBezTo>
                    <a:pt x="49" y="9"/>
                    <a:pt x="49" y="9"/>
                    <a:pt x="48" y="9"/>
                  </a:cubicBezTo>
                  <a:cubicBezTo>
                    <a:pt x="48" y="8"/>
                    <a:pt x="48" y="8"/>
                    <a:pt x="48" y="7"/>
                  </a:cubicBezTo>
                  <a:cubicBezTo>
                    <a:pt x="48" y="3"/>
                    <a:pt x="48" y="3"/>
                    <a:pt x="48" y="3"/>
                  </a:cubicBezTo>
                  <a:cubicBezTo>
                    <a:pt x="47" y="7"/>
                    <a:pt x="47" y="7"/>
                    <a:pt x="47" y="7"/>
                  </a:cubicBezTo>
                  <a:cubicBezTo>
                    <a:pt x="47" y="7"/>
                    <a:pt x="47" y="8"/>
                    <a:pt x="46" y="8"/>
                  </a:cubicBezTo>
                  <a:cubicBezTo>
                    <a:pt x="46" y="8"/>
                    <a:pt x="45" y="9"/>
                    <a:pt x="45" y="9"/>
                  </a:cubicBezTo>
                  <a:cubicBezTo>
                    <a:pt x="45" y="9"/>
                    <a:pt x="45" y="9"/>
                    <a:pt x="45" y="9"/>
                  </a:cubicBezTo>
                  <a:cubicBezTo>
                    <a:pt x="45" y="9"/>
                    <a:pt x="45" y="10"/>
                    <a:pt x="46" y="10"/>
                  </a:cubicBezTo>
                  <a:cubicBezTo>
                    <a:pt x="46" y="10"/>
                    <a:pt x="46" y="11"/>
                    <a:pt x="46" y="11"/>
                  </a:cubicBezTo>
                  <a:cubicBezTo>
                    <a:pt x="46" y="16"/>
                    <a:pt x="44" y="19"/>
                    <a:pt x="41" y="21"/>
                  </a:cubicBezTo>
                  <a:cubicBezTo>
                    <a:pt x="39" y="22"/>
                    <a:pt x="37" y="21"/>
                    <a:pt x="35" y="20"/>
                  </a:cubicBezTo>
                  <a:cubicBezTo>
                    <a:pt x="34" y="17"/>
                    <a:pt x="34" y="16"/>
                    <a:pt x="34" y="14"/>
                  </a:cubicBezTo>
                  <a:cubicBezTo>
                    <a:pt x="34" y="14"/>
                    <a:pt x="35" y="12"/>
                    <a:pt x="38" y="12"/>
                  </a:cubicBezTo>
                  <a:cubicBezTo>
                    <a:pt x="38" y="12"/>
                    <a:pt x="38" y="12"/>
                    <a:pt x="38" y="12"/>
                  </a:cubicBezTo>
                  <a:cubicBezTo>
                    <a:pt x="39" y="12"/>
                    <a:pt x="40" y="13"/>
                    <a:pt x="40" y="14"/>
                  </a:cubicBezTo>
                  <a:cubicBezTo>
                    <a:pt x="40" y="14"/>
                    <a:pt x="40" y="14"/>
                    <a:pt x="40" y="14"/>
                  </a:cubicBezTo>
                  <a:cubicBezTo>
                    <a:pt x="40" y="15"/>
                    <a:pt x="40" y="15"/>
                    <a:pt x="40" y="15"/>
                  </a:cubicBezTo>
                  <a:cubicBezTo>
                    <a:pt x="41" y="14"/>
                    <a:pt x="41" y="14"/>
                    <a:pt x="41" y="13"/>
                  </a:cubicBezTo>
                  <a:cubicBezTo>
                    <a:pt x="41" y="12"/>
                    <a:pt x="41" y="11"/>
                    <a:pt x="40" y="10"/>
                  </a:cubicBezTo>
                  <a:cubicBezTo>
                    <a:pt x="40" y="9"/>
                    <a:pt x="39" y="9"/>
                    <a:pt x="38" y="9"/>
                  </a:cubicBezTo>
                  <a:cubicBezTo>
                    <a:pt x="38" y="9"/>
                    <a:pt x="37" y="10"/>
                    <a:pt x="37" y="10"/>
                  </a:cubicBezTo>
                  <a:cubicBezTo>
                    <a:pt x="37" y="10"/>
                    <a:pt x="36" y="11"/>
                    <a:pt x="35" y="11"/>
                  </a:cubicBezTo>
                  <a:cubicBezTo>
                    <a:pt x="34" y="11"/>
                    <a:pt x="34" y="11"/>
                    <a:pt x="34" y="10"/>
                  </a:cubicBezTo>
                  <a:cubicBezTo>
                    <a:pt x="33" y="9"/>
                    <a:pt x="34" y="8"/>
                    <a:pt x="34" y="7"/>
                  </a:cubicBezTo>
                  <a:cubicBezTo>
                    <a:pt x="34" y="6"/>
                    <a:pt x="34" y="6"/>
                    <a:pt x="35" y="6"/>
                  </a:cubicBezTo>
                  <a:cubicBezTo>
                    <a:pt x="35" y="5"/>
                    <a:pt x="34" y="4"/>
                    <a:pt x="33" y="3"/>
                  </a:cubicBezTo>
                  <a:cubicBezTo>
                    <a:pt x="33" y="3"/>
                    <a:pt x="33" y="3"/>
                    <a:pt x="33" y="3"/>
                  </a:cubicBezTo>
                  <a:cubicBezTo>
                    <a:pt x="32" y="4"/>
                    <a:pt x="32" y="5"/>
                    <a:pt x="32" y="5"/>
                  </a:cubicBezTo>
                  <a:cubicBezTo>
                    <a:pt x="32" y="6"/>
                    <a:pt x="32" y="6"/>
                    <a:pt x="32" y="7"/>
                  </a:cubicBezTo>
                  <a:cubicBezTo>
                    <a:pt x="33" y="8"/>
                    <a:pt x="33" y="9"/>
                    <a:pt x="33" y="10"/>
                  </a:cubicBezTo>
                  <a:cubicBezTo>
                    <a:pt x="33" y="10"/>
                    <a:pt x="32" y="11"/>
                    <a:pt x="32" y="11"/>
                  </a:cubicBezTo>
                  <a:cubicBezTo>
                    <a:pt x="31" y="11"/>
                    <a:pt x="31" y="11"/>
                    <a:pt x="30" y="11"/>
                  </a:cubicBezTo>
                  <a:cubicBezTo>
                    <a:pt x="30" y="10"/>
                    <a:pt x="30" y="10"/>
                    <a:pt x="30" y="10"/>
                  </a:cubicBezTo>
                  <a:cubicBezTo>
                    <a:pt x="29" y="10"/>
                    <a:pt x="29" y="9"/>
                    <a:pt x="28" y="9"/>
                  </a:cubicBezTo>
                  <a:cubicBezTo>
                    <a:pt x="27" y="9"/>
                    <a:pt x="26" y="10"/>
                    <a:pt x="26" y="10"/>
                  </a:cubicBezTo>
                  <a:cubicBezTo>
                    <a:pt x="25" y="12"/>
                    <a:pt x="25" y="13"/>
                    <a:pt x="26" y="15"/>
                  </a:cubicBezTo>
                  <a:cubicBezTo>
                    <a:pt x="26" y="15"/>
                    <a:pt x="26" y="15"/>
                    <a:pt x="26" y="15"/>
                  </a:cubicBezTo>
                  <a:cubicBezTo>
                    <a:pt x="26" y="14"/>
                    <a:pt x="27" y="13"/>
                    <a:pt x="28" y="12"/>
                  </a:cubicBezTo>
                  <a:cubicBezTo>
                    <a:pt x="29" y="12"/>
                    <a:pt x="30" y="12"/>
                    <a:pt x="32" y="13"/>
                  </a:cubicBezTo>
                  <a:cubicBezTo>
                    <a:pt x="33" y="16"/>
                    <a:pt x="32" y="18"/>
                    <a:pt x="31" y="19"/>
                  </a:cubicBezTo>
                  <a:cubicBezTo>
                    <a:pt x="29" y="21"/>
                    <a:pt x="28" y="21"/>
                    <a:pt x="26" y="21"/>
                  </a:cubicBezTo>
                  <a:cubicBezTo>
                    <a:pt x="23" y="20"/>
                    <a:pt x="21" y="17"/>
                    <a:pt x="20" y="12"/>
                  </a:cubicBezTo>
                  <a:cubicBezTo>
                    <a:pt x="19" y="11"/>
                    <a:pt x="21" y="10"/>
                    <a:pt x="21" y="9"/>
                  </a:cubicBezTo>
                  <a:cubicBezTo>
                    <a:pt x="21" y="9"/>
                    <a:pt x="21" y="9"/>
                    <a:pt x="22" y="9"/>
                  </a:cubicBezTo>
                  <a:cubicBezTo>
                    <a:pt x="21" y="9"/>
                    <a:pt x="21" y="9"/>
                    <a:pt x="20" y="9"/>
                  </a:cubicBezTo>
                  <a:cubicBezTo>
                    <a:pt x="20" y="8"/>
                    <a:pt x="19" y="8"/>
                    <a:pt x="19" y="7"/>
                  </a:cubicBezTo>
                  <a:cubicBezTo>
                    <a:pt x="19" y="5"/>
                    <a:pt x="19" y="5"/>
                    <a:pt x="19" y="5"/>
                  </a:cubicBezTo>
                  <a:cubicBezTo>
                    <a:pt x="19" y="7"/>
                    <a:pt x="19" y="8"/>
                    <a:pt x="18" y="8"/>
                  </a:cubicBezTo>
                  <a:cubicBezTo>
                    <a:pt x="18" y="8"/>
                    <a:pt x="18" y="9"/>
                    <a:pt x="17" y="9"/>
                  </a:cubicBezTo>
                  <a:cubicBezTo>
                    <a:pt x="17" y="9"/>
                    <a:pt x="17" y="9"/>
                    <a:pt x="17" y="9"/>
                  </a:cubicBezTo>
                  <a:cubicBezTo>
                    <a:pt x="17" y="9"/>
                    <a:pt x="17" y="9"/>
                    <a:pt x="18" y="9"/>
                  </a:cubicBezTo>
                  <a:cubicBezTo>
                    <a:pt x="18" y="10"/>
                    <a:pt x="19" y="10"/>
                    <a:pt x="19" y="11"/>
                  </a:cubicBezTo>
                  <a:cubicBezTo>
                    <a:pt x="19" y="11"/>
                    <a:pt x="20" y="11"/>
                    <a:pt x="20" y="11"/>
                  </a:cubicBezTo>
                  <a:cubicBezTo>
                    <a:pt x="20" y="15"/>
                    <a:pt x="19" y="18"/>
                    <a:pt x="17" y="20"/>
                  </a:cubicBezTo>
                  <a:cubicBezTo>
                    <a:pt x="16" y="21"/>
                    <a:pt x="14" y="22"/>
                    <a:pt x="12" y="21"/>
                  </a:cubicBezTo>
                  <a:cubicBezTo>
                    <a:pt x="10" y="21"/>
                    <a:pt x="9" y="20"/>
                    <a:pt x="8" y="18"/>
                  </a:cubicBezTo>
                  <a:cubicBezTo>
                    <a:pt x="7" y="16"/>
                    <a:pt x="7" y="14"/>
                    <a:pt x="8" y="13"/>
                  </a:cubicBezTo>
                  <a:cubicBezTo>
                    <a:pt x="9" y="12"/>
                    <a:pt x="11" y="12"/>
                    <a:pt x="12" y="13"/>
                  </a:cubicBezTo>
                  <a:cubicBezTo>
                    <a:pt x="13" y="13"/>
                    <a:pt x="13" y="14"/>
                    <a:pt x="14" y="15"/>
                  </a:cubicBezTo>
                  <a:cubicBezTo>
                    <a:pt x="14" y="14"/>
                    <a:pt x="14" y="14"/>
                    <a:pt x="14" y="13"/>
                  </a:cubicBezTo>
                  <a:cubicBezTo>
                    <a:pt x="14" y="11"/>
                    <a:pt x="13" y="10"/>
                    <a:pt x="12" y="9"/>
                  </a:cubicBezTo>
                  <a:cubicBezTo>
                    <a:pt x="12" y="9"/>
                    <a:pt x="11" y="9"/>
                    <a:pt x="10" y="10"/>
                  </a:cubicBezTo>
                  <a:cubicBezTo>
                    <a:pt x="10" y="10"/>
                    <a:pt x="10" y="10"/>
                    <a:pt x="10" y="10"/>
                  </a:cubicBezTo>
                  <a:cubicBezTo>
                    <a:pt x="10" y="11"/>
                    <a:pt x="9" y="11"/>
                    <a:pt x="8" y="12"/>
                  </a:cubicBezTo>
                  <a:cubicBezTo>
                    <a:pt x="8" y="12"/>
                    <a:pt x="8" y="12"/>
                    <a:pt x="7" y="12"/>
                  </a:cubicBezTo>
                  <a:cubicBezTo>
                    <a:pt x="7" y="11"/>
                    <a:pt x="6" y="11"/>
                    <a:pt x="6" y="10"/>
                  </a:cubicBezTo>
                  <a:cubicBezTo>
                    <a:pt x="6" y="10"/>
                    <a:pt x="6" y="9"/>
                    <a:pt x="6" y="8"/>
                  </a:cubicBezTo>
                  <a:cubicBezTo>
                    <a:pt x="6" y="8"/>
                    <a:pt x="6" y="8"/>
                    <a:pt x="6" y="8"/>
                  </a:cubicBezTo>
                  <a:cubicBezTo>
                    <a:pt x="4" y="7"/>
                    <a:pt x="4" y="7"/>
                    <a:pt x="4" y="7"/>
                  </a:cubicBezTo>
                  <a:lnTo>
                    <a:pt x="10" y="28"/>
                  </a:lnTo>
                  <a:close/>
                  <a:moveTo>
                    <a:pt x="10" y="15"/>
                  </a:moveTo>
                  <a:cubicBezTo>
                    <a:pt x="10" y="16"/>
                    <a:pt x="10" y="16"/>
                    <a:pt x="10" y="17"/>
                  </a:cubicBezTo>
                  <a:cubicBezTo>
                    <a:pt x="11" y="17"/>
                    <a:pt x="11" y="17"/>
                    <a:pt x="11" y="18"/>
                  </a:cubicBezTo>
                  <a:cubicBezTo>
                    <a:pt x="11" y="18"/>
                    <a:pt x="11" y="17"/>
                    <a:pt x="11" y="17"/>
                  </a:cubicBezTo>
                  <a:cubicBezTo>
                    <a:pt x="11" y="16"/>
                    <a:pt x="11" y="15"/>
                    <a:pt x="10" y="15"/>
                  </a:cubicBezTo>
                  <a:close/>
                  <a:moveTo>
                    <a:pt x="56" y="15"/>
                  </a:moveTo>
                  <a:cubicBezTo>
                    <a:pt x="56" y="15"/>
                    <a:pt x="56" y="15"/>
                    <a:pt x="56" y="15"/>
                  </a:cubicBezTo>
                  <a:cubicBezTo>
                    <a:pt x="55" y="15"/>
                    <a:pt x="55" y="16"/>
                    <a:pt x="55" y="17"/>
                  </a:cubicBezTo>
                  <a:cubicBezTo>
                    <a:pt x="55" y="17"/>
                    <a:pt x="55" y="17"/>
                    <a:pt x="55" y="17"/>
                  </a:cubicBezTo>
                  <a:cubicBezTo>
                    <a:pt x="55" y="18"/>
                    <a:pt x="55" y="18"/>
                    <a:pt x="55" y="18"/>
                  </a:cubicBezTo>
                  <a:cubicBezTo>
                    <a:pt x="55" y="17"/>
                    <a:pt x="56" y="17"/>
                    <a:pt x="56" y="17"/>
                  </a:cubicBezTo>
                  <a:cubicBezTo>
                    <a:pt x="56" y="16"/>
                    <a:pt x="56" y="16"/>
                    <a:pt x="56" y="15"/>
                  </a:cubicBezTo>
                  <a:cubicBezTo>
                    <a:pt x="56" y="15"/>
                    <a:pt x="56" y="15"/>
                    <a:pt x="56" y="15"/>
                  </a:cubicBezTo>
                  <a:close/>
                  <a:moveTo>
                    <a:pt x="29" y="15"/>
                  </a:moveTo>
                  <a:cubicBezTo>
                    <a:pt x="29" y="15"/>
                    <a:pt x="29" y="16"/>
                    <a:pt x="29" y="16"/>
                  </a:cubicBezTo>
                  <a:cubicBezTo>
                    <a:pt x="29" y="16"/>
                    <a:pt x="29" y="17"/>
                    <a:pt x="29" y="17"/>
                  </a:cubicBezTo>
                  <a:cubicBezTo>
                    <a:pt x="29" y="17"/>
                    <a:pt x="29" y="17"/>
                    <a:pt x="29" y="17"/>
                  </a:cubicBezTo>
                  <a:cubicBezTo>
                    <a:pt x="29" y="17"/>
                    <a:pt x="30" y="16"/>
                    <a:pt x="29" y="15"/>
                  </a:cubicBezTo>
                  <a:cubicBezTo>
                    <a:pt x="29" y="15"/>
                    <a:pt x="29" y="15"/>
                    <a:pt x="29" y="15"/>
                  </a:cubicBezTo>
                  <a:cubicBezTo>
                    <a:pt x="29" y="15"/>
                    <a:pt x="29" y="15"/>
                    <a:pt x="29" y="16"/>
                  </a:cubicBezTo>
                  <a:cubicBezTo>
                    <a:pt x="29" y="15"/>
                    <a:pt x="29" y="15"/>
                    <a:pt x="29" y="15"/>
                  </a:cubicBezTo>
                  <a:close/>
                  <a:moveTo>
                    <a:pt x="37" y="15"/>
                  </a:moveTo>
                  <a:cubicBezTo>
                    <a:pt x="37" y="15"/>
                    <a:pt x="37" y="15"/>
                    <a:pt x="37" y="15"/>
                  </a:cubicBezTo>
                  <a:cubicBezTo>
                    <a:pt x="37" y="16"/>
                    <a:pt x="37" y="16"/>
                    <a:pt x="37" y="17"/>
                  </a:cubicBezTo>
                  <a:cubicBezTo>
                    <a:pt x="37" y="17"/>
                    <a:pt x="37" y="16"/>
                    <a:pt x="37" y="16"/>
                  </a:cubicBezTo>
                  <a:cubicBezTo>
                    <a:pt x="37" y="16"/>
                    <a:pt x="37" y="16"/>
                    <a:pt x="37" y="15"/>
                  </a:cubicBezTo>
                  <a:cubicBezTo>
                    <a:pt x="37" y="15"/>
                    <a:pt x="37" y="15"/>
                    <a:pt x="37" y="15"/>
                  </a:cubicBezTo>
                  <a:close/>
                  <a:moveTo>
                    <a:pt x="11" y="15"/>
                  </a:moveTo>
                  <a:cubicBezTo>
                    <a:pt x="11" y="15"/>
                    <a:pt x="11" y="15"/>
                    <a:pt x="11" y="15"/>
                  </a:cubicBezTo>
                  <a:cubicBezTo>
                    <a:pt x="11" y="15"/>
                    <a:pt x="11" y="15"/>
                    <a:pt x="11" y="1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a:extLst>
                <a:ext uri="{FF2B5EF4-FFF2-40B4-BE49-F238E27FC236}">
                  <a16:creationId xmlns:a16="http://schemas.microsoft.com/office/drawing/2014/main" id="{520803FA-BF81-4216-905A-3634F5B981D9}"/>
                </a:ext>
              </a:extLst>
            </p:cNvPr>
            <p:cNvSpPr>
              <a:spLocks noEditPoints="1"/>
            </p:cNvSpPr>
            <p:nvPr userDrawn="1"/>
          </p:nvSpPr>
          <p:spPr bwMode="auto">
            <a:xfrm>
              <a:off x="10826751" y="2151063"/>
              <a:ext cx="798513" cy="819150"/>
            </a:xfrm>
            <a:custGeom>
              <a:avLst/>
              <a:gdLst>
                <a:gd name="T0" fmla="*/ 94 w 213"/>
                <a:gd name="T1" fmla="*/ 168 h 218"/>
                <a:gd name="T2" fmla="*/ 23 w 213"/>
                <a:gd name="T3" fmla="*/ 126 h 218"/>
                <a:gd name="T4" fmla="*/ 48 w 213"/>
                <a:gd name="T5" fmla="*/ 96 h 218"/>
                <a:gd name="T6" fmla="*/ 90 w 213"/>
                <a:gd name="T7" fmla="*/ 21 h 218"/>
                <a:gd name="T8" fmla="*/ 116 w 213"/>
                <a:gd name="T9" fmla="*/ 56 h 218"/>
                <a:gd name="T10" fmla="*/ 145 w 213"/>
                <a:gd name="T11" fmla="*/ 105 h 218"/>
                <a:gd name="T12" fmla="*/ 211 w 213"/>
                <a:gd name="T13" fmla="*/ 106 h 218"/>
                <a:gd name="T14" fmla="*/ 148 w 213"/>
                <a:gd name="T15" fmla="*/ 116 h 218"/>
                <a:gd name="T16" fmla="*/ 112 w 213"/>
                <a:gd name="T17" fmla="*/ 155 h 218"/>
                <a:gd name="T18" fmla="*/ 106 w 213"/>
                <a:gd name="T19" fmla="*/ 218 h 218"/>
                <a:gd name="T20" fmla="*/ 105 w 213"/>
                <a:gd name="T21" fmla="*/ 150 h 218"/>
                <a:gd name="T22" fmla="*/ 96 w 213"/>
                <a:gd name="T23" fmla="*/ 209 h 218"/>
                <a:gd name="T24" fmla="*/ 109 w 213"/>
                <a:gd name="T25" fmla="*/ 156 h 218"/>
                <a:gd name="T26" fmla="*/ 110 w 213"/>
                <a:gd name="T27" fmla="*/ 151 h 218"/>
                <a:gd name="T28" fmla="*/ 163 w 213"/>
                <a:gd name="T29" fmla="*/ 119 h 218"/>
                <a:gd name="T30" fmla="*/ 196 w 213"/>
                <a:gd name="T31" fmla="*/ 98 h 218"/>
                <a:gd name="T32" fmla="*/ 107 w 213"/>
                <a:gd name="T33" fmla="*/ 69 h 218"/>
                <a:gd name="T34" fmla="*/ 113 w 213"/>
                <a:gd name="T35" fmla="*/ 55 h 218"/>
                <a:gd name="T36" fmla="*/ 93 w 213"/>
                <a:gd name="T37" fmla="*/ 21 h 218"/>
                <a:gd name="T38" fmla="*/ 65 w 213"/>
                <a:gd name="T39" fmla="*/ 106 h 218"/>
                <a:gd name="T40" fmla="*/ 8 w 213"/>
                <a:gd name="T41" fmla="*/ 102 h 218"/>
                <a:gd name="T42" fmla="*/ 67 w 213"/>
                <a:gd name="T43" fmla="*/ 111 h 218"/>
                <a:gd name="T44" fmla="*/ 106 w 213"/>
                <a:gd name="T45" fmla="*/ 214 h 218"/>
                <a:gd name="T46" fmla="*/ 106 w 213"/>
                <a:gd name="T47" fmla="*/ 158 h 218"/>
                <a:gd name="T48" fmla="*/ 111 w 213"/>
                <a:gd name="T49" fmla="*/ 163 h 218"/>
                <a:gd name="T50" fmla="*/ 113 w 213"/>
                <a:gd name="T51" fmla="*/ 211 h 218"/>
                <a:gd name="T52" fmla="*/ 101 w 213"/>
                <a:gd name="T53" fmla="*/ 202 h 218"/>
                <a:gd name="T54" fmla="*/ 111 w 213"/>
                <a:gd name="T55" fmla="*/ 209 h 218"/>
                <a:gd name="T56" fmla="*/ 108 w 213"/>
                <a:gd name="T57" fmla="*/ 162 h 218"/>
                <a:gd name="T58" fmla="*/ 105 w 213"/>
                <a:gd name="T59" fmla="*/ 147 h 218"/>
                <a:gd name="T60" fmla="*/ 71 w 213"/>
                <a:gd name="T61" fmla="*/ 108 h 218"/>
                <a:gd name="T62" fmla="*/ 106 w 213"/>
                <a:gd name="T63" fmla="*/ 71 h 218"/>
                <a:gd name="T64" fmla="*/ 142 w 213"/>
                <a:gd name="T65" fmla="*/ 110 h 218"/>
                <a:gd name="T66" fmla="*/ 106 w 213"/>
                <a:gd name="T67" fmla="*/ 148 h 218"/>
                <a:gd name="T68" fmla="*/ 138 w 213"/>
                <a:gd name="T69" fmla="*/ 110 h 218"/>
                <a:gd name="T70" fmla="*/ 187 w 213"/>
                <a:gd name="T71" fmla="*/ 123 h 218"/>
                <a:gd name="T72" fmla="*/ 152 w 213"/>
                <a:gd name="T73" fmla="*/ 113 h 218"/>
                <a:gd name="T74" fmla="*/ 199 w 213"/>
                <a:gd name="T75" fmla="*/ 103 h 218"/>
                <a:gd name="T76" fmla="*/ 208 w 213"/>
                <a:gd name="T77" fmla="*/ 113 h 218"/>
                <a:gd name="T78" fmla="*/ 156 w 213"/>
                <a:gd name="T79" fmla="*/ 112 h 218"/>
                <a:gd name="T80" fmla="*/ 204 w 213"/>
                <a:gd name="T81" fmla="*/ 110 h 218"/>
                <a:gd name="T82" fmla="*/ 206 w 213"/>
                <a:gd name="T83" fmla="*/ 113 h 218"/>
                <a:gd name="T84" fmla="*/ 12 w 213"/>
                <a:gd name="T85" fmla="*/ 115 h 218"/>
                <a:gd name="T86" fmla="*/ 60 w 213"/>
                <a:gd name="T87" fmla="*/ 106 h 218"/>
                <a:gd name="T88" fmla="*/ 27 w 213"/>
                <a:gd name="T89" fmla="*/ 118 h 218"/>
                <a:gd name="T90" fmla="*/ 8 w 213"/>
                <a:gd name="T91" fmla="*/ 108 h 218"/>
                <a:gd name="T92" fmla="*/ 25 w 213"/>
                <a:gd name="T93" fmla="*/ 99 h 218"/>
                <a:gd name="T94" fmla="*/ 104 w 213"/>
                <a:gd name="T95" fmla="*/ 61 h 218"/>
                <a:gd name="T96" fmla="*/ 93 w 213"/>
                <a:gd name="T97" fmla="*/ 23 h 218"/>
                <a:gd name="T98" fmla="*/ 111 w 213"/>
                <a:gd name="T99" fmla="*/ 9 h 218"/>
                <a:gd name="T100" fmla="*/ 106 w 213"/>
                <a:gd name="T101" fmla="*/ 60 h 218"/>
                <a:gd name="T102" fmla="*/ 104 w 213"/>
                <a:gd name="T103" fmla="*/ 56 h 218"/>
                <a:gd name="T104" fmla="*/ 108 w 213"/>
                <a:gd name="T105" fmla="*/ 10 h 218"/>
                <a:gd name="T106" fmla="*/ 96 w 213"/>
                <a:gd name="T10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218">
                  <a:moveTo>
                    <a:pt x="106" y="218"/>
                  </a:moveTo>
                  <a:cubicBezTo>
                    <a:pt x="101" y="218"/>
                    <a:pt x="97" y="216"/>
                    <a:pt x="94" y="211"/>
                  </a:cubicBezTo>
                  <a:cubicBezTo>
                    <a:pt x="87" y="201"/>
                    <a:pt x="88" y="186"/>
                    <a:pt x="94" y="168"/>
                  </a:cubicBezTo>
                  <a:cubicBezTo>
                    <a:pt x="96" y="162"/>
                    <a:pt x="99" y="156"/>
                    <a:pt x="102" y="151"/>
                  </a:cubicBezTo>
                  <a:cubicBezTo>
                    <a:pt x="92" y="135"/>
                    <a:pt x="80" y="122"/>
                    <a:pt x="67" y="114"/>
                  </a:cubicBezTo>
                  <a:cubicBezTo>
                    <a:pt x="53" y="122"/>
                    <a:pt x="38" y="126"/>
                    <a:pt x="23" y="126"/>
                  </a:cubicBezTo>
                  <a:cubicBezTo>
                    <a:pt x="11" y="124"/>
                    <a:pt x="4" y="120"/>
                    <a:pt x="1" y="113"/>
                  </a:cubicBezTo>
                  <a:cubicBezTo>
                    <a:pt x="0" y="108"/>
                    <a:pt x="2" y="103"/>
                    <a:pt x="6" y="99"/>
                  </a:cubicBezTo>
                  <a:cubicBezTo>
                    <a:pt x="17" y="90"/>
                    <a:pt x="33" y="93"/>
                    <a:pt x="48" y="96"/>
                  </a:cubicBezTo>
                  <a:cubicBezTo>
                    <a:pt x="53" y="98"/>
                    <a:pt x="58" y="100"/>
                    <a:pt x="64" y="103"/>
                  </a:cubicBezTo>
                  <a:cubicBezTo>
                    <a:pt x="79" y="93"/>
                    <a:pt x="91" y="79"/>
                    <a:pt x="100" y="64"/>
                  </a:cubicBezTo>
                  <a:cubicBezTo>
                    <a:pt x="95" y="53"/>
                    <a:pt x="89" y="38"/>
                    <a:pt x="90" y="21"/>
                  </a:cubicBezTo>
                  <a:cubicBezTo>
                    <a:pt x="92" y="9"/>
                    <a:pt x="97" y="2"/>
                    <a:pt x="104" y="1"/>
                  </a:cubicBezTo>
                  <a:cubicBezTo>
                    <a:pt x="111" y="0"/>
                    <a:pt x="116" y="5"/>
                    <a:pt x="119" y="10"/>
                  </a:cubicBezTo>
                  <a:cubicBezTo>
                    <a:pt x="125" y="22"/>
                    <a:pt x="124" y="37"/>
                    <a:pt x="116" y="56"/>
                  </a:cubicBezTo>
                  <a:cubicBezTo>
                    <a:pt x="116" y="57"/>
                    <a:pt x="115" y="59"/>
                    <a:pt x="115" y="60"/>
                  </a:cubicBezTo>
                  <a:cubicBezTo>
                    <a:pt x="113" y="63"/>
                    <a:pt x="112" y="65"/>
                    <a:pt x="110" y="68"/>
                  </a:cubicBezTo>
                  <a:cubicBezTo>
                    <a:pt x="119" y="84"/>
                    <a:pt x="132" y="97"/>
                    <a:pt x="145" y="105"/>
                  </a:cubicBezTo>
                  <a:cubicBezTo>
                    <a:pt x="158" y="99"/>
                    <a:pt x="176" y="90"/>
                    <a:pt x="197" y="95"/>
                  </a:cubicBezTo>
                  <a:cubicBezTo>
                    <a:pt x="201" y="96"/>
                    <a:pt x="209" y="99"/>
                    <a:pt x="211" y="106"/>
                  </a:cubicBezTo>
                  <a:cubicBezTo>
                    <a:pt x="211" y="106"/>
                    <a:pt x="211" y="106"/>
                    <a:pt x="211" y="106"/>
                  </a:cubicBezTo>
                  <a:cubicBezTo>
                    <a:pt x="213" y="110"/>
                    <a:pt x="211" y="116"/>
                    <a:pt x="208" y="119"/>
                  </a:cubicBezTo>
                  <a:cubicBezTo>
                    <a:pt x="195" y="131"/>
                    <a:pt x="174" y="125"/>
                    <a:pt x="162" y="122"/>
                  </a:cubicBezTo>
                  <a:cubicBezTo>
                    <a:pt x="157" y="120"/>
                    <a:pt x="152" y="118"/>
                    <a:pt x="148" y="116"/>
                  </a:cubicBezTo>
                  <a:cubicBezTo>
                    <a:pt x="135" y="125"/>
                    <a:pt x="124" y="137"/>
                    <a:pt x="113" y="153"/>
                  </a:cubicBezTo>
                  <a:cubicBezTo>
                    <a:pt x="113" y="153"/>
                    <a:pt x="113" y="154"/>
                    <a:pt x="112" y="154"/>
                  </a:cubicBezTo>
                  <a:cubicBezTo>
                    <a:pt x="112" y="154"/>
                    <a:pt x="112" y="154"/>
                    <a:pt x="112" y="155"/>
                  </a:cubicBezTo>
                  <a:cubicBezTo>
                    <a:pt x="118" y="169"/>
                    <a:pt x="125" y="186"/>
                    <a:pt x="121" y="204"/>
                  </a:cubicBezTo>
                  <a:cubicBezTo>
                    <a:pt x="119" y="208"/>
                    <a:pt x="116" y="217"/>
                    <a:pt x="107" y="218"/>
                  </a:cubicBezTo>
                  <a:cubicBezTo>
                    <a:pt x="107" y="218"/>
                    <a:pt x="106" y="218"/>
                    <a:pt x="106" y="218"/>
                  </a:cubicBezTo>
                  <a:close/>
                  <a:moveTo>
                    <a:pt x="67" y="111"/>
                  </a:moveTo>
                  <a:cubicBezTo>
                    <a:pt x="68" y="111"/>
                    <a:pt x="68" y="111"/>
                    <a:pt x="68" y="111"/>
                  </a:cubicBezTo>
                  <a:cubicBezTo>
                    <a:pt x="86" y="122"/>
                    <a:pt x="98" y="138"/>
                    <a:pt x="105" y="150"/>
                  </a:cubicBezTo>
                  <a:cubicBezTo>
                    <a:pt x="105" y="150"/>
                    <a:pt x="105" y="151"/>
                    <a:pt x="105" y="152"/>
                  </a:cubicBezTo>
                  <a:cubicBezTo>
                    <a:pt x="102" y="157"/>
                    <a:pt x="99" y="163"/>
                    <a:pt x="97" y="169"/>
                  </a:cubicBezTo>
                  <a:cubicBezTo>
                    <a:pt x="91" y="186"/>
                    <a:pt x="91" y="200"/>
                    <a:pt x="96" y="209"/>
                  </a:cubicBezTo>
                  <a:cubicBezTo>
                    <a:pt x="98" y="211"/>
                    <a:pt x="101" y="216"/>
                    <a:pt x="107" y="215"/>
                  </a:cubicBezTo>
                  <a:cubicBezTo>
                    <a:pt x="114" y="215"/>
                    <a:pt x="117" y="206"/>
                    <a:pt x="118" y="203"/>
                  </a:cubicBezTo>
                  <a:cubicBezTo>
                    <a:pt x="121" y="186"/>
                    <a:pt x="116" y="170"/>
                    <a:pt x="109" y="156"/>
                  </a:cubicBezTo>
                  <a:cubicBezTo>
                    <a:pt x="108" y="154"/>
                    <a:pt x="109" y="153"/>
                    <a:pt x="110" y="152"/>
                  </a:cubicBezTo>
                  <a:cubicBezTo>
                    <a:pt x="110" y="152"/>
                    <a:pt x="110" y="152"/>
                    <a:pt x="110" y="152"/>
                  </a:cubicBezTo>
                  <a:cubicBezTo>
                    <a:pt x="110" y="152"/>
                    <a:pt x="110" y="151"/>
                    <a:pt x="110" y="151"/>
                  </a:cubicBezTo>
                  <a:cubicBezTo>
                    <a:pt x="122" y="135"/>
                    <a:pt x="134" y="122"/>
                    <a:pt x="147" y="113"/>
                  </a:cubicBezTo>
                  <a:cubicBezTo>
                    <a:pt x="148" y="113"/>
                    <a:pt x="148" y="113"/>
                    <a:pt x="149" y="113"/>
                  </a:cubicBezTo>
                  <a:cubicBezTo>
                    <a:pt x="153" y="115"/>
                    <a:pt x="158" y="117"/>
                    <a:pt x="163" y="119"/>
                  </a:cubicBezTo>
                  <a:cubicBezTo>
                    <a:pt x="174" y="122"/>
                    <a:pt x="194" y="128"/>
                    <a:pt x="205" y="117"/>
                  </a:cubicBezTo>
                  <a:cubicBezTo>
                    <a:pt x="208" y="114"/>
                    <a:pt x="210" y="110"/>
                    <a:pt x="208" y="107"/>
                  </a:cubicBezTo>
                  <a:cubicBezTo>
                    <a:pt x="206" y="101"/>
                    <a:pt x="200" y="99"/>
                    <a:pt x="196" y="98"/>
                  </a:cubicBezTo>
                  <a:cubicBezTo>
                    <a:pt x="176" y="93"/>
                    <a:pt x="158" y="102"/>
                    <a:pt x="146" y="109"/>
                  </a:cubicBezTo>
                  <a:cubicBezTo>
                    <a:pt x="145" y="109"/>
                    <a:pt x="144" y="109"/>
                    <a:pt x="144" y="108"/>
                  </a:cubicBezTo>
                  <a:cubicBezTo>
                    <a:pt x="130" y="100"/>
                    <a:pt x="117" y="85"/>
                    <a:pt x="107" y="69"/>
                  </a:cubicBezTo>
                  <a:cubicBezTo>
                    <a:pt x="107" y="68"/>
                    <a:pt x="107" y="68"/>
                    <a:pt x="107" y="67"/>
                  </a:cubicBezTo>
                  <a:cubicBezTo>
                    <a:pt x="109" y="65"/>
                    <a:pt x="111" y="62"/>
                    <a:pt x="112" y="59"/>
                  </a:cubicBezTo>
                  <a:cubicBezTo>
                    <a:pt x="112" y="57"/>
                    <a:pt x="113" y="56"/>
                    <a:pt x="113" y="55"/>
                  </a:cubicBezTo>
                  <a:cubicBezTo>
                    <a:pt x="121" y="37"/>
                    <a:pt x="122" y="22"/>
                    <a:pt x="117" y="12"/>
                  </a:cubicBezTo>
                  <a:cubicBezTo>
                    <a:pt x="114" y="7"/>
                    <a:pt x="110" y="3"/>
                    <a:pt x="105" y="4"/>
                  </a:cubicBezTo>
                  <a:cubicBezTo>
                    <a:pt x="96" y="6"/>
                    <a:pt x="94" y="16"/>
                    <a:pt x="93" y="21"/>
                  </a:cubicBezTo>
                  <a:cubicBezTo>
                    <a:pt x="92" y="38"/>
                    <a:pt x="98" y="53"/>
                    <a:pt x="103" y="64"/>
                  </a:cubicBezTo>
                  <a:cubicBezTo>
                    <a:pt x="103" y="64"/>
                    <a:pt x="103" y="65"/>
                    <a:pt x="103" y="65"/>
                  </a:cubicBezTo>
                  <a:cubicBezTo>
                    <a:pt x="94" y="81"/>
                    <a:pt x="81" y="95"/>
                    <a:pt x="65" y="106"/>
                  </a:cubicBezTo>
                  <a:cubicBezTo>
                    <a:pt x="65" y="106"/>
                    <a:pt x="64" y="106"/>
                    <a:pt x="64" y="106"/>
                  </a:cubicBezTo>
                  <a:cubicBezTo>
                    <a:pt x="59" y="104"/>
                    <a:pt x="53" y="101"/>
                    <a:pt x="47" y="99"/>
                  </a:cubicBezTo>
                  <a:cubicBezTo>
                    <a:pt x="33" y="96"/>
                    <a:pt x="18" y="93"/>
                    <a:pt x="8" y="102"/>
                  </a:cubicBezTo>
                  <a:cubicBezTo>
                    <a:pt x="6" y="103"/>
                    <a:pt x="3" y="107"/>
                    <a:pt x="4" y="112"/>
                  </a:cubicBezTo>
                  <a:cubicBezTo>
                    <a:pt x="6" y="118"/>
                    <a:pt x="13" y="122"/>
                    <a:pt x="23" y="123"/>
                  </a:cubicBezTo>
                  <a:cubicBezTo>
                    <a:pt x="38" y="123"/>
                    <a:pt x="52" y="119"/>
                    <a:pt x="67" y="111"/>
                  </a:cubicBezTo>
                  <a:cubicBezTo>
                    <a:pt x="67" y="111"/>
                    <a:pt x="67" y="111"/>
                    <a:pt x="67" y="111"/>
                  </a:cubicBezTo>
                  <a:close/>
                  <a:moveTo>
                    <a:pt x="107" y="214"/>
                  </a:moveTo>
                  <a:cubicBezTo>
                    <a:pt x="107" y="214"/>
                    <a:pt x="106" y="214"/>
                    <a:pt x="106" y="214"/>
                  </a:cubicBezTo>
                  <a:cubicBezTo>
                    <a:pt x="101" y="212"/>
                    <a:pt x="100" y="207"/>
                    <a:pt x="99" y="203"/>
                  </a:cubicBezTo>
                  <a:cubicBezTo>
                    <a:pt x="98" y="202"/>
                    <a:pt x="98" y="202"/>
                    <a:pt x="98" y="202"/>
                  </a:cubicBezTo>
                  <a:cubicBezTo>
                    <a:pt x="96" y="189"/>
                    <a:pt x="99" y="174"/>
                    <a:pt x="106" y="158"/>
                  </a:cubicBezTo>
                  <a:cubicBezTo>
                    <a:pt x="107" y="158"/>
                    <a:pt x="107" y="158"/>
                    <a:pt x="108" y="158"/>
                  </a:cubicBezTo>
                  <a:cubicBezTo>
                    <a:pt x="108" y="158"/>
                    <a:pt x="109" y="158"/>
                    <a:pt x="109" y="158"/>
                  </a:cubicBezTo>
                  <a:cubicBezTo>
                    <a:pt x="110" y="160"/>
                    <a:pt x="111" y="161"/>
                    <a:pt x="111" y="163"/>
                  </a:cubicBezTo>
                  <a:cubicBezTo>
                    <a:pt x="112" y="164"/>
                    <a:pt x="112" y="165"/>
                    <a:pt x="112" y="165"/>
                  </a:cubicBezTo>
                  <a:cubicBezTo>
                    <a:pt x="112" y="165"/>
                    <a:pt x="112" y="165"/>
                    <a:pt x="112" y="165"/>
                  </a:cubicBezTo>
                  <a:cubicBezTo>
                    <a:pt x="116" y="174"/>
                    <a:pt x="124" y="196"/>
                    <a:pt x="113" y="211"/>
                  </a:cubicBezTo>
                  <a:cubicBezTo>
                    <a:pt x="111" y="213"/>
                    <a:pt x="109" y="214"/>
                    <a:pt x="107" y="214"/>
                  </a:cubicBezTo>
                  <a:close/>
                  <a:moveTo>
                    <a:pt x="108" y="162"/>
                  </a:moveTo>
                  <a:cubicBezTo>
                    <a:pt x="102" y="177"/>
                    <a:pt x="99" y="190"/>
                    <a:pt x="101" y="202"/>
                  </a:cubicBezTo>
                  <a:cubicBezTo>
                    <a:pt x="101" y="203"/>
                    <a:pt x="101" y="203"/>
                    <a:pt x="101" y="203"/>
                  </a:cubicBezTo>
                  <a:cubicBezTo>
                    <a:pt x="102" y="206"/>
                    <a:pt x="103" y="210"/>
                    <a:pt x="107" y="211"/>
                  </a:cubicBezTo>
                  <a:cubicBezTo>
                    <a:pt x="108" y="212"/>
                    <a:pt x="109" y="211"/>
                    <a:pt x="111" y="209"/>
                  </a:cubicBezTo>
                  <a:cubicBezTo>
                    <a:pt x="121" y="196"/>
                    <a:pt x="113" y="175"/>
                    <a:pt x="110" y="167"/>
                  </a:cubicBezTo>
                  <a:cubicBezTo>
                    <a:pt x="109" y="166"/>
                    <a:pt x="109" y="165"/>
                    <a:pt x="109" y="164"/>
                  </a:cubicBezTo>
                  <a:cubicBezTo>
                    <a:pt x="108" y="164"/>
                    <a:pt x="108" y="163"/>
                    <a:pt x="108" y="162"/>
                  </a:cubicBezTo>
                  <a:close/>
                  <a:moveTo>
                    <a:pt x="106" y="148"/>
                  </a:moveTo>
                  <a:cubicBezTo>
                    <a:pt x="106" y="148"/>
                    <a:pt x="106" y="148"/>
                    <a:pt x="106" y="148"/>
                  </a:cubicBezTo>
                  <a:cubicBezTo>
                    <a:pt x="106" y="148"/>
                    <a:pt x="105" y="148"/>
                    <a:pt x="105" y="147"/>
                  </a:cubicBezTo>
                  <a:cubicBezTo>
                    <a:pt x="95" y="131"/>
                    <a:pt x="84" y="119"/>
                    <a:pt x="71" y="111"/>
                  </a:cubicBezTo>
                  <a:cubicBezTo>
                    <a:pt x="71" y="110"/>
                    <a:pt x="71" y="110"/>
                    <a:pt x="71" y="110"/>
                  </a:cubicBezTo>
                  <a:cubicBezTo>
                    <a:pt x="71" y="109"/>
                    <a:pt x="71" y="109"/>
                    <a:pt x="71" y="108"/>
                  </a:cubicBezTo>
                  <a:cubicBezTo>
                    <a:pt x="84" y="99"/>
                    <a:pt x="95" y="87"/>
                    <a:pt x="104" y="73"/>
                  </a:cubicBezTo>
                  <a:cubicBezTo>
                    <a:pt x="105" y="72"/>
                    <a:pt x="105" y="72"/>
                    <a:pt x="105" y="72"/>
                  </a:cubicBezTo>
                  <a:cubicBezTo>
                    <a:pt x="105" y="72"/>
                    <a:pt x="105" y="71"/>
                    <a:pt x="106" y="71"/>
                  </a:cubicBezTo>
                  <a:cubicBezTo>
                    <a:pt x="106" y="71"/>
                    <a:pt x="107" y="72"/>
                    <a:pt x="107" y="72"/>
                  </a:cubicBezTo>
                  <a:cubicBezTo>
                    <a:pt x="116" y="88"/>
                    <a:pt x="128" y="100"/>
                    <a:pt x="141" y="109"/>
                  </a:cubicBezTo>
                  <a:cubicBezTo>
                    <a:pt x="141" y="109"/>
                    <a:pt x="142" y="110"/>
                    <a:pt x="142" y="110"/>
                  </a:cubicBezTo>
                  <a:cubicBezTo>
                    <a:pt x="142" y="111"/>
                    <a:pt x="141" y="111"/>
                    <a:pt x="141" y="111"/>
                  </a:cubicBezTo>
                  <a:cubicBezTo>
                    <a:pt x="128" y="121"/>
                    <a:pt x="117" y="133"/>
                    <a:pt x="107" y="147"/>
                  </a:cubicBezTo>
                  <a:cubicBezTo>
                    <a:pt x="107" y="148"/>
                    <a:pt x="107" y="148"/>
                    <a:pt x="106" y="148"/>
                  </a:cubicBezTo>
                  <a:close/>
                  <a:moveTo>
                    <a:pt x="75" y="109"/>
                  </a:moveTo>
                  <a:cubicBezTo>
                    <a:pt x="86" y="117"/>
                    <a:pt x="97" y="129"/>
                    <a:pt x="106" y="144"/>
                  </a:cubicBezTo>
                  <a:cubicBezTo>
                    <a:pt x="115" y="131"/>
                    <a:pt x="126" y="119"/>
                    <a:pt x="138" y="110"/>
                  </a:cubicBezTo>
                  <a:cubicBezTo>
                    <a:pt x="126" y="102"/>
                    <a:pt x="115" y="90"/>
                    <a:pt x="106" y="76"/>
                  </a:cubicBezTo>
                  <a:cubicBezTo>
                    <a:pt x="97" y="89"/>
                    <a:pt x="86" y="100"/>
                    <a:pt x="75" y="109"/>
                  </a:cubicBezTo>
                  <a:close/>
                  <a:moveTo>
                    <a:pt x="187" y="123"/>
                  </a:moveTo>
                  <a:cubicBezTo>
                    <a:pt x="175" y="123"/>
                    <a:pt x="164" y="119"/>
                    <a:pt x="155" y="115"/>
                  </a:cubicBezTo>
                  <a:cubicBezTo>
                    <a:pt x="154" y="114"/>
                    <a:pt x="154" y="114"/>
                    <a:pt x="153" y="114"/>
                  </a:cubicBezTo>
                  <a:cubicBezTo>
                    <a:pt x="152" y="113"/>
                    <a:pt x="152" y="113"/>
                    <a:pt x="152" y="113"/>
                  </a:cubicBezTo>
                  <a:cubicBezTo>
                    <a:pt x="152" y="113"/>
                    <a:pt x="151" y="112"/>
                    <a:pt x="151" y="112"/>
                  </a:cubicBezTo>
                  <a:cubicBezTo>
                    <a:pt x="151" y="111"/>
                    <a:pt x="152" y="111"/>
                    <a:pt x="152" y="111"/>
                  </a:cubicBezTo>
                  <a:cubicBezTo>
                    <a:pt x="164" y="105"/>
                    <a:pt x="181" y="99"/>
                    <a:pt x="199" y="103"/>
                  </a:cubicBezTo>
                  <a:cubicBezTo>
                    <a:pt x="202" y="104"/>
                    <a:pt x="204" y="106"/>
                    <a:pt x="206" y="107"/>
                  </a:cubicBezTo>
                  <a:cubicBezTo>
                    <a:pt x="208" y="109"/>
                    <a:pt x="208" y="111"/>
                    <a:pt x="208" y="113"/>
                  </a:cubicBezTo>
                  <a:cubicBezTo>
                    <a:pt x="208" y="113"/>
                    <a:pt x="208" y="113"/>
                    <a:pt x="208" y="113"/>
                  </a:cubicBezTo>
                  <a:cubicBezTo>
                    <a:pt x="205" y="120"/>
                    <a:pt x="197" y="122"/>
                    <a:pt x="191" y="123"/>
                  </a:cubicBezTo>
                  <a:cubicBezTo>
                    <a:pt x="190" y="123"/>
                    <a:pt x="188" y="123"/>
                    <a:pt x="187" y="123"/>
                  </a:cubicBezTo>
                  <a:close/>
                  <a:moveTo>
                    <a:pt x="156" y="112"/>
                  </a:moveTo>
                  <a:cubicBezTo>
                    <a:pt x="166" y="116"/>
                    <a:pt x="177" y="121"/>
                    <a:pt x="191" y="120"/>
                  </a:cubicBezTo>
                  <a:cubicBezTo>
                    <a:pt x="196" y="119"/>
                    <a:pt x="202" y="118"/>
                    <a:pt x="205" y="112"/>
                  </a:cubicBezTo>
                  <a:cubicBezTo>
                    <a:pt x="205" y="111"/>
                    <a:pt x="205" y="110"/>
                    <a:pt x="204" y="110"/>
                  </a:cubicBezTo>
                  <a:cubicBezTo>
                    <a:pt x="203" y="108"/>
                    <a:pt x="201" y="107"/>
                    <a:pt x="198" y="106"/>
                  </a:cubicBezTo>
                  <a:cubicBezTo>
                    <a:pt x="182" y="102"/>
                    <a:pt x="167" y="107"/>
                    <a:pt x="156" y="112"/>
                  </a:cubicBezTo>
                  <a:close/>
                  <a:moveTo>
                    <a:pt x="206" y="113"/>
                  </a:moveTo>
                  <a:cubicBezTo>
                    <a:pt x="206" y="113"/>
                    <a:pt x="206" y="113"/>
                    <a:pt x="206" y="113"/>
                  </a:cubicBezTo>
                  <a:close/>
                  <a:moveTo>
                    <a:pt x="27" y="118"/>
                  </a:moveTo>
                  <a:cubicBezTo>
                    <a:pt x="22" y="118"/>
                    <a:pt x="17" y="117"/>
                    <a:pt x="12" y="115"/>
                  </a:cubicBezTo>
                  <a:cubicBezTo>
                    <a:pt x="9" y="114"/>
                    <a:pt x="5" y="112"/>
                    <a:pt x="5" y="108"/>
                  </a:cubicBezTo>
                  <a:cubicBezTo>
                    <a:pt x="6" y="99"/>
                    <a:pt x="17" y="97"/>
                    <a:pt x="20" y="96"/>
                  </a:cubicBezTo>
                  <a:cubicBezTo>
                    <a:pt x="33" y="95"/>
                    <a:pt x="46" y="98"/>
                    <a:pt x="60" y="106"/>
                  </a:cubicBezTo>
                  <a:cubicBezTo>
                    <a:pt x="60" y="106"/>
                    <a:pt x="61" y="107"/>
                    <a:pt x="61" y="107"/>
                  </a:cubicBezTo>
                  <a:cubicBezTo>
                    <a:pt x="61" y="108"/>
                    <a:pt x="60" y="109"/>
                    <a:pt x="60" y="109"/>
                  </a:cubicBezTo>
                  <a:cubicBezTo>
                    <a:pt x="51" y="113"/>
                    <a:pt x="39" y="118"/>
                    <a:pt x="27" y="118"/>
                  </a:cubicBezTo>
                  <a:close/>
                  <a:moveTo>
                    <a:pt x="25" y="99"/>
                  </a:moveTo>
                  <a:cubicBezTo>
                    <a:pt x="24" y="99"/>
                    <a:pt x="22" y="99"/>
                    <a:pt x="20" y="99"/>
                  </a:cubicBezTo>
                  <a:cubicBezTo>
                    <a:pt x="13" y="101"/>
                    <a:pt x="9" y="104"/>
                    <a:pt x="8" y="108"/>
                  </a:cubicBezTo>
                  <a:cubicBezTo>
                    <a:pt x="8" y="110"/>
                    <a:pt x="10" y="111"/>
                    <a:pt x="13" y="112"/>
                  </a:cubicBezTo>
                  <a:cubicBezTo>
                    <a:pt x="28" y="118"/>
                    <a:pt x="44" y="113"/>
                    <a:pt x="56" y="107"/>
                  </a:cubicBezTo>
                  <a:cubicBezTo>
                    <a:pt x="45" y="102"/>
                    <a:pt x="35" y="99"/>
                    <a:pt x="25" y="99"/>
                  </a:cubicBezTo>
                  <a:close/>
                  <a:moveTo>
                    <a:pt x="59" y="108"/>
                  </a:moveTo>
                  <a:cubicBezTo>
                    <a:pt x="59" y="108"/>
                    <a:pt x="59" y="108"/>
                    <a:pt x="59" y="108"/>
                  </a:cubicBezTo>
                  <a:close/>
                  <a:moveTo>
                    <a:pt x="104" y="61"/>
                  </a:moveTo>
                  <a:cubicBezTo>
                    <a:pt x="104" y="61"/>
                    <a:pt x="103" y="61"/>
                    <a:pt x="103" y="60"/>
                  </a:cubicBezTo>
                  <a:cubicBezTo>
                    <a:pt x="98" y="51"/>
                    <a:pt x="93" y="38"/>
                    <a:pt x="93" y="23"/>
                  </a:cubicBezTo>
                  <a:cubicBezTo>
                    <a:pt x="93" y="23"/>
                    <a:pt x="93" y="23"/>
                    <a:pt x="93" y="23"/>
                  </a:cubicBezTo>
                  <a:cubicBezTo>
                    <a:pt x="94" y="17"/>
                    <a:pt x="95" y="11"/>
                    <a:pt x="101" y="6"/>
                  </a:cubicBezTo>
                  <a:cubicBezTo>
                    <a:pt x="102" y="5"/>
                    <a:pt x="104" y="5"/>
                    <a:pt x="106" y="5"/>
                  </a:cubicBezTo>
                  <a:cubicBezTo>
                    <a:pt x="108" y="6"/>
                    <a:pt x="110" y="7"/>
                    <a:pt x="111" y="9"/>
                  </a:cubicBezTo>
                  <a:cubicBezTo>
                    <a:pt x="117" y="20"/>
                    <a:pt x="114" y="36"/>
                    <a:pt x="111" y="47"/>
                  </a:cubicBezTo>
                  <a:cubicBezTo>
                    <a:pt x="110" y="49"/>
                    <a:pt x="110" y="49"/>
                    <a:pt x="110" y="49"/>
                  </a:cubicBezTo>
                  <a:cubicBezTo>
                    <a:pt x="109" y="53"/>
                    <a:pt x="107" y="57"/>
                    <a:pt x="106" y="60"/>
                  </a:cubicBezTo>
                  <a:cubicBezTo>
                    <a:pt x="105" y="61"/>
                    <a:pt x="105" y="61"/>
                    <a:pt x="104" y="61"/>
                  </a:cubicBezTo>
                  <a:close/>
                  <a:moveTo>
                    <a:pt x="96" y="23"/>
                  </a:moveTo>
                  <a:cubicBezTo>
                    <a:pt x="96" y="36"/>
                    <a:pt x="100" y="47"/>
                    <a:pt x="104" y="56"/>
                  </a:cubicBezTo>
                  <a:cubicBezTo>
                    <a:pt x="105" y="54"/>
                    <a:pt x="106" y="51"/>
                    <a:pt x="107" y="48"/>
                  </a:cubicBezTo>
                  <a:cubicBezTo>
                    <a:pt x="108" y="46"/>
                    <a:pt x="108" y="46"/>
                    <a:pt x="108" y="46"/>
                  </a:cubicBezTo>
                  <a:cubicBezTo>
                    <a:pt x="111" y="36"/>
                    <a:pt x="114" y="21"/>
                    <a:pt x="108" y="10"/>
                  </a:cubicBezTo>
                  <a:cubicBezTo>
                    <a:pt x="107" y="9"/>
                    <a:pt x="106" y="8"/>
                    <a:pt x="105" y="8"/>
                  </a:cubicBezTo>
                  <a:cubicBezTo>
                    <a:pt x="104" y="8"/>
                    <a:pt x="103" y="8"/>
                    <a:pt x="102" y="8"/>
                  </a:cubicBezTo>
                  <a:cubicBezTo>
                    <a:pt x="98" y="12"/>
                    <a:pt x="97" y="18"/>
                    <a:pt x="96" y="2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a:extLst>
                <a:ext uri="{FF2B5EF4-FFF2-40B4-BE49-F238E27FC236}">
                  <a16:creationId xmlns:a16="http://schemas.microsoft.com/office/drawing/2014/main" id="{F40EDB62-AF11-4CE5-BD60-5AA9FFA9E255}"/>
                </a:ext>
              </a:extLst>
            </p:cNvPr>
            <p:cNvSpPr>
              <a:spLocks noEditPoints="1"/>
            </p:cNvSpPr>
            <p:nvPr userDrawn="1"/>
          </p:nvSpPr>
          <p:spPr bwMode="auto">
            <a:xfrm>
              <a:off x="11176001" y="1887538"/>
              <a:ext cx="28575"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a:extLst>
                <a:ext uri="{FF2B5EF4-FFF2-40B4-BE49-F238E27FC236}">
                  <a16:creationId xmlns:a16="http://schemas.microsoft.com/office/drawing/2014/main" id="{30664380-BC2A-45BC-8AD5-CD7B92B837B2}"/>
                </a:ext>
              </a:extLst>
            </p:cNvPr>
            <p:cNvSpPr>
              <a:spLocks noEditPoints="1"/>
            </p:cNvSpPr>
            <p:nvPr userDrawn="1"/>
          </p:nvSpPr>
          <p:spPr bwMode="auto">
            <a:xfrm>
              <a:off x="11152188" y="18954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1"/>
                    <a:pt x="2" y="0"/>
                    <a:pt x="4" y="0"/>
                  </a:cubicBezTo>
                  <a:cubicBezTo>
                    <a:pt x="6" y="0"/>
                    <a:pt x="8" y="1"/>
                    <a:pt x="8" y="4"/>
                  </a:cubicBezTo>
                  <a:cubicBezTo>
                    <a:pt x="8" y="6"/>
                    <a:pt x="6" y="8"/>
                    <a:pt x="4" y="8"/>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5">
              <a:extLst>
                <a:ext uri="{FF2B5EF4-FFF2-40B4-BE49-F238E27FC236}">
                  <a16:creationId xmlns:a16="http://schemas.microsoft.com/office/drawing/2014/main" id="{8DDDEF3A-8460-4942-A7ED-82228F2D8948}"/>
                </a:ext>
              </a:extLst>
            </p:cNvPr>
            <p:cNvSpPr>
              <a:spLocks noEditPoints="1"/>
            </p:cNvSpPr>
            <p:nvPr userDrawn="1"/>
          </p:nvSpPr>
          <p:spPr bwMode="auto">
            <a:xfrm>
              <a:off x="11134726" y="1903413"/>
              <a:ext cx="25400" cy="30163"/>
            </a:xfrm>
            <a:custGeom>
              <a:avLst/>
              <a:gdLst>
                <a:gd name="T0" fmla="*/ 4 w 7"/>
                <a:gd name="T1" fmla="*/ 8 h 8"/>
                <a:gd name="T2" fmla="*/ 0 w 7"/>
                <a:gd name="T3" fmla="*/ 4 h 8"/>
                <a:gd name="T4" fmla="*/ 4 w 7"/>
                <a:gd name="T5" fmla="*/ 0 h 8"/>
                <a:gd name="T6" fmla="*/ 7 w 7"/>
                <a:gd name="T7" fmla="*/ 4 h 8"/>
                <a:gd name="T8" fmla="*/ 4 w 7"/>
                <a:gd name="T9" fmla="*/ 8 h 8"/>
                <a:gd name="T10" fmla="*/ 4 w 7"/>
                <a:gd name="T11" fmla="*/ 3 h 8"/>
                <a:gd name="T12" fmla="*/ 3 w 7"/>
                <a:gd name="T13" fmla="*/ 4 h 8"/>
                <a:gd name="T14" fmla="*/ 4 w 7"/>
                <a:gd name="T15" fmla="*/ 4 h 8"/>
                <a:gd name="T16" fmla="*/ 4 w 7"/>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8"/>
                  </a:moveTo>
                  <a:cubicBezTo>
                    <a:pt x="1" y="8"/>
                    <a:pt x="0" y="6"/>
                    <a:pt x="0" y="4"/>
                  </a:cubicBezTo>
                  <a:cubicBezTo>
                    <a:pt x="0" y="2"/>
                    <a:pt x="1" y="0"/>
                    <a:pt x="4" y="0"/>
                  </a:cubicBezTo>
                  <a:cubicBezTo>
                    <a:pt x="6" y="0"/>
                    <a:pt x="7" y="2"/>
                    <a:pt x="7" y="4"/>
                  </a:cubicBezTo>
                  <a:cubicBezTo>
                    <a:pt x="7" y="6"/>
                    <a:pt x="6" y="8"/>
                    <a:pt x="4" y="8"/>
                  </a:cubicBezTo>
                  <a:close/>
                  <a:moveTo>
                    <a:pt x="4" y="3"/>
                  </a:moveTo>
                  <a:cubicBezTo>
                    <a:pt x="3" y="3"/>
                    <a:pt x="3" y="4"/>
                    <a:pt x="3" y="4"/>
                  </a:cubicBezTo>
                  <a:cubicBezTo>
                    <a:pt x="3" y="5"/>
                    <a:pt x="4" y="5"/>
                    <a:pt x="4" y="4"/>
                  </a:cubicBezTo>
                  <a:cubicBezTo>
                    <a:pt x="4" y="4"/>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6">
              <a:extLst>
                <a:ext uri="{FF2B5EF4-FFF2-40B4-BE49-F238E27FC236}">
                  <a16:creationId xmlns:a16="http://schemas.microsoft.com/office/drawing/2014/main" id="{C41BEDA8-F7A5-432E-9634-161FDCC580CC}"/>
                </a:ext>
              </a:extLst>
            </p:cNvPr>
            <p:cNvSpPr>
              <a:spLocks noEditPoints="1"/>
            </p:cNvSpPr>
            <p:nvPr userDrawn="1"/>
          </p:nvSpPr>
          <p:spPr bwMode="auto">
            <a:xfrm>
              <a:off x="11110913" y="191452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a:extLst>
                <a:ext uri="{FF2B5EF4-FFF2-40B4-BE49-F238E27FC236}">
                  <a16:creationId xmlns:a16="http://schemas.microsoft.com/office/drawing/2014/main" id="{62C5D9B7-A0C0-4BBC-8640-E77CF736CBD2}"/>
                </a:ext>
              </a:extLst>
            </p:cNvPr>
            <p:cNvSpPr>
              <a:spLocks noEditPoints="1"/>
            </p:cNvSpPr>
            <p:nvPr userDrawn="1"/>
          </p:nvSpPr>
          <p:spPr bwMode="auto">
            <a:xfrm>
              <a:off x="11096626" y="1933576"/>
              <a:ext cx="30163" cy="25400"/>
            </a:xfrm>
            <a:custGeom>
              <a:avLst/>
              <a:gdLst>
                <a:gd name="T0" fmla="*/ 4 w 8"/>
                <a:gd name="T1" fmla="*/ 7 h 7"/>
                <a:gd name="T2" fmla="*/ 0 w 8"/>
                <a:gd name="T3" fmla="*/ 3 h 7"/>
                <a:gd name="T4" fmla="*/ 4 w 8"/>
                <a:gd name="T5" fmla="*/ 0 h 7"/>
                <a:gd name="T6" fmla="*/ 8 w 8"/>
                <a:gd name="T7" fmla="*/ 3 h 7"/>
                <a:gd name="T8" fmla="*/ 4 w 8"/>
                <a:gd name="T9" fmla="*/ 7 h 7"/>
                <a:gd name="T10" fmla="*/ 4 w 8"/>
                <a:gd name="T11" fmla="*/ 3 h 7"/>
                <a:gd name="T12" fmla="*/ 3 w 8"/>
                <a:gd name="T13" fmla="*/ 3 h 7"/>
                <a:gd name="T14" fmla="*/ 5 w 8"/>
                <a:gd name="T15" fmla="*/ 3 h 7"/>
                <a:gd name="T16" fmla="*/ 4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cubicBezTo>
                    <a:pt x="2" y="7"/>
                    <a:pt x="0" y="6"/>
                    <a:pt x="0" y="3"/>
                  </a:cubicBezTo>
                  <a:cubicBezTo>
                    <a:pt x="0" y="1"/>
                    <a:pt x="2" y="0"/>
                    <a:pt x="4" y="0"/>
                  </a:cubicBezTo>
                  <a:cubicBezTo>
                    <a:pt x="6" y="0"/>
                    <a:pt x="8" y="1"/>
                    <a:pt x="8" y="3"/>
                  </a:cubicBezTo>
                  <a:cubicBezTo>
                    <a:pt x="8" y="6"/>
                    <a:pt x="6" y="7"/>
                    <a:pt x="4" y="7"/>
                  </a:cubicBezTo>
                  <a:close/>
                  <a:moveTo>
                    <a:pt x="4" y="3"/>
                  </a:moveTo>
                  <a:cubicBezTo>
                    <a:pt x="3" y="3"/>
                    <a:pt x="3" y="3"/>
                    <a:pt x="3" y="3"/>
                  </a:cubicBezTo>
                  <a:cubicBezTo>
                    <a:pt x="3" y="4"/>
                    <a:pt x="5" y="4"/>
                    <a:pt x="5" y="3"/>
                  </a:cubicBezTo>
                  <a:cubicBezTo>
                    <a:pt x="5" y="3"/>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a:extLst>
                <a:ext uri="{FF2B5EF4-FFF2-40B4-BE49-F238E27FC236}">
                  <a16:creationId xmlns:a16="http://schemas.microsoft.com/office/drawing/2014/main" id="{F7A91769-7837-4D28-A536-7A259C63399B}"/>
                </a:ext>
              </a:extLst>
            </p:cNvPr>
            <p:cNvSpPr>
              <a:spLocks noEditPoints="1"/>
            </p:cNvSpPr>
            <p:nvPr userDrawn="1"/>
          </p:nvSpPr>
          <p:spPr bwMode="auto">
            <a:xfrm>
              <a:off x="11242676" y="1887538"/>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7"/>
                    <a:pt x="0" y="4"/>
                  </a:cubicBezTo>
                  <a:cubicBezTo>
                    <a:pt x="0" y="2"/>
                    <a:pt x="2" y="0"/>
                    <a:pt x="4" y="0"/>
                  </a:cubicBezTo>
                  <a:cubicBezTo>
                    <a:pt x="6" y="0"/>
                    <a:pt x="8" y="2"/>
                    <a:pt x="8" y="4"/>
                  </a:cubicBezTo>
                  <a:cubicBezTo>
                    <a:pt x="8" y="7"/>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9">
              <a:extLst>
                <a:ext uri="{FF2B5EF4-FFF2-40B4-BE49-F238E27FC236}">
                  <a16:creationId xmlns:a16="http://schemas.microsoft.com/office/drawing/2014/main" id="{572E86F5-C9B0-4D70-9A76-481A56E8A26D}"/>
                </a:ext>
              </a:extLst>
            </p:cNvPr>
            <p:cNvSpPr>
              <a:spLocks noEditPoints="1"/>
            </p:cNvSpPr>
            <p:nvPr userDrawn="1"/>
          </p:nvSpPr>
          <p:spPr bwMode="auto">
            <a:xfrm>
              <a:off x="11264901" y="18954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7" y="0"/>
                    <a:pt x="8" y="2"/>
                    <a:pt x="8" y="4"/>
                  </a:cubicBezTo>
                  <a:cubicBezTo>
                    <a:pt x="8" y="6"/>
                    <a:pt x="7" y="8"/>
                    <a:pt x="4" y="8"/>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0">
              <a:extLst>
                <a:ext uri="{FF2B5EF4-FFF2-40B4-BE49-F238E27FC236}">
                  <a16:creationId xmlns:a16="http://schemas.microsoft.com/office/drawing/2014/main" id="{A1397CA8-0821-4164-9FA9-945D95306ED7}"/>
                </a:ext>
              </a:extLst>
            </p:cNvPr>
            <p:cNvSpPr>
              <a:spLocks noEditPoints="1"/>
            </p:cNvSpPr>
            <p:nvPr userDrawn="1"/>
          </p:nvSpPr>
          <p:spPr bwMode="auto">
            <a:xfrm>
              <a:off x="11287126" y="1903413"/>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7"/>
                    <a:pt x="0" y="4"/>
                  </a:cubicBezTo>
                  <a:cubicBezTo>
                    <a:pt x="0" y="2"/>
                    <a:pt x="2" y="0"/>
                    <a:pt x="4" y="0"/>
                  </a:cubicBezTo>
                  <a:cubicBezTo>
                    <a:pt x="6" y="0"/>
                    <a:pt x="8" y="2"/>
                    <a:pt x="8" y="4"/>
                  </a:cubicBezTo>
                  <a:cubicBezTo>
                    <a:pt x="8" y="7"/>
                    <a:pt x="6" y="8"/>
                    <a:pt x="4" y="8"/>
                  </a:cubicBezTo>
                  <a:close/>
                  <a:moveTo>
                    <a:pt x="4" y="3"/>
                  </a:moveTo>
                  <a:cubicBezTo>
                    <a:pt x="3" y="3"/>
                    <a:pt x="3" y="4"/>
                    <a:pt x="3" y="4"/>
                  </a:cubicBezTo>
                  <a:cubicBezTo>
                    <a:pt x="3" y="5"/>
                    <a:pt x="5" y="5"/>
                    <a:pt x="5" y="4"/>
                  </a:cubicBezTo>
                  <a:cubicBezTo>
                    <a:pt x="5" y="4"/>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1">
              <a:extLst>
                <a:ext uri="{FF2B5EF4-FFF2-40B4-BE49-F238E27FC236}">
                  <a16:creationId xmlns:a16="http://schemas.microsoft.com/office/drawing/2014/main" id="{05246689-388A-4D1D-A061-15D1641E10E8}"/>
                </a:ext>
              </a:extLst>
            </p:cNvPr>
            <p:cNvSpPr>
              <a:spLocks noEditPoints="1"/>
            </p:cNvSpPr>
            <p:nvPr userDrawn="1"/>
          </p:nvSpPr>
          <p:spPr bwMode="auto">
            <a:xfrm>
              <a:off x="11306176" y="1917701"/>
              <a:ext cx="30163" cy="26988"/>
            </a:xfrm>
            <a:custGeom>
              <a:avLst/>
              <a:gdLst>
                <a:gd name="T0" fmla="*/ 4 w 8"/>
                <a:gd name="T1" fmla="*/ 7 h 7"/>
                <a:gd name="T2" fmla="*/ 0 w 8"/>
                <a:gd name="T3" fmla="*/ 4 h 7"/>
                <a:gd name="T4" fmla="*/ 4 w 8"/>
                <a:gd name="T5" fmla="*/ 0 h 7"/>
                <a:gd name="T6" fmla="*/ 8 w 8"/>
                <a:gd name="T7" fmla="*/ 4 h 7"/>
                <a:gd name="T8" fmla="*/ 4 w 8"/>
                <a:gd name="T9" fmla="*/ 7 h 7"/>
                <a:gd name="T10" fmla="*/ 4 w 8"/>
                <a:gd name="T11" fmla="*/ 3 h 7"/>
                <a:gd name="T12" fmla="*/ 3 w 8"/>
                <a:gd name="T13" fmla="*/ 4 h 7"/>
                <a:gd name="T14" fmla="*/ 5 w 8"/>
                <a:gd name="T15" fmla="*/ 4 h 7"/>
                <a:gd name="T16" fmla="*/ 4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cubicBezTo>
                    <a:pt x="2" y="7"/>
                    <a:pt x="0" y="6"/>
                    <a:pt x="0" y="4"/>
                  </a:cubicBezTo>
                  <a:cubicBezTo>
                    <a:pt x="0" y="1"/>
                    <a:pt x="2" y="0"/>
                    <a:pt x="4" y="0"/>
                  </a:cubicBezTo>
                  <a:cubicBezTo>
                    <a:pt x="6" y="0"/>
                    <a:pt x="8" y="1"/>
                    <a:pt x="8" y="4"/>
                  </a:cubicBezTo>
                  <a:cubicBezTo>
                    <a:pt x="8" y="6"/>
                    <a:pt x="6" y="7"/>
                    <a:pt x="4" y="7"/>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2">
              <a:extLst>
                <a:ext uri="{FF2B5EF4-FFF2-40B4-BE49-F238E27FC236}">
                  <a16:creationId xmlns:a16="http://schemas.microsoft.com/office/drawing/2014/main" id="{A02E74A6-462A-466A-A504-06B59FBC89DD}"/>
                </a:ext>
              </a:extLst>
            </p:cNvPr>
            <p:cNvSpPr>
              <a:spLocks noEditPoints="1"/>
            </p:cNvSpPr>
            <p:nvPr userDrawn="1"/>
          </p:nvSpPr>
          <p:spPr bwMode="auto">
            <a:xfrm>
              <a:off x="11325226" y="19335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3" y="3"/>
                    <a:pt x="3" y="3"/>
                    <a:pt x="3" y="4"/>
                  </a:cubicBezTo>
                  <a:cubicBezTo>
                    <a:pt x="3" y="5"/>
                    <a:pt x="5" y="5"/>
                    <a:pt x="5" y="4"/>
                  </a:cubicBezTo>
                  <a:cubicBezTo>
                    <a:pt x="5" y="3"/>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a:extLst>
              <a:ext uri="{FF2B5EF4-FFF2-40B4-BE49-F238E27FC236}">
                <a16:creationId xmlns:a16="http://schemas.microsoft.com/office/drawing/2014/main" id="{1DFEE090-DA53-47FA-989A-772BB106B85A}"/>
              </a:ext>
            </a:extLst>
          </p:cNvPr>
          <p:cNvGrpSpPr/>
          <p:nvPr userDrawn="1"/>
        </p:nvGrpSpPr>
        <p:grpSpPr>
          <a:xfrm>
            <a:off x="7713663" y="2851151"/>
            <a:ext cx="1408113" cy="3538537"/>
            <a:chOff x="7713663" y="2851151"/>
            <a:chExt cx="1408113" cy="3538537"/>
          </a:xfrm>
        </p:grpSpPr>
        <p:sp>
          <p:nvSpPr>
            <p:cNvPr id="11" name="Freeform 8">
              <a:extLst>
                <a:ext uri="{FF2B5EF4-FFF2-40B4-BE49-F238E27FC236}">
                  <a16:creationId xmlns:a16="http://schemas.microsoft.com/office/drawing/2014/main" id="{53A3C675-F98C-498D-88CB-D3C8F7473C9D}"/>
                </a:ext>
              </a:extLst>
            </p:cNvPr>
            <p:cNvSpPr>
              <a:spLocks/>
            </p:cNvSpPr>
            <p:nvPr userDrawn="1"/>
          </p:nvSpPr>
          <p:spPr bwMode="auto">
            <a:xfrm>
              <a:off x="8407401" y="2851151"/>
              <a:ext cx="22225" cy="2143125"/>
            </a:xfrm>
            <a:custGeom>
              <a:avLst/>
              <a:gdLst>
                <a:gd name="T0" fmla="*/ 3 w 6"/>
                <a:gd name="T1" fmla="*/ 570 h 570"/>
                <a:gd name="T2" fmla="*/ 0 w 6"/>
                <a:gd name="T3" fmla="*/ 567 h 570"/>
                <a:gd name="T4" fmla="*/ 0 w 6"/>
                <a:gd name="T5" fmla="*/ 3 h 570"/>
                <a:gd name="T6" fmla="*/ 3 w 6"/>
                <a:gd name="T7" fmla="*/ 0 h 570"/>
                <a:gd name="T8" fmla="*/ 6 w 6"/>
                <a:gd name="T9" fmla="*/ 3 h 570"/>
                <a:gd name="T10" fmla="*/ 6 w 6"/>
                <a:gd name="T11" fmla="*/ 567 h 570"/>
                <a:gd name="T12" fmla="*/ 3 w 6"/>
                <a:gd name="T13" fmla="*/ 570 h 570"/>
              </a:gdLst>
              <a:ahLst/>
              <a:cxnLst>
                <a:cxn ang="0">
                  <a:pos x="T0" y="T1"/>
                </a:cxn>
                <a:cxn ang="0">
                  <a:pos x="T2" y="T3"/>
                </a:cxn>
                <a:cxn ang="0">
                  <a:pos x="T4" y="T5"/>
                </a:cxn>
                <a:cxn ang="0">
                  <a:pos x="T6" y="T7"/>
                </a:cxn>
                <a:cxn ang="0">
                  <a:pos x="T8" y="T9"/>
                </a:cxn>
                <a:cxn ang="0">
                  <a:pos x="T10" y="T11"/>
                </a:cxn>
                <a:cxn ang="0">
                  <a:pos x="T12" y="T13"/>
                </a:cxn>
              </a:cxnLst>
              <a:rect l="0" t="0" r="r" b="b"/>
              <a:pathLst>
                <a:path w="6" h="570">
                  <a:moveTo>
                    <a:pt x="3" y="570"/>
                  </a:moveTo>
                  <a:cubicBezTo>
                    <a:pt x="1" y="570"/>
                    <a:pt x="0" y="569"/>
                    <a:pt x="0" y="567"/>
                  </a:cubicBezTo>
                  <a:cubicBezTo>
                    <a:pt x="0" y="3"/>
                    <a:pt x="0" y="3"/>
                    <a:pt x="0" y="3"/>
                  </a:cubicBezTo>
                  <a:cubicBezTo>
                    <a:pt x="0" y="1"/>
                    <a:pt x="1" y="0"/>
                    <a:pt x="3" y="0"/>
                  </a:cubicBezTo>
                  <a:cubicBezTo>
                    <a:pt x="4" y="0"/>
                    <a:pt x="6" y="1"/>
                    <a:pt x="6" y="3"/>
                  </a:cubicBezTo>
                  <a:cubicBezTo>
                    <a:pt x="6" y="567"/>
                    <a:pt x="6" y="567"/>
                    <a:pt x="6" y="567"/>
                  </a:cubicBezTo>
                  <a:cubicBezTo>
                    <a:pt x="6" y="569"/>
                    <a:pt x="4" y="570"/>
                    <a:pt x="3" y="570"/>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14">
              <a:extLst>
                <a:ext uri="{FF2B5EF4-FFF2-40B4-BE49-F238E27FC236}">
                  <a16:creationId xmlns:a16="http://schemas.microsoft.com/office/drawing/2014/main" id="{E0AAD3E1-124E-41F1-859D-BB152F119C0B}"/>
                </a:ext>
              </a:extLst>
            </p:cNvPr>
            <p:cNvSpPr>
              <a:spLocks noChangeArrowheads="1"/>
            </p:cNvSpPr>
            <p:nvPr userDrawn="1"/>
          </p:nvSpPr>
          <p:spPr bwMode="auto">
            <a:xfrm>
              <a:off x="7724776" y="4994276"/>
              <a:ext cx="1385888"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EAF0F9D7-1A8E-4CCD-83CF-6471B484863B}"/>
                </a:ext>
              </a:extLst>
            </p:cNvPr>
            <p:cNvSpPr>
              <a:spLocks noEditPoints="1"/>
            </p:cNvSpPr>
            <p:nvPr userDrawn="1"/>
          </p:nvSpPr>
          <p:spPr bwMode="auto">
            <a:xfrm>
              <a:off x="7713663" y="4983163"/>
              <a:ext cx="1408113" cy="1406525"/>
            </a:xfrm>
            <a:custGeom>
              <a:avLst/>
              <a:gdLst>
                <a:gd name="T0" fmla="*/ 188 w 375"/>
                <a:gd name="T1" fmla="*/ 374 h 374"/>
                <a:gd name="T2" fmla="*/ 0 w 375"/>
                <a:gd name="T3" fmla="*/ 187 h 374"/>
                <a:gd name="T4" fmla="*/ 188 w 375"/>
                <a:gd name="T5" fmla="*/ 0 h 374"/>
                <a:gd name="T6" fmla="*/ 375 w 375"/>
                <a:gd name="T7" fmla="*/ 187 h 374"/>
                <a:gd name="T8" fmla="*/ 188 w 375"/>
                <a:gd name="T9" fmla="*/ 374 h 374"/>
                <a:gd name="T10" fmla="*/ 188 w 375"/>
                <a:gd name="T11" fmla="*/ 6 h 374"/>
                <a:gd name="T12" fmla="*/ 6 w 375"/>
                <a:gd name="T13" fmla="*/ 187 h 374"/>
                <a:gd name="T14" fmla="*/ 188 w 375"/>
                <a:gd name="T15" fmla="*/ 368 h 374"/>
                <a:gd name="T16" fmla="*/ 369 w 375"/>
                <a:gd name="T17" fmla="*/ 187 h 374"/>
                <a:gd name="T18" fmla="*/ 188 w 375"/>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4">
                  <a:moveTo>
                    <a:pt x="188" y="374"/>
                  </a:moveTo>
                  <a:cubicBezTo>
                    <a:pt x="84" y="374"/>
                    <a:pt x="0" y="290"/>
                    <a:pt x="0" y="187"/>
                  </a:cubicBezTo>
                  <a:cubicBezTo>
                    <a:pt x="0" y="84"/>
                    <a:pt x="84" y="0"/>
                    <a:pt x="188" y="0"/>
                  </a:cubicBezTo>
                  <a:cubicBezTo>
                    <a:pt x="291" y="0"/>
                    <a:pt x="375" y="84"/>
                    <a:pt x="375" y="187"/>
                  </a:cubicBezTo>
                  <a:cubicBezTo>
                    <a:pt x="375" y="290"/>
                    <a:pt x="291" y="374"/>
                    <a:pt x="188" y="374"/>
                  </a:cubicBezTo>
                  <a:close/>
                  <a:moveTo>
                    <a:pt x="188" y="6"/>
                  </a:moveTo>
                  <a:cubicBezTo>
                    <a:pt x="88" y="6"/>
                    <a:pt x="6" y="87"/>
                    <a:pt x="6" y="187"/>
                  </a:cubicBezTo>
                  <a:cubicBezTo>
                    <a:pt x="6" y="287"/>
                    <a:pt x="88" y="368"/>
                    <a:pt x="188" y="368"/>
                  </a:cubicBezTo>
                  <a:cubicBezTo>
                    <a:pt x="287" y="368"/>
                    <a:pt x="369" y="287"/>
                    <a:pt x="369" y="187"/>
                  </a:cubicBezTo>
                  <a:cubicBezTo>
                    <a:pt x="369" y="87"/>
                    <a:pt x="287" y="6"/>
                    <a:pt x="188" y="6"/>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3">
              <a:extLst>
                <a:ext uri="{FF2B5EF4-FFF2-40B4-BE49-F238E27FC236}">
                  <a16:creationId xmlns:a16="http://schemas.microsoft.com/office/drawing/2014/main" id="{55C8EFCB-52C1-4C41-BD6C-7C6ECF296826}"/>
                </a:ext>
              </a:extLst>
            </p:cNvPr>
            <p:cNvSpPr>
              <a:spLocks noEditPoints="1"/>
            </p:cNvSpPr>
            <p:nvPr userDrawn="1"/>
          </p:nvSpPr>
          <p:spPr bwMode="auto">
            <a:xfrm>
              <a:off x="7931151" y="5268913"/>
              <a:ext cx="979488" cy="835025"/>
            </a:xfrm>
            <a:custGeom>
              <a:avLst/>
              <a:gdLst>
                <a:gd name="T0" fmla="*/ 51 w 261"/>
                <a:gd name="T1" fmla="*/ 78 h 222"/>
                <a:gd name="T2" fmla="*/ 213 w 261"/>
                <a:gd name="T3" fmla="*/ 78 h 222"/>
                <a:gd name="T4" fmla="*/ 133 w 261"/>
                <a:gd name="T5" fmla="*/ 122 h 222"/>
                <a:gd name="T6" fmla="*/ 218 w 261"/>
                <a:gd name="T7" fmla="*/ 174 h 222"/>
                <a:gd name="T8" fmla="*/ 130 w 261"/>
                <a:gd name="T9" fmla="*/ 122 h 222"/>
                <a:gd name="T10" fmla="*/ 45 w 261"/>
                <a:gd name="T11" fmla="*/ 174 h 222"/>
                <a:gd name="T12" fmla="*/ 41 w 261"/>
                <a:gd name="T13" fmla="*/ 174 h 222"/>
                <a:gd name="T14" fmla="*/ 6 w 261"/>
                <a:gd name="T15" fmla="*/ 183 h 222"/>
                <a:gd name="T16" fmla="*/ 60 w 261"/>
                <a:gd name="T17" fmla="*/ 193 h 222"/>
                <a:gd name="T18" fmla="*/ 199 w 261"/>
                <a:gd name="T19" fmla="*/ 183 h 222"/>
                <a:gd name="T20" fmla="*/ 209 w 261"/>
                <a:gd name="T21" fmla="*/ 184 h 222"/>
                <a:gd name="T22" fmla="*/ 253 w 261"/>
                <a:gd name="T23" fmla="*/ 174 h 222"/>
                <a:gd name="T24" fmla="*/ 209 w 261"/>
                <a:gd name="T25" fmla="*/ 170 h 222"/>
                <a:gd name="T26" fmla="*/ 200 w 261"/>
                <a:gd name="T27" fmla="*/ 175 h 222"/>
                <a:gd name="T28" fmla="*/ 65 w 261"/>
                <a:gd name="T29" fmla="*/ 169 h 222"/>
                <a:gd name="T30" fmla="*/ 56 w 261"/>
                <a:gd name="T31" fmla="*/ 169 h 222"/>
                <a:gd name="T32" fmla="*/ 41 w 261"/>
                <a:gd name="T33" fmla="*/ 174 h 222"/>
                <a:gd name="T34" fmla="*/ 70 w 261"/>
                <a:gd name="T35" fmla="*/ 65 h 222"/>
                <a:gd name="T36" fmla="*/ 45 w 261"/>
                <a:gd name="T37" fmla="*/ 57 h 222"/>
                <a:gd name="T38" fmla="*/ 59 w 261"/>
                <a:gd name="T39" fmla="*/ 22 h 222"/>
                <a:gd name="T40" fmla="*/ 194 w 261"/>
                <a:gd name="T41" fmla="*/ 20 h 222"/>
                <a:gd name="T42" fmla="*/ 213 w 261"/>
                <a:gd name="T43" fmla="*/ 31 h 222"/>
                <a:gd name="T44" fmla="*/ 210 w 261"/>
                <a:gd name="T45" fmla="*/ 67 h 222"/>
                <a:gd name="T46" fmla="*/ 240 w 261"/>
                <a:gd name="T47" fmla="*/ 86 h 222"/>
                <a:gd name="T48" fmla="*/ 234 w 261"/>
                <a:gd name="T49" fmla="*/ 75 h 222"/>
                <a:gd name="T50" fmla="*/ 209 w 261"/>
                <a:gd name="T51" fmla="*/ 11 h 222"/>
                <a:gd name="T52" fmla="*/ 153 w 261"/>
                <a:gd name="T53" fmla="*/ 2 h 222"/>
                <a:gd name="T54" fmla="*/ 50 w 261"/>
                <a:gd name="T55" fmla="*/ 12 h 222"/>
                <a:gd name="T56" fmla="*/ 33 w 261"/>
                <a:gd name="T57" fmla="*/ 52 h 222"/>
                <a:gd name="T58" fmla="*/ 21 w 261"/>
                <a:gd name="T59" fmla="*/ 86 h 222"/>
                <a:gd name="T60" fmla="*/ 6 w 261"/>
                <a:gd name="T61" fmla="*/ 172 h 222"/>
                <a:gd name="T62" fmla="*/ 6 w 261"/>
                <a:gd name="T63" fmla="*/ 209 h 222"/>
                <a:gd name="T64" fmla="*/ 32 w 261"/>
                <a:gd name="T65" fmla="*/ 221 h 222"/>
                <a:gd name="T66" fmla="*/ 41 w 261"/>
                <a:gd name="T67" fmla="*/ 202 h 222"/>
                <a:gd name="T68" fmla="*/ 73 w 261"/>
                <a:gd name="T69" fmla="*/ 194 h 222"/>
                <a:gd name="T70" fmla="*/ 193 w 261"/>
                <a:gd name="T71" fmla="*/ 194 h 222"/>
                <a:gd name="T72" fmla="*/ 218 w 261"/>
                <a:gd name="T73" fmla="*/ 195 h 222"/>
                <a:gd name="T74" fmla="*/ 225 w 261"/>
                <a:gd name="T75" fmla="*/ 221 h 222"/>
                <a:gd name="T76" fmla="*/ 252 w 261"/>
                <a:gd name="T77" fmla="*/ 207 h 222"/>
                <a:gd name="T78" fmla="*/ 254 w 261"/>
                <a:gd name="T79" fmla="*/ 170 h 222"/>
                <a:gd name="T80" fmla="*/ 240 w 261"/>
                <a:gd name="T81" fmla="*/ 86 h 222"/>
                <a:gd name="T82" fmla="*/ 22 w 261"/>
                <a:gd name="T83" fmla="*/ 115 h 222"/>
                <a:gd name="T84" fmla="*/ 60 w 261"/>
                <a:gd name="T85" fmla="*/ 115 h 222"/>
                <a:gd name="T86" fmla="*/ 224 w 261"/>
                <a:gd name="T87" fmla="*/ 97 h 222"/>
                <a:gd name="T88" fmla="*/ 223 w 261"/>
                <a:gd name="T89" fmla="*/ 134 h 222"/>
                <a:gd name="T90" fmla="*/ 224 w 261"/>
                <a:gd name="T91" fmla="*/ 97 h 222"/>
                <a:gd name="T92" fmla="*/ 224 w 261"/>
                <a:gd name="T93" fmla="*/ 184 h 222"/>
                <a:gd name="T94" fmla="*/ 34 w 261"/>
                <a:gd name="T95" fmla="*/ 183 h 222"/>
                <a:gd name="T96" fmla="*/ 227 w 261"/>
                <a:gd name="T97" fmla="*/ 159 h 222"/>
                <a:gd name="T98" fmla="*/ 227 w 261"/>
                <a:gd name="T99" fmla="*/ 148 h 222"/>
                <a:gd name="T100" fmla="*/ 41 w 261"/>
                <a:gd name="T101" fmla="*/ 154 h 222"/>
                <a:gd name="T102" fmla="*/ 30 w 261"/>
                <a:gd name="T103" fmla="*/ 154 h 222"/>
                <a:gd name="T104" fmla="*/ 41 w 261"/>
                <a:gd name="T105" fmla="*/ 154 h 222"/>
                <a:gd name="T106" fmla="*/ 131 w 261"/>
                <a:gd name="T107" fmla="*/ 139 h 222"/>
                <a:gd name="T108" fmla="*/ 131 w 261"/>
                <a:gd name="T109" fmla="*/ 132 h 222"/>
                <a:gd name="T110" fmla="*/ 59 w 261"/>
                <a:gd name="T111" fmla="*/ 136 h 222"/>
                <a:gd name="T112" fmla="*/ 53 w 261"/>
                <a:gd name="T113" fmla="*/ 144 h 222"/>
                <a:gd name="T114" fmla="*/ 50 w 261"/>
                <a:gd name="T115" fmla="*/ 163 h 222"/>
                <a:gd name="T116" fmla="*/ 50 w 261"/>
                <a:gd name="T117" fmla="*/ 1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22">
                  <a:moveTo>
                    <a:pt x="81" y="122"/>
                  </a:moveTo>
                  <a:cubicBezTo>
                    <a:pt x="80" y="106"/>
                    <a:pt x="57" y="83"/>
                    <a:pt x="51" y="78"/>
                  </a:cubicBezTo>
                  <a:cubicBezTo>
                    <a:pt x="51" y="78"/>
                    <a:pt x="99" y="71"/>
                    <a:pt x="130" y="71"/>
                  </a:cubicBezTo>
                  <a:cubicBezTo>
                    <a:pt x="160" y="71"/>
                    <a:pt x="213" y="78"/>
                    <a:pt x="213" y="78"/>
                  </a:cubicBezTo>
                  <a:cubicBezTo>
                    <a:pt x="206" y="83"/>
                    <a:pt x="183" y="106"/>
                    <a:pt x="182" y="122"/>
                  </a:cubicBezTo>
                  <a:moveTo>
                    <a:pt x="133" y="122"/>
                  </a:moveTo>
                  <a:cubicBezTo>
                    <a:pt x="133" y="122"/>
                    <a:pt x="130" y="122"/>
                    <a:pt x="171" y="122"/>
                  </a:cubicBezTo>
                  <a:cubicBezTo>
                    <a:pt x="213" y="122"/>
                    <a:pt x="217" y="159"/>
                    <a:pt x="218" y="174"/>
                  </a:cubicBezTo>
                  <a:cubicBezTo>
                    <a:pt x="131" y="175"/>
                    <a:pt x="131" y="175"/>
                    <a:pt x="131" y="175"/>
                  </a:cubicBezTo>
                  <a:moveTo>
                    <a:pt x="130" y="122"/>
                  </a:moveTo>
                  <a:cubicBezTo>
                    <a:pt x="130" y="122"/>
                    <a:pt x="134" y="122"/>
                    <a:pt x="92" y="122"/>
                  </a:cubicBezTo>
                  <a:cubicBezTo>
                    <a:pt x="50" y="123"/>
                    <a:pt x="45" y="160"/>
                    <a:pt x="45" y="174"/>
                  </a:cubicBezTo>
                  <a:cubicBezTo>
                    <a:pt x="131" y="175"/>
                    <a:pt x="131" y="175"/>
                    <a:pt x="131" y="175"/>
                  </a:cubicBezTo>
                  <a:moveTo>
                    <a:pt x="41" y="174"/>
                  </a:moveTo>
                  <a:cubicBezTo>
                    <a:pt x="6" y="174"/>
                    <a:pt x="6" y="174"/>
                    <a:pt x="6" y="174"/>
                  </a:cubicBezTo>
                  <a:cubicBezTo>
                    <a:pt x="0" y="174"/>
                    <a:pt x="1" y="182"/>
                    <a:pt x="6" y="183"/>
                  </a:cubicBezTo>
                  <a:cubicBezTo>
                    <a:pt x="10" y="183"/>
                    <a:pt x="56" y="184"/>
                    <a:pt x="56" y="184"/>
                  </a:cubicBezTo>
                  <a:cubicBezTo>
                    <a:pt x="56" y="184"/>
                    <a:pt x="56" y="192"/>
                    <a:pt x="60" y="193"/>
                  </a:cubicBezTo>
                  <a:cubicBezTo>
                    <a:pt x="64" y="193"/>
                    <a:pt x="66" y="183"/>
                    <a:pt x="66" y="183"/>
                  </a:cubicBezTo>
                  <a:cubicBezTo>
                    <a:pt x="199" y="183"/>
                    <a:pt x="199" y="183"/>
                    <a:pt x="199" y="183"/>
                  </a:cubicBezTo>
                  <a:cubicBezTo>
                    <a:pt x="199" y="183"/>
                    <a:pt x="199" y="194"/>
                    <a:pt x="203" y="193"/>
                  </a:cubicBezTo>
                  <a:cubicBezTo>
                    <a:pt x="207" y="193"/>
                    <a:pt x="209" y="184"/>
                    <a:pt x="209" y="184"/>
                  </a:cubicBezTo>
                  <a:cubicBezTo>
                    <a:pt x="253" y="184"/>
                    <a:pt x="253" y="184"/>
                    <a:pt x="253" y="184"/>
                  </a:cubicBezTo>
                  <a:cubicBezTo>
                    <a:pt x="256" y="184"/>
                    <a:pt x="261" y="174"/>
                    <a:pt x="253" y="174"/>
                  </a:cubicBezTo>
                  <a:cubicBezTo>
                    <a:pt x="209" y="174"/>
                    <a:pt x="209" y="174"/>
                    <a:pt x="209" y="174"/>
                  </a:cubicBezTo>
                  <a:cubicBezTo>
                    <a:pt x="209" y="170"/>
                    <a:pt x="209" y="170"/>
                    <a:pt x="209" y="170"/>
                  </a:cubicBezTo>
                  <a:cubicBezTo>
                    <a:pt x="209" y="169"/>
                    <a:pt x="209" y="164"/>
                    <a:pt x="204" y="164"/>
                  </a:cubicBezTo>
                  <a:cubicBezTo>
                    <a:pt x="199" y="164"/>
                    <a:pt x="200" y="175"/>
                    <a:pt x="200" y="175"/>
                  </a:cubicBezTo>
                  <a:cubicBezTo>
                    <a:pt x="65" y="174"/>
                    <a:pt x="65" y="174"/>
                    <a:pt x="65" y="174"/>
                  </a:cubicBezTo>
                  <a:cubicBezTo>
                    <a:pt x="65" y="169"/>
                    <a:pt x="65" y="169"/>
                    <a:pt x="65" y="169"/>
                  </a:cubicBezTo>
                  <a:cubicBezTo>
                    <a:pt x="65" y="168"/>
                    <a:pt x="64" y="164"/>
                    <a:pt x="61" y="164"/>
                  </a:cubicBezTo>
                  <a:cubicBezTo>
                    <a:pt x="59" y="164"/>
                    <a:pt x="56" y="166"/>
                    <a:pt x="56" y="169"/>
                  </a:cubicBezTo>
                  <a:cubicBezTo>
                    <a:pt x="56" y="173"/>
                    <a:pt x="56" y="174"/>
                    <a:pt x="56" y="174"/>
                  </a:cubicBezTo>
                  <a:lnTo>
                    <a:pt x="41" y="174"/>
                  </a:lnTo>
                  <a:close/>
                  <a:moveTo>
                    <a:pt x="137" y="61"/>
                  </a:moveTo>
                  <a:cubicBezTo>
                    <a:pt x="110" y="60"/>
                    <a:pt x="97" y="62"/>
                    <a:pt x="70" y="65"/>
                  </a:cubicBezTo>
                  <a:cubicBezTo>
                    <a:pt x="65" y="65"/>
                    <a:pt x="59" y="66"/>
                    <a:pt x="54" y="67"/>
                  </a:cubicBezTo>
                  <a:cubicBezTo>
                    <a:pt x="46" y="68"/>
                    <a:pt x="44" y="67"/>
                    <a:pt x="45" y="57"/>
                  </a:cubicBezTo>
                  <a:cubicBezTo>
                    <a:pt x="46" y="49"/>
                    <a:pt x="48" y="38"/>
                    <a:pt x="52" y="28"/>
                  </a:cubicBezTo>
                  <a:cubicBezTo>
                    <a:pt x="53" y="25"/>
                    <a:pt x="56" y="23"/>
                    <a:pt x="59" y="22"/>
                  </a:cubicBezTo>
                  <a:cubicBezTo>
                    <a:pt x="63" y="21"/>
                    <a:pt x="67" y="20"/>
                    <a:pt x="71" y="20"/>
                  </a:cubicBezTo>
                  <a:cubicBezTo>
                    <a:pt x="117" y="20"/>
                    <a:pt x="148" y="20"/>
                    <a:pt x="194" y="20"/>
                  </a:cubicBezTo>
                  <a:cubicBezTo>
                    <a:pt x="196" y="20"/>
                    <a:pt x="199" y="20"/>
                    <a:pt x="201" y="21"/>
                  </a:cubicBezTo>
                  <a:cubicBezTo>
                    <a:pt x="207" y="22"/>
                    <a:pt x="211" y="24"/>
                    <a:pt x="213" y="31"/>
                  </a:cubicBezTo>
                  <a:cubicBezTo>
                    <a:pt x="215" y="40"/>
                    <a:pt x="218" y="48"/>
                    <a:pt x="220" y="57"/>
                  </a:cubicBezTo>
                  <a:cubicBezTo>
                    <a:pt x="222" y="66"/>
                    <a:pt x="219" y="69"/>
                    <a:pt x="210" y="67"/>
                  </a:cubicBezTo>
                  <a:cubicBezTo>
                    <a:pt x="186" y="63"/>
                    <a:pt x="161" y="62"/>
                    <a:pt x="137" y="61"/>
                  </a:cubicBezTo>
                  <a:moveTo>
                    <a:pt x="240" y="86"/>
                  </a:moveTo>
                  <a:cubicBezTo>
                    <a:pt x="238" y="83"/>
                    <a:pt x="236" y="77"/>
                    <a:pt x="235" y="77"/>
                  </a:cubicBezTo>
                  <a:cubicBezTo>
                    <a:pt x="235" y="77"/>
                    <a:pt x="235" y="76"/>
                    <a:pt x="234" y="75"/>
                  </a:cubicBezTo>
                  <a:cubicBezTo>
                    <a:pt x="231" y="59"/>
                    <a:pt x="226" y="44"/>
                    <a:pt x="223" y="28"/>
                  </a:cubicBezTo>
                  <a:cubicBezTo>
                    <a:pt x="222" y="19"/>
                    <a:pt x="217" y="14"/>
                    <a:pt x="209" y="11"/>
                  </a:cubicBezTo>
                  <a:cubicBezTo>
                    <a:pt x="208" y="11"/>
                    <a:pt x="207" y="10"/>
                    <a:pt x="206" y="10"/>
                  </a:cubicBezTo>
                  <a:cubicBezTo>
                    <a:pt x="189" y="5"/>
                    <a:pt x="171" y="3"/>
                    <a:pt x="153" y="2"/>
                  </a:cubicBezTo>
                  <a:cubicBezTo>
                    <a:pt x="123" y="0"/>
                    <a:pt x="107" y="0"/>
                    <a:pt x="77" y="5"/>
                  </a:cubicBezTo>
                  <a:cubicBezTo>
                    <a:pt x="67" y="6"/>
                    <a:pt x="58" y="8"/>
                    <a:pt x="50" y="12"/>
                  </a:cubicBezTo>
                  <a:cubicBezTo>
                    <a:pt x="46" y="14"/>
                    <a:pt x="44" y="16"/>
                    <a:pt x="43" y="19"/>
                  </a:cubicBezTo>
                  <a:cubicBezTo>
                    <a:pt x="40" y="30"/>
                    <a:pt x="37" y="41"/>
                    <a:pt x="33" y="52"/>
                  </a:cubicBezTo>
                  <a:cubicBezTo>
                    <a:pt x="31" y="60"/>
                    <a:pt x="29" y="69"/>
                    <a:pt x="26" y="77"/>
                  </a:cubicBezTo>
                  <a:cubicBezTo>
                    <a:pt x="26" y="77"/>
                    <a:pt x="22" y="85"/>
                    <a:pt x="21" y="86"/>
                  </a:cubicBezTo>
                  <a:cubicBezTo>
                    <a:pt x="16" y="93"/>
                    <a:pt x="11" y="101"/>
                    <a:pt x="10" y="110"/>
                  </a:cubicBezTo>
                  <a:cubicBezTo>
                    <a:pt x="6" y="130"/>
                    <a:pt x="5" y="151"/>
                    <a:pt x="6" y="172"/>
                  </a:cubicBezTo>
                  <a:cubicBezTo>
                    <a:pt x="6" y="173"/>
                    <a:pt x="6" y="188"/>
                    <a:pt x="6" y="191"/>
                  </a:cubicBezTo>
                  <a:cubicBezTo>
                    <a:pt x="6" y="197"/>
                    <a:pt x="5" y="203"/>
                    <a:pt x="6" y="209"/>
                  </a:cubicBezTo>
                  <a:cubicBezTo>
                    <a:pt x="6" y="216"/>
                    <a:pt x="9" y="220"/>
                    <a:pt x="17" y="221"/>
                  </a:cubicBezTo>
                  <a:cubicBezTo>
                    <a:pt x="22" y="222"/>
                    <a:pt x="27" y="222"/>
                    <a:pt x="32" y="221"/>
                  </a:cubicBezTo>
                  <a:cubicBezTo>
                    <a:pt x="38" y="220"/>
                    <a:pt x="41" y="217"/>
                    <a:pt x="41" y="211"/>
                  </a:cubicBezTo>
                  <a:cubicBezTo>
                    <a:pt x="41" y="208"/>
                    <a:pt x="41" y="205"/>
                    <a:pt x="41" y="202"/>
                  </a:cubicBezTo>
                  <a:cubicBezTo>
                    <a:pt x="40" y="198"/>
                    <a:pt x="41" y="194"/>
                    <a:pt x="41" y="190"/>
                  </a:cubicBezTo>
                  <a:cubicBezTo>
                    <a:pt x="46" y="192"/>
                    <a:pt x="71" y="194"/>
                    <a:pt x="73" y="194"/>
                  </a:cubicBezTo>
                  <a:cubicBezTo>
                    <a:pt x="93" y="194"/>
                    <a:pt x="113" y="195"/>
                    <a:pt x="133" y="195"/>
                  </a:cubicBezTo>
                  <a:cubicBezTo>
                    <a:pt x="158" y="195"/>
                    <a:pt x="168" y="194"/>
                    <a:pt x="193" y="194"/>
                  </a:cubicBezTo>
                  <a:cubicBezTo>
                    <a:pt x="195" y="194"/>
                    <a:pt x="213" y="193"/>
                    <a:pt x="218" y="190"/>
                  </a:cubicBezTo>
                  <a:cubicBezTo>
                    <a:pt x="218" y="193"/>
                    <a:pt x="218" y="194"/>
                    <a:pt x="218" y="195"/>
                  </a:cubicBezTo>
                  <a:cubicBezTo>
                    <a:pt x="218" y="201"/>
                    <a:pt x="218" y="206"/>
                    <a:pt x="218" y="212"/>
                  </a:cubicBezTo>
                  <a:cubicBezTo>
                    <a:pt x="218" y="217"/>
                    <a:pt x="221" y="220"/>
                    <a:pt x="225" y="221"/>
                  </a:cubicBezTo>
                  <a:cubicBezTo>
                    <a:pt x="230" y="221"/>
                    <a:pt x="234" y="222"/>
                    <a:pt x="238" y="221"/>
                  </a:cubicBezTo>
                  <a:cubicBezTo>
                    <a:pt x="248" y="220"/>
                    <a:pt x="252" y="217"/>
                    <a:pt x="252" y="207"/>
                  </a:cubicBezTo>
                  <a:cubicBezTo>
                    <a:pt x="252" y="201"/>
                    <a:pt x="252" y="194"/>
                    <a:pt x="253" y="187"/>
                  </a:cubicBezTo>
                  <a:cubicBezTo>
                    <a:pt x="253" y="186"/>
                    <a:pt x="254" y="172"/>
                    <a:pt x="254" y="170"/>
                  </a:cubicBezTo>
                  <a:cubicBezTo>
                    <a:pt x="254" y="156"/>
                    <a:pt x="255" y="142"/>
                    <a:pt x="255" y="129"/>
                  </a:cubicBezTo>
                  <a:cubicBezTo>
                    <a:pt x="255" y="113"/>
                    <a:pt x="250" y="99"/>
                    <a:pt x="240" y="86"/>
                  </a:cubicBezTo>
                  <a:moveTo>
                    <a:pt x="41" y="97"/>
                  </a:moveTo>
                  <a:cubicBezTo>
                    <a:pt x="30" y="97"/>
                    <a:pt x="22" y="105"/>
                    <a:pt x="22" y="115"/>
                  </a:cubicBezTo>
                  <a:cubicBezTo>
                    <a:pt x="22" y="126"/>
                    <a:pt x="30" y="134"/>
                    <a:pt x="41" y="134"/>
                  </a:cubicBezTo>
                  <a:cubicBezTo>
                    <a:pt x="51" y="134"/>
                    <a:pt x="60" y="125"/>
                    <a:pt x="60" y="115"/>
                  </a:cubicBezTo>
                  <a:cubicBezTo>
                    <a:pt x="60" y="105"/>
                    <a:pt x="51" y="97"/>
                    <a:pt x="41" y="97"/>
                  </a:cubicBezTo>
                  <a:moveTo>
                    <a:pt x="224" y="97"/>
                  </a:moveTo>
                  <a:cubicBezTo>
                    <a:pt x="214" y="97"/>
                    <a:pt x="205" y="105"/>
                    <a:pt x="205" y="115"/>
                  </a:cubicBezTo>
                  <a:cubicBezTo>
                    <a:pt x="205" y="125"/>
                    <a:pt x="213" y="133"/>
                    <a:pt x="223" y="134"/>
                  </a:cubicBezTo>
                  <a:cubicBezTo>
                    <a:pt x="234" y="134"/>
                    <a:pt x="243" y="126"/>
                    <a:pt x="243" y="116"/>
                  </a:cubicBezTo>
                  <a:cubicBezTo>
                    <a:pt x="243" y="106"/>
                    <a:pt x="235" y="98"/>
                    <a:pt x="224" y="97"/>
                  </a:cubicBezTo>
                  <a:moveTo>
                    <a:pt x="218" y="190"/>
                  </a:moveTo>
                  <a:cubicBezTo>
                    <a:pt x="224" y="184"/>
                    <a:pt x="224" y="184"/>
                    <a:pt x="224" y="184"/>
                  </a:cubicBezTo>
                  <a:moveTo>
                    <a:pt x="41" y="190"/>
                  </a:moveTo>
                  <a:cubicBezTo>
                    <a:pt x="34" y="183"/>
                    <a:pt x="34" y="183"/>
                    <a:pt x="34" y="183"/>
                  </a:cubicBezTo>
                  <a:moveTo>
                    <a:pt x="222" y="154"/>
                  </a:moveTo>
                  <a:cubicBezTo>
                    <a:pt x="222" y="156"/>
                    <a:pt x="224" y="159"/>
                    <a:pt x="227" y="159"/>
                  </a:cubicBezTo>
                  <a:cubicBezTo>
                    <a:pt x="230" y="159"/>
                    <a:pt x="232" y="156"/>
                    <a:pt x="232" y="154"/>
                  </a:cubicBezTo>
                  <a:cubicBezTo>
                    <a:pt x="232" y="151"/>
                    <a:pt x="230" y="148"/>
                    <a:pt x="227" y="148"/>
                  </a:cubicBezTo>
                  <a:cubicBezTo>
                    <a:pt x="224" y="148"/>
                    <a:pt x="222" y="151"/>
                    <a:pt x="222" y="154"/>
                  </a:cubicBezTo>
                  <a:moveTo>
                    <a:pt x="41" y="154"/>
                  </a:moveTo>
                  <a:cubicBezTo>
                    <a:pt x="41" y="156"/>
                    <a:pt x="39" y="159"/>
                    <a:pt x="36" y="159"/>
                  </a:cubicBezTo>
                  <a:cubicBezTo>
                    <a:pt x="33" y="159"/>
                    <a:pt x="30" y="156"/>
                    <a:pt x="30" y="154"/>
                  </a:cubicBezTo>
                  <a:cubicBezTo>
                    <a:pt x="30" y="151"/>
                    <a:pt x="33" y="148"/>
                    <a:pt x="36" y="148"/>
                  </a:cubicBezTo>
                  <a:cubicBezTo>
                    <a:pt x="39" y="148"/>
                    <a:pt x="41" y="151"/>
                    <a:pt x="41" y="154"/>
                  </a:cubicBezTo>
                  <a:moveTo>
                    <a:pt x="137" y="135"/>
                  </a:moveTo>
                  <a:cubicBezTo>
                    <a:pt x="137" y="137"/>
                    <a:pt x="135" y="139"/>
                    <a:pt x="131" y="139"/>
                  </a:cubicBezTo>
                  <a:cubicBezTo>
                    <a:pt x="128" y="139"/>
                    <a:pt x="126" y="137"/>
                    <a:pt x="126" y="135"/>
                  </a:cubicBezTo>
                  <a:cubicBezTo>
                    <a:pt x="126" y="134"/>
                    <a:pt x="128" y="132"/>
                    <a:pt x="131" y="132"/>
                  </a:cubicBezTo>
                  <a:cubicBezTo>
                    <a:pt x="135" y="132"/>
                    <a:pt x="137" y="134"/>
                    <a:pt x="137" y="135"/>
                  </a:cubicBezTo>
                  <a:moveTo>
                    <a:pt x="59" y="136"/>
                  </a:moveTo>
                  <a:cubicBezTo>
                    <a:pt x="203" y="136"/>
                    <a:pt x="203" y="136"/>
                    <a:pt x="203" y="136"/>
                  </a:cubicBezTo>
                  <a:moveTo>
                    <a:pt x="53" y="144"/>
                  </a:moveTo>
                  <a:cubicBezTo>
                    <a:pt x="209" y="144"/>
                    <a:pt x="209" y="144"/>
                    <a:pt x="209" y="144"/>
                  </a:cubicBezTo>
                  <a:moveTo>
                    <a:pt x="50" y="163"/>
                  </a:moveTo>
                  <a:cubicBezTo>
                    <a:pt x="213" y="163"/>
                    <a:pt x="213" y="163"/>
                    <a:pt x="213" y="163"/>
                  </a:cubicBezTo>
                  <a:moveTo>
                    <a:pt x="50" y="154"/>
                  </a:moveTo>
                  <a:cubicBezTo>
                    <a:pt x="213" y="154"/>
                    <a:pt x="213" y="154"/>
                    <a:pt x="213" y="154"/>
                  </a:cubicBezTo>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4">
              <a:extLst>
                <a:ext uri="{FF2B5EF4-FFF2-40B4-BE49-F238E27FC236}">
                  <a16:creationId xmlns:a16="http://schemas.microsoft.com/office/drawing/2014/main" id="{B0ADA956-F768-43A9-A8C3-B6E4C237706E}"/>
                </a:ext>
              </a:extLst>
            </p:cNvPr>
            <p:cNvSpPr>
              <a:spLocks noEditPoints="1"/>
            </p:cNvSpPr>
            <p:nvPr userDrawn="1"/>
          </p:nvSpPr>
          <p:spPr bwMode="auto">
            <a:xfrm>
              <a:off x="7926388" y="5257801"/>
              <a:ext cx="981075" cy="857250"/>
            </a:xfrm>
            <a:custGeom>
              <a:avLst/>
              <a:gdLst>
                <a:gd name="T0" fmla="*/ 4 w 261"/>
                <a:gd name="T1" fmla="*/ 188 h 228"/>
                <a:gd name="T2" fmla="*/ 25 w 261"/>
                <a:gd name="T3" fmla="*/ 79 h 228"/>
                <a:gd name="T4" fmla="*/ 77 w 261"/>
                <a:gd name="T5" fmla="*/ 5 h 228"/>
                <a:gd name="T6" fmla="*/ 235 w 261"/>
                <a:gd name="T7" fmla="*/ 64 h 228"/>
                <a:gd name="T8" fmla="*/ 243 w 261"/>
                <a:gd name="T9" fmla="*/ 87 h 228"/>
                <a:gd name="T10" fmla="*/ 261 w 261"/>
                <a:gd name="T11" fmla="*/ 180 h 228"/>
                <a:gd name="T12" fmla="*/ 226 w 261"/>
                <a:gd name="T13" fmla="*/ 227 h 228"/>
                <a:gd name="T14" fmla="*/ 166 w 261"/>
                <a:gd name="T15" fmla="*/ 200 h 228"/>
                <a:gd name="T16" fmla="*/ 45 w 261"/>
                <a:gd name="T17" fmla="*/ 208 h 228"/>
                <a:gd name="T18" fmla="*/ 10 w 261"/>
                <a:gd name="T19" fmla="*/ 195 h 228"/>
                <a:gd name="T20" fmla="*/ 39 w 261"/>
                <a:gd name="T21" fmla="*/ 205 h 228"/>
                <a:gd name="T22" fmla="*/ 222 w 261"/>
                <a:gd name="T23" fmla="*/ 198 h 228"/>
                <a:gd name="T24" fmla="*/ 250 w 261"/>
                <a:gd name="T25" fmla="*/ 200 h 228"/>
                <a:gd name="T26" fmla="*/ 74 w 261"/>
                <a:gd name="T27" fmla="*/ 194 h 228"/>
                <a:gd name="T28" fmla="*/ 197 w 261"/>
                <a:gd name="T29" fmla="*/ 189 h 228"/>
                <a:gd name="T30" fmla="*/ 203 w 261"/>
                <a:gd name="T31" fmla="*/ 186 h 228"/>
                <a:gd name="T32" fmla="*/ 225 w 261"/>
                <a:gd name="T33" fmla="*/ 184 h 228"/>
                <a:gd name="T34" fmla="*/ 132 w 261"/>
                <a:gd name="T35" fmla="*/ 181 h 228"/>
                <a:gd name="T36" fmla="*/ 56 w 261"/>
                <a:gd name="T37" fmla="*/ 180 h 228"/>
                <a:gd name="T38" fmla="*/ 57 w 261"/>
                <a:gd name="T39" fmla="*/ 184 h 228"/>
                <a:gd name="T40" fmla="*/ 212 w 261"/>
                <a:gd name="T41" fmla="*/ 192 h 228"/>
                <a:gd name="T42" fmla="*/ 54 w 261"/>
                <a:gd name="T43" fmla="*/ 190 h 228"/>
                <a:gd name="T44" fmla="*/ 68 w 261"/>
                <a:gd name="T45" fmla="*/ 169 h 228"/>
                <a:gd name="T46" fmla="*/ 63 w 261"/>
                <a:gd name="T47" fmla="*/ 172 h 228"/>
                <a:gd name="T48" fmla="*/ 54 w 261"/>
                <a:gd name="T49" fmla="*/ 172 h 228"/>
                <a:gd name="T50" fmla="*/ 204 w 261"/>
                <a:gd name="T51" fmla="*/ 174 h 228"/>
                <a:gd name="T52" fmla="*/ 42 w 261"/>
                <a:gd name="T53" fmla="*/ 174 h 228"/>
                <a:gd name="T54" fmla="*/ 131 w 261"/>
                <a:gd name="T55" fmla="*/ 71 h 228"/>
                <a:gd name="T56" fmla="*/ 252 w 261"/>
                <a:gd name="T57" fmla="*/ 174 h 228"/>
                <a:gd name="T58" fmla="*/ 235 w 261"/>
                <a:gd name="T59" fmla="*/ 84 h 228"/>
                <a:gd name="T60" fmla="*/ 222 w 261"/>
                <a:gd name="T61" fmla="*/ 31 h 228"/>
                <a:gd name="T62" fmla="*/ 52 w 261"/>
                <a:gd name="T63" fmla="*/ 18 h 228"/>
                <a:gd name="T64" fmla="*/ 30 w 261"/>
                <a:gd name="T65" fmla="*/ 82 h 228"/>
                <a:gd name="T66" fmla="*/ 216 w 261"/>
                <a:gd name="T67" fmla="*/ 174 h 228"/>
                <a:gd name="T68" fmla="*/ 51 w 261"/>
                <a:gd name="T69" fmla="*/ 160 h 228"/>
                <a:gd name="T70" fmla="*/ 51 w 261"/>
                <a:gd name="T71" fmla="*/ 160 h 228"/>
                <a:gd name="T72" fmla="*/ 135 w 261"/>
                <a:gd name="T73" fmla="*/ 144 h 228"/>
                <a:gd name="T74" fmla="*/ 58 w 261"/>
                <a:gd name="T75" fmla="*/ 144 h 228"/>
                <a:gd name="T76" fmla="*/ 140 w 261"/>
                <a:gd name="T77" fmla="*/ 136 h 228"/>
                <a:gd name="T78" fmla="*/ 130 w 261"/>
                <a:gd name="T79" fmla="*/ 128 h 228"/>
                <a:gd name="T80" fmla="*/ 59 w 261"/>
                <a:gd name="T81" fmla="*/ 83 h 228"/>
                <a:gd name="T82" fmla="*/ 132 w 261"/>
                <a:gd name="T83" fmla="*/ 123 h 228"/>
                <a:gd name="T84" fmla="*/ 131 w 261"/>
                <a:gd name="T85" fmla="*/ 77 h 228"/>
                <a:gd name="T86" fmla="*/ 228 w 261"/>
                <a:gd name="T87" fmla="*/ 165 h 228"/>
                <a:gd name="T88" fmla="*/ 37 w 261"/>
                <a:gd name="T89" fmla="*/ 165 h 228"/>
                <a:gd name="T90" fmla="*/ 34 w 261"/>
                <a:gd name="T91" fmla="*/ 157 h 228"/>
                <a:gd name="T92" fmla="*/ 20 w 261"/>
                <a:gd name="T93" fmla="*/ 118 h 228"/>
                <a:gd name="T94" fmla="*/ 58 w 261"/>
                <a:gd name="T95" fmla="*/ 133 h 228"/>
                <a:gd name="T96" fmla="*/ 42 w 261"/>
                <a:gd name="T97" fmla="*/ 134 h 228"/>
                <a:gd name="T98" fmla="*/ 42 w 261"/>
                <a:gd name="T99" fmla="*/ 100 h 228"/>
                <a:gd name="T100" fmla="*/ 225 w 261"/>
                <a:gd name="T101" fmla="*/ 97 h 228"/>
                <a:gd name="T102" fmla="*/ 214 w 261"/>
                <a:gd name="T103" fmla="*/ 129 h 228"/>
                <a:gd name="T104" fmla="*/ 225 w 261"/>
                <a:gd name="T105" fmla="*/ 103 h 228"/>
                <a:gd name="T106" fmla="*/ 55 w 261"/>
                <a:gd name="T107" fmla="*/ 73 h 228"/>
                <a:gd name="T108" fmla="*/ 182 w 261"/>
                <a:gd name="T109" fmla="*/ 20 h 228"/>
                <a:gd name="T110" fmla="*/ 222 w 261"/>
                <a:gd name="T111" fmla="*/ 71 h 228"/>
                <a:gd name="T112" fmla="*/ 218 w 261"/>
                <a:gd name="T113" fmla="*/ 67 h 228"/>
                <a:gd name="T114" fmla="*/ 182 w 261"/>
                <a:gd name="T115" fmla="*/ 26 h 228"/>
                <a:gd name="T116" fmla="*/ 55 w 261"/>
                <a:gd name="T117"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28">
                  <a:moveTo>
                    <a:pt x="25" y="227"/>
                  </a:moveTo>
                  <a:cubicBezTo>
                    <a:pt x="22" y="227"/>
                    <a:pt x="20" y="227"/>
                    <a:pt x="17" y="227"/>
                  </a:cubicBezTo>
                  <a:cubicBezTo>
                    <a:pt x="8" y="226"/>
                    <a:pt x="4" y="221"/>
                    <a:pt x="4" y="212"/>
                  </a:cubicBezTo>
                  <a:cubicBezTo>
                    <a:pt x="3" y="206"/>
                    <a:pt x="4" y="200"/>
                    <a:pt x="4" y="194"/>
                  </a:cubicBezTo>
                  <a:cubicBezTo>
                    <a:pt x="4" y="193"/>
                    <a:pt x="4" y="193"/>
                    <a:pt x="4" y="193"/>
                  </a:cubicBezTo>
                  <a:cubicBezTo>
                    <a:pt x="4" y="193"/>
                    <a:pt x="4" y="190"/>
                    <a:pt x="4" y="188"/>
                  </a:cubicBezTo>
                  <a:cubicBezTo>
                    <a:pt x="1" y="187"/>
                    <a:pt x="0" y="183"/>
                    <a:pt x="0" y="180"/>
                  </a:cubicBezTo>
                  <a:cubicBezTo>
                    <a:pt x="0" y="178"/>
                    <a:pt x="1" y="176"/>
                    <a:pt x="4" y="175"/>
                  </a:cubicBezTo>
                  <a:cubicBezTo>
                    <a:pt x="3" y="158"/>
                    <a:pt x="4" y="135"/>
                    <a:pt x="8" y="112"/>
                  </a:cubicBezTo>
                  <a:cubicBezTo>
                    <a:pt x="9" y="104"/>
                    <a:pt x="13" y="96"/>
                    <a:pt x="20" y="87"/>
                  </a:cubicBezTo>
                  <a:cubicBezTo>
                    <a:pt x="20" y="87"/>
                    <a:pt x="21" y="85"/>
                    <a:pt x="22" y="83"/>
                  </a:cubicBezTo>
                  <a:cubicBezTo>
                    <a:pt x="23" y="81"/>
                    <a:pt x="24" y="79"/>
                    <a:pt x="25" y="79"/>
                  </a:cubicBezTo>
                  <a:cubicBezTo>
                    <a:pt x="27" y="71"/>
                    <a:pt x="27" y="71"/>
                    <a:pt x="27" y="71"/>
                  </a:cubicBezTo>
                  <a:cubicBezTo>
                    <a:pt x="28" y="66"/>
                    <a:pt x="30" y="60"/>
                    <a:pt x="32" y="54"/>
                  </a:cubicBezTo>
                  <a:cubicBezTo>
                    <a:pt x="33" y="50"/>
                    <a:pt x="33" y="50"/>
                    <a:pt x="33" y="50"/>
                  </a:cubicBezTo>
                  <a:cubicBezTo>
                    <a:pt x="36" y="40"/>
                    <a:pt x="38" y="31"/>
                    <a:pt x="41" y="22"/>
                  </a:cubicBezTo>
                  <a:cubicBezTo>
                    <a:pt x="42" y="17"/>
                    <a:pt x="46" y="14"/>
                    <a:pt x="49" y="12"/>
                  </a:cubicBezTo>
                  <a:cubicBezTo>
                    <a:pt x="58" y="8"/>
                    <a:pt x="68" y="6"/>
                    <a:pt x="77" y="5"/>
                  </a:cubicBezTo>
                  <a:cubicBezTo>
                    <a:pt x="108" y="0"/>
                    <a:pt x="123" y="0"/>
                    <a:pt x="154" y="2"/>
                  </a:cubicBezTo>
                  <a:cubicBezTo>
                    <a:pt x="170" y="3"/>
                    <a:pt x="190" y="4"/>
                    <a:pt x="208" y="10"/>
                  </a:cubicBezTo>
                  <a:cubicBezTo>
                    <a:pt x="209" y="10"/>
                    <a:pt x="209" y="11"/>
                    <a:pt x="209" y="11"/>
                  </a:cubicBezTo>
                  <a:cubicBezTo>
                    <a:pt x="210" y="11"/>
                    <a:pt x="210" y="11"/>
                    <a:pt x="210" y="11"/>
                  </a:cubicBezTo>
                  <a:cubicBezTo>
                    <a:pt x="220" y="14"/>
                    <a:pt x="226" y="20"/>
                    <a:pt x="227" y="30"/>
                  </a:cubicBezTo>
                  <a:cubicBezTo>
                    <a:pt x="229" y="41"/>
                    <a:pt x="232" y="53"/>
                    <a:pt x="235" y="64"/>
                  </a:cubicBezTo>
                  <a:cubicBezTo>
                    <a:pt x="236" y="68"/>
                    <a:pt x="237" y="73"/>
                    <a:pt x="238" y="77"/>
                  </a:cubicBezTo>
                  <a:cubicBezTo>
                    <a:pt x="238" y="78"/>
                    <a:pt x="239" y="78"/>
                    <a:pt x="239" y="79"/>
                  </a:cubicBezTo>
                  <a:cubicBezTo>
                    <a:pt x="239" y="79"/>
                    <a:pt x="239" y="79"/>
                    <a:pt x="239" y="79"/>
                  </a:cubicBezTo>
                  <a:cubicBezTo>
                    <a:pt x="239" y="79"/>
                    <a:pt x="240" y="80"/>
                    <a:pt x="240" y="81"/>
                  </a:cubicBezTo>
                  <a:cubicBezTo>
                    <a:pt x="241" y="83"/>
                    <a:pt x="242" y="86"/>
                    <a:pt x="243" y="87"/>
                  </a:cubicBezTo>
                  <a:cubicBezTo>
                    <a:pt x="243" y="87"/>
                    <a:pt x="243" y="87"/>
                    <a:pt x="243" y="87"/>
                  </a:cubicBezTo>
                  <a:cubicBezTo>
                    <a:pt x="254" y="101"/>
                    <a:pt x="259" y="115"/>
                    <a:pt x="259" y="132"/>
                  </a:cubicBezTo>
                  <a:cubicBezTo>
                    <a:pt x="259" y="139"/>
                    <a:pt x="258" y="146"/>
                    <a:pt x="258" y="153"/>
                  </a:cubicBezTo>
                  <a:cubicBezTo>
                    <a:pt x="258" y="160"/>
                    <a:pt x="258" y="166"/>
                    <a:pt x="258" y="173"/>
                  </a:cubicBezTo>
                  <a:cubicBezTo>
                    <a:pt x="258" y="173"/>
                    <a:pt x="258" y="174"/>
                    <a:pt x="257" y="175"/>
                  </a:cubicBezTo>
                  <a:cubicBezTo>
                    <a:pt x="258" y="175"/>
                    <a:pt x="259" y="175"/>
                    <a:pt x="259" y="176"/>
                  </a:cubicBezTo>
                  <a:cubicBezTo>
                    <a:pt x="261" y="177"/>
                    <a:pt x="261" y="179"/>
                    <a:pt x="261" y="180"/>
                  </a:cubicBezTo>
                  <a:cubicBezTo>
                    <a:pt x="261" y="183"/>
                    <a:pt x="259" y="187"/>
                    <a:pt x="257" y="189"/>
                  </a:cubicBezTo>
                  <a:cubicBezTo>
                    <a:pt x="257" y="190"/>
                    <a:pt x="257" y="190"/>
                    <a:pt x="257" y="190"/>
                  </a:cubicBezTo>
                  <a:cubicBezTo>
                    <a:pt x="257" y="194"/>
                    <a:pt x="257" y="197"/>
                    <a:pt x="256" y="201"/>
                  </a:cubicBezTo>
                  <a:cubicBezTo>
                    <a:pt x="256" y="204"/>
                    <a:pt x="256" y="207"/>
                    <a:pt x="256" y="210"/>
                  </a:cubicBezTo>
                  <a:cubicBezTo>
                    <a:pt x="255" y="221"/>
                    <a:pt x="251" y="226"/>
                    <a:pt x="240" y="227"/>
                  </a:cubicBezTo>
                  <a:cubicBezTo>
                    <a:pt x="236" y="228"/>
                    <a:pt x="231" y="228"/>
                    <a:pt x="226" y="227"/>
                  </a:cubicBezTo>
                  <a:cubicBezTo>
                    <a:pt x="220" y="226"/>
                    <a:pt x="216" y="222"/>
                    <a:pt x="216" y="215"/>
                  </a:cubicBezTo>
                  <a:cubicBezTo>
                    <a:pt x="216" y="211"/>
                    <a:pt x="216" y="207"/>
                    <a:pt x="216" y="203"/>
                  </a:cubicBezTo>
                  <a:cubicBezTo>
                    <a:pt x="216" y="201"/>
                    <a:pt x="216" y="200"/>
                    <a:pt x="216" y="198"/>
                  </a:cubicBezTo>
                  <a:cubicBezTo>
                    <a:pt x="216" y="197"/>
                    <a:pt x="216" y="197"/>
                    <a:pt x="216" y="197"/>
                  </a:cubicBezTo>
                  <a:cubicBezTo>
                    <a:pt x="208" y="199"/>
                    <a:pt x="195" y="200"/>
                    <a:pt x="194" y="200"/>
                  </a:cubicBezTo>
                  <a:cubicBezTo>
                    <a:pt x="182" y="200"/>
                    <a:pt x="174" y="200"/>
                    <a:pt x="166" y="200"/>
                  </a:cubicBezTo>
                  <a:cubicBezTo>
                    <a:pt x="156" y="201"/>
                    <a:pt x="147" y="201"/>
                    <a:pt x="134" y="201"/>
                  </a:cubicBezTo>
                  <a:cubicBezTo>
                    <a:pt x="123" y="201"/>
                    <a:pt x="112" y="201"/>
                    <a:pt x="101" y="200"/>
                  </a:cubicBezTo>
                  <a:cubicBezTo>
                    <a:pt x="92" y="200"/>
                    <a:pt x="83" y="200"/>
                    <a:pt x="74" y="200"/>
                  </a:cubicBezTo>
                  <a:cubicBezTo>
                    <a:pt x="72" y="200"/>
                    <a:pt x="54" y="198"/>
                    <a:pt x="45" y="196"/>
                  </a:cubicBezTo>
                  <a:cubicBezTo>
                    <a:pt x="45" y="199"/>
                    <a:pt x="45" y="202"/>
                    <a:pt x="45" y="205"/>
                  </a:cubicBezTo>
                  <a:cubicBezTo>
                    <a:pt x="45" y="206"/>
                    <a:pt x="45" y="207"/>
                    <a:pt x="45" y="208"/>
                  </a:cubicBezTo>
                  <a:cubicBezTo>
                    <a:pt x="45" y="210"/>
                    <a:pt x="45" y="212"/>
                    <a:pt x="45" y="214"/>
                  </a:cubicBezTo>
                  <a:cubicBezTo>
                    <a:pt x="44" y="222"/>
                    <a:pt x="41" y="226"/>
                    <a:pt x="33" y="227"/>
                  </a:cubicBezTo>
                  <a:cubicBezTo>
                    <a:pt x="30" y="227"/>
                    <a:pt x="27" y="227"/>
                    <a:pt x="25" y="227"/>
                  </a:cubicBezTo>
                  <a:close/>
                  <a:moveTo>
                    <a:pt x="10" y="189"/>
                  </a:moveTo>
                  <a:cubicBezTo>
                    <a:pt x="10" y="191"/>
                    <a:pt x="10" y="193"/>
                    <a:pt x="10" y="194"/>
                  </a:cubicBezTo>
                  <a:cubicBezTo>
                    <a:pt x="10" y="195"/>
                    <a:pt x="10" y="195"/>
                    <a:pt x="10" y="195"/>
                  </a:cubicBezTo>
                  <a:cubicBezTo>
                    <a:pt x="10" y="200"/>
                    <a:pt x="9" y="206"/>
                    <a:pt x="10" y="212"/>
                  </a:cubicBezTo>
                  <a:cubicBezTo>
                    <a:pt x="10" y="218"/>
                    <a:pt x="12" y="220"/>
                    <a:pt x="18" y="221"/>
                  </a:cubicBezTo>
                  <a:cubicBezTo>
                    <a:pt x="23" y="222"/>
                    <a:pt x="27" y="222"/>
                    <a:pt x="33" y="221"/>
                  </a:cubicBezTo>
                  <a:cubicBezTo>
                    <a:pt x="37" y="220"/>
                    <a:pt x="39" y="219"/>
                    <a:pt x="39" y="214"/>
                  </a:cubicBezTo>
                  <a:cubicBezTo>
                    <a:pt x="39" y="212"/>
                    <a:pt x="39" y="211"/>
                    <a:pt x="39" y="209"/>
                  </a:cubicBezTo>
                  <a:cubicBezTo>
                    <a:pt x="39" y="208"/>
                    <a:pt x="39" y="206"/>
                    <a:pt x="39" y="205"/>
                  </a:cubicBezTo>
                  <a:cubicBezTo>
                    <a:pt x="39" y="202"/>
                    <a:pt x="39" y="199"/>
                    <a:pt x="39" y="196"/>
                  </a:cubicBezTo>
                  <a:cubicBezTo>
                    <a:pt x="39" y="194"/>
                    <a:pt x="39" y="194"/>
                    <a:pt x="39" y="194"/>
                  </a:cubicBezTo>
                  <a:cubicBezTo>
                    <a:pt x="34" y="189"/>
                    <a:pt x="34" y="189"/>
                    <a:pt x="34" y="189"/>
                  </a:cubicBezTo>
                  <a:cubicBezTo>
                    <a:pt x="25" y="189"/>
                    <a:pt x="15" y="189"/>
                    <a:pt x="10" y="189"/>
                  </a:cubicBezTo>
                  <a:close/>
                  <a:moveTo>
                    <a:pt x="222" y="195"/>
                  </a:moveTo>
                  <a:cubicBezTo>
                    <a:pt x="222" y="198"/>
                    <a:pt x="222" y="198"/>
                    <a:pt x="222" y="198"/>
                  </a:cubicBezTo>
                  <a:cubicBezTo>
                    <a:pt x="222" y="199"/>
                    <a:pt x="222" y="201"/>
                    <a:pt x="222" y="203"/>
                  </a:cubicBezTo>
                  <a:cubicBezTo>
                    <a:pt x="222" y="207"/>
                    <a:pt x="222" y="211"/>
                    <a:pt x="222" y="215"/>
                  </a:cubicBezTo>
                  <a:cubicBezTo>
                    <a:pt x="222" y="220"/>
                    <a:pt x="225" y="221"/>
                    <a:pt x="227" y="221"/>
                  </a:cubicBezTo>
                  <a:cubicBezTo>
                    <a:pt x="232" y="222"/>
                    <a:pt x="236" y="222"/>
                    <a:pt x="239" y="221"/>
                  </a:cubicBezTo>
                  <a:cubicBezTo>
                    <a:pt x="247" y="220"/>
                    <a:pt x="250" y="218"/>
                    <a:pt x="250" y="210"/>
                  </a:cubicBezTo>
                  <a:cubicBezTo>
                    <a:pt x="250" y="207"/>
                    <a:pt x="250" y="204"/>
                    <a:pt x="250" y="200"/>
                  </a:cubicBezTo>
                  <a:cubicBezTo>
                    <a:pt x="251" y="197"/>
                    <a:pt x="251" y="194"/>
                    <a:pt x="251" y="190"/>
                  </a:cubicBezTo>
                  <a:cubicBezTo>
                    <a:pt x="251" y="190"/>
                    <a:pt x="251" y="190"/>
                    <a:pt x="251" y="190"/>
                  </a:cubicBezTo>
                  <a:cubicBezTo>
                    <a:pt x="226" y="190"/>
                    <a:pt x="226" y="190"/>
                    <a:pt x="226" y="190"/>
                  </a:cubicBezTo>
                  <a:lnTo>
                    <a:pt x="222" y="195"/>
                  </a:lnTo>
                  <a:close/>
                  <a:moveTo>
                    <a:pt x="68" y="194"/>
                  </a:moveTo>
                  <a:cubicBezTo>
                    <a:pt x="71" y="194"/>
                    <a:pt x="73" y="194"/>
                    <a:pt x="74" y="194"/>
                  </a:cubicBezTo>
                  <a:cubicBezTo>
                    <a:pt x="83" y="194"/>
                    <a:pt x="92" y="194"/>
                    <a:pt x="101" y="194"/>
                  </a:cubicBezTo>
                  <a:cubicBezTo>
                    <a:pt x="112" y="195"/>
                    <a:pt x="123" y="195"/>
                    <a:pt x="134" y="195"/>
                  </a:cubicBezTo>
                  <a:cubicBezTo>
                    <a:pt x="147" y="195"/>
                    <a:pt x="156" y="195"/>
                    <a:pt x="166" y="194"/>
                  </a:cubicBezTo>
                  <a:cubicBezTo>
                    <a:pt x="174" y="194"/>
                    <a:pt x="182" y="194"/>
                    <a:pt x="194" y="194"/>
                  </a:cubicBezTo>
                  <a:cubicBezTo>
                    <a:pt x="195" y="194"/>
                    <a:pt x="196" y="194"/>
                    <a:pt x="198" y="194"/>
                  </a:cubicBezTo>
                  <a:cubicBezTo>
                    <a:pt x="197" y="192"/>
                    <a:pt x="197" y="191"/>
                    <a:pt x="197" y="189"/>
                  </a:cubicBezTo>
                  <a:cubicBezTo>
                    <a:pt x="69" y="189"/>
                    <a:pt x="69" y="189"/>
                    <a:pt x="69" y="189"/>
                  </a:cubicBezTo>
                  <a:cubicBezTo>
                    <a:pt x="69" y="191"/>
                    <a:pt x="68" y="192"/>
                    <a:pt x="68" y="194"/>
                  </a:cubicBezTo>
                  <a:close/>
                  <a:moveTo>
                    <a:pt x="67" y="183"/>
                  </a:moveTo>
                  <a:cubicBezTo>
                    <a:pt x="67" y="183"/>
                    <a:pt x="67" y="183"/>
                    <a:pt x="67" y="183"/>
                  </a:cubicBezTo>
                  <a:cubicBezTo>
                    <a:pt x="200" y="183"/>
                    <a:pt x="200" y="183"/>
                    <a:pt x="200" y="183"/>
                  </a:cubicBezTo>
                  <a:cubicBezTo>
                    <a:pt x="201" y="183"/>
                    <a:pt x="202" y="185"/>
                    <a:pt x="203" y="186"/>
                  </a:cubicBezTo>
                  <a:cubicBezTo>
                    <a:pt x="203" y="189"/>
                    <a:pt x="203" y="192"/>
                    <a:pt x="204" y="193"/>
                  </a:cubicBezTo>
                  <a:cubicBezTo>
                    <a:pt x="205" y="192"/>
                    <a:pt x="207" y="189"/>
                    <a:pt x="207" y="186"/>
                  </a:cubicBezTo>
                  <a:cubicBezTo>
                    <a:pt x="208" y="185"/>
                    <a:pt x="209" y="184"/>
                    <a:pt x="210" y="184"/>
                  </a:cubicBezTo>
                  <a:cubicBezTo>
                    <a:pt x="225" y="184"/>
                    <a:pt x="225" y="184"/>
                    <a:pt x="225" y="184"/>
                  </a:cubicBezTo>
                  <a:cubicBezTo>
                    <a:pt x="225" y="184"/>
                    <a:pt x="225" y="184"/>
                    <a:pt x="225" y="184"/>
                  </a:cubicBezTo>
                  <a:cubicBezTo>
                    <a:pt x="225" y="184"/>
                    <a:pt x="225" y="184"/>
                    <a:pt x="225" y="184"/>
                  </a:cubicBezTo>
                  <a:cubicBezTo>
                    <a:pt x="251" y="184"/>
                    <a:pt x="251" y="184"/>
                    <a:pt x="251" y="184"/>
                  </a:cubicBezTo>
                  <a:cubicBezTo>
                    <a:pt x="251" y="183"/>
                    <a:pt x="251" y="181"/>
                    <a:pt x="251" y="180"/>
                  </a:cubicBezTo>
                  <a:cubicBezTo>
                    <a:pt x="203" y="180"/>
                    <a:pt x="203" y="180"/>
                    <a:pt x="203" y="180"/>
                  </a:cubicBezTo>
                  <a:cubicBezTo>
                    <a:pt x="202" y="180"/>
                    <a:pt x="202" y="181"/>
                    <a:pt x="201" y="181"/>
                  </a:cubicBezTo>
                  <a:cubicBezTo>
                    <a:pt x="201" y="181"/>
                    <a:pt x="201" y="181"/>
                    <a:pt x="201" y="181"/>
                  </a:cubicBezTo>
                  <a:cubicBezTo>
                    <a:pt x="132" y="181"/>
                    <a:pt x="132" y="181"/>
                    <a:pt x="132" y="181"/>
                  </a:cubicBezTo>
                  <a:cubicBezTo>
                    <a:pt x="132" y="181"/>
                    <a:pt x="132" y="181"/>
                    <a:pt x="132" y="181"/>
                  </a:cubicBezTo>
                  <a:cubicBezTo>
                    <a:pt x="132" y="181"/>
                    <a:pt x="132" y="181"/>
                    <a:pt x="132" y="181"/>
                  </a:cubicBezTo>
                  <a:cubicBezTo>
                    <a:pt x="66" y="180"/>
                    <a:pt x="66" y="180"/>
                    <a:pt x="66" y="180"/>
                  </a:cubicBezTo>
                  <a:cubicBezTo>
                    <a:pt x="65" y="180"/>
                    <a:pt x="65" y="180"/>
                    <a:pt x="65" y="180"/>
                  </a:cubicBezTo>
                  <a:cubicBezTo>
                    <a:pt x="58" y="180"/>
                    <a:pt x="58" y="180"/>
                    <a:pt x="58" y="180"/>
                  </a:cubicBezTo>
                  <a:cubicBezTo>
                    <a:pt x="57" y="180"/>
                    <a:pt x="57" y="180"/>
                    <a:pt x="56" y="180"/>
                  </a:cubicBezTo>
                  <a:cubicBezTo>
                    <a:pt x="42" y="180"/>
                    <a:pt x="42" y="180"/>
                    <a:pt x="42" y="180"/>
                  </a:cubicBezTo>
                  <a:cubicBezTo>
                    <a:pt x="10" y="180"/>
                    <a:pt x="10" y="180"/>
                    <a:pt x="10" y="180"/>
                  </a:cubicBezTo>
                  <a:cubicBezTo>
                    <a:pt x="10" y="181"/>
                    <a:pt x="10" y="182"/>
                    <a:pt x="10" y="183"/>
                  </a:cubicBezTo>
                  <a:cubicBezTo>
                    <a:pt x="15" y="183"/>
                    <a:pt x="25" y="183"/>
                    <a:pt x="35" y="183"/>
                  </a:cubicBezTo>
                  <a:cubicBezTo>
                    <a:pt x="35" y="183"/>
                    <a:pt x="35" y="183"/>
                    <a:pt x="35" y="183"/>
                  </a:cubicBezTo>
                  <a:cubicBezTo>
                    <a:pt x="43" y="184"/>
                    <a:pt x="51" y="184"/>
                    <a:pt x="57" y="184"/>
                  </a:cubicBezTo>
                  <a:cubicBezTo>
                    <a:pt x="58" y="184"/>
                    <a:pt x="59" y="185"/>
                    <a:pt x="60" y="187"/>
                  </a:cubicBezTo>
                  <a:cubicBezTo>
                    <a:pt x="60" y="189"/>
                    <a:pt x="60" y="192"/>
                    <a:pt x="61" y="193"/>
                  </a:cubicBezTo>
                  <a:cubicBezTo>
                    <a:pt x="62" y="192"/>
                    <a:pt x="63" y="189"/>
                    <a:pt x="64" y="186"/>
                  </a:cubicBezTo>
                  <a:cubicBezTo>
                    <a:pt x="64" y="184"/>
                    <a:pt x="65" y="183"/>
                    <a:pt x="67" y="183"/>
                  </a:cubicBezTo>
                  <a:close/>
                  <a:moveTo>
                    <a:pt x="213" y="190"/>
                  </a:moveTo>
                  <a:cubicBezTo>
                    <a:pt x="212" y="190"/>
                    <a:pt x="212" y="191"/>
                    <a:pt x="212" y="192"/>
                  </a:cubicBezTo>
                  <a:cubicBezTo>
                    <a:pt x="214" y="192"/>
                    <a:pt x="216" y="191"/>
                    <a:pt x="217" y="191"/>
                  </a:cubicBezTo>
                  <a:cubicBezTo>
                    <a:pt x="218" y="190"/>
                    <a:pt x="218" y="190"/>
                    <a:pt x="218" y="190"/>
                  </a:cubicBezTo>
                  <a:lnTo>
                    <a:pt x="213" y="190"/>
                  </a:lnTo>
                  <a:close/>
                  <a:moveTo>
                    <a:pt x="43" y="190"/>
                  </a:moveTo>
                  <a:cubicBezTo>
                    <a:pt x="45" y="191"/>
                    <a:pt x="50" y="191"/>
                    <a:pt x="54" y="192"/>
                  </a:cubicBezTo>
                  <a:cubicBezTo>
                    <a:pt x="54" y="191"/>
                    <a:pt x="54" y="191"/>
                    <a:pt x="54" y="190"/>
                  </a:cubicBezTo>
                  <a:cubicBezTo>
                    <a:pt x="51" y="190"/>
                    <a:pt x="47" y="190"/>
                    <a:pt x="43" y="190"/>
                  </a:cubicBezTo>
                  <a:close/>
                  <a:moveTo>
                    <a:pt x="132" y="175"/>
                  </a:moveTo>
                  <a:cubicBezTo>
                    <a:pt x="133" y="175"/>
                    <a:pt x="133" y="175"/>
                    <a:pt x="133" y="175"/>
                  </a:cubicBezTo>
                  <a:cubicBezTo>
                    <a:pt x="198" y="174"/>
                    <a:pt x="198" y="174"/>
                    <a:pt x="198" y="174"/>
                  </a:cubicBezTo>
                  <a:cubicBezTo>
                    <a:pt x="198" y="172"/>
                    <a:pt x="198" y="170"/>
                    <a:pt x="199" y="169"/>
                  </a:cubicBezTo>
                  <a:cubicBezTo>
                    <a:pt x="68" y="169"/>
                    <a:pt x="68" y="169"/>
                    <a:pt x="68" y="169"/>
                  </a:cubicBezTo>
                  <a:cubicBezTo>
                    <a:pt x="68" y="170"/>
                    <a:pt x="69" y="171"/>
                    <a:pt x="69" y="172"/>
                  </a:cubicBezTo>
                  <a:cubicBezTo>
                    <a:pt x="69" y="174"/>
                    <a:pt x="69" y="174"/>
                    <a:pt x="69" y="174"/>
                  </a:cubicBezTo>
                  <a:lnTo>
                    <a:pt x="132" y="175"/>
                  </a:lnTo>
                  <a:close/>
                  <a:moveTo>
                    <a:pt x="60" y="174"/>
                  </a:moveTo>
                  <a:cubicBezTo>
                    <a:pt x="63" y="174"/>
                    <a:pt x="63" y="174"/>
                    <a:pt x="63" y="174"/>
                  </a:cubicBezTo>
                  <a:cubicBezTo>
                    <a:pt x="63" y="172"/>
                    <a:pt x="63" y="172"/>
                    <a:pt x="63" y="172"/>
                  </a:cubicBezTo>
                  <a:cubicBezTo>
                    <a:pt x="63" y="172"/>
                    <a:pt x="62" y="171"/>
                    <a:pt x="62" y="170"/>
                  </a:cubicBezTo>
                  <a:cubicBezTo>
                    <a:pt x="62" y="170"/>
                    <a:pt x="60" y="171"/>
                    <a:pt x="60" y="172"/>
                  </a:cubicBezTo>
                  <a:cubicBezTo>
                    <a:pt x="60" y="173"/>
                    <a:pt x="60" y="174"/>
                    <a:pt x="60" y="174"/>
                  </a:cubicBezTo>
                  <a:close/>
                  <a:moveTo>
                    <a:pt x="49" y="174"/>
                  </a:moveTo>
                  <a:cubicBezTo>
                    <a:pt x="54" y="174"/>
                    <a:pt x="54" y="174"/>
                    <a:pt x="54" y="174"/>
                  </a:cubicBezTo>
                  <a:cubicBezTo>
                    <a:pt x="54" y="174"/>
                    <a:pt x="54" y="173"/>
                    <a:pt x="54" y="172"/>
                  </a:cubicBezTo>
                  <a:cubicBezTo>
                    <a:pt x="54" y="171"/>
                    <a:pt x="54" y="170"/>
                    <a:pt x="55" y="169"/>
                  </a:cubicBezTo>
                  <a:cubicBezTo>
                    <a:pt x="51" y="169"/>
                    <a:pt x="51" y="169"/>
                    <a:pt x="51" y="169"/>
                  </a:cubicBezTo>
                  <a:cubicBezTo>
                    <a:pt x="50" y="169"/>
                    <a:pt x="50" y="168"/>
                    <a:pt x="49" y="168"/>
                  </a:cubicBezTo>
                  <a:cubicBezTo>
                    <a:pt x="49" y="170"/>
                    <a:pt x="49" y="172"/>
                    <a:pt x="49" y="174"/>
                  </a:cubicBezTo>
                  <a:close/>
                  <a:moveTo>
                    <a:pt x="205" y="170"/>
                  </a:moveTo>
                  <a:cubicBezTo>
                    <a:pt x="204" y="171"/>
                    <a:pt x="204" y="172"/>
                    <a:pt x="204" y="174"/>
                  </a:cubicBezTo>
                  <a:cubicBezTo>
                    <a:pt x="207" y="174"/>
                    <a:pt x="207" y="174"/>
                    <a:pt x="207" y="174"/>
                  </a:cubicBezTo>
                  <a:cubicBezTo>
                    <a:pt x="207" y="173"/>
                    <a:pt x="207" y="173"/>
                    <a:pt x="207" y="173"/>
                  </a:cubicBezTo>
                  <a:cubicBezTo>
                    <a:pt x="207" y="170"/>
                    <a:pt x="206" y="170"/>
                    <a:pt x="205" y="170"/>
                  </a:cubicBezTo>
                  <a:close/>
                  <a:moveTo>
                    <a:pt x="10" y="174"/>
                  </a:moveTo>
                  <a:cubicBezTo>
                    <a:pt x="42" y="174"/>
                    <a:pt x="42" y="174"/>
                    <a:pt x="42" y="174"/>
                  </a:cubicBezTo>
                  <a:cubicBezTo>
                    <a:pt x="42" y="174"/>
                    <a:pt x="42" y="174"/>
                    <a:pt x="42" y="174"/>
                  </a:cubicBezTo>
                  <a:cubicBezTo>
                    <a:pt x="43" y="174"/>
                    <a:pt x="43" y="174"/>
                    <a:pt x="43" y="174"/>
                  </a:cubicBezTo>
                  <a:cubicBezTo>
                    <a:pt x="43" y="162"/>
                    <a:pt x="48" y="132"/>
                    <a:pt x="79" y="124"/>
                  </a:cubicBezTo>
                  <a:cubicBezTo>
                    <a:pt x="77" y="110"/>
                    <a:pt x="56" y="88"/>
                    <a:pt x="50" y="83"/>
                  </a:cubicBezTo>
                  <a:cubicBezTo>
                    <a:pt x="49" y="83"/>
                    <a:pt x="48" y="81"/>
                    <a:pt x="49" y="80"/>
                  </a:cubicBezTo>
                  <a:cubicBezTo>
                    <a:pt x="49" y="79"/>
                    <a:pt x="50" y="78"/>
                    <a:pt x="51" y="78"/>
                  </a:cubicBezTo>
                  <a:cubicBezTo>
                    <a:pt x="52" y="78"/>
                    <a:pt x="100" y="71"/>
                    <a:pt x="131" y="71"/>
                  </a:cubicBezTo>
                  <a:cubicBezTo>
                    <a:pt x="161" y="71"/>
                    <a:pt x="214" y="78"/>
                    <a:pt x="214" y="78"/>
                  </a:cubicBezTo>
                  <a:cubicBezTo>
                    <a:pt x="215" y="78"/>
                    <a:pt x="216" y="79"/>
                    <a:pt x="217" y="80"/>
                  </a:cubicBezTo>
                  <a:cubicBezTo>
                    <a:pt x="217" y="81"/>
                    <a:pt x="216" y="83"/>
                    <a:pt x="215" y="83"/>
                  </a:cubicBezTo>
                  <a:cubicBezTo>
                    <a:pt x="209" y="88"/>
                    <a:pt x="189" y="110"/>
                    <a:pt x="186" y="124"/>
                  </a:cubicBezTo>
                  <a:cubicBezTo>
                    <a:pt x="216" y="131"/>
                    <a:pt x="220" y="160"/>
                    <a:pt x="222" y="174"/>
                  </a:cubicBezTo>
                  <a:cubicBezTo>
                    <a:pt x="252" y="174"/>
                    <a:pt x="252" y="174"/>
                    <a:pt x="252" y="174"/>
                  </a:cubicBezTo>
                  <a:cubicBezTo>
                    <a:pt x="252" y="173"/>
                    <a:pt x="252" y="173"/>
                    <a:pt x="252" y="173"/>
                  </a:cubicBezTo>
                  <a:cubicBezTo>
                    <a:pt x="252" y="166"/>
                    <a:pt x="252" y="159"/>
                    <a:pt x="252" y="153"/>
                  </a:cubicBezTo>
                  <a:cubicBezTo>
                    <a:pt x="252" y="146"/>
                    <a:pt x="253" y="139"/>
                    <a:pt x="253" y="132"/>
                  </a:cubicBezTo>
                  <a:cubicBezTo>
                    <a:pt x="253" y="117"/>
                    <a:pt x="248" y="103"/>
                    <a:pt x="239" y="91"/>
                  </a:cubicBezTo>
                  <a:cubicBezTo>
                    <a:pt x="239" y="91"/>
                    <a:pt x="239" y="91"/>
                    <a:pt x="239" y="91"/>
                  </a:cubicBezTo>
                  <a:cubicBezTo>
                    <a:pt x="237" y="89"/>
                    <a:pt x="235" y="86"/>
                    <a:pt x="235" y="84"/>
                  </a:cubicBezTo>
                  <a:cubicBezTo>
                    <a:pt x="234" y="83"/>
                    <a:pt x="234" y="83"/>
                    <a:pt x="234" y="82"/>
                  </a:cubicBezTo>
                  <a:cubicBezTo>
                    <a:pt x="234" y="82"/>
                    <a:pt x="233" y="82"/>
                    <a:pt x="233" y="81"/>
                  </a:cubicBezTo>
                  <a:cubicBezTo>
                    <a:pt x="233" y="81"/>
                    <a:pt x="233" y="81"/>
                    <a:pt x="233" y="81"/>
                  </a:cubicBezTo>
                  <a:cubicBezTo>
                    <a:pt x="233" y="80"/>
                    <a:pt x="233" y="79"/>
                    <a:pt x="233" y="79"/>
                  </a:cubicBezTo>
                  <a:cubicBezTo>
                    <a:pt x="231" y="74"/>
                    <a:pt x="230" y="70"/>
                    <a:pt x="229" y="65"/>
                  </a:cubicBezTo>
                  <a:cubicBezTo>
                    <a:pt x="226" y="54"/>
                    <a:pt x="224" y="42"/>
                    <a:pt x="222" y="31"/>
                  </a:cubicBezTo>
                  <a:cubicBezTo>
                    <a:pt x="220" y="23"/>
                    <a:pt x="216" y="19"/>
                    <a:pt x="209" y="17"/>
                  </a:cubicBezTo>
                  <a:cubicBezTo>
                    <a:pt x="208" y="17"/>
                    <a:pt x="208" y="16"/>
                    <a:pt x="207" y="16"/>
                  </a:cubicBezTo>
                  <a:cubicBezTo>
                    <a:pt x="207" y="16"/>
                    <a:pt x="207" y="16"/>
                    <a:pt x="206" y="16"/>
                  </a:cubicBezTo>
                  <a:cubicBezTo>
                    <a:pt x="189" y="10"/>
                    <a:pt x="170" y="9"/>
                    <a:pt x="154" y="8"/>
                  </a:cubicBezTo>
                  <a:cubicBezTo>
                    <a:pt x="123" y="6"/>
                    <a:pt x="108" y="6"/>
                    <a:pt x="78" y="11"/>
                  </a:cubicBezTo>
                  <a:cubicBezTo>
                    <a:pt x="69" y="12"/>
                    <a:pt x="60" y="13"/>
                    <a:pt x="52" y="18"/>
                  </a:cubicBezTo>
                  <a:cubicBezTo>
                    <a:pt x="49" y="19"/>
                    <a:pt x="47" y="21"/>
                    <a:pt x="47" y="23"/>
                  </a:cubicBezTo>
                  <a:cubicBezTo>
                    <a:pt x="44" y="33"/>
                    <a:pt x="41" y="42"/>
                    <a:pt x="39" y="51"/>
                  </a:cubicBezTo>
                  <a:cubicBezTo>
                    <a:pt x="37" y="56"/>
                    <a:pt x="37" y="56"/>
                    <a:pt x="37" y="56"/>
                  </a:cubicBezTo>
                  <a:cubicBezTo>
                    <a:pt x="36" y="62"/>
                    <a:pt x="34" y="67"/>
                    <a:pt x="32" y="73"/>
                  </a:cubicBezTo>
                  <a:cubicBezTo>
                    <a:pt x="30" y="81"/>
                    <a:pt x="30" y="81"/>
                    <a:pt x="30" y="81"/>
                  </a:cubicBezTo>
                  <a:cubicBezTo>
                    <a:pt x="30" y="81"/>
                    <a:pt x="30" y="82"/>
                    <a:pt x="30" y="82"/>
                  </a:cubicBezTo>
                  <a:cubicBezTo>
                    <a:pt x="29" y="83"/>
                    <a:pt x="28" y="85"/>
                    <a:pt x="27" y="86"/>
                  </a:cubicBezTo>
                  <a:cubicBezTo>
                    <a:pt x="26" y="89"/>
                    <a:pt x="25" y="90"/>
                    <a:pt x="24" y="91"/>
                  </a:cubicBezTo>
                  <a:cubicBezTo>
                    <a:pt x="18" y="99"/>
                    <a:pt x="15" y="106"/>
                    <a:pt x="14" y="113"/>
                  </a:cubicBezTo>
                  <a:cubicBezTo>
                    <a:pt x="10" y="135"/>
                    <a:pt x="9" y="157"/>
                    <a:pt x="10" y="174"/>
                  </a:cubicBezTo>
                  <a:close/>
                  <a:moveTo>
                    <a:pt x="213" y="174"/>
                  </a:moveTo>
                  <a:cubicBezTo>
                    <a:pt x="216" y="174"/>
                    <a:pt x="216" y="174"/>
                    <a:pt x="216" y="174"/>
                  </a:cubicBezTo>
                  <a:cubicBezTo>
                    <a:pt x="215" y="172"/>
                    <a:pt x="215" y="170"/>
                    <a:pt x="215" y="168"/>
                  </a:cubicBezTo>
                  <a:cubicBezTo>
                    <a:pt x="215" y="168"/>
                    <a:pt x="214" y="169"/>
                    <a:pt x="214" y="169"/>
                  </a:cubicBezTo>
                  <a:cubicBezTo>
                    <a:pt x="212" y="169"/>
                    <a:pt x="212" y="169"/>
                    <a:pt x="212" y="169"/>
                  </a:cubicBezTo>
                  <a:cubicBezTo>
                    <a:pt x="213" y="170"/>
                    <a:pt x="213" y="172"/>
                    <a:pt x="213" y="173"/>
                  </a:cubicBezTo>
                  <a:lnTo>
                    <a:pt x="213" y="174"/>
                  </a:lnTo>
                  <a:close/>
                  <a:moveTo>
                    <a:pt x="51" y="160"/>
                  </a:moveTo>
                  <a:cubicBezTo>
                    <a:pt x="51" y="161"/>
                    <a:pt x="51" y="162"/>
                    <a:pt x="50" y="163"/>
                  </a:cubicBezTo>
                  <a:cubicBezTo>
                    <a:pt x="50" y="163"/>
                    <a:pt x="51" y="163"/>
                    <a:pt x="51" y="163"/>
                  </a:cubicBezTo>
                  <a:cubicBezTo>
                    <a:pt x="214" y="163"/>
                    <a:pt x="214" y="163"/>
                    <a:pt x="214" y="163"/>
                  </a:cubicBezTo>
                  <a:cubicBezTo>
                    <a:pt x="214" y="163"/>
                    <a:pt x="214" y="163"/>
                    <a:pt x="214" y="163"/>
                  </a:cubicBezTo>
                  <a:cubicBezTo>
                    <a:pt x="214" y="162"/>
                    <a:pt x="213" y="161"/>
                    <a:pt x="213" y="160"/>
                  </a:cubicBezTo>
                  <a:lnTo>
                    <a:pt x="51" y="160"/>
                  </a:lnTo>
                  <a:close/>
                  <a:moveTo>
                    <a:pt x="53" y="154"/>
                  </a:moveTo>
                  <a:cubicBezTo>
                    <a:pt x="211" y="154"/>
                    <a:pt x="211" y="154"/>
                    <a:pt x="211" y="154"/>
                  </a:cubicBezTo>
                  <a:cubicBezTo>
                    <a:pt x="211" y="153"/>
                    <a:pt x="210" y="151"/>
                    <a:pt x="210" y="150"/>
                  </a:cubicBezTo>
                  <a:cubicBezTo>
                    <a:pt x="55" y="150"/>
                    <a:pt x="55" y="150"/>
                    <a:pt x="55" y="150"/>
                  </a:cubicBezTo>
                  <a:cubicBezTo>
                    <a:pt x="54" y="151"/>
                    <a:pt x="54" y="153"/>
                    <a:pt x="53" y="154"/>
                  </a:cubicBezTo>
                  <a:close/>
                  <a:moveTo>
                    <a:pt x="135" y="144"/>
                  </a:moveTo>
                  <a:cubicBezTo>
                    <a:pt x="206" y="144"/>
                    <a:pt x="206" y="144"/>
                    <a:pt x="206" y="144"/>
                  </a:cubicBezTo>
                  <a:cubicBezTo>
                    <a:pt x="206" y="144"/>
                    <a:pt x="205" y="143"/>
                    <a:pt x="204" y="142"/>
                  </a:cubicBezTo>
                  <a:cubicBezTo>
                    <a:pt x="204" y="142"/>
                    <a:pt x="204" y="142"/>
                    <a:pt x="204" y="142"/>
                  </a:cubicBezTo>
                  <a:cubicBezTo>
                    <a:pt x="140" y="142"/>
                    <a:pt x="140" y="142"/>
                    <a:pt x="140" y="142"/>
                  </a:cubicBezTo>
                  <a:cubicBezTo>
                    <a:pt x="139" y="143"/>
                    <a:pt x="137" y="144"/>
                    <a:pt x="135" y="144"/>
                  </a:cubicBezTo>
                  <a:close/>
                  <a:moveTo>
                    <a:pt x="58" y="144"/>
                  </a:moveTo>
                  <a:cubicBezTo>
                    <a:pt x="129" y="144"/>
                    <a:pt x="129" y="144"/>
                    <a:pt x="129" y="144"/>
                  </a:cubicBezTo>
                  <a:cubicBezTo>
                    <a:pt x="127" y="144"/>
                    <a:pt x="126" y="143"/>
                    <a:pt x="125" y="142"/>
                  </a:cubicBezTo>
                  <a:cubicBezTo>
                    <a:pt x="60" y="142"/>
                    <a:pt x="60" y="142"/>
                    <a:pt x="60" y="142"/>
                  </a:cubicBezTo>
                  <a:cubicBezTo>
                    <a:pt x="60" y="142"/>
                    <a:pt x="60" y="142"/>
                    <a:pt x="60" y="142"/>
                  </a:cubicBezTo>
                  <a:cubicBezTo>
                    <a:pt x="60" y="143"/>
                    <a:pt x="59" y="144"/>
                    <a:pt x="58" y="144"/>
                  </a:cubicBezTo>
                  <a:close/>
                  <a:moveTo>
                    <a:pt x="140" y="136"/>
                  </a:moveTo>
                  <a:cubicBezTo>
                    <a:pt x="198" y="136"/>
                    <a:pt x="198" y="136"/>
                    <a:pt x="198" y="136"/>
                  </a:cubicBezTo>
                  <a:cubicBezTo>
                    <a:pt x="192" y="131"/>
                    <a:pt x="183" y="128"/>
                    <a:pt x="172" y="128"/>
                  </a:cubicBezTo>
                  <a:cubicBezTo>
                    <a:pt x="154" y="128"/>
                    <a:pt x="144" y="128"/>
                    <a:pt x="139" y="128"/>
                  </a:cubicBezTo>
                  <a:cubicBezTo>
                    <a:pt x="136" y="128"/>
                    <a:pt x="134" y="128"/>
                    <a:pt x="133" y="128"/>
                  </a:cubicBezTo>
                  <a:cubicBezTo>
                    <a:pt x="132" y="128"/>
                    <a:pt x="132" y="128"/>
                    <a:pt x="132" y="128"/>
                  </a:cubicBezTo>
                  <a:cubicBezTo>
                    <a:pt x="131" y="128"/>
                    <a:pt x="131" y="128"/>
                    <a:pt x="130" y="128"/>
                  </a:cubicBezTo>
                  <a:cubicBezTo>
                    <a:pt x="128" y="128"/>
                    <a:pt x="121" y="128"/>
                    <a:pt x="93" y="128"/>
                  </a:cubicBezTo>
                  <a:cubicBezTo>
                    <a:pt x="82" y="129"/>
                    <a:pt x="73" y="131"/>
                    <a:pt x="67" y="136"/>
                  </a:cubicBezTo>
                  <a:cubicBezTo>
                    <a:pt x="124" y="136"/>
                    <a:pt x="124" y="136"/>
                    <a:pt x="124" y="136"/>
                  </a:cubicBezTo>
                  <a:cubicBezTo>
                    <a:pt x="126" y="133"/>
                    <a:pt x="129" y="132"/>
                    <a:pt x="132" y="132"/>
                  </a:cubicBezTo>
                  <a:cubicBezTo>
                    <a:pt x="136" y="132"/>
                    <a:pt x="139" y="133"/>
                    <a:pt x="140" y="136"/>
                  </a:cubicBezTo>
                  <a:close/>
                  <a:moveTo>
                    <a:pt x="59" y="83"/>
                  </a:moveTo>
                  <a:cubicBezTo>
                    <a:pt x="68" y="92"/>
                    <a:pt x="83" y="109"/>
                    <a:pt x="85" y="123"/>
                  </a:cubicBezTo>
                  <a:cubicBezTo>
                    <a:pt x="87" y="123"/>
                    <a:pt x="90" y="122"/>
                    <a:pt x="93" y="122"/>
                  </a:cubicBezTo>
                  <a:cubicBezTo>
                    <a:pt x="116" y="122"/>
                    <a:pt x="126" y="122"/>
                    <a:pt x="130" y="122"/>
                  </a:cubicBezTo>
                  <a:cubicBezTo>
                    <a:pt x="131" y="122"/>
                    <a:pt x="131" y="122"/>
                    <a:pt x="131" y="122"/>
                  </a:cubicBezTo>
                  <a:cubicBezTo>
                    <a:pt x="131" y="123"/>
                    <a:pt x="131" y="123"/>
                    <a:pt x="131" y="123"/>
                  </a:cubicBezTo>
                  <a:cubicBezTo>
                    <a:pt x="131" y="123"/>
                    <a:pt x="132" y="123"/>
                    <a:pt x="132" y="123"/>
                  </a:cubicBezTo>
                  <a:cubicBezTo>
                    <a:pt x="132" y="122"/>
                    <a:pt x="133" y="122"/>
                    <a:pt x="133" y="122"/>
                  </a:cubicBezTo>
                  <a:cubicBezTo>
                    <a:pt x="134" y="122"/>
                    <a:pt x="134" y="122"/>
                    <a:pt x="134" y="122"/>
                  </a:cubicBezTo>
                  <a:cubicBezTo>
                    <a:pt x="135" y="122"/>
                    <a:pt x="141" y="122"/>
                    <a:pt x="172" y="122"/>
                  </a:cubicBezTo>
                  <a:cubicBezTo>
                    <a:pt x="175" y="122"/>
                    <a:pt x="178" y="123"/>
                    <a:pt x="180" y="123"/>
                  </a:cubicBezTo>
                  <a:cubicBezTo>
                    <a:pt x="183" y="109"/>
                    <a:pt x="198" y="92"/>
                    <a:pt x="207" y="83"/>
                  </a:cubicBezTo>
                  <a:cubicBezTo>
                    <a:pt x="191" y="81"/>
                    <a:pt x="154" y="77"/>
                    <a:pt x="131" y="77"/>
                  </a:cubicBezTo>
                  <a:cubicBezTo>
                    <a:pt x="107" y="77"/>
                    <a:pt x="73" y="81"/>
                    <a:pt x="59" y="83"/>
                  </a:cubicBezTo>
                  <a:close/>
                  <a:moveTo>
                    <a:pt x="228" y="165"/>
                  </a:moveTo>
                  <a:cubicBezTo>
                    <a:pt x="224" y="165"/>
                    <a:pt x="220" y="161"/>
                    <a:pt x="220" y="157"/>
                  </a:cubicBezTo>
                  <a:cubicBezTo>
                    <a:pt x="220" y="152"/>
                    <a:pt x="224" y="148"/>
                    <a:pt x="228" y="148"/>
                  </a:cubicBezTo>
                  <a:cubicBezTo>
                    <a:pt x="233" y="148"/>
                    <a:pt x="236" y="152"/>
                    <a:pt x="236" y="157"/>
                  </a:cubicBezTo>
                  <a:cubicBezTo>
                    <a:pt x="236" y="161"/>
                    <a:pt x="233" y="165"/>
                    <a:pt x="228" y="165"/>
                  </a:cubicBezTo>
                  <a:close/>
                  <a:moveTo>
                    <a:pt x="228" y="154"/>
                  </a:moveTo>
                  <a:cubicBezTo>
                    <a:pt x="227" y="154"/>
                    <a:pt x="226" y="155"/>
                    <a:pt x="226" y="157"/>
                  </a:cubicBezTo>
                  <a:cubicBezTo>
                    <a:pt x="226" y="158"/>
                    <a:pt x="227" y="159"/>
                    <a:pt x="228" y="159"/>
                  </a:cubicBezTo>
                  <a:cubicBezTo>
                    <a:pt x="229" y="159"/>
                    <a:pt x="230" y="158"/>
                    <a:pt x="230" y="157"/>
                  </a:cubicBezTo>
                  <a:cubicBezTo>
                    <a:pt x="230" y="155"/>
                    <a:pt x="229" y="154"/>
                    <a:pt x="228" y="154"/>
                  </a:cubicBezTo>
                  <a:close/>
                  <a:moveTo>
                    <a:pt x="37" y="165"/>
                  </a:moveTo>
                  <a:cubicBezTo>
                    <a:pt x="32" y="165"/>
                    <a:pt x="28" y="161"/>
                    <a:pt x="28" y="157"/>
                  </a:cubicBezTo>
                  <a:cubicBezTo>
                    <a:pt x="28" y="152"/>
                    <a:pt x="32" y="148"/>
                    <a:pt x="37" y="148"/>
                  </a:cubicBezTo>
                  <a:cubicBezTo>
                    <a:pt x="41" y="148"/>
                    <a:pt x="45" y="152"/>
                    <a:pt x="45" y="157"/>
                  </a:cubicBezTo>
                  <a:cubicBezTo>
                    <a:pt x="45" y="161"/>
                    <a:pt x="41" y="165"/>
                    <a:pt x="37" y="165"/>
                  </a:cubicBezTo>
                  <a:close/>
                  <a:moveTo>
                    <a:pt x="37" y="154"/>
                  </a:moveTo>
                  <a:cubicBezTo>
                    <a:pt x="35" y="154"/>
                    <a:pt x="34" y="155"/>
                    <a:pt x="34" y="157"/>
                  </a:cubicBezTo>
                  <a:cubicBezTo>
                    <a:pt x="34" y="158"/>
                    <a:pt x="35" y="159"/>
                    <a:pt x="37" y="159"/>
                  </a:cubicBezTo>
                  <a:cubicBezTo>
                    <a:pt x="38" y="159"/>
                    <a:pt x="39" y="158"/>
                    <a:pt x="39" y="157"/>
                  </a:cubicBezTo>
                  <a:cubicBezTo>
                    <a:pt x="39" y="155"/>
                    <a:pt x="38" y="154"/>
                    <a:pt x="37" y="154"/>
                  </a:cubicBezTo>
                  <a:close/>
                  <a:moveTo>
                    <a:pt x="42" y="140"/>
                  </a:moveTo>
                  <a:cubicBezTo>
                    <a:pt x="42" y="140"/>
                    <a:pt x="42" y="140"/>
                    <a:pt x="42" y="140"/>
                  </a:cubicBezTo>
                  <a:cubicBezTo>
                    <a:pt x="30" y="140"/>
                    <a:pt x="20" y="130"/>
                    <a:pt x="20" y="118"/>
                  </a:cubicBezTo>
                  <a:cubicBezTo>
                    <a:pt x="20" y="113"/>
                    <a:pt x="22" y="108"/>
                    <a:pt x="26" y="104"/>
                  </a:cubicBezTo>
                  <a:cubicBezTo>
                    <a:pt x="30" y="100"/>
                    <a:pt x="36" y="97"/>
                    <a:pt x="42" y="97"/>
                  </a:cubicBezTo>
                  <a:cubicBezTo>
                    <a:pt x="42" y="97"/>
                    <a:pt x="42" y="97"/>
                    <a:pt x="42" y="97"/>
                  </a:cubicBezTo>
                  <a:cubicBezTo>
                    <a:pt x="42" y="97"/>
                    <a:pt x="42" y="97"/>
                    <a:pt x="42" y="97"/>
                  </a:cubicBezTo>
                  <a:cubicBezTo>
                    <a:pt x="54" y="97"/>
                    <a:pt x="64" y="107"/>
                    <a:pt x="64" y="118"/>
                  </a:cubicBezTo>
                  <a:cubicBezTo>
                    <a:pt x="64" y="124"/>
                    <a:pt x="62" y="129"/>
                    <a:pt x="58" y="133"/>
                  </a:cubicBezTo>
                  <a:cubicBezTo>
                    <a:pt x="54" y="137"/>
                    <a:pt x="48" y="140"/>
                    <a:pt x="42" y="140"/>
                  </a:cubicBezTo>
                  <a:close/>
                  <a:moveTo>
                    <a:pt x="42" y="103"/>
                  </a:moveTo>
                  <a:cubicBezTo>
                    <a:pt x="37" y="103"/>
                    <a:pt x="33" y="105"/>
                    <a:pt x="30" y="108"/>
                  </a:cubicBezTo>
                  <a:cubicBezTo>
                    <a:pt x="27" y="111"/>
                    <a:pt x="26" y="115"/>
                    <a:pt x="26" y="118"/>
                  </a:cubicBezTo>
                  <a:cubicBezTo>
                    <a:pt x="26" y="127"/>
                    <a:pt x="33" y="134"/>
                    <a:pt x="42" y="134"/>
                  </a:cubicBezTo>
                  <a:cubicBezTo>
                    <a:pt x="42" y="134"/>
                    <a:pt x="42" y="134"/>
                    <a:pt x="42" y="134"/>
                  </a:cubicBezTo>
                  <a:cubicBezTo>
                    <a:pt x="46" y="134"/>
                    <a:pt x="51" y="132"/>
                    <a:pt x="54" y="129"/>
                  </a:cubicBezTo>
                  <a:cubicBezTo>
                    <a:pt x="56" y="126"/>
                    <a:pt x="58" y="122"/>
                    <a:pt x="58" y="118"/>
                  </a:cubicBezTo>
                  <a:cubicBezTo>
                    <a:pt x="58" y="110"/>
                    <a:pt x="51" y="103"/>
                    <a:pt x="42" y="103"/>
                  </a:cubicBezTo>
                  <a:cubicBezTo>
                    <a:pt x="42" y="103"/>
                    <a:pt x="42" y="103"/>
                    <a:pt x="42" y="103"/>
                  </a:cubicBezTo>
                  <a:close/>
                  <a:moveTo>
                    <a:pt x="42" y="100"/>
                  </a:moveTo>
                  <a:cubicBezTo>
                    <a:pt x="42" y="100"/>
                    <a:pt x="42" y="100"/>
                    <a:pt x="42" y="100"/>
                  </a:cubicBezTo>
                  <a:close/>
                  <a:moveTo>
                    <a:pt x="225" y="140"/>
                  </a:moveTo>
                  <a:cubicBezTo>
                    <a:pt x="225" y="140"/>
                    <a:pt x="225" y="140"/>
                    <a:pt x="224" y="140"/>
                  </a:cubicBezTo>
                  <a:cubicBezTo>
                    <a:pt x="219" y="139"/>
                    <a:pt x="213" y="137"/>
                    <a:pt x="209" y="133"/>
                  </a:cubicBezTo>
                  <a:cubicBezTo>
                    <a:pt x="205" y="129"/>
                    <a:pt x="203" y="124"/>
                    <a:pt x="203" y="118"/>
                  </a:cubicBezTo>
                  <a:cubicBezTo>
                    <a:pt x="204" y="107"/>
                    <a:pt x="213" y="97"/>
                    <a:pt x="225" y="97"/>
                  </a:cubicBezTo>
                  <a:cubicBezTo>
                    <a:pt x="225" y="97"/>
                    <a:pt x="225" y="97"/>
                    <a:pt x="225" y="97"/>
                  </a:cubicBezTo>
                  <a:cubicBezTo>
                    <a:pt x="231" y="97"/>
                    <a:pt x="237" y="100"/>
                    <a:pt x="241" y="104"/>
                  </a:cubicBezTo>
                  <a:cubicBezTo>
                    <a:pt x="245" y="108"/>
                    <a:pt x="247" y="113"/>
                    <a:pt x="247" y="119"/>
                  </a:cubicBezTo>
                  <a:cubicBezTo>
                    <a:pt x="247" y="131"/>
                    <a:pt x="237" y="140"/>
                    <a:pt x="225" y="140"/>
                  </a:cubicBezTo>
                  <a:close/>
                  <a:moveTo>
                    <a:pt x="225" y="103"/>
                  </a:moveTo>
                  <a:cubicBezTo>
                    <a:pt x="216" y="103"/>
                    <a:pt x="209" y="110"/>
                    <a:pt x="209" y="118"/>
                  </a:cubicBezTo>
                  <a:cubicBezTo>
                    <a:pt x="209" y="122"/>
                    <a:pt x="211" y="126"/>
                    <a:pt x="214" y="129"/>
                  </a:cubicBezTo>
                  <a:cubicBezTo>
                    <a:pt x="216" y="132"/>
                    <a:pt x="220" y="133"/>
                    <a:pt x="225" y="134"/>
                  </a:cubicBezTo>
                  <a:cubicBezTo>
                    <a:pt x="234" y="134"/>
                    <a:pt x="241" y="127"/>
                    <a:pt x="241" y="119"/>
                  </a:cubicBezTo>
                  <a:cubicBezTo>
                    <a:pt x="241" y="115"/>
                    <a:pt x="240" y="111"/>
                    <a:pt x="237" y="108"/>
                  </a:cubicBezTo>
                  <a:cubicBezTo>
                    <a:pt x="234" y="105"/>
                    <a:pt x="230" y="103"/>
                    <a:pt x="225" y="103"/>
                  </a:cubicBezTo>
                  <a:cubicBezTo>
                    <a:pt x="225" y="103"/>
                    <a:pt x="225" y="103"/>
                    <a:pt x="225" y="103"/>
                  </a:cubicBezTo>
                  <a:cubicBezTo>
                    <a:pt x="225" y="103"/>
                    <a:pt x="225" y="103"/>
                    <a:pt x="225" y="103"/>
                  </a:cubicBezTo>
                  <a:close/>
                  <a:moveTo>
                    <a:pt x="215" y="74"/>
                  </a:moveTo>
                  <a:cubicBezTo>
                    <a:pt x="213" y="74"/>
                    <a:pt x="212" y="74"/>
                    <a:pt x="210" y="73"/>
                  </a:cubicBezTo>
                  <a:cubicBezTo>
                    <a:pt x="185" y="69"/>
                    <a:pt x="159" y="68"/>
                    <a:pt x="138" y="67"/>
                  </a:cubicBezTo>
                  <a:cubicBezTo>
                    <a:pt x="138" y="67"/>
                    <a:pt x="138" y="67"/>
                    <a:pt x="138" y="67"/>
                  </a:cubicBezTo>
                  <a:cubicBezTo>
                    <a:pt x="110" y="66"/>
                    <a:pt x="98" y="68"/>
                    <a:pt x="72" y="71"/>
                  </a:cubicBezTo>
                  <a:cubicBezTo>
                    <a:pt x="67" y="71"/>
                    <a:pt x="62" y="72"/>
                    <a:pt x="55" y="73"/>
                  </a:cubicBezTo>
                  <a:cubicBezTo>
                    <a:pt x="52" y="74"/>
                    <a:pt x="48" y="74"/>
                    <a:pt x="46" y="72"/>
                  </a:cubicBezTo>
                  <a:cubicBezTo>
                    <a:pt x="43" y="69"/>
                    <a:pt x="43" y="65"/>
                    <a:pt x="43" y="60"/>
                  </a:cubicBezTo>
                  <a:cubicBezTo>
                    <a:pt x="44" y="54"/>
                    <a:pt x="46" y="42"/>
                    <a:pt x="50" y="30"/>
                  </a:cubicBezTo>
                  <a:cubicBezTo>
                    <a:pt x="52" y="26"/>
                    <a:pt x="55" y="23"/>
                    <a:pt x="59" y="22"/>
                  </a:cubicBezTo>
                  <a:cubicBezTo>
                    <a:pt x="63" y="21"/>
                    <a:pt x="67" y="20"/>
                    <a:pt x="72" y="20"/>
                  </a:cubicBezTo>
                  <a:cubicBezTo>
                    <a:pt x="113" y="20"/>
                    <a:pt x="143" y="20"/>
                    <a:pt x="182" y="20"/>
                  </a:cubicBezTo>
                  <a:cubicBezTo>
                    <a:pt x="195" y="20"/>
                    <a:pt x="195" y="20"/>
                    <a:pt x="195" y="20"/>
                  </a:cubicBezTo>
                  <a:cubicBezTo>
                    <a:pt x="198" y="20"/>
                    <a:pt x="200" y="21"/>
                    <a:pt x="202" y="21"/>
                  </a:cubicBezTo>
                  <a:cubicBezTo>
                    <a:pt x="210" y="22"/>
                    <a:pt x="215" y="26"/>
                    <a:pt x="217" y="33"/>
                  </a:cubicBezTo>
                  <a:cubicBezTo>
                    <a:pt x="218" y="37"/>
                    <a:pt x="219" y="41"/>
                    <a:pt x="220" y="45"/>
                  </a:cubicBezTo>
                  <a:cubicBezTo>
                    <a:pt x="221" y="50"/>
                    <a:pt x="223" y="55"/>
                    <a:pt x="224" y="60"/>
                  </a:cubicBezTo>
                  <a:cubicBezTo>
                    <a:pt x="225" y="63"/>
                    <a:pt x="225" y="68"/>
                    <a:pt x="222" y="71"/>
                  </a:cubicBezTo>
                  <a:cubicBezTo>
                    <a:pt x="220" y="73"/>
                    <a:pt x="218" y="74"/>
                    <a:pt x="215" y="74"/>
                  </a:cubicBezTo>
                  <a:close/>
                  <a:moveTo>
                    <a:pt x="125" y="61"/>
                  </a:moveTo>
                  <a:cubicBezTo>
                    <a:pt x="129" y="61"/>
                    <a:pt x="133" y="61"/>
                    <a:pt x="138" y="61"/>
                  </a:cubicBezTo>
                  <a:cubicBezTo>
                    <a:pt x="138" y="61"/>
                    <a:pt x="138" y="61"/>
                    <a:pt x="138" y="61"/>
                  </a:cubicBezTo>
                  <a:cubicBezTo>
                    <a:pt x="160" y="62"/>
                    <a:pt x="185" y="63"/>
                    <a:pt x="211" y="67"/>
                  </a:cubicBezTo>
                  <a:cubicBezTo>
                    <a:pt x="216" y="68"/>
                    <a:pt x="218" y="67"/>
                    <a:pt x="218" y="67"/>
                  </a:cubicBezTo>
                  <a:cubicBezTo>
                    <a:pt x="218" y="67"/>
                    <a:pt x="219" y="65"/>
                    <a:pt x="218" y="61"/>
                  </a:cubicBezTo>
                  <a:cubicBezTo>
                    <a:pt x="217" y="56"/>
                    <a:pt x="216" y="51"/>
                    <a:pt x="214" y="47"/>
                  </a:cubicBezTo>
                  <a:cubicBezTo>
                    <a:pt x="213" y="43"/>
                    <a:pt x="212" y="39"/>
                    <a:pt x="211" y="34"/>
                  </a:cubicBezTo>
                  <a:cubicBezTo>
                    <a:pt x="210" y="30"/>
                    <a:pt x="207" y="28"/>
                    <a:pt x="201" y="27"/>
                  </a:cubicBezTo>
                  <a:cubicBezTo>
                    <a:pt x="200" y="26"/>
                    <a:pt x="197" y="26"/>
                    <a:pt x="195" y="26"/>
                  </a:cubicBezTo>
                  <a:cubicBezTo>
                    <a:pt x="182" y="26"/>
                    <a:pt x="182" y="26"/>
                    <a:pt x="182" y="26"/>
                  </a:cubicBezTo>
                  <a:cubicBezTo>
                    <a:pt x="143" y="26"/>
                    <a:pt x="113" y="26"/>
                    <a:pt x="72" y="26"/>
                  </a:cubicBezTo>
                  <a:cubicBezTo>
                    <a:pt x="68" y="26"/>
                    <a:pt x="65" y="27"/>
                    <a:pt x="61" y="28"/>
                  </a:cubicBezTo>
                  <a:cubicBezTo>
                    <a:pt x="58" y="29"/>
                    <a:pt x="57" y="30"/>
                    <a:pt x="56" y="32"/>
                  </a:cubicBezTo>
                  <a:cubicBezTo>
                    <a:pt x="52" y="44"/>
                    <a:pt x="50" y="55"/>
                    <a:pt x="49" y="60"/>
                  </a:cubicBezTo>
                  <a:cubicBezTo>
                    <a:pt x="49" y="65"/>
                    <a:pt x="49" y="67"/>
                    <a:pt x="50" y="67"/>
                  </a:cubicBezTo>
                  <a:cubicBezTo>
                    <a:pt x="50" y="67"/>
                    <a:pt x="51" y="68"/>
                    <a:pt x="55" y="67"/>
                  </a:cubicBezTo>
                  <a:cubicBezTo>
                    <a:pt x="61" y="66"/>
                    <a:pt x="66" y="65"/>
                    <a:pt x="71" y="65"/>
                  </a:cubicBezTo>
                  <a:cubicBezTo>
                    <a:pt x="93" y="62"/>
                    <a:pt x="105" y="61"/>
                    <a:pt x="125" y="61"/>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Oval 12">
            <a:extLst>
              <a:ext uri="{FF2B5EF4-FFF2-40B4-BE49-F238E27FC236}">
                <a16:creationId xmlns:a16="http://schemas.microsoft.com/office/drawing/2014/main" id="{3C51FDA7-F478-4D43-B66E-E098059810A9}"/>
              </a:ext>
            </a:extLst>
          </p:cNvPr>
          <p:cNvSpPr>
            <a:spLocks noChangeArrowheads="1"/>
          </p:cNvSpPr>
          <p:nvPr userDrawn="1"/>
        </p:nvSpPr>
        <p:spPr bwMode="auto">
          <a:xfrm>
            <a:off x="6677026" y="1123951"/>
            <a:ext cx="3481388" cy="34829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Picture Placeholder 4">
            <a:extLst>
              <a:ext uri="{FF2B5EF4-FFF2-40B4-BE49-F238E27FC236}">
                <a16:creationId xmlns:a16="http://schemas.microsoft.com/office/drawing/2014/main" id="{32620C64-76AD-4284-BCAE-C2C10AE40808}"/>
              </a:ext>
            </a:extLst>
          </p:cNvPr>
          <p:cNvSpPr>
            <a:spLocks noGrp="1"/>
          </p:cNvSpPr>
          <p:nvPr>
            <p:ph type="pic" sz="quarter" idx="10"/>
          </p:nvPr>
        </p:nvSpPr>
        <p:spPr>
          <a:xfrm>
            <a:off x="6777039" y="1226345"/>
            <a:ext cx="3279775" cy="3279775"/>
          </a:xfrm>
          <a:prstGeom prst="ellipse">
            <a:avLst/>
          </a:prstGeom>
          <a:solidFill>
            <a:schemeClr val="tx1">
              <a:lumMod val="75000"/>
              <a:lumOff val="25000"/>
            </a:schemeClr>
          </a:solidFill>
        </p:spPr>
        <p:txBody>
          <a:bodyPr/>
          <a:lstStyle>
            <a:lvl1pPr marL="0" indent="0" algn="ctr">
              <a:buFontTx/>
              <a:buNone/>
              <a:defRPr>
                <a:solidFill>
                  <a:schemeClr val="bg1"/>
                </a:solidFill>
              </a:defRPr>
            </a:lvl1pPr>
          </a:lstStyle>
          <a:p>
            <a:endParaRPr lang="en-GB"/>
          </a:p>
        </p:txBody>
      </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497685" y="934065"/>
            <a:ext cx="4281026" cy="2531843"/>
          </a:xfrm>
        </p:spPr>
        <p:txBody>
          <a:bodyPr lIns="0" anchor="b">
            <a:noAutofit/>
          </a:bodyPr>
          <a:lstStyle>
            <a:lvl1pPr algn="l">
              <a:defRPr sz="36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497685" y="3575504"/>
            <a:ext cx="4281026" cy="1317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74" name="Picture 1873">
            <a:extLst>
              <a:ext uri="{FF2B5EF4-FFF2-40B4-BE49-F238E27FC236}">
                <a16:creationId xmlns:a16="http://schemas.microsoft.com/office/drawing/2014/main" id="{B748398E-05FE-45FB-A6BE-AEDBE9415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16" name="Freeform 13">
            <a:extLst>
              <a:ext uri="{FF2B5EF4-FFF2-40B4-BE49-F238E27FC236}">
                <a16:creationId xmlns:a16="http://schemas.microsoft.com/office/drawing/2014/main" id="{640386F2-042A-4166-9157-525F91FC492F}"/>
              </a:ext>
            </a:extLst>
          </p:cNvPr>
          <p:cNvSpPr>
            <a:spLocks noEditPoints="1"/>
          </p:cNvSpPr>
          <p:nvPr userDrawn="1"/>
        </p:nvSpPr>
        <p:spPr bwMode="auto">
          <a:xfrm>
            <a:off x="6638926" y="1087438"/>
            <a:ext cx="3556000" cy="3557588"/>
          </a:xfrm>
          <a:custGeom>
            <a:avLst/>
            <a:gdLst>
              <a:gd name="T0" fmla="*/ 474 w 947"/>
              <a:gd name="T1" fmla="*/ 946 h 946"/>
              <a:gd name="T2" fmla="*/ 0 w 947"/>
              <a:gd name="T3" fmla="*/ 473 h 946"/>
              <a:gd name="T4" fmla="*/ 474 w 947"/>
              <a:gd name="T5" fmla="*/ 0 h 946"/>
              <a:gd name="T6" fmla="*/ 947 w 947"/>
              <a:gd name="T7" fmla="*/ 473 h 946"/>
              <a:gd name="T8" fmla="*/ 474 w 947"/>
              <a:gd name="T9" fmla="*/ 946 h 946"/>
              <a:gd name="T10" fmla="*/ 474 w 947"/>
              <a:gd name="T11" fmla="*/ 20 h 946"/>
              <a:gd name="T12" fmla="*/ 20 w 947"/>
              <a:gd name="T13" fmla="*/ 473 h 946"/>
              <a:gd name="T14" fmla="*/ 474 w 947"/>
              <a:gd name="T15" fmla="*/ 926 h 946"/>
              <a:gd name="T16" fmla="*/ 927 w 947"/>
              <a:gd name="T17" fmla="*/ 473 h 946"/>
              <a:gd name="T18" fmla="*/ 474 w 947"/>
              <a:gd name="T19" fmla="*/ 2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7" h="946">
                <a:moveTo>
                  <a:pt x="474" y="946"/>
                </a:moveTo>
                <a:cubicBezTo>
                  <a:pt x="212" y="946"/>
                  <a:pt x="0" y="734"/>
                  <a:pt x="0" y="473"/>
                </a:cubicBezTo>
                <a:cubicBezTo>
                  <a:pt x="0" y="212"/>
                  <a:pt x="212" y="0"/>
                  <a:pt x="474" y="0"/>
                </a:cubicBezTo>
                <a:cubicBezTo>
                  <a:pt x="735" y="0"/>
                  <a:pt x="947" y="212"/>
                  <a:pt x="947" y="473"/>
                </a:cubicBezTo>
                <a:cubicBezTo>
                  <a:pt x="947" y="734"/>
                  <a:pt x="735" y="946"/>
                  <a:pt x="474" y="946"/>
                </a:cubicBezTo>
                <a:close/>
                <a:moveTo>
                  <a:pt x="474" y="20"/>
                </a:moveTo>
                <a:cubicBezTo>
                  <a:pt x="223" y="20"/>
                  <a:pt x="20" y="223"/>
                  <a:pt x="20" y="473"/>
                </a:cubicBezTo>
                <a:cubicBezTo>
                  <a:pt x="20" y="723"/>
                  <a:pt x="223" y="926"/>
                  <a:pt x="474" y="926"/>
                </a:cubicBezTo>
                <a:cubicBezTo>
                  <a:pt x="724" y="926"/>
                  <a:pt x="927" y="723"/>
                  <a:pt x="927" y="473"/>
                </a:cubicBezTo>
                <a:cubicBezTo>
                  <a:pt x="927" y="223"/>
                  <a:pt x="724" y="20"/>
                  <a:pt x="47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11737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28776"/>
            <a:ext cx="11807824" cy="21148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29" name="Content Placeholder 2">
            <a:extLst>
              <a:ext uri="{FF2B5EF4-FFF2-40B4-BE49-F238E27FC236}">
                <a16:creationId xmlns:a16="http://schemas.microsoft.com/office/drawing/2014/main" id="{7460D74C-A6DA-4E0B-BA43-370227A10066}"/>
              </a:ext>
            </a:extLst>
          </p:cNvPr>
          <p:cNvSpPr>
            <a:spLocks noGrp="1"/>
          </p:cNvSpPr>
          <p:nvPr>
            <p:ph idx="13"/>
          </p:nvPr>
        </p:nvSpPr>
        <p:spPr>
          <a:xfrm>
            <a:off x="192088" y="3743662"/>
            <a:ext cx="11807824" cy="28539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9822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5249862" y="1484314"/>
            <a:ext cx="6942138" cy="5388640"/>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350556" y="1828800"/>
            <a:ext cx="4435200" cy="4434554"/>
          </a:xfrm>
          <a:prstGeom prst="ellipse">
            <a:avLst/>
          </a:prstGeom>
          <a:solidFill>
            <a:schemeClr val="accent4"/>
          </a:solidFill>
        </p:spPr>
        <p:txBody>
          <a:bodyPr anchor="ctr" anchorCtr="0"/>
          <a:lstStyle>
            <a:lvl1pPr>
              <a:defRPr>
                <a:solidFill>
                  <a:schemeClr val="tx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25">
            <a:extLst>
              <a:ext uri="{FF2B5EF4-FFF2-40B4-BE49-F238E27FC236}">
                <a16:creationId xmlns:a16="http://schemas.microsoft.com/office/drawing/2014/main" id="{840CCE4F-3F86-4F89-A7EF-8241541CED2E}"/>
              </a:ext>
            </a:extLst>
          </p:cNvPr>
          <p:cNvGrpSpPr/>
          <p:nvPr userDrawn="1"/>
        </p:nvGrpSpPr>
        <p:grpSpPr>
          <a:xfrm>
            <a:off x="4075863" y="1649783"/>
            <a:ext cx="1007932" cy="399016"/>
            <a:chOff x="4113213" y="5141913"/>
            <a:chExt cx="769938" cy="304800"/>
          </a:xfrm>
        </p:grpSpPr>
        <p:sp>
          <p:nvSpPr>
            <p:cNvPr id="27" name="Freeform 17">
              <a:extLst>
                <a:ext uri="{FF2B5EF4-FFF2-40B4-BE49-F238E27FC236}">
                  <a16:creationId xmlns:a16="http://schemas.microsoft.com/office/drawing/2014/main" id="{97BBC693-F869-4A55-9859-226FDD2C10C9}"/>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8" name="Freeform 18">
              <a:extLst>
                <a:ext uri="{FF2B5EF4-FFF2-40B4-BE49-F238E27FC236}">
                  <a16:creationId xmlns:a16="http://schemas.microsoft.com/office/drawing/2014/main" id="{38D35287-B605-48F3-9B7A-5D58C635549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9" name="Freeform 19">
              <a:extLst>
                <a:ext uri="{FF2B5EF4-FFF2-40B4-BE49-F238E27FC236}">
                  <a16:creationId xmlns:a16="http://schemas.microsoft.com/office/drawing/2014/main" id="{02B10716-AB97-4DBB-BE07-F748341C4DC9}"/>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grpSp>
      <p:grpSp>
        <p:nvGrpSpPr>
          <p:cNvPr id="30" name="Group 29">
            <a:extLst>
              <a:ext uri="{FF2B5EF4-FFF2-40B4-BE49-F238E27FC236}">
                <a16:creationId xmlns:a16="http://schemas.microsoft.com/office/drawing/2014/main" id="{28DBE0E9-CE63-4863-867E-26267DBEC8A6}"/>
              </a:ext>
            </a:extLst>
          </p:cNvPr>
          <p:cNvGrpSpPr/>
          <p:nvPr userDrawn="1"/>
        </p:nvGrpSpPr>
        <p:grpSpPr>
          <a:xfrm flipH="1">
            <a:off x="218108" y="6183683"/>
            <a:ext cx="1007932" cy="399016"/>
            <a:chOff x="4113213" y="5141913"/>
            <a:chExt cx="769938" cy="304800"/>
          </a:xfrm>
        </p:grpSpPr>
        <p:sp>
          <p:nvSpPr>
            <p:cNvPr id="31" name="Freeform 17">
              <a:extLst>
                <a:ext uri="{FF2B5EF4-FFF2-40B4-BE49-F238E27FC236}">
                  <a16:creationId xmlns:a16="http://schemas.microsoft.com/office/drawing/2014/main" id="{302E2CB4-DB37-445D-8894-D4FA6CFEAA58}"/>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a:extLst>
                <a:ext uri="{FF2B5EF4-FFF2-40B4-BE49-F238E27FC236}">
                  <a16:creationId xmlns:a16="http://schemas.microsoft.com/office/drawing/2014/main" id="{82A81F55-A1FF-42E1-B942-58A2D019BCF1}"/>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9">
              <a:extLst>
                <a:ext uri="{FF2B5EF4-FFF2-40B4-BE49-F238E27FC236}">
                  <a16:creationId xmlns:a16="http://schemas.microsoft.com/office/drawing/2014/main" id="{073ECB2F-E41A-41A5-A6E3-63794C0B0F0E}"/>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56250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r>
              <a:rPr lang="en-GB"/>
              <a:t>#universityofsurrey</a:t>
            </a:r>
            <a:endParaRPr lang="en-GB" dirty="0"/>
          </a:p>
        </p:txBody>
      </p:sp>
      <p:sp>
        <p:nvSpPr>
          <p:cNvPr id="6" name="Slide Number Placeholder 5"/>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143431646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0" y="1499266"/>
            <a:ext cx="12192000" cy="5373687"/>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0393969"/>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a:off x="192088" y="1628775"/>
            <a:ext cx="5759450" cy="49688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a:off x="6254750" y="1628774"/>
            <a:ext cx="5653965" cy="4968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261099616"/>
      </p:ext>
    </p:extLst>
  </p:cSld>
  <p:clrMapOvr>
    <a:masterClrMapping/>
  </p:clrMapOvr>
  <p:extLst mod="1">
    <p:ext uri="{DCECCB84-F9BA-43D5-87BE-67443E8EF086}">
      <p15:sldGuideLst xmlns:p15="http://schemas.microsoft.com/office/powerpoint/2012/main">
        <p15:guide id="1" pos="75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mod="1">
    <p:ext uri="{DCECCB84-F9BA-43D5-87BE-67443E8EF086}">
      <p15:sldGuideLst xmlns:p15="http://schemas.microsoft.com/office/powerpoint/2012/main">
        <p15:guide id="1" pos="751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UniOfSurrey - Standard Slide">
    <p:spTree>
      <p:nvGrpSpPr>
        <p:cNvPr id="1" name=""/>
        <p:cNvGrpSpPr/>
        <p:nvPr/>
      </p:nvGrpSpPr>
      <p:grpSpPr>
        <a:xfrm>
          <a:off x="0" y="0"/>
          <a:ext cx="0" cy="0"/>
          <a:chOff x="0" y="0"/>
          <a:chExt cx="0" cy="0"/>
        </a:xfrm>
      </p:grpSpPr>
      <p:sp>
        <p:nvSpPr>
          <p:cNvPr id="11" name="Rectangle 10"/>
          <p:cNvSpPr/>
          <p:nvPr userDrawn="1"/>
        </p:nvSpPr>
        <p:spPr>
          <a:xfrm>
            <a:off x="0" y="6575393"/>
            <a:ext cx="12192000" cy="282607"/>
          </a:xfrm>
          <a:prstGeom prst="rect">
            <a:avLst/>
          </a:prstGeom>
          <a:solidFill>
            <a:srgbClr val="203D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p>
            <a:r>
              <a:rPr lang="en-GB" dirty="0"/>
              <a:t>Headline title goes here</a:t>
            </a:r>
            <a:endParaRPr lang="en-US" dirty="0"/>
          </a:p>
        </p:txBody>
      </p:sp>
      <p:sp>
        <p:nvSpPr>
          <p:cNvPr id="3" name="Content Placeholder 2"/>
          <p:cNvSpPr>
            <a:spLocks noGrp="1"/>
          </p:cNvSpPr>
          <p:nvPr>
            <p:ph idx="1"/>
          </p:nvPr>
        </p:nvSpPr>
        <p:spPr>
          <a:xfrm>
            <a:off x="609600" y="1600201"/>
            <a:ext cx="11095257" cy="4525963"/>
          </a:xfrm>
          <a:prstGeom prst="rect">
            <a:avLst/>
          </a:prstGeom>
        </p:spPr>
        <p:txBody>
          <a:bodyPr>
            <a:normAutofit/>
          </a:bodyPr>
          <a:lstStyle>
            <a:lvl1pPr>
              <a:defRPr sz="1800">
                <a:solidFill>
                  <a:schemeClr val="tx1">
                    <a:lumMod val="50000"/>
                  </a:schemeClr>
                </a:solidFill>
                <a:latin typeface="Arial"/>
                <a:cs typeface="Arial"/>
              </a:defRPr>
            </a:lvl1pPr>
            <a:lvl2pPr>
              <a:defRPr sz="1800">
                <a:solidFill>
                  <a:srgbClr val="203D75"/>
                </a:solidFill>
                <a:latin typeface="Arial"/>
                <a:cs typeface="Arial"/>
              </a:defRPr>
            </a:lvl2pPr>
            <a:lvl3pPr>
              <a:defRPr sz="1800">
                <a:solidFill>
                  <a:srgbClr val="556169"/>
                </a:solidFill>
                <a:latin typeface="Arial"/>
                <a:cs typeface="Arial"/>
              </a:defRPr>
            </a:lvl3pPr>
            <a:lvl4pPr>
              <a:defRPr sz="1800">
                <a:solidFill>
                  <a:srgbClr val="006AA0"/>
                </a:solidFill>
                <a:latin typeface="Arial"/>
                <a:cs typeface="Arial"/>
              </a:defRPr>
            </a:lvl4pPr>
            <a:lvl5pPr>
              <a:defRPr sz="1800">
                <a:solidFill>
                  <a:srgbClr val="556169"/>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25809" y="6575394"/>
            <a:ext cx="2709697" cy="282607"/>
          </a:xfrm>
          <a:prstGeom prst="rect">
            <a:avLst/>
          </a:prstGeom>
        </p:spPr>
        <p:txBody>
          <a:bodyPr/>
          <a:lstStyle/>
          <a:p>
            <a:fld id="{045C5B80-30DB-F945-8F28-4F1279430857}" type="datetime2">
              <a:rPr lang="en-GB" smtClean="0"/>
              <a:t>Wednesday, 06 November 2019</a:t>
            </a:fld>
            <a:endParaRPr lang="en-US"/>
          </a:p>
        </p:txBody>
      </p:sp>
      <p:sp>
        <p:nvSpPr>
          <p:cNvPr id="6" name="Slide Number Placeholder 5"/>
          <p:cNvSpPr>
            <a:spLocks noGrp="1"/>
          </p:cNvSpPr>
          <p:nvPr>
            <p:ph type="sldNum" sz="quarter" idx="12"/>
          </p:nvPr>
        </p:nvSpPr>
        <p:spPr/>
        <p:txBody>
          <a:bodyPr/>
          <a:lstStyle/>
          <a:p>
            <a:fld id="{C8625EC3-6C33-CC45-91BB-212F920403D2}" type="slidenum">
              <a:rPr lang="en-US" smtClean="0"/>
              <a:t>‹#›</a:t>
            </a:fld>
            <a:endParaRPr lang="en-US"/>
          </a:p>
        </p:txBody>
      </p:sp>
      <p:sp>
        <p:nvSpPr>
          <p:cNvPr id="10" name="Text Placeholder 9"/>
          <p:cNvSpPr>
            <a:spLocks noGrp="1"/>
          </p:cNvSpPr>
          <p:nvPr>
            <p:ph type="body" sz="quarter" idx="13" hasCustomPrompt="1"/>
          </p:nvPr>
        </p:nvSpPr>
        <p:spPr>
          <a:xfrm>
            <a:off x="609600" y="936626"/>
            <a:ext cx="11095256" cy="384175"/>
          </a:xfrm>
          <a:prstGeom prst="rect">
            <a:avLst/>
          </a:prstGeom>
        </p:spPr>
        <p:txBody>
          <a:bodyPr>
            <a:normAutofit/>
          </a:bodyPr>
          <a:lstStyle>
            <a:lvl1pPr marL="0" indent="0">
              <a:buNone/>
              <a:defRPr sz="1600" baseline="0">
                <a:solidFill>
                  <a:srgbClr val="556169"/>
                </a:solidFill>
                <a:latin typeface="Georgia"/>
                <a:cs typeface="Georgia"/>
              </a:defRPr>
            </a:lvl1pPr>
          </a:lstStyle>
          <a:p>
            <a:pPr lvl="0"/>
            <a:r>
              <a:rPr lang="en-US" dirty="0"/>
              <a:t>Sub line / Content Title goes here</a:t>
            </a:r>
          </a:p>
        </p:txBody>
      </p:sp>
      <p:cxnSp>
        <p:nvCxnSpPr>
          <p:cNvPr id="12" name="Straight Connector 11"/>
          <p:cNvCxnSpPr/>
          <p:nvPr userDrawn="1"/>
        </p:nvCxnSpPr>
        <p:spPr>
          <a:xfrm>
            <a:off x="0" y="878002"/>
            <a:ext cx="12240000" cy="0"/>
          </a:xfrm>
          <a:prstGeom prst="line">
            <a:avLst/>
          </a:prstGeom>
          <a:ln w="6350" cmpd="sng">
            <a:solidFill>
              <a:srgbClr val="203D75"/>
            </a:solidFill>
          </a:ln>
        </p:spPr>
        <p:style>
          <a:lnRef idx="1">
            <a:schemeClr val="accent1"/>
          </a:lnRef>
          <a:fillRef idx="0">
            <a:schemeClr val="accent1"/>
          </a:fillRef>
          <a:effectRef idx="0">
            <a:schemeClr val="accent1"/>
          </a:effectRef>
          <a:fontRef idx="minor">
            <a:schemeClr val="tx1"/>
          </a:fontRef>
        </p:style>
      </p:cxnSp>
      <p:pic>
        <p:nvPicPr>
          <p:cNvPr id="15" name="Picture 14" descr="UniversityofSurreyColour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7351" y="230941"/>
            <a:ext cx="2029387" cy="448510"/>
          </a:xfrm>
          <a:prstGeom prst="rect">
            <a:avLst/>
          </a:prstGeom>
        </p:spPr>
      </p:pic>
    </p:spTree>
    <p:extLst>
      <p:ext uri="{BB962C8B-B14F-4D97-AF65-F5344CB8AC3E}">
        <p14:creationId xmlns:p14="http://schemas.microsoft.com/office/powerpoint/2010/main" val="101644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UniOfSurrey - Photo Dark Cov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OpeningSlideBran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0" y="0"/>
            <a:ext cx="12192001" cy="6858000"/>
          </a:xfrm>
          <a:prstGeom prst="rect">
            <a:avLst/>
          </a:prstGeom>
        </p:spPr>
      </p:pic>
      <p:sp>
        <p:nvSpPr>
          <p:cNvPr id="2" name="Title 1"/>
          <p:cNvSpPr>
            <a:spLocks noGrp="1"/>
          </p:cNvSpPr>
          <p:nvPr>
            <p:ph type="title" hasCustomPrompt="1"/>
          </p:nvPr>
        </p:nvSpPr>
        <p:spPr>
          <a:xfrm>
            <a:off x="2242054" y="1300267"/>
            <a:ext cx="7700209" cy="1098697"/>
          </a:xfrm>
        </p:spPr>
        <p:txBody>
          <a:bodyPr anchor="b">
            <a:noAutofit/>
          </a:bodyPr>
          <a:lstStyle>
            <a:lvl1pPr algn="ctr">
              <a:defRPr sz="2400" baseline="0">
                <a:solidFill>
                  <a:schemeClr val="bg1"/>
                </a:solidFill>
                <a:effectLst>
                  <a:outerShdw blurRad="50800" dist="38100" dir="8100000" algn="tr" rotWithShape="0">
                    <a:prstClr val="black">
                      <a:alpha val="40000"/>
                    </a:prstClr>
                  </a:outerShdw>
                </a:effectLst>
              </a:defRPr>
            </a:lvl1pPr>
          </a:lstStyle>
          <a:p>
            <a:r>
              <a:rPr lang="en-US" sz="2400" dirty="0">
                <a:ln w="18415" cmpd="sng">
                  <a:solidFill>
                    <a:schemeClr val="bg1"/>
                  </a:solidFill>
                  <a:prstDash val="solid"/>
                </a:ln>
                <a:solidFill>
                  <a:srgbClr val="FFFFFF"/>
                </a:solidFill>
                <a:effectLst>
                  <a:outerShdw blurRad="63500" dir="3600000" algn="tl" rotWithShape="0">
                    <a:srgbClr val="000000">
                      <a:alpha val="92000"/>
                    </a:srgbClr>
                  </a:outerShdw>
                </a:effectLst>
                <a:latin typeface="Georgia"/>
                <a:cs typeface="Georgia"/>
              </a:rPr>
              <a:t>Title of the presentation goes here</a:t>
            </a:r>
            <a:endParaRPr lang="en-US" dirty="0"/>
          </a:p>
        </p:txBody>
      </p:sp>
      <p:sp>
        <p:nvSpPr>
          <p:cNvPr id="3" name="Date Placeholder 2"/>
          <p:cNvSpPr>
            <a:spLocks noGrp="1"/>
          </p:cNvSpPr>
          <p:nvPr>
            <p:ph type="dt" sz="half" idx="10"/>
          </p:nvPr>
        </p:nvSpPr>
        <p:spPr/>
        <p:txBody>
          <a:bodyPr/>
          <a:lstStyle/>
          <a:p>
            <a:fld id="{347FC8C1-3DB2-3F45-8BC1-9188FA4D6B6C}" type="datetime2">
              <a:rPr lang="en-GB" smtClean="0">
                <a:solidFill>
                  <a:srgbClr val="FFFFFF"/>
                </a:solidFill>
              </a:rPr>
              <a:pPr/>
              <a:t>Wednesday, 06 November 2019</a:t>
            </a:fld>
            <a:endParaRPr lang="en-US" dirty="0">
              <a:solidFill>
                <a:srgbClr val="FFFFFF"/>
              </a:solidFill>
            </a:endParaRPr>
          </a:p>
        </p:txBody>
      </p:sp>
      <p:sp>
        <p:nvSpPr>
          <p:cNvPr id="4" name="Slide Number Placeholder 3"/>
          <p:cNvSpPr>
            <a:spLocks noGrp="1"/>
          </p:cNvSpPr>
          <p:nvPr>
            <p:ph type="sldNum" sz="quarter" idx="11"/>
          </p:nvPr>
        </p:nvSpPr>
        <p:spPr/>
        <p:txBody>
          <a:bodyPr/>
          <a:lstStyle/>
          <a:p>
            <a:fld id="{C8625EC3-6C33-CC45-91BB-212F920403D2}" type="slidenum">
              <a:rPr lang="en-US" smtClean="0"/>
              <a:pPr/>
              <a:t>‹#›</a:t>
            </a:fld>
            <a:endParaRPr lang="en-US" dirty="0"/>
          </a:p>
        </p:txBody>
      </p:sp>
      <p:cxnSp>
        <p:nvCxnSpPr>
          <p:cNvPr id="5" name="Straight Connector 4"/>
          <p:cNvCxnSpPr/>
          <p:nvPr userDrawn="1"/>
        </p:nvCxnSpPr>
        <p:spPr>
          <a:xfrm>
            <a:off x="-7683" y="2460500"/>
            <a:ext cx="12199684"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2" hasCustomPrompt="1"/>
          </p:nvPr>
        </p:nvSpPr>
        <p:spPr>
          <a:xfrm>
            <a:off x="2241552" y="2540374"/>
            <a:ext cx="7700433" cy="1119187"/>
          </a:xfr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GB" dirty="0"/>
              <a:t>Presentation subtitle / presenter here</a:t>
            </a:r>
          </a:p>
        </p:txBody>
      </p:sp>
    </p:spTree>
    <p:extLst>
      <p:ext uri="{BB962C8B-B14F-4D97-AF65-F5344CB8AC3E}">
        <p14:creationId xmlns:p14="http://schemas.microsoft.com/office/powerpoint/2010/main" val="2806840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3065717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142E-4EC4-4173-9EB3-74E162D7388B}"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4436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84795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1142E-4EC4-4173-9EB3-74E162D7388B}"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227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91283F-8D09-4526-8680-244B4FAD1C12}"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37247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r>
              <a:rPr lang="en-GB"/>
              <a:t>#universityofsurrey</a:t>
            </a:r>
            <a:endParaRPr lang="en-GB" dirty="0"/>
          </a:p>
        </p:txBody>
      </p:sp>
      <p:sp>
        <p:nvSpPr>
          <p:cNvPr id="6" name="Slide Number Placeholder 5"/>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243648874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1283F-8D09-4526-8680-244B4FAD1C12}"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675543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E091283F-8D09-4526-8680-244B4FAD1C12}"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1913161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1142E-4EC4-4173-9EB3-74E162D7388B}" type="slidenum">
              <a:rPr lang="en-GB" smtClean="0"/>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5705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1142E-4EC4-4173-9EB3-74E162D7388B}"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91978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1242048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E091283F-8D09-4526-8680-244B4FAD1C12}"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142E-4EC4-4173-9EB3-74E162D7388B}"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1985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BB40B-7087-4177-87DD-15881A65FD27}"/>
              </a:ext>
            </a:extLst>
          </p:cNvPr>
          <p:cNvSpPr/>
          <p:nvPr userDrawn="1"/>
        </p:nvSpPr>
        <p:spPr>
          <a:xfrm>
            <a:off x="0" y="0"/>
            <a:ext cx="12190413"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192088" y="3462693"/>
            <a:ext cx="5515847" cy="179510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40" name="Group 39">
            <a:extLst>
              <a:ext uri="{FF2B5EF4-FFF2-40B4-BE49-F238E27FC236}">
                <a16:creationId xmlns:a16="http://schemas.microsoft.com/office/drawing/2014/main" id="{89D2B94A-F30A-44ED-8220-6977BCD0366C}"/>
              </a:ext>
            </a:extLst>
          </p:cNvPr>
          <p:cNvGrpSpPr/>
          <p:nvPr userDrawn="1"/>
        </p:nvGrpSpPr>
        <p:grpSpPr>
          <a:xfrm>
            <a:off x="5704463" y="0"/>
            <a:ext cx="6485950" cy="6864872"/>
            <a:chOff x="8119833" y="1938076"/>
            <a:chExt cx="2773515" cy="2935550"/>
          </a:xfrm>
        </p:grpSpPr>
        <p:grpSp>
          <p:nvGrpSpPr>
            <p:cNvPr id="39" name="Group 38">
              <a:extLst>
                <a:ext uri="{FF2B5EF4-FFF2-40B4-BE49-F238E27FC236}">
                  <a16:creationId xmlns:a16="http://schemas.microsoft.com/office/drawing/2014/main" id="{2968E0E1-66F6-45D5-9DD2-CC1D22AFA0DA}"/>
                </a:ext>
              </a:extLst>
            </p:cNvPr>
            <p:cNvGrpSpPr/>
            <p:nvPr userDrawn="1"/>
          </p:nvGrpSpPr>
          <p:grpSpPr>
            <a:xfrm>
              <a:off x="8119833" y="1938076"/>
              <a:ext cx="2773515" cy="2935550"/>
              <a:chOff x="5081588" y="2216150"/>
              <a:chExt cx="2092325" cy="2214563"/>
            </a:xfrm>
          </p:grpSpPr>
          <p:sp>
            <p:nvSpPr>
              <p:cNvPr id="12" name="Freeform 7">
                <a:extLst>
                  <a:ext uri="{FF2B5EF4-FFF2-40B4-BE49-F238E27FC236}">
                    <a16:creationId xmlns:a16="http://schemas.microsoft.com/office/drawing/2014/main" id="{A4F32485-4C70-473D-9323-1E88CA6DF322}"/>
                  </a:ext>
                </a:extLst>
              </p:cNvPr>
              <p:cNvSpPr>
                <a:spLocks/>
              </p:cNvSpPr>
              <p:nvPr userDrawn="1"/>
            </p:nvSpPr>
            <p:spPr bwMode="auto">
              <a:xfrm>
                <a:off x="6126163" y="2216150"/>
                <a:ext cx="1047750" cy="2214563"/>
              </a:xfrm>
              <a:custGeom>
                <a:avLst/>
                <a:gdLst>
                  <a:gd name="T0" fmla="*/ 0 w 660"/>
                  <a:gd name="T1" fmla="*/ 0 h 1395"/>
                  <a:gd name="T2" fmla="*/ 660 w 660"/>
                  <a:gd name="T3" fmla="*/ 697 h 1395"/>
                  <a:gd name="T4" fmla="*/ 0 w 660"/>
                  <a:gd name="T5" fmla="*/ 1395 h 1395"/>
                  <a:gd name="T6" fmla="*/ 0 w 660"/>
                  <a:gd name="T7" fmla="*/ 0 h 1395"/>
                </a:gdLst>
                <a:ahLst/>
                <a:cxnLst>
                  <a:cxn ang="0">
                    <a:pos x="T0" y="T1"/>
                  </a:cxn>
                  <a:cxn ang="0">
                    <a:pos x="T2" y="T3"/>
                  </a:cxn>
                  <a:cxn ang="0">
                    <a:pos x="T4" y="T5"/>
                  </a:cxn>
                  <a:cxn ang="0">
                    <a:pos x="T6" y="T7"/>
                  </a:cxn>
                </a:cxnLst>
                <a:rect l="0" t="0" r="r" b="b"/>
                <a:pathLst>
                  <a:path w="660" h="1395">
                    <a:moveTo>
                      <a:pt x="0" y="0"/>
                    </a:moveTo>
                    <a:lnTo>
                      <a:pt x="660" y="697"/>
                    </a:lnTo>
                    <a:lnTo>
                      <a:pt x="0" y="139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Freeform 13">
                <a:extLst>
                  <a:ext uri="{FF2B5EF4-FFF2-40B4-BE49-F238E27FC236}">
                    <a16:creationId xmlns:a16="http://schemas.microsoft.com/office/drawing/2014/main" id="{5D2CA9E2-F217-4C0A-8D9C-1620B21798CE}"/>
                  </a:ext>
                </a:extLst>
              </p:cNvPr>
              <p:cNvSpPr>
                <a:spLocks/>
              </p:cNvSpPr>
              <p:nvPr userDrawn="1"/>
            </p:nvSpPr>
            <p:spPr bwMode="auto">
              <a:xfrm>
                <a:off x="5081588" y="3322638"/>
                <a:ext cx="1047750" cy="1108075"/>
              </a:xfrm>
              <a:custGeom>
                <a:avLst/>
                <a:gdLst>
                  <a:gd name="T0" fmla="*/ 0 w 660"/>
                  <a:gd name="T1" fmla="*/ 0 h 698"/>
                  <a:gd name="T2" fmla="*/ 660 w 660"/>
                  <a:gd name="T3" fmla="*/ 698 h 698"/>
                  <a:gd name="T4" fmla="*/ 660 w 660"/>
                  <a:gd name="T5" fmla="*/ 0 h 698"/>
                </a:gdLst>
                <a:ahLst/>
                <a:cxnLst>
                  <a:cxn ang="0">
                    <a:pos x="T0" y="T1"/>
                  </a:cxn>
                  <a:cxn ang="0">
                    <a:pos x="T2" y="T3"/>
                  </a:cxn>
                  <a:cxn ang="0">
                    <a:pos x="T4" y="T5"/>
                  </a:cxn>
                </a:cxnLst>
                <a:rect l="0" t="0" r="r" b="b"/>
                <a:pathLst>
                  <a:path w="660" h="698">
                    <a:moveTo>
                      <a:pt x="0" y="0"/>
                    </a:moveTo>
                    <a:lnTo>
                      <a:pt x="660" y="698"/>
                    </a:lnTo>
                    <a:lnTo>
                      <a:pt x="6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41" name="Freeform 7">
              <a:extLst>
                <a:ext uri="{FF2B5EF4-FFF2-40B4-BE49-F238E27FC236}">
                  <a16:creationId xmlns:a16="http://schemas.microsoft.com/office/drawing/2014/main" id="{4D580362-5260-4961-A5B8-FE35A07158ED}"/>
                </a:ext>
              </a:extLst>
            </p:cNvPr>
            <p:cNvSpPr>
              <a:spLocks/>
            </p:cNvSpPr>
            <p:nvPr userDrawn="1"/>
          </p:nvSpPr>
          <p:spPr bwMode="auto">
            <a:xfrm flipH="1">
              <a:off x="8123073" y="1938076"/>
              <a:ext cx="1388862" cy="2935550"/>
            </a:xfrm>
            <a:custGeom>
              <a:avLst/>
              <a:gdLst>
                <a:gd name="T0" fmla="*/ 0 w 660"/>
                <a:gd name="T1" fmla="*/ 0 h 1395"/>
                <a:gd name="T2" fmla="*/ 660 w 660"/>
                <a:gd name="T3" fmla="*/ 697 h 1395"/>
                <a:gd name="T4" fmla="*/ 0 w 660"/>
                <a:gd name="T5" fmla="*/ 1395 h 1395"/>
                <a:gd name="T6" fmla="*/ 0 w 660"/>
                <a:gd name="T7" fmla="*/ 0 h 1395"/>
              </a:gdLst>
              <a:ahLst/>
              <a:cxnLst>
                <a:cxn ang="0">
                  <a:pos x="T0" y="T1"/>
                </a:cxn>
                <a:cxn ang="0">
                  <a:pos x="T2" y="T3"/>
                </a:cxn>
                <a:cxn ang="0">
                  <a:pos x="T4" y="T5"/>
                </a:cxn>
                <a:cxn ang="0">
                  <a:pos x="T6" y="T7"/>
                </a:cxn>
              </a:cxnLst>
              <a:rect l="0" t="0" r="r" b="b"/>
              <a:pathLst>
                <a:path w="660" h="1395">
                  <a:moveTo>
                    <a:pt x="0" y="0"/>
                  </a:moveTo>
                  <a:lnTo>
                    <a:pt x="660" y="697"/>
                  </a:lnTo>
                  <a:lnTo>
                    <a:pt x="0" y="13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Freeform 14">
              <a:extLst>
                <a:ext uri="{FF2B5EF4-FFF2-40B4-BE49-F238E27FC236}">
                  <a16:creationId xmlns:a16="http://schemas.microsoft.com/office/drawing/2014/main" id="{2A543653-BE0C-4A4E-8D48-23585041D31A}"/>
                </a:ext>
              </a:extLst>
            </p:cNvPr>
            <p:cNvSpPr>
              <a:spLocks/>
            </p:cNvSpPr>
            <p:nvPr userDrawn="1"/>
          </p:nvSpPr>
          <p:spPr bwMode="auto">
            <a:xfrm>
              <a:off x="8875290" y="2752456"/>
              <a:ext cx="1262602" cy="1334149"/>
            </a:xfrm>
            <a:custGeom>
              <a:avLst/>
              <a:gdLst>
                <a:gd name="T0" fmla="*/ 600 w 600"/>
                <a:gd name="T1" fmla="*/ 317 h 634"/>
                <a:gd name="T2" fmla="*/ 299 w 600"/>
                <a:gd name="T3" fmla="*/ 634 h 634"/>
                <a:gd name="T4" fmla="*/ 0 w 600"/>
                <a:gd name="T5" fmla="*/ 317 h 634"/>
                <a:gd name="T6" fmla="*/ 299 w 600"/>
                <a:gd name="T7" fmla="*/ 0 h 634"/>
                <a:gd name="T8" fmla="*/ 600 w 600"/>
                <a:gd name="T9" fmla="*/ 317 h 634"/>
              </a:gdLst>
              <a:ahLst/>
              <a:cxnLst>
                <a:cxn ang="0">
                  <a:pos x="T0" y="T1"/>
                </a:cxn>
                <a:cxn ang="0">
                  <a:pos x="T2" y="T3"/>
                </a:cxn>
                <a:cxn ang="0">
                  <a:pos x="T4" y="T5"/>
                </a:cxn>
                <a:cxn ang="0">
                  <a:pos x="T6" y="T7"/>
                </a:cxn>
                <a:cxn ang="0">
                  <a:pos x="T8" y="T9"/>
                </a:cxn>
              </a:cxnLst>
              <a:rect l="0" t="0" r="r" b="b"/>
              <a:pathLst>
                <a:path w="600" h="634">
                  <a:moveTo>
                    <a:pt x="600" y="317"/>
                  </a:moveTo>
                  <a:lnTo>
                    <a:pt x="299" y="634"/>
                  </a:lnTo>
                  <a:lnTo>
                    <a:pt x="0" y="317"/>
                  </a:lnTo>
                  <a:lnTo>
                    <a:pt x="299" y="0"/>
                  </a:lnTo>
                  <a:lnTo>
                    <a:pt x="600" y="317"/>
                  </a:lnTo>
                  <a:close/>
                </a:path>
              </a:pathLst>
            </a:cu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192089" y="1130299"/>
            <a:ext cx="5515847" cy="2293546"/>
          </a:xfrm>
        </p:spPr>
        <p:txBody>
          <a:bodyPr anchor="b">
            <a:normAutofit/>
          </a:bodyPr>
          <a:lstStyle>
            <a:lvl1pPr algn="l">
              <a:defRPr sz="4400">
                <a:solidFill>
                  <a:schemeClr val="bg1"/>
                </a:solidFill>
              </a:defRPr>
            </a:lvl1pPr>
          </a:lstStyle>
          <a:p>
            <a:r>
              <a:rPr lang="en-US" dirty="0"/>
              <a:t>Click to edit Master title style</a:t>
            </a:r>
            <a:endParaRPr lang="en-GB" dirty="0"/>
          </a:p>
        </p:txBody>
      </p:sp>
      <p:grpSp>
        <p:nvGrpSpPr>
          <p:cNvPr id="44" name="Group 4">
            <a:extLst>
              <a:ext uri="{FF2B5EF4-FFF2-40B4-BE49-F238E27FC236}">
                <a16:creationId xmlns:a16="http://schemas.microsoft.com/office/drawing/2014/main" id="{B75C6E7A-53ED-46CD-A18A-345F355AE7C5}"/>
              </a:ext>
            </a:extLst>
          </p:cNvPr>
          <p:cNvGrpSpPr>
            <a:grpSpLocks noChangeAspect="1"/>
          </p:cNvGrpSpPr>
          <p:nvPr userDrawn="1"/>
        </p:nvGrpSpPr>
        <p:grpSpPr bwMode="auto">
          <a:xfrm>
            <a:off x="7979787" y="3140819"/>
            <a:ext cx="1971890" cy="582744"/>
            <a:chOff x="2878" y="1848"/>
            <a:chExt cx="1922" cy="568"/>
          </a:xfrm>
          <a:solidFill>
            <a:schemeClr val="tx2"/>
          </a:solidFill>
        </p:grpSpPr>
        <p:sp>
          <p:nvSpPr>
            <p:cNvPr id="45" name="Freeform 5">
              <a:extLst>
                <a:ext uri="{FF2B5EF4-FFF2-40B4-BE49-F238E27FC236}">
                  <a16:creationId xmlns:a16="http://schemas.microsoft.com/office/drawing/2014/main" id="{9A1D6BE1-9DDB-4650-9509-E238934D93B6}"/>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Freeform 6">
              <a:extLst>
                <a:ext uri="{FF2B5EF4-FFF2-40B4-BE49-F238E27FC236}">
                  <a16:creationId xmlns:a16="http://schemas.microsoft.com/office/drawing/2014/main" id="{0DDA86CD-FB58-4F31-9109-4A04F128F140}"/>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Freeform 7">
              <a:extLst>
                <a:ext uri="{FF2B5EF4-FFF2-40B4-BE49-F238E27FC236}">
                  <a16:creationId xmlns:a16="http://schemas.microsoft.com/office/drawing/2014/main" id="{DA21122A-136C-4383-8B92-AE229E3B428D}"/>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Freeform 8">
              <a:extLst>
                <a:ext uri="{FF2B5EF4-FFF2-40B4-BE49-F238E27FC236}">
                  <a16:creationId xmlns:a16="http://schemas.microsoft.com/office/drawing/2014/main" id="{407B7562-3A72-4319-AE49-CBB5E563C5A2}"/>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9">
              <a:extLst>
                <a:ext uri="{FF2B5EF4-FFF2-40B4-BE49-F238E27FC236}">
                  <a16:creationId xmlns:a16="http://schemas.microsoft.com/office/drawing/2014/main" id="{908AF4D0-3552-4FB9-A9DF-DAE2AAD12612}"/>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10">
              <a:extLst>
                <a:ext uri="{FF2B5EF4-FFF2-40B4-BE49-F238E27FC236}">
                  <a16:creationId xmlns:a16="http://schemas.microsoft.com/office/drawing/2014/main" id="{5F6BBF88-2091-4FB3-B28E-B612F955C1B3}"/>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1">
              <a:extLst>
                <a:ext uri="{FF2B5EF4-FFF2-40B4-BE49-F238E27FC236}">
                  <a16:creationId xmlns:a16="http://schemas.microsoft.com/office/drawing/2014/main" id="{98065EEE-804E-4737-9034-001B1731456C}"/>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Freeform 12">
              <a:extLst>
                <a:ext uri="{FF2B5EF4-FFF2-40B4-BE49-F238E27FC236}">
                  <a16:creationId xmlns:a16="http://schemas.microsoft.com/office/drawing/2014/main" id="{902F60DD-EAEF-4C3B-B17F-615EC04A6EAF}"/>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Freeform 13">
              <a:extLst>
                <a:ext uri="{FF2B5EF4-FFF2-40B4-BE49-F238E27FC236}">
                  <a16:creationId xmlns:a16="http://schemas.microsoft.com/office/drawing/2014/main" id="{11B937E5-7F8D-4B9B-A3DE-77BA632083BC}"/>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Freeform 14">
              <a:extLst>
                <a:ext uri="{FF2B5EF4-FFF2-40B4-BE49-F238E27FC236}">
                  <a16:creationId xmlns:a16="http://schemas.microsoft.com/office/drawing/2014/main" id="{5728DC37-4A13-4C30-9C83-C175EE121675}"/>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Freeform 15">
              <a:extLst>
                <a:ext uri="{FF2B5EF4-FFF2-40B4-BE49-F238E27FC236}">
                  <a16:creationId xmlns:a16="http://schemas.microsoft.com/office/drawing/2014/main" id="{70FF4507-2E9D-4A9D-B024-0D875F5C3087}"/>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Freeform 16">
              <a:extLst>
                <a:ext uri="{FF2B5EF4-FFF2-40B4-BE49-F238E27FC236}">
                  <a16:creationId xmlns:a16="http://schemas.microsoft.com/office/drawing/2014/main" id="{61859CC3-8182-4C46-A0DC-DA327289A51C}"/>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Freeform 17">
              <a:extLst>
                <a:ext uri="{FF2B5EF4-FFF2-40B4-BE49-F238E27FC236}">
                  <a16:creationId xmlns:a16="http://schemas.microsoft.com/office/drawing/2014/main" id="{EA03449F-AC93-48D7-B20F-66C25C48333F}"/>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Freeform 18">
              <a:extLst>
                <a:ext uri="{FF2B5EF4-FFF2-40B4-BE49-F238E27FC236}">
                  <a16:creationId xmlns:a16="http://schemas.microsoft.com/office/drawing/2014/main" id="{C879AAF0-10E9-4689-9881-D12AFAA43FF1}"/>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Freeform 19">
              <a:extLst>
                <a:ext uri="{FF2B5EF4-FFF2-40B4-BE49-F238E27FC236}">
                  <a16:creationId xmlns:a16="http://schemas.microsoft.com/office/drawing/2014/main" id="{0D69F104-7C09-4C34-B22A-71D5272EF5E7}"/>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20">
              <a:extLst>
                <a:ext uri="{FF2B5EF4-FFF2-40B4-BE49-F238E27FC236}">
                  <a16:creationId xmlns:a16="http://schemas.microsoft.com/office/drawing/2014/main" id="{8435BD58-F02C-456F-90BB-798447C0B425}"/>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Freeform 21">
              <a:extLst>
                <a:ext uri="{FF2B5EF4-FFF2-40B4-BE49-F238E27FC236}">
                  <a16:creationId xmlns:a16="http://schemas.microsoft.com/office/drawing/2014/main" id="{E138706E-8EA2-406F-8802-C17E4EA4631A}"/>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Freeform 22">
              <a:extLst>
                <a:ext uri="{FF2B5EF4-FFF2-40B4-BE49-F238E27FC236}">
                  <a16:creationId xmlns:a16="http://schemas.microsoft.com/office/drawing/2014/main" id="{4BA2929A-D0F8-4B31-B481-DBA689481859}"/>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1" name="Group 30">
            <a:extLst>
              <a:ext uri="{FF2B5EF4-FFF2-40B4-BE49-F238E27FC236}">
                <a16:creationId xmlns:a16="http://schemas.microsoft.com/office/drawing/2014/main" id="{95D42E5E-C2E4-46C2-A63A-14AB9C05B03A}"/>
              </a:ext>
            </a:extLst>
          </p:cNvPr>
          <p:cNvGrpSpPr/>
          <p:nvPr userDrawn="1"/>
        </p:nvGrpSpPr>
        <p:grpSpPr>
          <a:xfrm>
            <a:off x="10911160" y="863659"/>
            <a:ext cx="596355" cy="5120371"/>
            <a:chOff x="5887776" y="627746"/>
            <a:chExt cx="596355" cy="5120371"/>
          </a:xfrm>
        </p:grpSpPr>
        <p:sp>
          <p:nvSpPr>
            <p:cNvPr id="32" name="Freeform 8">
              <a:extLst>
                <a:ext uri="{FF2B5EF4-FFF2-40B4-BE49-F238E27FC236}">
                  <a16:creationId xmlns:a16="http://schemas.microsoft.com/office/drawing/2014/main" id="{0BD0097B-42D1-404A-AE6D-FB83D5C61F46}"/>
                </a:ext>
              </a:extLst>
            </p:cNvPr>
            <p:cNvSpPr>
              <a:spLocks/>
            </p:cNvSpPr>
            <p:nvPr/>
          </p:nvSpPr>
          <p:spPr bwMode="auto">
            <a:xfrm>
              <a:off x="5887776" y="627746"/>
              <a:ext cx="596355" cy="631142"/>
            </a:xfrm>
            <a:custGeom>
              <a:avLst/>
              <a:gdLst>
                <a:gd name="T0" fmla="*/ 0 w 360"/>
                <a:gd name="T1" fmla="*/ 191 h 381"/>
                <a:gd name="T2" fmla="*/ 180 w 360"/>
                <a:gd name="T3" fmla="*/ 0 h 381"/>
                <a:gd name="T4" fmla="*/ 360 w 360"/>
                <a:gd name="T5" fmla="*/ 191 h 381"/>
                <a:gd name="T6" fmla="*/ 180 w 360"/>
                <a:gd name="T7" fmla="*/ 381 h 381"/>
                <a:gd name="T8" fmla="*/ 0 w 360"/>
                <a:gd name="T9" fmla="*/ 191 h 381"/>
              </a:gdLst>
              <a:ahLst/>
              <a:cxnLst>
                <a:cxn ang="0">
                  <a:pos x="T0" y="T1"/>
                </a:cxn>
                <a:cxn ang="0">
                  <a:pos x="T2" y="T3"/>
                </a:cxn>
                <a:cxn ang="0">
                  <a:pos x="T4" y="T5"/>
                </a:cxn>
                <a:cxn ang="0">
                  <a:pos x="T6" y="T7"/>
                </a:cxn>
                <a:cxn ang="0">
                  <a:pos x="T8" y="T9"/>
                </a:cxn>
              </a:cxnLst>
              <a:rect l="0" t="0" r="r" b="b"/>
              <a:pathLst>
                <a:path w="360" h="381">
                  <a:moveTo>
                    <a:pt x="0" y="191"/>
                  </a:moveTo>
                  <a:lnTo>
                    <a:pt x="180" y="0"/>
                  </a:lnTo>
                  <a:lnTo>
                    <a:pt x="360" y="191"/>
                  </a:lnTo>
                  <a:lnTo>
                    <a:pt x="180" y="381"/>
                  </a:lnTo>
                  <a:lnTo>
                    <a:pt x="0" y="191"/>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9">
              <a:extLst>
                <a:ext uri="{FF2B5EF4-FFF2-40B4-BE49-F238E27FC236}">
                  <a16:creationId xmlns:a16="http://schemas.microsoft.com/office/drawing/2014/main" id="{1F6F9BB3-216E-4D55-80FB-F01EF835E1CF}"/>
                </a:ext>
              </a:extLst>
            </p:cNvPr>
            <p:cNvSpPr>
              <a:spLocks/>
            </p:cNvSpPr>
            <p:nvPr/>
          </p:nvSpPr>
          <p:spPr bwMode="auto">
            <a:xfrm>
              <a:off x="5887776" y="5113661"/>
              <a:ext cx="596355" cy="634456"/>
            </a:xfrm>
            <a:custGeom>
              <a:avLst/>
              <a:gdLst>
                <a:gd name="T0" fmla="*/ 0 w 360"/>
                <a:gd name="T1" fmla="*/ 192 h 383"/>
                <a:gd name="T2" fmla="*/ 180 w 360"/>
                <a:gd name="T3" fmla="*/ 0 h 383"/>
                <a:gd name="T4" fmla="*/ 360 w 360"/>
                <a:gd name="T5" fmla="*/ 192 h 383"/>
                <a:gd name="T6" fmla="*/ 180 w 360"/>
                <a:gd name="T7" fmla="*/ 383 h 383"/>
                <a:gd name="T8" fmla="*/ 0 w 360"/>
                <a:gd name="T9" fmla="*/ 192 h 383"/>
              </a:gdLst>
              <a:ahLst/>
              <a:cxnLst>
                <a:cxn ang="0">
                  <a:pos x="T0" y="T1"/>
                </a:cxn>
                <a:cxn ang="0">
                  <a:pos x="T2" y="T3"/>
                </a:cxn>
                <a:cxn ang="0">
                  <a:pos x="T4" y="T5"/>
                </a:cxn>
                <a:cxn ang="0">
                  <a:pos x="T6" y="T7"/>
                </a:cxn>
                <a:cxn ang="0">
                  <a:pos x="T8" y="T9"/>
                </a:cxn>
              </a:cxnLst>
              <a:rect l="0" t="0" r="r" b="b"/>
              <a:pathLst>
                <a:path w="360" h="383">
                  <a:moveTo>
                    <a:pt x="0" y="192"/>
                  </a:moveTo>
                  <a:lnTo>
                    <a:pt x="180" y="0"/>
                  </a:lnTo>
                  <a:lnTo>
                    <a:pt x="360" y="192"/>
                  </a:lnTo>
                  <a:lnTo>
                    <a:pt x="180" y="383"/>
                  </a:lnTo>
                  <a:lnTo>
                    <a:pt x="0" y="192"/>
                  </a:lnTo>
                  <a:close/>
                </a:path>
              </a:pathLst>
            </a:custGeom>
            <a:solidFill>
              <a:srgbClr val="C7A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Oval 10">
              <a:extLst>
                <a:ext uri="{FF2B5EF4-FFF2-40B4-BE49-F238E27FC236}">
                  <a16:creationId xmlns:a16="http://schemas.microsoft.com/office/drawing/2014/main" id="{401F6BF8-900A-4EA5-8522-0F2BC90BFEB4}"/>
                </a:ext>
              </a:extLst>
            </p:cNvPr>
            <p:cNvSpPr>
              <a:spLocks noChangeArrowheads="1"/>
            </p:cNvSpPr>
            <p:nvPr/>
          </p:nvSpPr>
          <p:spPr bwMode="auto">
            <a:xfrm>
              <a:off x="6076622" y="1512339"/>
              <a:ext cx="208724" cy="210381"/>
            </a:xfrm>
            <a:prstGeom prst="ellipse">
              <a:avLst/>
            </a:prstGeom>
            <a:solidFill>
              <a:srgbClr val="C7A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Oval 11">
              <a:extLst>
                <a:ext uri="{FF2B5EF4-FFF2-40B4-BE49-F238E27FC236}">
                  <a16:creationId xmlns:a16="http://schemas.microsoft.com/office/drawing/2014/main" id="{752D5B0D-5BF9-445D-A31F-631DA3E0F288}"/>
                </a:ext>
              </a:extLst>
            </p:cNvPr>
            <p:cNvSpPr>
              <a:spLocks noChangeArrowheads="1"/>
            </p:cNvSpPr>
            <p:nvPr/>
          </p:nvSpPr>
          <p:spPr bwMode="auto">
            <a:xfrm>
              <a:off x="6076622" y="4638234"/>
              <a:ext cx="208724" cy="210381"/>
            </a:xfrm>
            <a:prstGeom prst="ellipse">
              <a:avLst/>
            </a:pr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65291160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4487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68D64-10E9-4037-93D3-1DB134852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4">
            <a:extLst>
              <a:ext uri="{FF2B5EF4-FFF2-40B4-BE49-F238E27FC236}">
                <a16:creationId xmlns:a16="http://schemas.microsoft.com/office/drawing/2014/main" id="{2625C8D2-7ECF-440F-B28A-E2DB97998499}"/>
              </a:ext>
            </a:extLst>
          </p:cNvPr>
          <p:cNvGrpSpPr>
            <a:grpSpLocks noChangeAspect="1"/>
          </p:cNvGrpSpPr>
          <p:nvPr userDrawn="1"/>
        </p:nvGrpSpPr>
        <p:grpSpPr bwMode="auto">
          <a:xfrm>
            <a:off x="4568825" y="2978150"/>
            <a:ext cx="3051174" cy="901700"/>
            <a:chOff x="2878" y="1848"/>
            <a:chExt cx="1922" cy="568"/>
          </a:xfrm>
        </p:grpSpPr>
        <p:sp>
          <p:nvSpPr>
            <p:cNvPr id="20" name="Freeform 5">
              <a:extLst>
                <a:ext uri="{FF2B5EF4-FFF2-40B4-BE49-F238E27FC236}">
                  <a16:creationId xmlns:a16="http://schemas.microsoft.com/office/drawing/2014/main" id="{A0D16DF2-6972-49EE-9CA6-D6CB1CAEC6EB}"/>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6">
              <a:extLst>
                <a:ext uri="{FF2B5EF4-FFF2-40B4-BE49-F238E27FC236}">
                  <a16:creationId xmlns:a16="http://schemas.microsoft.com/office/drawing/2014/main" id="{AE311CB7-1A37-4AAB-A599-138E85A763C2}"/>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Freeform 7">
              <a:extLst>
                <a:ext uri="{FF2B5EF4-FFF2-40B4-BE49-F238E27FC236}">
                  <a16:creationId xmlns:a16="http://schemas.microsoft.com/office/drawing/2014/main" id="{33D116A3-ECB6-4237-A64E-7A1ED359F0BE}"/>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8">
              <a:extLst>
                <a:ext uri="{FF2B5EF4-FFF2-40B4-BE49-F238E27FC236}">
                  <a16:creationId xmlns:a16="http://schemas.microsoft.com/office/drawing/2014/main" id="{6537F13B-BBD8-47BE-85F1-31200E5A3EDF}"/>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Freeform 9">
              <a:extLst>
                <a:ext uri="{FF2B5EF4-FFF2-40B4-BE49-F238E27FC236}">
                  <a16:creationId xmlns:a16="http://schemas.microsoft.com/office/drawing/2014/main" id="{A854303A-1762-42CB-9FF4-943FFCF8A8D9}"/>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Freeform 10">
              <a:extLst>
                <a:ext uri="{FF2B5EF4-FFF2-40B4-BE49-F238E27FC236}">
                  <a16:creationId xmlns:a16="http://schemas.microsoft.com/office/drawing/2014/main" id="{F308F7DE-B97B-492B-B107-FD14EB9906DF}"/>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Freeform 11">
              <a:extLst>
                <a:ext uri="{FF2B5EF4-FFF2-40B4-BE49-F238E27FC236}">
                  <a16:creationId xmlns:a16="http://schemas.microsoft.com/office/drawing/2014/main" id="{33F664FB-8853-48C0-97E8-EBCF64DB7CE1}"/>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Freeform 12">
              <a:extLst>
                <a:ext uri="{FF2B5EF4-FFF2-40B4-BE49-F238E27FC236}">
                  <a16:creationId xmlns:a16="http://schemas.microsoft.com/office/drawing/2014/main" id="{4F4043FC-1B2D-4874-9DA9-2B33ABEBAE63}"/>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3">
              <a:extLst>
                <a:ext uri="{FF2B5EF4-FFF2-40B4-BE49-F238E27FC236}">
                  <a16:creationId xmlns:a16="http://schemas.microsoft.com/office/drawing/2014/main" id="{822CC5F4-1C01-4325-A774-506B33C90E27}"/>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Freeform 14">
              <a:extLst>
                <a:ext uri="{FF2B5EF4-FFF2-40B4-BE49-F238E27FC236}">
                  <a16:creationId xmlns:a16="http://schemas.microsoft.com/office/drawing/2014/main" id="{5356DB8B-2732-4A48-93BD-43F0B7D7D0B1}"/>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Freeform 15">
              <a:extLst>
                <a:ext uri="{FF2B5EF4-FFF2-40B4-BE49-F238E27FC236}">
                  <a16:creationId xmlns:a16="http://schemas.microsoft.com/office/drawing/2014/main" id="{7B9DD75B-9E6B-4CD3-B01A-EFE21C61DBFD}"/>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Freeform 16">
              <a:extLst>
                <a:ext uri="{FF2B5EF4-FFF2-40B4-BE49-F238E27FC236}">
                  <a16:creationId xmlns:a16="http://schemas.microsoft.com/office/drawing/2014/main" id="{F6F330A0-4113-4DF3-9F8D-095C8C9B2B67}"/>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Freeform 17">
              <a:extLst>
                <a:ext uri="{FF2B5EF4-FFF2-40B4-BE49-F238E27FC236}">
                  <a16:creationId xmlns:a16="http://schemas.microsoft.com/office/drawing/2014/main" id="{3DE42650-2150-49FE-8C70-FC71EDC77674}"/>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18">
              <a:extLst>
                <a:ext uri="{FF2B5EF4-FFF2-40B4-BE49-F238E27FC236}">
                  <a16:creationId xmlns:a16="http://schemas.microsoft.com/office/drawing/2014/main" id="{DC5A5F2F-2DE1-4A5D-A477-15B9CE8F4F8B}"/>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Freeform 19">
              <a:extLst>
                <a:ext uri="{FF2B5EF4-FFF2-40B4-BE49-F238E27FC236}">
                  <a16:creationId xmlns:a16="http://schemas.microsoft.com/office/drawing/2014/main" id="{66F157E9-50F9-4736-9826-079A1783B01A}"/>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Freeform 20">
              <a:extLst>
                <a:ext uri="{FF2B5EF4-FFF2-40B4-BE49-F238E27FC236}">
                  <a16:creationId xmlns:a16="http://schemas.microsoft.com/office/drawing/2014/main" id="{B73CEF95-D6E2-4FF1-8B30-BD980AEC6059}"/>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Freeform 21">
              <a:extLst>
                <a:ext uri="{FF2B5EF4-FFF2-40B4-BE49-F238E27FC236}">
                  <a16:creationId xmlns:a16="http://schemas.microsoft.com/office/drawing/2014/main" id="{5804317F-6CC3-4D12-B989-84436E5AA639}"/>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Freeform 22">
              <a:extLst>
                <a:ext uri="{FF2B5EF4-FFF2-40B4-BE49-F238E27FC236}">
                  <a16:creationId xmlns:a16="http://schemas.microsoft.com/office/drawing/2014/main" id="{4EBDCDD0-A403-478E-BA2D-EE0E19014675}"/>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4030167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tx1"/>
        </a:solidFill>
        <a:effectLst/>
      </p:bgPr>
    </p:bg>
    <p:spTree>
      <p:nvGrpSpPr>
        <p:cNvPr id="1" name=""/>
        <p:cNvGrpSpPr/>
        <p:nvPr/>
      </p:nvGrpSpPr>
      <p:grpSpPr>
        <a:xfrm>
          <a:off x="0" y="0"/>
          <a:ext cx="0" cy="0"/>
          <a:chOff x="0" y="0"/>
          <a:chExt cx="0" cy="0"/>
        </a:xfrm>
      </p:grpSpPr>
      <p:grpSp>
        <p:nvGrpSpPr>
          <p:cNvPr id="49" name="Group 19">
            <a:extLst>
              <a:ext uri="{FF2B5EF4-FFF2-40B4-BE49-F238E27FC236}">
                <a16:creationId xmlns:a16="http://schemas.microsoft.com/office/drawing/2014/main" id="{0AD74260-8678-4B97-99C1-9DCD09A4DE6F}"/>
              </a:ext>
            </a:extLst>
          </p:cNvPr>
          <p:cNvGrpSpPr>
            <a:grpSpLocks noChangeAspect="1"/>
          </p:cNvGrpSpPr>
          <p:nvPr userDrawn="1"/>
        </p:nvGrpSpPr>
        <p:grpSpPr bwMode="auto">
          <a:xfrm>
            <a:off x="5119688" y="0"/>
            <a:ext cx="7091363" cy="6858000"/>
            <a:chOff x="3225" y="0"/>
            <a:chExt cx="4467" cy="4320"/>
          </a:xfrm>
        </p:grpSpPr>
        <p:sp>
          <p:nvSpPr>
            <p:cNvPr id="55" name="Freeform 20">
              <a:extLst>
                <a:ext uri="{FF2B5EF4-FFF2-40B4-BE49-F238E27FC236}">
                  <a16:creationId xmlns:a16="http://schemas.microsoft.com/office/drawing/2014/main" id="{E1ABD657-6799-460C-952A-F234800C9774}"/>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Freeform 21">
              <a:extLst>
                <a:ext uri="{FF2B5EF4-FFF2-40B4-BE49-F238E27FC236}">
                  <a16:creationId xmlns:a16="http://schemas.microsoft.com/office/drawing/2014/main" id="{D56A1D83-0A9C-4265-B200-83FAC248EE01}"/>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7198468" y="1914178"/>
            <a:ext cx="4010870" cy="2453034"/>
          </a:xfrm>
        </p:spPr>
        <p:txBody>
          <a:bodyPr anchor="b">
            <a:normAutofit/>
          </a:bodyPr>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7198468" y="4371974"/>
            <a:ext cx="4010870" cy="16697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2" name="Picture 51">
            <a:extLst>
              <a:ext uri="{FF2B5EF4-FFF2-40B4-BE49-F238E27FC236}">
                <a16:creationId xmlns:a16="http://schemas.microsoft.com/office/drawing/2014/main" id="{43A5C1C0-981A-4D52-9E48-006077FE5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60" name="Footer Placeholder 4">
            <a:extLst>
              <a:ext uri="{FF2B5EF4-FFF2-40B4-BE49-F238E27FC236}">
                <a16:creationId xmlns:a16="http://schemas.microsoft.com/office/drawing/2014/main" id="{C2BDD30E-5F8B-4E49-8205-EA89CC32995D}"/>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bg1"/>
                </a:solidFill>
                <a:latin typeface="Proxima Nova Lt" panose="02000506030000020004" pitchFamily="50" charset="0"/>
              </a:defRPr>
            </a:lvl1pPr>
          </a:lstStyle>
          <a:p>
            <a:r>
              <a:rPr lang="en-GB">
                <a:solidFill>
                  <a:srgbClr val="FFFFFF"/>
                </a:solidFill>
              </a:rPr>
              <a:t>#universityofsurrey</a:t>
            </a:r>
            <a:endParaRPr lang="en-GB" dirty="0">
              <a:solidFill>
                <a:srgbClr val="FFFFFF"/>
              </a:solidFill>
            </a:endParaRPr>
          </a:p>
        </p:txBody>
      </p:sp>
      <p:sp>
        <p:nvSpPr>
          <p:cNvPr id="61" name="Slide Number Placeholder 5">
            <a:extLst>
              <a:ext uri="{FF2B5EF4-FFF2-40B4-BE49-F238E27FC236}">
                <a16:creationId xmlns:a16="http://schemas.microsoft.com/office/drawing/2014/main" id="{D2C5AAEC-CAD7-4FF1-A480-282AEE4762B1}"/>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bg1"/>
                </a:solidFill>
                <a:latin typeface="Proxima Nova Lt" panose="02000506030000020004" pitchFamily="50" charset="0"/>
              </a:defRPr>
            </a:lvl1pPr>
          </a:lstStyle>
          <a:p>
            <a:fld id="{8B7390FE-2CFA-49B8-AE66-DBE4BCCAD6D5}"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27707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28776"/>
            <a:ext cx="11807824" cy="21148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
        <p:nvSpPr>
          <p:cNvPr id="29" name="Content Placeholder 2">
            <a:extLst>
              <a:ext uri="{FF2B5EF4-FFF2-40B4-BE49-F238E27FC236}">
                <a16:creationId xmlns:a16="http://schemas.microsoft.com/office/drawing/2014/main" id="{7460D74C-A6DA-4E0B-BA43-370227A10066}"/>
              </a:ext>
            </a:extLst>
          </p:cNvPr>
          <p:cNvSpPr>
            <a:spLocks noGrp="1"/>
          </p:cNvSpPr>
          <p:nvPr>
            <p:ph idx="13"/>
          </p:nvPr>
        </p:nvSpPr>
        <p:spPr>
          <a:xfrm>
            <a:off x="192088" y="3743662"/>
            <a:ext cx="11807824" cy="28539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046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r>
              <a:rPr lang="en-GB"/>
              <a:t>#universityofsurrey</a:t>
            </a:r>
            <a:endParaRPr lang="en-GB" dirty="0"/>
          </a:p>
        </p:txBody>
      </p:sp>
      <p:sp>
        <p:nvSpPr>
          <p:cNvPr id="7" name="Slide Number Placeholder 6"/>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1001986713"/>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Tree>
    <p:extLst>
      <p:ext uri="{BB962C8B-B14F-4D97-AF65-F5344CB8AC3E}">
        <p14:creationId xmlns:p14="http://schemas.microsoft.com/office/powerpoint/2010/main" val="2001160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Tree>
    <p:extLst>
      <p:ext uri="{BB962C8B-B14F-4D97-AF65-F5344CB8AC3E}">
        <p14:creationId xmlns:p14="http://schemas.microsoft.com/office/powerpoint/2010/main" val="153938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5614219" y="1646903"/>
            <a:ext cx="6385693" cy="3190568"/>
          </a:xfrm>
        </p:spPr>
        <p:txBody>
          <a:bodyPr anchor="b" anchorCtr="0">
            <a:normAutofit/>
          </a:bodyPr>
          <a:lstStyle>
            <a:lvl1pPr marL="0" indent="0">
              <a:buNone/>
              <a:defRPr sz="2800">
                <a:solidFill>
                  <a:schemeClr val="tx2"/>
                </a:solidFill>
                <a:latin typeface="+mj-lt"/>
              </a:defRPr>
            </a:lvl1pPr>
          </a:lstStyle>
          <a:p>
            <a:pPr lvl="0"/>
            <a:r>
              <a:rPr lang="en-US" dirty="0"/>
              <a:t>Edit Master text styles</a:t>
            </a:r>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
        <p:nvSpPr>
          <p:cNvPr id="7" name="Picture Placeholder 6">
            <a:extLst>
              <a:ext uri="{FF2B5EF4-FFF2-40B4-BE49-F238E27FC236}">
                <a16:creationId xmlns:a16="http://schemas.microsoft.com/office/drawing/2014/main" id="{7FB43673-2F68-4C6F-BC97-84C4A505C053}"/>
              </a:ext>
            </a:extLst>
          </p:cNvPr>
          <p:cNvSpPr>
            <a:spLocks noGrp="1"/>
          </p:cNvSpPr>
          <p:nvPr>
            <p:ph type="pic" sz="quarter" idx="13"/>
          </p:nvPr>
        </p:nvSpPr>
        <p:spPr>
          <a:xfrm>
            <a:off x="426266" y="1646902"/>
            <a:ext cx="4953776" cy="4950748"/>
          </a:xfrm>
          <a:prstGeom prst="diamond">
            <a:avLst/>
          </a:prstGeom>
          <a:solidFill>
            <a:schemeClr val="bg2"/>
          </a:solidFill>
        </p:spPr>
        <p:txBody>
          <a:bodyPr/>
          <a:lstStyle/>
          <a:p>
            <a:endParaRPr lang="en-GB"/>
          </a:p>
        </p:txBody>
      </p:sp>
      <p:grpSp>
        <p:nvGrpSpPr>
          <p:cNvPr id="8" name="Group 7">
            <a:extLst>
              <a:ext uri="{FF2B5EF4-FFF2-40B4-BE49-F238E27FC236}">
                <a16:creationId xmlns:a16="http://schemas.microsoft.com/office/drawing/2014/main" id="{79E04829-A3AC-4101-A31F-7FF164B962B4}"/>
              </a:ext>
            </a:extLst>
          </p:cNvPr>
          <p:cNvGrpSpPr/>
          <p:nvPr userDrawn="1"/>
        </p:nvGrpSpPr>
        <p:grpSpPr>
          <a:xfrm>
            <a:off x="192088" y="5722375"/>
            <a:ext cx="1228529" cy="486347"/>
            <a:chOff x="3350385" y="4690056"/>
            <a:chExt cx="674261" cy="266924"/>
          </a:xfrm>
        </p:grpSpPr>
        <p:sp>
          <p:nvSpPr>
            <p:cNvPr id="9" name="Freeform 23">
              <a:extLst>
                <a:ext uri="{FF2B5EF4-FFF2-40B4-BE49-F238E27FC236}">
                  <a16:creationId xmlns:a16="http://schemas.microsoft.com/office/drawing/2014/main" id="{A1C1C059-6DA6-473D-920C-D4333E795248}"/>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Freeform 24">
              <a:extLst>
                <a:ext uri="{FF2B5EF4-FFF2-40B4-BE49-F238E27FC236}">
                  <a16:creationId xmlns:a16="http://schemas.microsoft.com/office/drawing/2014/main" id="{A1BD8EA8-38C3-4154-A5F8-E965EF895B5C}"/>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25">
              <a:extLst>
                <a:ext uri="{FF2B5EF4-FFF2-40B4-BE49-F238E27FC236}">
                  <a16:creationId xmlns:a16="http://schemas.microsoft.com/office/drawing/2014/main" id="{9F6A77FC-96F2-4D4B-83C2-0CBD60BF3BD5}"/>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2" name="Group 11">
            <a:extLst>
              <a:ext uri="{FF2B5EF4-FFF2-40B4-BE49-F238E27FC236}">
                <a16:creationId xmlns:a16="http://schemas.microsoft.com/office/drawing/2014/main" id="{4001248D-4EC2-4A38-A185-A6C90EB770F2}"/>
              </a:ext>
            </a:extLst>
          </p:cNvPr>
          <p:cNvGrpSpPr/>
          <p:nvPr userDrawn="1"/>
        </p:nvGrpSpPr>
        <p:grpSpPr>
          <a:xfrm flipH="1">
            <a:off x="4151513" y="2039541"/>
            <a:ext cx="1228529" cy="486347"/>
            <a:chOff x="3350385" y="4690056"/>
            <a:chExt cx="674261" cy="266924"/>
          </a:xfrm>
        </p:grpSpPr>
        <p:sp>
          <p:nvSpPr>
            <p:cNvPr id="13" name="Freeform 23">
              <a:extLst>
                <a:ext uri="{FF2B5EF4-FFF2-40B4-BE49-F238E27FC236}">
                  <a16:creationId xmlns:a16="http://schemas.microsoft.com/office/drawing/2014/main" id="{4C4AB55B-2BF2-46B8-ACA6-5AA26637118D}"/>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Freeform 24">
              <a:extLst>
                <a:ext uri="{FF2B5EF4-FFF2-40B4-BE49-F238E27FC236}">
                  <a16:creationId xmlns:a16="http://schemas.microsoft.com/office/drawing/2014/main" id="{49AFA640-4551-4C2C-965C-C5C8AF37DA2F}"/>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Freeform 25">
              <a:extLst>
                <a:ext uri="{FF2B5EF4-FFF2-40B4-BE49-F238E27FC236}">
                  <a16:creationId xmlns:a16="http://schemas.microsoft.com/office/drawing/2014/main" id="{651629F1-E25D-49AE-9866-7FC80A0EF05B}"/>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6" name="Content Placeholder 2">
            <a:extLst>
              <a:ext uri="{FF2B5EF4-FFF2-40B4-BE49-F238E27FC236}">
                <a16:creationId xmlns:a16="http://schemas.microsoft.com/office/drawing/2014/main" id="{E5E83F90-9673-4E90-8C1C-48C1AC05E8E5}"/>
              </a:ext>
            </a:extLst>
          </p:cNvPr>
          <p:cNvSpPr>
            <a:spLocks noGrp="1"/>
          </p:cNvSpPr>
          <p:nvPr>
            <p:ph idx="14"/>
          </p:nvPr>
        </p:nvSpPr>
        <p:spPr>
          <a:xfrm>
            <a:off x="5614219" y="4945626"/>
            <a:ext cx="6385693" cy="1052051"/>
          </a:xfrm>
        </p:spPr>
        <p:txBody>
          <a:bodyPr anchor="t" anchorCtr="0">
            <a:normAutofit/>
          </a:bodyPr>
          <a:lstStyle>
            <a:lvl1pPr marL="0" indent="0" algn="r">
              <a:buNone/>
              <a:defRPr sz="2400">
                <a:solidFill>
                  <a:schemeClr val="accent4"/>
                </a:solidFill>
                <a:latin typeface="+mn-lt"/>
              </a:defRPr>
            </a:lvl1pPr>
          </a:lstStyle>
          <a:p>
            <a:pPr lvl="0"/>
            <a:r>
              <a:rPr lang="en-US" dirty="0"/>
              <a:t>Edit Master text styles</a:t>
            </a:r>
          </a:p>
        </p:txBody>
      </p:sp>
    </p:spTree>
    <p:extLst>
      <p:ext uri="{BB962C8B-B14F-4D97-AF65-F5344CB8AC3E}">
        <p14:creationId xmlns:p14="http://schemas.microsoft.com/office/powerpoint/2010/main" val="3100261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46903"/>
            <a:ext cx="5759450" cy="4950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
        <p:nvSpPr>
          <p:cNvPr id="7" name="Content Placeholder 2">
            <a:extLst>
              <a:ext uri="{FF2B5EF4-FFF2-40B4-BE49-F238E27FC236}">
                <a16:creationId xmlns:a16="http://schemas.microsoft.com/office/drawing/2014/main" id="{106530C6-4721-4223-9748-E80F7F63896B}"/>
              </a:ext>
            </a:extLst>
          </p:cNvPr>
          <p:cNvSpPr>
            <a:spLocks noGrp="1"/>
          </p:cNvSpPr>
          <p:nvPr>
            <p:ph idx="13"/>
          </p:nvPr>
        </p:nvSpPr>
        <p:spPr>
          <a:xfrm>
            <a:off x="6240464" y="1646903"/>
            <a:ext cx="5759450" cy="4950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0795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#universityofsurrey</a:t>
            </a:r>
            <a:endParaRPr lang="en-GB" dirty="0">
              <a:solidFill>
                <a:srgbClr val="FFFFFF"/>
              </a:solidFill>
            </a:endParaRP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486497773"/>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#universityofsurrey</a:t>
            </a:r>
            <a:endParaRPr lang="en-GB" dirty="0">
              <a:solidFill>
                <a:srgbClr val="FFFFFF"/>
              </a:solidFill>
            </a:endParaRP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357928858"/>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5249862" y="1499266"/>
            <a:ext cx="6942138" cy="5373687"/>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solidFill>
                  <a:srgbClr val="003E7E"/>
                </a:solidFill>
              </a:rPr>
              <a:t>#universityofsurrey</a:t>
            </a:r>
            <a:endParaRPr lang="en-GB" dirty="0">
              <a:solidFill>
                <a:srgbClr val="003E7E"/>
              </a:solidFill>
            </a:endParaRP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350556" y="1828800"/>
            <a:ext cx="4435200" cy="4434554"/>
          </a:xfrm>
          <a:prstGeom prst="ellipse">
            <a:avLst/>
          </a:prstGeom>
          <a:solidFill>
            <a:schemeClr val="accent4"/>
          </a:solidFill>
        </p:spPr>
        <p:txBody>
          <a:bodyPr anchor="ctr" anchorCtr="0"/>
          <a:lstStyle>
            <a:lvl1pPr>
              <a:defRPr>
                <a:solidFill>
                  <a:schemeClr val="tx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6" name="Group 25">
            <a:extLst>
              <a:ext uri="{FF2B5EF4-FFF2-40B4-BE49-F238E27FC236}">
                <a16:creationId xmlns:a16="http://schemas.microsoft.com/office/drawing/2014/main" id="{840CCE4F-3F86-4F89-A7EF-8241541CED2E}"/>
              </a:ext>
            </a:extLst>
          </p:cNvPr>
          <p:cNvGrpSpPr/>
          <p:nvPr userDrawn="1"/>
        </p:nvGrpSpPr>
        <p:grpSpPr>
          <a:xfrm>
            <a:off x="4075863" y="1649783"/>
            <a:ext cx="1007932" cy="399016"/>
            <a:chOff x="4113213" y="5141913"/>
            <a:chExt cx="769938" cy="304800"/>
          </a:xfrm>
        </p:grpSpPr>
        <p:sp>
          <p:nvSpPr>
            <p:cNvPr id="27" name="Freeform 17">
              <a:extLst>
                <a:ext uri="{FF2B5EF4-FFF2-40B4-BE49-F238E27FC236}">
                  <a16:creationId xmlns:a16="http://schemas.microsoft.com/office/drawing/2014/main" id="{97BBC693-F869-4A55-9859-226FDD2C10C9}"/>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000000"/>
                </a:solidFill>
              </a:endParaRPr>
            </a:p>
          </p:txBody>
        </p:sp>
        <p:sp>
          <p:nvSpPr>
            <p:cNvPr id="28" name="Freeform 18">
              <a:extLst>
                <a:ext uri="{FF2B5EF4-FFF2-40B4-BE49-F238E27FC236}">
                  <a16:creationId xmlns:a16="http://schemas.microsoft.com/office/drawing/2014/main" id="{38D35287-B605-48F3-9B7A-5D58C635549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000000"/>
                </a:solidFill>
              </a:endParaRPr>
            </a:p>
          </p:txBody>
        </p:sp>
        <p:sp>
          <p:nvSpPr>
            <p:cNvPr id="29" name="Freeform 19">
              <a:extLst>
                <a:ext uri="{FF2B5EF4-FFF2-40B4-BE49-F238E27FC236}">
                  <a16:creationId xmlns:a16="http://schemas.microsoft.com/office/drawing/2014/main" id="{02B10716-AB97-4DBB-BE07-F748341C4DC9}"/>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000000"/>
                </a:solidFill>
              </a:endParaRPr>
            </a:p>
          </p:txBody>
        </p:sp>
      </p:grpSp>
      <p:grpSp>
        <p:nvGrpSpPr>
          <p:cNvPr id="30" name="Group 29">
            <a:extLst>
              <a:ext uri="{FF2B5EF4-FFF2-40B4-BE49-F238E27FC236}">
                <a16:creationId xmlns:a16="http://schemas.microsoft.com/office/drawing/2014/main" id="{28DBE0E9-CE63-4863-867E-26267DBEC8A6}"/>
              </a:ext>
            </a:extLst>
          </p:cNvPr>
          <p:cNvGrpSpPr/>
          <p:nvPr userDrawn="1"/>
        </p:nvGrpSpPr>
        <p:grpSpPr>
          <a:xfrm flipH="1">
            <a:off x="218108" y="6183683"/>
            <a:ext cx="1007932" cy="399016"/>
            <a:chOff x="4113213" y="5141913"/>
            <a:chExt cx="769938" cy="304800"/>
          </a:xfrm>
        </p:grpSpPr>
        <p:sp>
          <p:nvSpPr>
            <p:cNvPr id="31" name="Freeform 17">
              <a:extLst>
                <a:ext uri="{FF2B5EF4-FFF2-40B4-BE49-F238E27FC236}">
                  <a16:creationId xmlns:a16="http://schemas.microsoft.com/office/drawing/2014/main" id="{302E2CB4-DB37-445D-8894-D4FA6CFEAA58}"/>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Freeform 18">
              <a:extLst>
                <a:ext uri="{FF2B5EF4-FFF2-40B4-BE49-F238E27FC236}">
                  <a16:creationId xmlns:a16="http://schemas.microsoft.com/office/drawing/2014/main" id="{82A81F55-A1FF-42E1-B942-58A2D019BCF1}"/>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19">
              <a:extLst>
                <a:ext uri="{FF2B5EF4-FFF2-40B4-BE49-F238E27FC236}">
                  <a16:creationId xmlns:a16="http://schemas.microsoft.com/office/drawing/2014/main" id="{073ECB2F-E41A-41A5-A6E3-63794C0B0F0E}"/>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518888451"/>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0" y="1499266"/>
            <a:ext cx="12192000" cy="5373687"/>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125716051"/>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a:off x="192088" y="1628775"/>
            <a:ext cx="5759450" cy="49688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a:off x="6254750" y="1628774"/>
            <a:ext cx="5653965" cy="4968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solidFill>
                  <a:srgbClr val="003E7E"/>
                </a:solidFill>
              </a:rPr>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Tree>
    <p:extLst>
      <p:ext uri="{BB962C8B-B14F-4D97-AF65-F5344CB8AC3E}">
        <p14:creationId xmlns:p14="http://schemas.microsoft.com/office/powerpoint/2010/main" val="1385674711"/>
      </p:ext>
    </p:extLst>
  </p:cSld>
  <p:clrMapOvr>
    <a:masterClrMapping/>
  </p:clrMapOvr>
  <p:extLst mod="1">
    <p:ext uri="{DCECCB84-F9BA-43D5-87BE-67443E8EF086}">
      <p15:sldGuideLst xmlns:p15="http://schemas.microsoft.com/office/powerpoint/2012/main">
        <p15:guide id="1" pos="751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FF91-2DA0-4DEA-BFAE-04FC983A4DE6}"/>
              </a:ext>
            </a:extLst>
          </p:cNvPr>
          <p:cNvSpPr>
            <a:spLocks noGrp="1"/>
          </p:cNvSpPr>
          <p:nvPr>
            <p:ph type="title"/>
          </p:nvPr>
        </p:nvSpPr>
        <p:spPr>
          <a:xfrm>
            <a:off x="192088" y="152401"/>
            <a:ext cx="11807824" cy="1331912"/>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7CD2660-E01E-463B-8A73-C83CA0C924A4}"/>
              </a:ext>
            </a:extLst>
          </p:cNvPr>
          <p:cNvSpPr>
            <a:spLocks noGrp="1"/>
          </p:cNvSpPr>
          <p:nvPr>
            <p:ph type="body" idx="1" hasCustomPrompt="1"/>
          </p:nvPr>
        </p:nvSpPr>
        <p:spPr>
          <a:xfrm>
            <a:off x="192088" y="1484313"/>
            <a:ext cx="5805487"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6CD89F-BBC7-4A77-A04C-686A9A60BC34}"/>
              </a:ext>
            </a:extLst>
          </p:cNvPr>
          <p:cNvSpPr>
            <a:spLocks noGrp="1"/>
          </p:cNvSpPr>
          <p:nvPr>
            <p:ph sz="half" idx="2"/>
          </p:nvPr>
        </p:nvSpPr>
        <p:spPr>
          <a:xfrm>
            <a:off x="214314" y="2300748"/>
            <a:ext cx="5783261" cy="429690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5A80EBDB-35ED-4870-B392-8FB2EAA54EC9}"/>
              </a:ext>
            </a:extLst>
          </p:cNvPr>
          <p:cNvSpPr>
            <a:spLocks noGrp="1"/>
          </p:cNvSpPr>
          <p:nvPr>
            <p:ph type="body" sz="quarter" idx="3" hasCustomPrompt="1"/>
          </p:nvPr>
        </p:nvSpPr>
        <p:spPr>
          <a:xfrm>
            <a:off x="6172200" y="1484313"/>
            <a:ext cx="5805486"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85A7C0F-9E76-494C-B626-298C61B24FD3}"/>
              </a:ext>
            </a:extLst>
          </p:cNvPr>
          <p:cNvSpPr>
            <a:spLocks noGrp="1"/>
          </p:cNvSpPr>
          <p:nvPr>
            <p:ph sz="quarter" idx="4"/>
          </p:nvPr>
        </p:nvSpPr>
        <p:spPr>
          <a:xfrm>
            <a:off x="6172199" y="2300748"/>
            <a:ext cx="5827714" cy="429690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251EC7FF-C796-4C80-B6C6-5D08890206BC}"/>
              </a:ext>
            </a:extLst>
          </p:cNvPr>
          <p:cNvSpPr>
            <a:spLocks noGrp="1"/>
          </p:cNvSpPr>
          <p:nvPr>
            <p:ph type="ftr" sz="quarter" idx="11"/>
          </p:nvPr>
        </p:nvSpPr>
        <p:spPr/>
        <p:txBody>
          <a:bodyPr/>
          <a:lstStyle/>
          <a:p>
            <a:r>
              <a:rPr lang="en-GB">
                <a:solidFill>
                  <a:srgbClr val="003E7E"/>
                </a:solidFill>
              </a:rPr>
              <a:t>#universityofsurrey</a:t>
            </a:r>
          </a:p>
        </p:txBody>
      </p:sp>
      <p:sp>
        <p:nvSpPr>
          <p:cNvPr id="9" name="Slide Number Placeholder 8">
            <a:extLst>
              <a:ext uri="{FF2B5EF4-FFF2-40B4-BE49-F238E27FC236}">
                <a16:creationId xmlns:a16="http://schemas.microsoft.com/office/drawing/2014/main" id="{817E77B7-263C-4877-AE6F-464066D29A41}"/>
              </a:ext>
            </a:extLst>
          </p:cNvPr>
          <p:cNvSpPr>
            <a:spLocks noGrp="1"/>
          </p:cNvSpPr>
          <p:nvPr>
            <p:ph type="sldNum" sz="quarter" idx="12"/>
          </p:nvPr>
        </p:nvSpPr>
        <p:spPr/>
        <p:txBody>
          <a:bodyPr/>
          <a:lstStyle/>
          <a:p>
            <a:fld id="{8B7390FE-2CFA-49B8-AE66-DBE4BCCAD6D5}" type="slidenum">
              <a:rPr lang="en-GB" smtClean="0">
                <a:solidFill>
                  <a:srgbClr val="003E7E"/>
                </a:solidFill>
              </a:rPr>
              <a:pPr/>
              <a:t>‹#›</a:t>
            </a:fld>
            <a:endParaRPr lang="en-GB">
              <a:solidFill>
                <a:srgbClr val="003E7E"/>
              </a:solidFill>
            </a:endParaRPr>
          </a:p>
        </p:txBody>
      </p:sp>
    </p:spTree>
    <p:extLst>
      <p:ext uri="{BB962C8B-B14F-4D97-AF65-F5344CB8AC3E}">
        <p14:creationId xmlns:p14="http://schemas.microsoft.com/office/powerpoint/2010/main" val="59096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91283F-8D09-4526-8680-244B4FAD1C12}" type="datetimeFigureOut">
              <a:rPr lang="en-GB" smtClean="0"/>
              <a:t>06/11/2019</a:t>
            </a:fld>
            <a:endParaRPr lang="en-GB"/>
          </a:p>
        </p:txBody>
      </p:sp>
      <p:sp>
        <p:nvSpPr>
          <p:cNvPr id="8" name="Footer Placeholder 7"/>
          <p:cNvSpPr>
            <a:spLocks noGrp="1"/>
          </p:cNvSpPr>
          <p:nvPr>
            <p:ph type="ftr" sz="quarter" idx="11"/>
          </p:nvPr>
        </p:nvSpPr>
        <p:spPr/>
        <p:txBody>
          <a:bodyPr/>
          <a:lstStyle/>
          <a:p>
            <a:r>
              <a:rPr lang="en-GB"/>
              <a:t>#universityofsurrey</a:t>
            </a:r>
          </a:p>
        </p:txBody>
      </p:sp>
      <p:sp>
        <p:nvSpPr>
          <p:cNvPr id="9" name="Slide Number Placeholder 8"/>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466086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091283F-8D09-4526-8680-244B4FAD1C12}"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1142E-4EC4-4173-9EB3-74E162D7388B}" type="slidenum">
              <a:rPr lang="en-GB" smtClean="0"/>
              <a:t>‹#›</a:t>
            </a:fld>
            <a:endParaRPr lang="en-GB"/>
          </a:p>
        </p:txBody>
      </p:sp>
    </p:spTree>
    <p:extLst>
      <p:ext uri="{BB962C8B-B14F-4D97-AF65-F5344CB8AC3E}">
        <p14:creationId xmlns:p14="http://schemas.microsoft.com/office/powerpoint/2010/main" val="1913924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_Title and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4F10F-59A4-4235-89F0-9549D227548C}"/>
              </a:ext>
            </a:extLst>
          </p:cNvPr>
          <p:cNvSpPr/>
          <p:nvPr userDrawn="1"/>
        </p:nvSpPr>
        <p:spPr>
          <a:xfrm>
            <a:off x="3840480" y="0"/>
            <a:ext cx="835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lvl1pPr>
              <a:defRPr>
                <a:solidFill>
                  <a:schemeClr val="bg1"/>
                </a:solidFill>
              </a:defRPr>
            </a:lvl1pPr>
          </a:lstStyle>
          <a:p>
            <a:fld id="{8B7390FE-2CFA-49B8-AE66-DBE4BCCAD6D5}" type="slidenum">
              <a:rPr lang="en-GB" smtClean="0"/>
              <a:pPr/>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bg1"/>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Oval 32">
            <a:extLst>
              <a:ext uri="{FF2B5EF4-FFF2-40B4-BE49-F238E27FC236}">
                <a16:creationId xmlns:a16="http://schemas.microsoft.com/office/drawing/2014/main" id="{A1E00D89-6BEE-4370-9C72-1CF2713E97BE}"/>
              </a:ext>
            </a:extLst>
          </p:cNvPr>
          <p:cNvSpPr/>
          <p:nvPr userDrawn="1"/>
        </p:nvSpPr>
        <p:spPr>
          <a:xfrm>
            <a:off x="1793924" y="1411940"/>
            <a:ext cx="4042649" cy="404264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Freeform 20">
            <a:extLst>
              <a:ext uri="{FF2B5EF4-FFF2-40B4-BE49-F238E27FC236}">
                <a16:creationId xmlns:a16="http://schemas.microsoft.com/office/drawing/2014/main" id="{401C8495-0195-4E7E-93E8-AC0577010D4A}"/>
              </a:ext>
            </a:extLst>
          </p:cNvPr>
          <p:cNvSpPr>
            <a:spLocks/>
          </p:cNvSpPr>
          <p:nvPr userDrawn="1"/>
        </p:nvSpPr>
        <p:spPr bwMode="auto">
          <a:xfrm flipH="1">
            <a:off x="0" y="586295"/>
            <a:ext cx="522360" cy="898018"/>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Subtitle 2">
            <a:extLst>
              <a:ext uri="{FF2B5EF4-FFF2-40B4-BE49-F238E27FC236}">
                <a16:creationId xmlns:a16="http://schemas.microsoft.com/office/drawing/2014/main" id="{C47CA9D2-BBAD-4CDC-84F8-53052F31F8DE}"/>
              </a:ext>
            </a:extLst>
          </p:cNvPr>
          <p:cNvSpPr>
            <a:spLocks noGrp="1"/>
          </p:cNvSpPr>
          <p:nvPr>
            <p:ph type="subTitle" idx="1"/>
          </p:nvPr>
        </p:nvSpPr>
        <p:spPr>
          <a:xfrm>
            <a:off x="4021411" y="4760455"/>
            <a:ext cx="7706785" cy="1669705"/>
          </a:xfrm>
        </p:spPr>
        <p:txBody>
          <a:bodyPr/>
          <a:lstStyle>
            <a:lvl1pPr marL="0" indent="0" algn="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2" name="Group 51">
            <a:extLst>
              <a:ext uri="{FF2B5EF4-FFF2-40B4-BE49-F238E27FC236}">
                <a16:creationId xmlns:a16="http://schemas.microsoft.com/office/drawing/2014/main" id="{7E632E23-8274-4DD8-8697-DE32087F1C3C}"/>
              </a:ext>
            </a:extLst>
          </p:cNvPr>
          <p:cNvGrpSpPr/>
          <p:nvPr userDrawn="1"/>
        </p:nvGrpSpPr>
        <p:grpSpPr>
          <a:xfrm>
            <a:off x="4170752" y="729671"/>
            <a:ext cx="1007932" cy="399016"/>
            <a:chOff x="4113213" y="5141913"/>
            <a:chExt cx="769938" cy="304800"/>
          </a:xfrm>
        </p:grpSpPr>
        <p:sp>
          <p:nvSpPr>
            <p:cNvPr id="53" name="Freeform 17">
              <a:extLst>
                <a:ext uri="{FF2B5EF4-FFF2-40B4-BE49-F238E27FC236}">
                  <a16:creationId xmlns:a16="http://schemas.microsoft.com/office/drawing/2014/main" id="{48774CE3-7B76-4665-BF4B-472A5EDF2FBE}"/>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8">
              <a:extLst>
                <a:ext uri="{FF2B5EF4-FFF2-40B4-BE49-F238E27FC236}">
                  <a16:creationId xmlns:a16="http://schemas.microsoft.com/office/drawing/2014/main" id="{29099D54-C490-4F34-9FD5-8310CAAA270B}"/>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9">
              <a:extLst>
                <a:ext uri="{FF2B5EF4-FFF2-40B4-BE49-F238E27FC236}">
                  <a16:creationId xmlns:a16="http://schemas.microsoft.com/office/drawing/2014/main" id="{61D6121C-8559-42C8-A86B-505937515CD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0" name="Group 59">
            <a:extLst>
              <a:ext uri="{FF2B5EF4-FFF2-40B4-BE49-F238E27FC236}">
                <a16:creationId xmlns:a16="http://schemas.microsoft.com/office/drawing/2014/main" id="{A365DE4F-C47C-40F3-9324-A4BC51B8C15C}"/>
              </a:ext>
            </a:extLst>
          </p:cNvPr>
          <p:cNvGrpSpPr/>
          <p:nvPr userDrawn="1"/>
        </p:nvGrpSpPr>
        <p:grpSpPr>
          <a:xfrm>
            <a:off x="2009566" y="5446056"/>
            <a:ext cx="1007932" cy="399016"/>
            <a:chOff x="4113213" y="5141913"/>
            <a:chExt cx="769938" cy="304800"/>
          </a:xfrm>
        </p:grpSpPr>
        <p:sp>
          <p:nvSpPr>
            <p:cNvPr id="61" name="Freeform 17">
              <a:extLst>
                <a:ext uri="{FF2B5EF4-FFF2-40B4-BE49-F238E27FC236}">
                  <a16:creationId xmlns:a16="http://schemas.microsoft.com/office/drawing/2014/main" id="{8772456D-EA14-4E96-8748-CCAFFCBB9D7C}"/>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E90D342E-BE8A-46FA-9C90-DB055786716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968A9B37-843C-4E99-BA7E-AF317F4A08A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5">
            <a:extLst>
              <a:ext uri="{FF2B5EF4-FFF2-40B4-BE49-F238E27FC236}">
                <a16:creationId xmlns:a16="http://schemas.microsoft.com/office/drawing/2014/main" id="{EF90CB2B-E940-42B0-ACC9-4F318C293EB6}"/>
              </a:ext>
            </a:extLst>
          </p:cNvPr>
          <p:cNvSpPr>
            <a:spLocks noGrp="1"/>
          </p:cNvSpPr>
          <p:nvPr>
            <p:ph type="pic" sz="quarter" idx="13"/>
          </p:nvPr>
        </p:nvSpPr>
        <p:spPr>
          <a:xfrm>
            <a:off x="1793924" y="1420472"/>
            <a:ext cx="4072146" cy="4034118"/>
          </a:xfrm>
          <a:prstGeom prst="pie">
            <a:avLst>
              <a:gd name="adj1" fmla="val 5412068"/>
              <a:gd name="adj2" fmla="val 16183488"/>
            </a:avLst>
          </a:prstGeom>
          <a:solidFill>
            <a:schemeClr val="bg2">
              <a:lumMod val="25000"/>
            </a:schemeClr>
          </a:solidFill>
        </p:spPr>
        <p:txBody>
          <a:bodyPr/>
          <a:lstStyle/>
          <a:p>
            <a:endParaRPr lang="en-GB" dirty="0"/>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4021394" y="1628775"/>
            <a:ext cx="7705473" cy="3126105"/>
          </a:xfrm>
        </p:spPr>
        <p:txBody>
          <a:bodyPr anchor="ctr" anchorCtr="0">
            <a:noAutofit/>
          </a:bodyPr>
          <a:lstStyle>
            <a:lvl1pPr>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89243572"/>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r>
              <a:rPr lang="en-GB"/>
              <a:t>#universityofsurrey</a:t>
            </a:r>
            <a:endParaRPr lang="en-GB" dirty="0"/>
          </a:p>
        </p:txBody>
      </p:sp>
      <p:sp>
        <p:nvSpPr>
          <p:cNvPr id="7" name="Slide Number Placeholder 6"/>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227834648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UniOfSurrey - Blue Slide Clear">
    <p:spTree>
      <p:nvGrpSpPr>
        <p:cNvPr id="1" name=""/>
        <p:cNvGrpSpPr/>
        <p:nvPr/>
      </p:nvGrpSpPr>
      <p:grpSpPr>
        <a:xfrm>
          <a:off x="0" y="0"/>
          <a:ext cx="0" cy="0"/>
          <a:chOff x="0" y="0"/>
          <a:chExt cx="0" cy="0"/>
        </a:xfrm>
      </p:grpSpPr>
      <p:sp>
        <p:nvSpPr>
          <p:cNvPr id="16" name="Rectangle 15"/>
          <p:cNvSpPr/>
          <p:nvPr userDrawn="1"/>
        </p:nvSpPr>
        <p:spPr>
          <a:xfrm>
            <a:off x="0" y="0"/>
            <a:ext cx="12192000" cy="873198"/>
          </a:xfrm>
          <a:prstGeom prst="rect">
            <a:avLst/>
          </a:prstGeom>
          <a:solidFill>
            <a:srgbClr val="203D7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ffectLst/>
            </a:endParaRPr>
          </a:p>
        </p:txBody>
      </p:sp>
      <p:sp>
        <p:nvSpPr>
          <p:cNvPr id="4" name="Date Placeholder 3"/>
          <p:cNvSpPr>
            <a:spLocks noGrp="1"/>
          </p:cNvSpPr>
          <p:nvPr>
            <p:ph type="dt" sz="half" idx="10"/>
          </p:nvPr>
        </p:nvSpPr>
        <p:spPr/>
        <p:txBody>
          <a:bodyPr/>
          <a:lstStyle>
            <a:lvl1pPr>
              <a:defRPr>
                <a:solidFill>
                  <a:srgbClr val="203D75"/>
                </a:solidFill>
              </a:defRPr>
            </a:lvl1pPr>
          </a:lstStyle>
          <a:p>
            <a:fld id="{3F8199CB-81C6-4E9B-A271-9CD12BCEFCAD}" type="datetime2">
              <a:rPr lang="en-GB" smtClean="0"/>
              <a:t>Wednesday, 06 November 2019</a:t>
            </a:fld>
            <a:endParaRPr lang="en-US" dirty="0"/>
          </a:p>
        </p:txBody>
      </p:sp>
      <p:sp>
        <p:nvSpPr>
          <p:cNvPr id="6" name="Slide Number Placeholder 5"/>
          <p:cNvSpPr>
            <a:spLocks noGrp="1"/>
          </p:cNvSpPr>
          <p:nvPr>
            <p:ph type="sldNum" sz="quarter" idx="12"/>
          </p:nvPr>
        </p:nvSpPr>
        <p:spPr/>
        <p:txBody>
          <a:bodyPr/>
          <a:lstStyle>
            <a:lvl1pPr>
              <a:defRPr>
                <a:solidFill>
                  <a:srgbClr val="203D75"/>
                </a:solidFill>
              </a:defRPr>
            </a:lvl1pPr>
          </a:lstStyle>
          <a:p>
            <a:fld id="{C8625EC3-6C33-CC45-91BB-212F920403D2}" type="slidenum">
              <a:rPr lang="en-US" smtClean="0"/>
              <a:pPr/>
              <a:t>‹#›</a:t>
            </a:fld>
            <a:endParaRPr lang="en-US" dirty="0"/>
          </a:p>
        </p:txBody>
      </p:sp>
      <p:sp>
        <p:nvSpPr>
          <p:cNvPr id="10" name="Text Placeholder 9"/>
          <p:cNvSpPr>
            <a:spLocks noGrp="1"/>
          </p:cNvSpPr>
          <p:nvPr>
            <p:ph type="body" sz="quarter" idx="13" hasCustomPrompt="1"/>
          </p:nvPr>
        </p:nvSpPr>
        <p:spPr>
          <a:xfrm>
            <a:off x="609600" y="936628"/>
            <a:ext cx="11095256" cy="384175"/>
          </a:xfrm>
          <a:prstGeom prst="rect">
            <a:avLst/>
          </a:prstGeom>
        </p:spPr>
        <p:txBody>
          <a:bodyPr>
            <a:normAutofit/>
          </a:bodyPr>
          <a:lstStyle>
            <a:lvl1pPr marL="0" indent="0">
              <a:buNone/>
              <a:defRPr sz="1600" baseline="0">
                <a:solidFill>
                  <a:srgbClr val="556169"/>
                </a:solidFill>
                <a:latin typeface="Georgia"/>
                <a:cs typeface="Georgia"/>
              </a:defRPr>
            </a:lvl1pPr>
          </a:lstStyle>
          <a:p>
            <a:pPr lvl="0"/>
            <a:r>
              <a:rPr lang="en-US" dirty="0"/>
              <a:t>Sub line / Content Title goes here</a:t>
            </a:r>
          </a:p>
        </p:txBody>
      </p:sp>
      <p:cxnSp>
        <p:nvCxnSpPr>
          <p:cNvPr id="12" name="Straight Connector 11"/>
          <p:cNvCxnSpPr/>
          <p:nvPr userDrawn="1"/>
        </p:nvCxnSpPr>
        <p:spPr>
          <a:xfrm>
            <a:off x="0" y="878002"/>
            <a:ext cx="12240000" cy="0"/>
          </a:xfrm>
          <a:prstGeom prst="line">
            <a:avLst/>
          </a:prstGeom>
          <a:ln w="6350" cmpd="sng">
            <a:solidFill>
              <a:srgbClr val="203D75"/>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09602" y="423352"/>
            <a:ext cx="6010569" cy="413268"/>
          </a:xfrm>
        </p:spPr>
        <p:txBody>
          <a:bodyPr/>
          <a:lstStyle>
            <a:lvl1pPr>
              <a:defRPr>
                <a:solidFill>
                  <a:schemeClr val="bg1"/>
                </a:solidFill>
              </a:defRPr>
            </a:lvl1pPr>
          </a:lstStyle>
          <a:p>
            <a:r>
              <a:rPr lang="en-GB" dirty="0"/>
              <a:t>Headline title goes here</a:t>
            </a:r>
            <a:endParaRPr lang="en-US" dirty="0"/>
          </a:p>
        </p:txBody>
      </p:sp>
      <p:pic>
        <p:nvPicPr>
          <p:cNvPr id="14" name="Picture 13" descr="UniOfSurreyPowerPoint.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3915" y="247091"/>
            <a:ext cx="2056263" cy="462600"/>
          </a:xfrm>
          <a:prstGeom prst="rect">
            <a:avLst/>
          </a:prstGeom>
        </p:spPr>
      </p:pic>
    </p:spTree>
    <p:extLst>
      <p:ext uri="{BB962C8B-B14F-4D97-AF65-F5344CB8AC3E}">
        <p14:creationId xmlns:p14="http://schemas.microsoft.com/office/powerpoint/2010/main" val="118102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91283F-8D09-4526-8680-244B4FAD1C12}" type="datetimeFigureOut">
              <a:rPr lang="en-GB" smtClean="0"/>
              <a:t>06/11/2019</a:t>
            </a:fld>
            <a:endParaRPr lang="en-GB"/>
          </a:p>
        </p:txBody>
      </p:sp>
      <p:sp>
        <p:nvSpPr>
          <p:cNvPr id="4" name="Footer Placeholder 3"/>
          <p:cNvSpPr>
            <a:spLocks noGrp="1"/>
          </p:cNvSpPr>
          <p:nvPr>
            <p:ph type="ftr" sz="quarter" idx="11"/>
          </p:nvPr>
        </p:nvSpPr>
        <p:spPr/>
        <p:txBody>
          <a:bodyPr/>
          <a:lstStyle/>
          <a:p>
            <a:r>
              <a:rPr lang="en-GB"/>
              <a:t>#universityofsurrey</a:t>
            </a:r>
            <a:endParaRPr lang="en-GB" dirty="0"/>
          </a:p>
        </p:txBody>
      </p:sp>
      <p:sp>
        <p:nvSpPr>
          <p:cNvPr id="5" name="Slide Number Placeholder 4"/>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136491762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32DE1-33CF-4A08-AE2D-E71D10037712}"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74CED1-D01A-4E6A-81F6-976E0532F83E}" type="slidenum">
              <a:rPr lang="en-GB" smtClean="0"/>
              <a:t>‹#›</a:t>
            </a:fld>
            <a:endParaRPr lang="en-GB"/>
          </a:p>
        </p:txBody>
      </p:sp>
    </p:spTree>
    <p:extLst>
      <p:ext uri="{BB962C8B-B14F-4D97-AF65-F5344CB8AC3E}">
        <p14:creationId xmlns:p14="http://schemas.microsoft.com/office/powerpoint/2010/main" val="132006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r>
              <a:rPr lang="en-GB"/>
              <a:t>#universityofsurrey</a:t>
            </a:r>
            <a:endParaRPr lang="en-GB" dirty="0"/>
          </a:p>
        </p:txBody>
      </p:sp>
      <p:sp>
        <p:nvSpPr>
          <p:cNvPr id="7" name="Slide Number Placeholder 6"/>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84683784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1283F-8D09-4526-8680-244B4FAD1C12}" type="datetimeFigureOut">
              <a:rPr lang="en-GB" smtClean="0"/>
              <a:t>06/11/2019</a:t>
            </a:fld>
            <a:endParaRPr lang="en-GB"/>
          </a:p>
        </p:txBody>
      </p:sp>
      <p:sp>
        <p:nvSpPr>
          <p:cNvPr id="6" name="Footer Placeholder 5"/>
          <p:cNvSpPr>
            <a:spLocks noGrp="1"/>
          </p:cNvSpPr>
          <p:nvPr>
            <p:ph type="ftr" sz="quarter" idx="11"/>
          </p:nvPr>
        </p:nvSpPr>
        <p:spPr/>
        <p:txBody>
          <a:bodyPr/>
          <a:lstStyle/>
          <a:p>
            <a:r>
              <a:rPr lang="en-GB"/>
              <a:t>#universityofsurrey</a:t>
            </a:r>
            <a:endParaRPr lang="en-GB" dirty="0"/>
          </a:p>
        </p:txBody>
      </p:sp>
      <p:sp>
        <p:nvSpPr>
          <p:cNvPr id="7" name="Slide Number Placeholder 6"/>
          <p:cNvSpPr>
            <a:spLocks noGrp="1"/>
          </p:cNvSpPr>
          <p:nvPr>
            <p:ph type="sldNum" sz="quarter" idx="12"/>
          </p:nvPr>
        </p:nvSpPr>
        <p:spPr/>
        <p:txBody>
          <a:body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154514463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1283F-8D09-4526-8680-244B4FAD1C12}" type="datetimeFigureOut">
              <a:rPr lang="en-GB" smtClean="0"/>
              <a:t>06/11/2019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#universityofsurrey</a:t>
            </a:r>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390FE-2CFA-49B8-AE66-DBE4BCCAD6D5}" type="slidenum">
              <a:rPr lang="en-GB" smtClean="0"/>
              <a:pPr/>
              <a:t>‹#›</a:t>
            </a:fld>
            <a:endParaRPr lang="en-GB" dirty="0"/>
          </a:p>
        </p:txBody>
      </p:sp>
      <p:sp>
        <p:nvSpPr>
          <p:cNvPr id="7" name="Rectangle 6">
            <a:extLst>
              <a:ext uri="{FF2B5EF4-FFF2-40B4-BE49-F238E27FC236}">
                <a16:creationId xmlns:a16="http://schemas.microsoft.com/office/drawing/2014/main" id="{CB728C82-1672-410C-9D2D-55AC57838ABD}"/>
              </a:ext>
            </a:extLst>
          </p:cNvPr>
          <p:cNvSpPr/>
          <p:nvPr userDrawn="1"/>
        </p:nvSpPr>
        <p:spPr>
          <a:xfrm>
            <a:off x="0" y="0"/>
            <a:ext cx="12192000"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grpSp>
        <p:nvGrpSpPr>
          <p:cNvPr id="8" name="Group 4">
            <a:extLst>
              <a:ext uri="{FF2B5EF4-FFF2-40B4-BE49-F238E27FC236}">
                <a16:creationId xmlns:a16="http://schemas.microsoft.com/office/drawing/2014/main" id="{4FBBD7EC-15CD-4047-AA51-394A37FC88A5}"/>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9" name="Freeform 5">
              <a:extLst>
                <a:ext uri="{FF2B5EF4-FFF2-40B4-BE49-F238E27FC236}">
                  <a16:creationId xmlns:a16="http://schemas.microsoft.com/office/drawing/2014/main" id="{233F7F97-872E-4837-9E38-19BD316C12F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4821E872-61FA-45D0-BB43-E455E33C1F86}"/>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FFBE571D-B106-4572-85FF-09354A739D8D}"/>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0ED3FC7A-FA75-44C9-B537-C526E6D38C42}"/>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AF6065D3-9FD6-4BF2-9BFD-5630C1D41ACD}"/>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17A11287-4BFB-439F-9A33-3022C270D600}"/>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539E04E0-FF3F-4A22-8452-081756F24B77}"/>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5AF6D39B-B098-4841-911C-7703FB883EA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4C43D159-59C8-48D3-822E-DBF84B16CF7B}"/>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9C984F74-DE97-4DF8-894E-D801EB5254EF}"/>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4E5B30CA-3661-4AF5-9135-7D017F163E3B}"/>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36B1E9FC-03CD-4238-93FD-278306D3022B}"/>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BC999F9C-83AD-478E-9F4A-24C73D9F1DB0}"/>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5AAE930E-B165-4028-B266-B3C89DD1673A}"/>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AE45879E-EE01-46AD-B410-F881A7D3AFA4}"/>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B995D210-94A9-49D3-B41D-29592F318F5E}"/>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1B05997C-EC6B-421D-81EB-8EE6DB176677}"/>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1A13F9CC-E7D5-44EC-B211-CCB70D744248}"/>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9179051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 id="2147483742" r:id="rId13"/>
    <p:sldLayoutId id="2147483743" r:id="rId14"/>
    <p:sldLayoutId id="2147483744" r:id="rId15"/>
    <p:sldLayoutId id="2147483745" r:id="rId16"/>
    <p:sldLayoutId id="2147483649" r:id="rId17"/>
    <p:sldLayoutId id="2147483650" r:id="rId18"/>
    <p:sldLayoutId id="2147483722" r:id="rId19"/>
    <p:sldLayoutId id="2147483723" r:id="rId20"/>
    <p:sldLayoutId id="2147483721" r:id="rId21"/>
    <p:sldLayoutId id="2147483666" r:id="rId22"/>
    <p:sldLayoutId id="2147483725" r:id="rId23"/>
    <p:sldLayoutId id="2147483775" r:id="rId2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userDrawn="1">
          <p15:clr>
            <a:srgbClr val="F26B43"/>
          </p15:clr>
        </p15:guide>
        <p15:guide id="2" orient="horz" pos="96" userDrawn="1">
          <p15:clr>
            <a:srgbClr val="F26B43"/>
          </p15:clr>
        </p15:guide>
        <p15:guide id="3" pos="7559" userDrawn="1">
          <p15:clr>
            <a:srgbClr val="F26B43"/>
          </p15:clr>
        </p15:guide>
        <p15:guide id="4" orient="horz" pos="4156" userDrawn="1">
          <p15:clr>
            <a:srgbClr val="F26B43"/>
          </p15:clr>
        </p15:guide>
        <p15:guide id="5" orient="horz" pos="1026" userDrawn="1">
          <p15:clr>
            <a:srgbClr val="F26B43"/>
          </p15:clr>
        </p15:guide>
        <p15:guide id="6" orient="horz" pos="935" userDrawn="1">
          <p15:clr>
            <a:srgbClr val="F26B43"/>
          </p15:clr>
        </p15:guide>
        <p15:guide id="7" pos="3840" userDrawn="1">
          <p15:clr>
            <a:srgbClr val="F26B43"/>
          </p15:clr>
        </p15:guide>
        <p15:guide id="8" pos="3940" userDrawn="1">
          <p15:clr>
            <a:srgbClr val="F26B43"/>
          </p15:clr>
        </p15:guide>
        <p15:guide id="9" pos="3749" userDrawn="1">
          <p15:clr>
            <a:srgbClr val="F26B43"/>
          </p15:clr>
        </p15:guide>
        <p15:guide id="10" pos="70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E091283F-8D09-4526-8680-244B4FAD1C12}" type="datetimeFigureOut">
              <a:rPr lang="en-GB" smtClean="0"/>
              <a:t>06/11/2019</a:t>
            </a:fld>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8721142E-4EC4-4173-9EB3-74E162D7388B}" type="slidenum">
              <a:rPr lang="en-GB" smtClean="0"/>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8731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728C82-1672-410C-9D2D-55AC57838ABD}"/>
              </a:ext>
            </a:extLst>
          </p:cNvPr>
          <p:cNvSpPr/>
          <p:nvPr userDrawn="1"/>
        </p:nvSpPr>
        <p:spPr>
          <a:xfrm>
            <a:off x="0" y="0"/>
            <a:ext cx="12192000"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Placeholder 1">
            <a:extLst>
              <a:ext uri="{FF2B5EF4-FFF2-40B4-BE49-F238E27FC236}">
                <a16:creationId xmlns:a16="http://schemas.microsoft.com/office/drawing/2014/main" id="{BE821EDE-3679-4F2A-AE56-287EF74F2347}"/>
              </a:ext>
            </a:extLst>
          </p:cNvPr>
          <p:cNvSpPr>
            <a:spLocks noGrp="1"/>
          </p:cNvSpPr>
          <p:nvPr>
            <p:ph type="title"/>
          </p:nvPr>
        </p:nvSpPr>
        <p:spPr>
          <a:xfrm>
            <a:off x="192088" y="152400"/>
            <a:ext cx="10106029" cy="134210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7CC3BB1-CA07-4BD6-92A1-BC3691123E78}"/>
              </a:ext>
            </a:extLst>
          </p:cNvPr>
          <p:cNvSpPr>
            <a:spLocks noGrp="1"/>
          </p:cNvSpPr>
          <p:nvPr>
            <p:ph type="body" idx="1"/>
          </p:nvPr>
        </p:nvSpPr>
        <p:spPr>
          <a:xfrm>
            <a:off x="192088" y="1646903"/>
            <a:ext cx="11807824" cy="49507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CD5B07F-A930-4851-9867-D044ADD9EE80}"/>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tx2"/>
                </a:solidFill>
                <a:latin typeface="+mn-lt"/>
              </a:defRPr>
            </a:lvl1pPr>
          </a:lstStyle>
          <a:p>
            <a:r>
              <a:rPr lang="en-GB">
                <a:solidFill>
                  <a:srgbClr val="003E7E"/>
                </a:solidFill>
              </a:rPr>
              <a:t>#universityofsurrey</a:t>
            </a:r>
            <a:endParaRPr lang="en-GB" dirty="0">
              <a:solidFill>
                <a:srgbClr val="003E7E"/>
              </a:solidFill>
            </a:endParaRPr>
          </a:p>
        </p:txBody>
      </p:sp>
      <p:sp>
        <p:nvSpPr>
          <p:cNvPr id="6" name="Slide Number Placeholder 5">
            <a:extLst>
              <a:ext uri="{FF2B5EF4-FFF2-40B4-BE49-F238E27FC236}">
                <a16:creationId xmlns:a16="http://schemas.microsoft.com/office/drawing/2014/main" id="{7E438119-8A7D-4502-B2BD-DF30DF8C08B2}"/>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tx2"/>
                </a:solidFill>
                <a:latin typeface="+mn-lt"/>
              </a:defRPr>
            </a:lvl1pPr>
          </a:lstStyle>
          <a:p>
            <a:fld id="{8B7390FE-2CFA-49B8-AE66-DBE4BCCAD6D5}" type="slidenum">
              <a:rPr lang="en-GB" smtClean="0">
                <a:solidFill>
                  <a:srgbClr val="003E7E"/>
                </a:solidFill>
              </a:rPr>
              <a:pPr/>
              <a:t>‹#›</a:t>
            </a:fld>
            <a:endParaRPr lang="en-GB" dirty="0">
              <a:solidFill>
                <a:srgbClr val="003E7E"/>
              </a:solidFill>
            </a:endParaRPr>
          </a:p>
        </p:txBody>
      </p:sp>
      <p:grpSp>
        <p:nvGrpSpPr>
          <p:cNvPr id="48" name="Group 4">
            <a:extLst>
              <a:ext uri="{FF2B5EF4-FFF2-40B4-BE49-F238E27FC236}">
                <a16:creationId xmlns:a16="http://schemas.microsoft.com/office/drawing/2014/main" id="{4FBBD7EC-15CD-4047-AA51-394A37FC88A5}"/>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49" name="Freeform 5">
              <a:extLst>
                <a:ext uri="{FF2B5EF4-FFF2-40B4-BE49-F238E27FC236}">
                  <a16:creationId xmlns:a16="http://schemas.microsoft.com/office/drawing/2014/main" id="{233F7F97-872E-4837-9E38-19BD316C12F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6">
              <a:extLst>
                <a:ext uri="{FF2B5EF4-FFF2-40B4-BE49-F238E27FC236}">
                  <a16:creationId xmlns:a16="http://schemas.microsoft.com/office/drawing/2014/main" id="{4821E872-61FA-45D0-BB43-E455E33C1F86}"/>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7">
              <a:extLst>
                <a:ext uri="{FF2B5EF4-FFF2-40B4-BE49-F238E27FC236}">
                  <a16:creationId xmlns:a16="http://schemas.microsoft.com/office/drawing/2014/main" id="{FFBE571D-B106-4572-85FF-09354A739D8D}"/>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Freeform 8">
              <a:extLst>
                <a:ext uri="{FF2B5EF4-FFF2-40B4-BE49-F238E27FC236}">
                  <a16:creationId xmlns:a16="http://schemas.microsoft.com/office/drawing/2014/main" id="{0ED3FC7A-FA75-44C9-B537-C526E6D38C42}"/>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Freeform 9">
              <a:extLst>
                <a:ext uri="{FF2B5EF4-FFF2-40B4-BE49-F238E27FC236}">
                  <a16:creationId xmlns:a16="http://schemas.microsoft.com/office/drawing/2014/main" id="{AF6065D3-9FD6-4BF2-9BFD-5630C1D41ACD}"/>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Freeform 10">
              <a:extLst>
                <a:ext uri="{FF2B5EF4-FFF2-40B4-BE49-F238E27FC236}">
                  <a16:creationId xmlns:a16="http://schemas.microsoft.com/office/drawing/2014/main" id="{17A11287-4BFB-439F-9A33-3022C270D600}"/>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Freeform 11">
              <a:extLst>
                <a:ext uri="{FF2B5EF4-FFF2-40B4-BE49-F238E27FC236}">
                  <a16:creationId xmlns:a16="http://schemas.microsoft.com/office/drawing/2014/main" id="{539E04E0-FF3F-4A22-8452-081756F24B77}"/>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Freeform 12">
              <a:extLst>
                <a:ext uri="{FF2B5EF4-FFF2-40B4-BE49-F238E27FC236}">
                  <a16:creationId xmlns:a16="http://schemas.microsoft.com/office/drawing/2014/main" id="{5AF6D39B-B098-4841-911C-7703FB883EA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Freeform 13">
              <a:extLst>
                <a:ext uri="{FF2B5EF4-FFF2-40B4-BE49-F238E27FC236}">
                  <a16:creationId xmlns:a16="http://schemas.microsoft.com/office/drawing/2014/main" id="{4C43D159-59C8-48D3-822E-DBF84B16CF7B}"/>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Freeform 14">
              <a:extLst>
                <a:ext uri="{FF2B5EF4-FFF2-40B4-BE49-F238E27FC236}">
                  <a16:creationId xmlns:a16="http://schemas.microsoft.com/office/drawing/2014/main" id="{9C984F74-DE97-4DF8-894E-D801EB5254EF}"/>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Freeform 15">
              <a:extLst>
                <a:ext uri="{FF2B5EF4-FFF2-40B4-BE49-F238E27FC236}">
                  <a16:creationId xmlns:a16="http://schemas.microsoft.com/office/drawing/2014/main" id="{4E5B30CA-3661-4AF5-9135-7D017F163E3B}"/>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16">
              <a:extLst>
                <a:ext uri="{FF2B5EF4-FFF2-40B4-BE49-F238E27FC236}">
                  <a16:creationId xmlns:a16="http://schemas.microsoft.com/office/drawing/2014/main" id="{36B1E9FC-03CD-4238-93FD-278306D3022B}"/>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Freeform 17">
              <a:extLst>
                <a:ext uri="{FF2B5EF4-FFF2-40B4-BE49-F238E27FC236}">
                  <a16:creationId xmlns:a16="http://schemas.microsoft.com/office/drawing/2014/main" id="{BC999F9C-83AD-478E-9F4A-24C73D9F1DB0}"/>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Freeform 18">
              <a:extLst>
                <a:ext uri="{FF2B5EF4-FFF2-40B4-BE49-F238E27FC236}">
                  <a16:creationId xmlns:a16="http://schemas.microsoft.com/office/drawing/2014/main" id="{5AAE930E-B165-4028-B266-B3C89DD1673A}"/>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Freeform 19">
              <a:extLst>
                <a:ext uri="{FF2B5EF4-FFF2-40B4-BE49-F238E27FC236}">
                  <a16:creationId xmlns:a16="http://schemas.microsoft.com/office/drawing/2014/main" id="{AE45879E-EE01-46AD-B410-F881A7D3AFA4}"/>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Freeform 20">
              <a:extLst>
                <a:ext uri="{FF2B5EF4-FFF2-40B4-BE49-F238E27FC236}">
                  <a16:creationId xmlns:a16="http://schemas.microsoft.com/office/drawing/2014/main" id="{B995D210-94A9-49D3-B41D-29592F318F5E}"/>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Freeform 21">
              <a:extLst>
                <a:ext uri="{FF2B5EF4-FFF2-40B4-BE49-F238E27FC236}">
                  <a16:creationId xmlns:a16="http://schemas.microsoft.com/office/drawing/2014/main" id="{1B05997C-EC6B-421D-81EB-8EE6DB176677}"/>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Freeform 22">
              <a:extLst>
                <a:ext uri="{FF2B5EF4-FFF2-40B4-BE49-F238E27FC236}">
                  <a16:creationId xmlns:a16="http://schemas.microsoft.com/office/drawing/2014/main" id="{1A13F9CC-E7D5-44EC-B211-CCB70D744248}"/>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7796773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6" r:id="rId16"/>
    <p:sldLayoutId id="2147483777" r:id="rId17"/>
    <p:sldLayoutId id="2147483779" r:id="rId18"/>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Proxima Nova Lt" panose="02000506030000020004" pitchFamily="50"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1">
          <p15:clr>
            <a:srgbClr val="F26B43"/>
          </p15:clr>
        </p15:guide>
        <p15:guide id="2" orient="horz" pos="96">
          <p15:clr>
            <a:srgbClr val="F26B43"/>
          </p15:clr>
        </p15:guide>
        <p15:guide id="3" pos="7559">
          <p15:clr>
            <a:srgbClr val="F26B43"/>
          </p15:clr>
        </p15:guide>
        <p15:guide id="4" orient="horz" pos="4156">
          <p15:clr>
            <a:srgbClr val="F26B43"/>
          </p15:clr>
        </p15:guide>
        <p15:guide id="5" orient="horz" pos="1026">
          <p15:clr>
            <a:srgbClr val="F26B43"/>
          </p15:clr>
        </p15:guide>
        <p15:guide id="6" orient="horz" pos="935">
          <p15:clr>
            <a:srgbClr val="F26B43"/>
          </p15:clr>
        </p15:guide>
        <p15:guide id="7" pos="3840">
          <p15:clr>
            <a:srgbClr val="F26B43"/>
          </p15:clr>
        </p15:guide>
        <p15:guide id="8" pos="3940">
          <p15:clr>
            <a:srgbClr val="F26B43"/>
          </p15:clr>
        </p15:guide>
        <p15:guide id="9" pos="3749">
          <p15:clr>
            <a:srgbClr val="F26B43"/>
          </p15:clr>
        </p15:guide>
        <p15:guide id="10" pos="70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drew.king@surrey.ac.uk"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hyperlink" Target="mailto:HouseProud_LGBT@outlook.com"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mailto:Andrew.king@surrey.ac.uk" TargetMode="External"/><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hyperlink" Target="mailto:Andrew.king@surrey.ac.uk"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hyperlink" Target="https://www.houseproud-lgbt.com/contact" TargetMode="External"/><Relationship Id="rId5" Type="http://schemas.openxmlformats.org/officeDocument/2006/relationships/hyperlink" Target="https://www.surrey.ac.uk/sites/default/files/SAFE-housing-a5-brochure.pdf"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endParaRPr lang="en-GB" dirty="0"/>
          </a:p>
          <a:p>
            <a:endParaRPr lang="en-GB" dirty="0"/>
          </a:p>
          <a:p>
            <a:r>
              <a:rPr lang="en-GB" dirty="0"/>
              <a:t>Professor Andrew King</a:t>
            </a:r>
          </a:p>
          <a:p>
            <a:r>
              <a:rPr lang="en-GB" dirty="0"/>
              <a:t>@</a:t>
            </a:r>
            <a:r>
              <a:rPr lang="en-GB" dirty="0" err="1"/>
              <a:t>andrewdhking</a:t>
            </a:r>
            <a:endParaRPr lang="en-GB" dirty="0"/>
          </a:p>
          <a:p>
            <a:r>
              <a:rPr lang="en-GB" dirty="0">
                <a:hlinkClick r:id="rId3">
                  <a:extLst>
                    <a:ext uri="{A12FA001-AC4F-418D-AE19-62706E023703}">
                      <ahyp:hlinkClr xmlns:ahyp="http://schemas.microsoft.com/office/drawing/2018/hyperlinkcolor" val="tx"/>
                    </a:ext>
                  </a:extLst>
                </a:hlinkClick>
              </a:rPr>
              <a:t>Andrew.king@surrey.ac.uk</a:t>
            </a:r>
            <a:r>
              <a:rPr lang="en-GB" dirty="0"/>
              <a:t> </a:t>
            </a:r>
          </a:p>
        </p:txBody>
      </p:sp>
      <p:sp>
        <p:nvSpPr>
          <p:cNvPr id="3" name="Title 2"/>
          <p:cNvSpPr>
            <a:spLocks noGrp="1"/>
          </p:cNvSpPr>
          <p:nvPr>
            <p:ph type="ctrTitle"/>
          </p:nvPr>
        </p:nvSpPr>
        <p:spPr/>
        <p:txBody>
          <a:bodyPr>
            <a:normAutofit/>
          </a:bodyPr>
          <a:lstStyle/>
          <a:p>
            <a:r>
              <a:rPr lang="en-GB" sz="3600" dirty="0"/>
              <a:t>Addressing LGBT+ people’s concerns about housing and home later in life </a:t>
            </a:r>
            <a:endParaRPr lang="en-GB" sz="3400" b="1" dirty="0"/>
          </a:p>
        </p:txBody>
      </p:sp>
    </p:spTree>
    <p:extLst>
      <p:ext uri="{BB962C8B-B14F-4D97-AF65-F5344CB8AC3E}">
        <p14:creationId xmlns:p14="http://schemas.microsoft.com/office/powerpoint/2010/main" val="43490739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BED85B-DA67-4587-A040-5BE62F7E239F}"/>
              </a:ext>
            </a:extLst>
          </p:cNvPr>
          <p:cNvSpPr>
            <a:spLocks noGrp="1"/>
          </p:cNvSpPr>
          <p:nvPr>
            <p:ph type="title"/>
          </p:nvPr>
        </p:nvSpPr>
        <p:spPr/>
        <p:txBody>
          <a:bodyPr/>
          <a:lstStyle/>
          <a:p>
            <a:r>
              <a:rPr lang="en-GB" dirty="0"/>
              <a:t>Different types of support</a:t>
            </a:r>
          </a:p>
        </p:txBody>
      </p:sp>
      <p:sp>
        <p:nvSpPr>
          <p:cNvPr id="8" name="Content Placeholder 7">
            <a:extLst>
              <a:ext uri="{FF2B5EF4-FFF2-40B4-BE49-F238E27FC236}">
                <a16:creationId xmlns:a16="http://schemas.microsoft.com/office/drawing/2014/main" id="{29F94EEA-4982-4E37-9771-5D64FC83B2D8}"/>
              </a:ext>
            </a:extLst>
          </p:cNvPr>
          <p:cNvSpPr>
            <a:spLocks noGrp="1"/>
          </p:cNvSpPr>
          <p:nvPr>
            <p:ph idx="1"/>
          </p:nvPr>
        </p:nvSpPr>
        <p:spPr/>
        <p:txBody>
          <a:bodyPr/>
          <a:lstStyle/>
          <a:p>
            <a:r>
              <a:rPr lang="en-GB" dirty="0"/>
              <a:t>Do people have someone to turn to for support if they needed it?</a:t>
            </a:r>
          </a:p>
        </p:txBody>
      </p:sp>
      <p:sp>
        <p:nvSpPr>
          <p:cNvPr id="2" name="Footer Placeholder 1">
            <a:extLst>
              <a:ext uri="{FF2B5EF4-FFF2-40B4-BE49-F238E27FC236}">
                <a16:creationId xmlns:a16="http://schemas.microsoft.com/office/drawing/2014/main" id="{A3060B3C-84D8-4153-A889-88D26D534242}"/>
              </a:ext>
            </a:extLst>
          </p:cNvPr>
          <p:cNvSpPr>
            <a:spLocks noGrp="1"/>
          </p:cNvSpPr>
          <p:nvPr>
            <p:ph type="ftr" sz="quarter" idx="11"/>
          </p:nvPr>
        </p:nvSpPr>
        <p:spPr/>
        <p:txBody>
          <a:bodyPr/>
          <a:lstStyle/>
          <a:p>
            <a:r>
              <a:rPr lang="en-GB"/>
              <a:t>#universityofsurrey</a:t>
            </a:r>
            <a:endParaRPr lang="en-GB" dirty="0"/>
          </a:p>
        </p:txBody>
      </p:sp>
      <p:sp>
        <p:nvSpPr>
          <p:cNvPr id="3" name="Slide Number Placeholder 2">
            <a:extLst>
              <a:ext uri="{FF2B5EF4-FFF2-40B4-BE49-F238E27FC236}">
                <a16:creationId xmlns:a16="http://schemas.microsoft.com/office/drawing/2014/main" id="{8F551F22-28E8-4F49-905A-0A071888848E}"/>
              </a:ext>
            </a:extLst>
          </p:cNvPr>
          <p:cNvSpPr>
            <a:spLocks noGrp="1"/>
          </p:cNvSpPr>
          <p:nvPr>
            <p:ph type="sldNum" sz="quarter" idx="12"/>
          </p:nvPr>
        </p:nvSpPr>
        <p:spPr/>
        <p:txBody>
          <a:bodyPr/>
          <a:lstStyle/>
          <a:p>
            <a:fld id="{8B7390FE-2CFA-49B8-AE66-DBE4BCCAD6D5}" type="slidenum">
              <a:rPr lang="en-GB" smtClean="0"/>
              <a:pPr/>
              <a:t>10</a:t>
            </a:fld>
            <a:endParaRPr lang="en-GB"/>
          </a:p>
        </p:txBody>
      </p:sp>
      <p:graphicFrame>
        <p:nvGraphicFramePr>
          <p:cNvPr id="10" name="Content Placeholder 7">
            <a:extLst>
              <a:ext uri="{FF2B5EF4-FFF2-40B4-BE49-F238E27FC236}">
                <a16:creationId xmlns:a16="http://schemas.microsoft.com/office/drawing/2014/main" id="{321CBC1C-C8F0-423F-82BA-FFD70539FE6D}"/>
              </a:ext>
            </a:extLst>
          </p:cNvPr>
          <p:cNvGraphicFramePr>
            <a:graphicFrameLocks/>
          </p:cNvGraphicFramePr>
          <p:nvPr>
            <p:extLst>
              <p:ext uri="{D42A27DB-BD31-4B8C-83A1-F6EECF244321}">
                <p14:modId xmlns:p14="http://schemas.microsoft.com/office/powerpoint/2010/main" val="1738633218"/>
              </p:ext>
            </p:extLst>
          </p:nvPr>
        </p:nvGraphicFramePr>
        <p:xfrm>
          <a:off x="1612107" y="2085510"/>
          <a:ext cx="83216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943629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BE40-6BE7-4F4F-8649-5913BB4A46B0}"/>
              </a:ext>
            </a:extLst>
          </p:cNvPr>
          <p:cNvSpPr>
            <a:spLocks noGrp="1"/>
          </p:cNvSpPr>
          <p:nvPr>
            <p:ph type="title"/>
          </p:nvPr>
        </p:nvSpPr>
        <p:spPr/>
        <p:txBody>
          <a:bodyPr/>
          <a:lstStyle/>
          <a:p>
            <a:r>
              <a:rPr lang="en-GB" dirty="0"/>
              <a:t>Support, Community, Connections</a:t>
            </a:r>
          </a:p>
        </p:txBody>
      </p:sp>
      <p:sp>
        <p:nvSpPr>
          <p:cNvPr id="7" name="Content Placeholder 6">
            <a:extLst>
              <a:ext uri="{FF2B5EF4-FFF2-40B4-BE49-F238E27FC236}">
                <a16:creationId xmlns:a16="http://schemas.microsoft.com/office/drawing/2014/main" id="{6E483E6F-6351-4612-ACF9-C4F787CF0A46}"/>
              </a:ext>
            </a:extLst>
          </p:cNvPr>
          <p:cNvSpPr>
            <a:spLocks noGrp="1"/>
          </p:cNvSpPr>
          <p:nvPr>
            <p:ph idx="1"/>
          </p:nvPr>
        </p:nvSpPr>
        <p:spPr/>
        <p:txBody>
          <a:bodyPr/>
          <a:lstStyle/>
          <a:p>
            <a:r>
              <a:rPr lang="en-GB" sz="2400" dirty="0">
                <a:latin typeface="Georgia" panose="02040502050405020303" pitchFamily="18" charset="0"/>
              </a:rPr>
              <a:t>I worry about, as I get older, if anything happened to &lt;partner&gt;, the less able I am, whether I’d be able to be independent at home, because… I couldn’t go into sheltered (Gay man, BAME, 50s, City)</a:t>
            </a:r>
          </a:p>
          <a:p>
            <a:pPr marL="0" indent="0">
              <a:buNone/>
            </a:pPr>
            <a:endParaRPr lang="en-GB" sz="2400" dirty="0">
              <a:latin typeface="Georgia" panose="02040502050405020303" pitchFamily="18" charset="0"/>
            </a:endParaRPr>
          </a:p>
          <a:p>
            <a:endParaRPr lang="en-GB" sz="2400" dirty="0">
              <a:latin typeface="Georgia" panose="02040502050405020303" pitchFamily="18" charset="0"/>
            </a:endParaRPr>
          </a:p>
          <a:p>
            <a:endParaRPr lang="en-GB" dirty="0"/>
          </a:p>
        </p:txBody>
      </p:sp>
      <p:sp>
        <p:nvSpPr>
          <p:cNvPr id="4" name="Footer Placeholder 3">
            <a:extLst>
              <a:ext uri="{FF2B5EF4-FFF2-40B4-BE49-F238E27FC236}">
                <a16:creationId xmlns:a16="http://schemas.microsoft.com/office/drawing/2014/main" id="{DF758EC9-4C8E-42A8-981B-8EACEE979658}"/>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C19BEE18-FE5D-4D32-A5D7-9460EF5AEF30}"/>
              </a:ext>
            </a:extLst>
          </p:cNvPr>
          <p:cNvSpPr>
            <a:spLocks noGrp="1"/>
          </p:cNvSpPr>
          <p:nvPr>
            <p:ph type="sldNum" sz="quarter" idx="12"/>
          </p:nvPr>
        </p:nvSpPr>
        <p:spPr/>
        <p:txBody>
          <a:bodyPr/>
          <a:lstStyle/>
          <a:p>
            <a:fld id="{8B7390FE-2CFA-49B8-AE66-DBE4BCCAD6D5}" type="slidenum">
              <a:rPr lang="en-GB" smtClean="0">
                <a:solidFill>
                  <a:srgbClr val="003E7E"/>
                </a:solidFill>
              </a:rPr>
              <a:pPr/>
              <a:t>11</a:t>
            </a:fld>
            <a:endParaRPr lang="en-GB">
              <a:solidFill>
                <a:srgbClr val="003E7E"/>
              </a:solidFill>
            </a:endParaRPr>
          </a:p>
        </p:txBody>
      </p:sp>
      <p:sp>
        <p:nvSpPr>
          <p:cNvPr id="8" name="Content Placeholder 7">
            <a:extLst>
              <a:ext uri="{FF2B5EF4-FFF2-40B4-BE49-F238E27FC236}">
                <a16:creationId xmlns:a16="http://schemas.microsoft.com/office/drawing/2014/main" id="{4CFB2EE7-FB36-4D41-BEB4-F83E1ED01B38}"/>
              </a:ext>
            </a:extLst>
          </p:cNvPr>
          <p:cNvSpPr>
            <a:spLocks noGrp="1"/>
          </p:cNvSpPr>
          <p:nvPr>
            <p:ph idx="13"/>
          </p:nvPr>
        </p:nvSpPr>
        <p:spPr/>
        <p:txBody>
          <a:bodyPr/>
          <a:lstStyle/>
          <a:p>
            <a:r>
              <a:rPr lang="en-GB" sz="2400" dirty="0">
                <a:latin typeface="Georgia" panose="02040502050405020303" pitchFamily="18" charset="0"/>
              </a:rPr>
              <a:t>I see all the other people here [other residents] with their little cliques and stuff… You know, I think they [housing provider] could do a bit more to make it known that they do offer support. (Trans, non-binary, 60s, White, Town)</a:t>
            </a:r>
          </a:p>
          <a:p>
            <a:endParaRPr lang="en-GB" dirty="0"/>
          </a:p>
          <a:p>
            <a:r>
              <a:rPr lang="en-GB" sz="2400" dirty="0">
                <a:latin typeface="Georgia" panose="02040502050405020303" pitchFamily="18" charset="0"/>
              </a:rPr>
              <a:t>The [housing association] manager’s very supportive and understanding and in the main foyer the pro-active rainbow LGBT group is there. It’s good (Lesbian, White, 70s, Town)</a:t>
            </a:r>
            <a:endParaRPr lang="en-GB" sz="2400" dirty="0"/>
          </a:p>
        </p:txBody>
      </p:sp>
    </p:spTree>
    <p:extLst>
      <p:ext uri="{BB962C8B-B14F-4D97-AF65-F5344CB8AC3E}">
        <p14:creationId xmlns:p14="http://schemas.microsoft.com/office/powerpoint/2010/main" val="26877768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4873-6032-4021-AE5A-DCA3B415E451}"/>
              </a:ext>
            </a:extLst>
          </p:cNvPr>
          <p:cNvSpPr>
            <a:spLocks noGrp="1"/>
          </p:cNvSpPr>
          <p:nvPr>
            <p:ph type="title"/>
          </p:nvPr>
        </p:nvSpPr>
        <p:spPr/>
        <p:txBody>
          <a:bodyPr/>
          <a:lstStyle/>
          <a:p>
            <a:r>
              <a:rPr lang="en-GB" dirty="0"/>
              <a:t>Support, Community, Connections</a:t>
            </a:r>
          </a:p>
        </p:txBody>
      </p:sp>
      <p:sp>
        <p:nvSpPr>
          <p:cNvPr id="7" name="Content Placeholder 6">
            <a:extLst>
              <a:ext uri="{FF2B5EF4-FFF2-40B4-BE49-F238E27FC236}">
                <a16:creationId xmlns:a16="http://schemas.microsoft.com/office/drawing/2014/main" id="{919D4D31-045C-4100-BBF7-9B4BE3FF51D5}"/>
              </a:ext>
            </a:extLst>
          </p:cNvPr>
          <p:cNvSpPr>
            <a:spLocks noGrp="1"/>
          </p:cNvSpPr>
          <p:nvPr>
            <p:ph idx="1"/>
          </p:nvPr>
        </p:nvSpPr>
        <p:spPr/>
        <p:txBody>
          <a:bodyPr/>
          <a:lstStyle/>
          <a:p>
            <a:r>
              <a:rPr lang="en-GB" dirty="0"/>
              <a:t>Cannot take community connections as source of support for granted</a:t>
            </a:r>
          </a:p>
        </p:txBody>
      </p:sp>
      <p:sp>
        <p:nvSpPr>
          <p:cNvPr id="4" name="Footer Placeholder 3">
            <a:extLst>
              <a:ext uri="{FF2B5EF4-FFF2-40B4-BE49-F238E27FC236}">
                <a16:creationId xmlns:a16="http://schemas.microsoft.com/office/drawing/2014/main" id="{B8C71C99-6F47-4AA1-AA64-31DB481EA571}"/>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140746AF-DA8B-4D44-9D27-6EF042C616D2}"/>
              </a:ext>
            </a:extLst>
          </p:cNvPr>
          <p:cNvSpPr>
            <a:spLocks noGrp="1"/>
          </p:cNvSpPr>
          <p:nvPr>
            <p:ph type="sldNum" sz="quarter" idx="12"/>
          </p:nvPr>
        </p:nvSpPr>
        <p:spPr/>
        <p:txBody>
          <a:bodyPr/>
          <a:lstStyle/>
          <a:p>
            <a:fld id="{8B7390FE-2CFA-49B8-AE66-DBE4BCCAD6D5}" type="slidenum">
              <a:rPr lang="en-GB" smtClean="0">
                <a:solidFill>
                  <a:srgbClr val="003E7E"/>
                </a:solidFill>
              </a:rPr>
              <a:pPr/>
              <a:t>12</a:t>
            </a:fld>
            <a:endParaRPr lang="en-GB">
              <a:solidFill>
                <a:srgbClr val="003E7E"/>
              </a:solidFill>
            </a:endParaRPr>
          </a:p>
        </p:txBody>
      </p:sp>
      <p:graphicFrame>
        <p:nvGraphicFramePr>
          <p:cNvPr id="10" name="Chart 9">
            <a:extLst>
              <a:ext uri="{FF2B5EF4-FFF2-40B4-BE49-F238E27FC236}">
                <a16:creationId xmlns:a16="http://schemas.microsoft.com/office/drawing/2014/main" id="{F7290814-71EC-4A02-89CD-51B624820BB5}"/>
              </a:ext>
            </a:extLst>
          </p:cNvPr>
          <p:cNvGraphicFramePr/>
          <p:nvPr>
            <p:extLst>
              <p:ext uri="{D42A27DB-BD31-4B8C-83A1-F6EECF244321}">
                <p14:modId xmlns:p14="http://schemas.microsoft.com/office/powerpoint/2010/main" val="2892264413"/>
              </p:ext>
            </p:extLst>
          </p:nvPr>
        </p:nvGraphicFramePr>
        <p:xfrm>
          <a:off x="2375694" y="1998661"/>
          <a:ext cx="8034398" cy="4729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83069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11ABD3-04DC-4B30-9941-4817D519F0DC}"/>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CE638DA9-7D1A-40DE-840B-AEF44F1D5A37}"/>
              </a:ext>
            </a:extLst>
          </p:cNvPr>
          <p:cNvSpPr>
            <a:spLocks noGrp="1"/>
          </p:cNvSpPr>
          <p:nvPr>
            <p:ph type="sldNum" sz="quarter" idx="12"/>
          </p:nvPr>
        </p:nvSpPr>
        <p:spPr/>
        <p:txBody>
          <a:bodyPr/>
          <a:lstStyle/>
          <a:p>
            <a:fld id="{8B7390FE-2CFA-49B8-AE66-DBE4BCCAD6D5}" type="slidenum">
              <a:rPr lang="en-GB" smtClean="0">
                <a:solidFill>
                  <a:srgbClr val="003E7E"/>
                </a:solidFill>
              </a:rPr>
              <a:pPr/>
              <a:t>13</a:t>
            </a:fld>
            <a:endParaRPr lang="en-GB">
              <a:solidFill>
                <a:srgbClr val="003E7E"/>
              </a:solidFill>
            </a:endParaRPr>
          </a:p>
        </p:txBody>
      </p:sp>
      <p:sp>
        <p:nvSpPr>
          <p:cNvPr id="8" name="Subtitle 7">
            <a:extLst>
              <a:ext uri="{FF2B5EF4-FFF2-40B4-BE49-F238E27FC236}">
                <a16:creationId xmlns:a16="http://schemas.microsoft.com/office/drawing/2014/main" id="{27E6742B-56DB-4D2C-9E8F-78A52125A072}"/>
              </a:ext>
            </a:extLst>
          </p:cNvPr>
          <p:cNvSpPr>
            <a:spLocks noGrp="1"/>
          </p:cNvSpPr>
          <p:nvPr>
            <p:ph type="subTitle" idx="1"/>
          </p:nvPr>
        </p:nvSpPr>
        <p:spPr/>
        <p:txBody>
          <a:bodyPr/>
          <a:lstStyle/>
          <a:p>
            <a:endParaRPr lang="en-GB"/>
          </a:p>
        </p:txBody>
      </p:sp>
      <p:sp>
        <p:nvSpPr>
          <p:cNvPr id="9" name="Picture Placeholder 8">
            <a:extLst>
              <a:ext uri="{FF2B5EF4-FFF2-40B4-BE49-F238E27FC236}">
                <a16:creationId xmlns:a16="http://schemas.microsoft.com/office/drawing/2014/main" id="{F5B6770A-D814-4229-AF87-F0B3381B85EA}"/>
              </a:ext>
            </a:extLst>
          </p:cNvPr>
          <p:cNvSpPr>
            <a:spLocks noGrp="1"/>
          </p:cNvSpPr>
          <p:nvPr>
            <p:ph type="pic" sz="quarter" idx="13"/>
          </p:nvPr>
        </p:nvSpPr>
        <p:spPr/>
      </p:sp>
      <p:sp>
        <p:nvSpPr>
          <p:cNvPr id="7" name="Title 6">
            <a:extLst>
              <a:ext uri="{FF2B5EF4-FFF2-40B4-BE49-F238E27FC236}">
                <a16:creationId xmlns:a16="http://schemas.microsoft.com/office/drawing/2014/main" id="{1B2D8C57-6496-478B-8A9C-E247F8FE3D5F}"/>
              </a:ext>
            </a:extLst>
          </p:cNvPr>
          <p:cNvSpPr>
            <a:spLocks noGrp="1"/>
          </p:cNvSpPr>
          <p:nvPr>
            <p:ph type="title"/>
          </p:nvPr>
        </p:nvSpPr>
        <p:spPr/>
        <p:txBody>
          <a:bodyPr/>
          <a:lstStyle/>
          <a:p>
            <a:r>
              <a:rPr lang="en-GB" dirty="0"/>
              <a:t>What housing do LGBT+ people want later in life?</a:t>
            </a:r>
            <a:br>
              <a:rPr lang="en-GB" dirty="0"/>
            </a:br>
            <a:endParaRPr lang="en-GB" dirty="0"/>
          </a:p>
        </p:txBody>
      </p:sp>
    </p:spTree>
    <p:extLst>
      <p:ext uri="{BB962C8B-B14F-4D97-AF65-F5344CB8AC3E}">
        <p14:creationId xmlns:p14="http://schemas.microsoft.com/office/powerpoint/2010/main" val="41106936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8232A75-F588-4584-BD7B-6C3169A2205E}"/>
              </a:ext>
            </a:extLst>
          </p:cNvPr>
          <p:cNvSpPr>
            <a:spLocks noGrp="1"/>
          </p:cNvSpPr>
          <p:nvPr>
            <p:ph type="title"/>
          </p:nvPr>
        </p:nvSpPr>
        <p:spPr/>
        <p:txBody>
          <a:bodyPr/>
          <a:lstStyle/>
          <a:p>
            <a:r>
              <a:rPr lang="en-GB" dirty="0"/>
              <a:t>Choices according to gender and sexuality?</a:t>
            </a:r>
          </a:p>
        </p:txBody>
      </p:sp>
      <p:sp>
        <p:nvSpPr>
          <p:cNvPr id="8" name="Content Placeholder 7">
            <a:extLst>
              <a:ext uri="{FF2B5EF4-FFF2-40B4-BE49-F238E27FC236}">
                <a16:creationId xmlns:a16="http://schemas.microsoft.com/office/drawing/2014/main" id="{014CEA21-8ADC-4D7B-A613-D9F91EF6ADE1}"/>
              </a:ext>
            </a:extLst>
          </p:cNvPr>
          <p:cNvSpPr>
            <a:spLocks noGrp="1"/>
          </p:cNvSpPr>
          <p:nvPr>
            <p:ph idx="1"/>
          </p:nvPr>
        </p:nvSpPr>
        <p:spPr/>
        <p:txBody>
          <a:bodyPr>
            <a:normAutofit/>
          </a:bodyPr>
          <a:lstStyle/>
          <a:p>
            <a:r>
              <a:rPr lang="en-GB" dirty="0"/>
              <a:t>A lot of variability between different types of housing, we asked about</a:t>
            </a:r>
          </a:p>
          <a:p>
            <a:endParaRPr lang="en-GB" dirty="0"/>
          </a:p>
          <a:p>
            <a:pPr lvl="1"/>
            <a:r>
              <a:rPr lang="en-GB" dirty="0"/>
              <a:t>Housing for anyone</a:t>
            </a:r>
          </a:p>
          <a:p>
            <a:pPr lvl="1"/>
            <a:endParaRPr lang="en-GB" dirty="0"/>
          </a:p>
          <a:p>
            <a:pPr lvl="1"/>
            <a:r>
              <a:rPr lang="en-GB" dirty="0"/>
              <a:t>Gender specific housing</a:t>
            </a:r>
          </a:p>
          <a:p>
            <a:pPr lvl="1"/>
            <a:endParaRPr lang="en-GB" dirty="0"/>
          </a:p>
          <a:p>
            <a:pPr lvl="1"/>
            <a:r>
              <a:rPr lang="en-GB" dirty="0"/>
              <a:t>Sexual orientation/sexuality specific housing</a:t>
            </a:r>
          </a:p>
          <a:p>
            <a:pPr lvl="1"/>
            <a:endParaRPr lang="en-GB" dirty="0"/>
          </a:p>
          <a:p>
            <a:pPr lvl="1"/>
            <a:r>
              <a:rPr lang="en-GB" dirty="0"/>
              <a:t>LGBT specific housing</a:t>
            </a:r>
          </a:p>
          <a:p>
            <a:endParaRPr lang="en-GB" dirty="0"/>
          </a:p>
          <a:p>
            <a:r>
              <a:rPr lang="en-GB" dirty="0"/>
              <a:t>And also these combinations of housing with care</a:t>
            </a:r>
          </a:p>
          <a:p>
            <a:endParaRPr lang="en-GB" dirty="0"/>
          </a:p>
        </p:txBody>
      </p:sp>
      <p:sp>
        <p:nvSpPr>
          <p:cNvPr id="2" name="Footer Placeholder 1">
            <a:extLst>
              <a:ext uri="{FF2B5EF4-FFF2-40B4-BE49-F238E27FC236}">
                <a16:creationId xmlns:a16="http://schemas.microsoft.com/office/drawing/2014/main" id="{1DA701E3-8E7D-4434-AD53-B58751BE04EE}"/>
              </a:ext>
            </a:extLst>
          </p:cNvPr>
          <p:cNvSpPr>
            <a:spLocks noGrp="1"/>
          </p:cNvSpPr>
          <p:nvPr>
            <p:ph type="ftr" sz="quarter" idx="11"/>
          </p:nvPr>
        </p:nvSpPr>
        <p:spPr/>
        <p:txBody>
          <a:bodyPr/>
          <a:lstStyle/>
          <a:p>
            <a:r>
              <a:rPr lang="en-GB"/>
              <a:t>#universityofsurrey</a:t>
            </a:r>
            <a:endParaRPr lang="en-GB" dirty="0"/>
          </a:p>
        </p:txBody>
      </p:sp>
      <p:sp>
        <p:nvSpPr>
          <p:cNvPr id="3" name="Slide Number Placeholder 2">
            <a:extLst>
              <a:ext uri="{FF2B5EF4-FFF2-40B4-BE49-F238E27FC236}">
                <a16:creationId xmlns:a16="http://schemas.microsoft.com/office/drawing/2014/main" id="{C167DAB2-9B09-4182-BCC3-77CC231600BA}"/>
              </a:ext>
            </a:extLst>
          </p:cNvPr>
          <p:cNvSpPr>
            <a:spLocks noGrp="1"/>
          </p:cNvSpPr>
          <p:nvPr>
            <p:ph type="sldNum" sz="quarter" idx="12"/>
          </p:nvPr>
        </p:nvSpPr>
        <p:spPr/>
        <p:txBody>
          <a:bodyPr/>
          <a:lstStyle/>
          <a:p>
            <a:fld id="{8B7390FE-2CFA-49B8-AE66-DBE4BCCAD6D5}" type="slidenum">
              <a:rPr lang="en-GB" smtClean="0"/>
              <a:pPr/>
              <a:t>14</a:t>
            </a:fld>
            <a:endParaRPr lang="en-GB"/>
          </a:p>
        </p:txBody>
      </p:sp>
    </p:spTree>
    <p:extLst>
      <p:ext uri="{BB962C8B-B14F-4D97-AF65-F5344CB8AC3E}">
        <p14:creationId xmlns:p14="http://schemas.microsoft.com/office/powerpoint/2010/main" val="27911496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953E33-A81E-4E37-9347-F381F2CDD51D}"/>
              </a:ext>
            </a:extLst>
          </p:cNvPr>
          <p:cNvSpPr>
            <a:spLocks noGrp="1"/>
          </p:cNvSpPr>
          <p:nvPr>
            <p:ph type="title"/>
          </p:nvPr>
        </p:nvSpPr>
        <p:spPr/>
        <p:txBody>
          <a:bodyPr/>
          <a:lstStyle/>
          <a:p>
            <a:r>
              <a:rPr lang="en-GB" dirty="0"/>
              <a:t>Comparing lesbians and gay men</a:t>
            </a:r>
          </a:p>
        </p:txBody>
      </p:sp>
      <p:sp>
        <p:nvSpPr>
          <p:cNvPr id="7" name="Content Placeholder 6">
            <a:extLst>
              <a:ext uri="{FF2B5EF4-FFF2-40B4-BE49-F238E27FC236}">
                <a16:creationId xmlns:a16="http://schemas.microsoft.com/office/drawing/2014/main" id="{F300F166-AAA5-4EDA-9A3D-3C31CC4C42C7}"/>
              </a:ext>
            </a:extLst>
          </p:cNvPr>
          <p:cNvSpPr>
            <a:spLocks noGrp="1"/>
          </p:cNvSpPr>
          <p:nvPr>
            <p:ph idx="1"/>
          </p:nvPr>
        </p:nvSpPr>
        <p:spPr>
          <a:xfrm>
            <a:off x="192088" y="1646903"/>
            <a:ext cx="7688377" cy="4950748"/>
          </a:xfrm>
        </p:spPr>
        <p:txBody>
          <a:bodyPr/>
          <a:lstStyle/>
          <a:p>
            <a:endParaRPr lang="en-GB" dirty="0"/>
          </a:p>
        </p:txBody>
      </p:sp>
      <p:sp>
        <p:nvSpPr>
          <p:cNvPr id="4" name="Footer Placeholder 3">
            <a:extLst>
              <a:ext uri="{FF2B5EF4-FFF2-40B4-BE49-F238E27FC236}">
                <a16:creationId xmlns:a16="http://schemas.microsoft.com/office/drawing/2014/main" id="{E7B1DB05-5E8A-4637-B4EB-D73DD79FD8C7}"/>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60C7AB78-17AF-4C14-9E9B-B595956CBB9F}"/>
              </a:ext>
            </a:extLst>
          </p:cNvPr>
          <p:cNvSpPr>
            <a:spLocks noGrp="1"/>
          </p:cNvSpPr>
          <p:nvPr>
            <p:ph type="sldNum" sz="quarter" idx="12"/>
          </p:nvPr>
        </p:nvSpPr>
        <p:spPr/>
        <p:txBody>
          <a:bodyPr/>
          <a:lstStyle/>
          <a:p>
            <a:fld id="{8B7390FE-2CFA-49B8-AE66-DBE4BCCAD6D5}" type="slidenum">
              <a:rPr lang="en-GB" smtClean="0">
                <a:solidFill>
                  <a:srgbClr val="003E7E"/>
                </a:solidFill>
              </a:rPr>
              <a:pPr/>
              <a:t>15</a:t>
            </a:fld>
            <a:endParaRPr lang="en-GB">
              <a:solidFill>
                <a:srgbClr val="003E7E"/>
              </a:solidFill>
            </a:endParaRPr>
          </a:p>
        </p:txBody>
      </p:sp>
      <p:graphicFrame>
        <p:nvGraphicFramePr>
          <p:cNvPr id="8" name="Chart 7">
            <a:extLst>
              <a:ext uri="{FF2B5EF4-FFF2-40B4-BE49-F238E27FC236}">
                <a16:creationId xmlns:a16="http://schemas.microsoft.com/office/drawing/2014/main" id="{D9308618-4F1E-4C7C-9EF5-972266E5CA1B}"/>
              </a:ext>
            </a:extLst>
          </p:cNvPr>
          <p:cNvGraphicFramePr/>
          <p:nvPr>
            <p:extLst>
              <p:ext uri="{D42A27DB-BD31-4B8C-83A1-F6EECF244321}">
                <p14:modId xmlns:p14="http://schemas.microsoft.com/office/powerpoint/2010/main" val="1526616894"/>
              </p:ext>
            </p:extLst>
          </p:nvPr>
        </p:nvGraphicFramePr>
        <p:xfrm>
          <a:off x="282633" y="1762297"/>
          <a:ext cx="7597832" cy="46829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76071A6-F425-4ABD-9104-7B55DCAA29A2}"/>
              </a:ext>
            </a:extLst>
          </p:cNvPr>
          <p:cNvSpPr txBox="1"/>
          <p:nvPr/>
        </p:nvSpPr>
        <p:spPr>
          <a:xfrm>
            <a:off x="8053754" y="1762298"/>
            <a:ext cx="3710354"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But when ‘with care’ included, everyone wanted more specific forms of housing</a:t>
            </a:r>
          </a:p>
        </p:txBody>
      </p:sp>
    </p:spTree>
    <p:extLst>
      <p:ext uri="{BB962C8B-B14F-4D97-AF65-F5344CB8AC3E}">
        <p14:creationId xmlns:p14="http://schemas.microsoft.com/office/powerpoint/2010/main" val="219892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49D1-1346-4AE3-83DE-4E1E21B76759}"/>
              </a:ext>
            </a:extLst>
          </p:cNvPr>
          <p:cNvSpPr>
            <a:spLocks noGrp="1"/>
          </p:cNvSpPr>
          <p:nvPr>
            <p:ph type="title"/>
          </p:nvPr>
        </p:nvSpPr>
        <p:spPr/>
        <p:txBody>
          <a:bodyPr/>
          <a:lstStyle/>
          <a:p>
            <a:r>
              <a:rPr lang="en-GB" dirty="0"/>
              <a:t>Importance of difference</a:t>
            </a:r>
          </a:p>
        </p:txBody>
      </p:sp>
      <p:sp>
        <p:nvSpPr>
          <p:cNvPr id="3" name="Content Placeholder 2">
            <a:extLst>
              <a:ext uri="{FF2B5EF4-FFF2-40B4-BE49-F238E27FC236}">
                <a16:creationId xmlns:a16="http://schemas.microsoft.com/office/drawing/2014/main" id="{68A3ECC0-7ACB-4230-AB5B-7B42DBFBDB2A}"/>
              </a:ext>
            </a:extLst>
          </p:cNvPr>
          <p:cNvSpPr>
            <a:spLocks noGrp="1"/>
          </p:cNvSpPr>
          <p:nvPr>
            <p:ph idx="1"/>
          </p:nvPr>
        </p:nvSpPr>
        <p:spPr/>
        <p:txBody>
          <a:bodyPr/>
          <a:lstStyle/>
          <a:p>
            <a:r>
              <a:rPr lang="en-GB" sz="2400" dirty="0"/>
              <a:t>It’s a teensy bit of a fantasy to think we could ever be in a totally gay environment where everyone will be at one with one another. That’s not going to happen. I’m more likely to be at one with my straight friends (Gay man, BAME, 60s, City)</a:t>
            </a:r>
          </a:p>
          <a:p>
            <a:endParaRPr lang="en-GB" sz="2400" dirty="0"/>
          </a:p>
          <a:p>
            <a:endParaRPr lang="en-GB" sz="2400" dirty="0"/>
          </a:p>
          <a:p>
            <a:r>
              <a:rPr lang="en-GB" sz="2400" dirty="0"/>
              <a:t>Transphobia’s there in the LGBT world (Bisexual Trans woman, White, 60s, City)</a:t>
            </a:r>
          </a:p>
          <a:p>
            <a:endParaRPr lang="en-GB" sz="2400" dirty="0"/>
          </a:p>
          <a:p>
            <a:endParaRPr lang="en-GB" sz="2400" dirty="0"/>
          </a:p>
          <a:p>
            <a:r>
              <a:rPr lang="en-GB" sz="2400" dirty="0"/>
              <a:t>I think if I’m going to be sitting around you know watching television or listening to the radio, I want to be sure that what they want to listen to is Radio 3 (Gay man, White, 70s, City)</a:t>
            </a:r>
          </a:p>
          <a:p>
            <a:endParaRPr lang="en-GB" dirty="0"/>
          </a:p>
        </p:txBody>
      </p:sp>
      <p:sp>
        <p:nvSpPr>
          <p:cNvPr id="4" name="Footer Placeholder 3">
            <a:extLst>
              <a:ext uri="{FF2B5EF4-FFF2-40B4-BE49-F238E27FC236}">
                <a16:creationId xmlns:a16="http://schemas.microsoft.com/office/drawing/2014/main" id="{95217C76-A49C-486D-8896-A5E15483CFA9}"/>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C9A2977A-E96E-4F77-BC19-0E713F431433}"/>
              </a:ext>
            </a:extLst>
          </p:cNvPr>
          <p:cNvSpPr>
            <a:spLocks noGrp="1"/>
          </p:cNvSpPr>
          <p:nvPr>
            <p:ph type="sldNum" sz="quarter" idx="12"/>
          </p:nvPr>
        </p:nvSpPr>
        <p:spPr/>
        <p:txBody>
          <a:bodyPr/>
          <a:lstStyle/>
          <a:p>
            <a:fld id="{8B7390FE-2CFA-49B8-AE66-DBE4BCCAD6D5}" type="slidenum">
              <a:rPr lang="en-GB" smtClean="0">
                <a:solidFill>
                  <a:srgbClr val="003E7E"/>
                </a:solidFill>
              </a:rPr>
              <a:pPr/>
              <a:t>16</a:t>
            </a:fld>
            <a:endParaRPr lang="en-GB">
              <a:solidFill>
                <a:srgbClr val="003E7E"/>
              </a:solidFill>
            </a:endParaRPr>
          </a:p>
        </p:txBody>
      </p:sp>
    </p:spTree>
    <p:extLst>
      <p:ext uri="{BB962C8B-B14F-4D97-AF65-F5344CB8AC3E}">
        <p14:creationId xmlns:p14="http://schemas.microsoft.com/office/powerpoint/2010/main" val="95130021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2191-9BF4-49FE-90C7-21C84F935522}"/>
              </a:ext>
            </a:extLst>
          </p:cNvPr>
          <p:cNvSpPr>
            <a:spLocks noGrp="1"/>
          </p:cNvSpPr>
          <p:nvPr>
            <p:ph type="title"/>
          </p:nvPr>
        </p:nvSpPr>
        <p:spPr/>
        <p:txBody>
          <a:bodyPr/>
          <a:lstStyle/>
          <a:p>
            <a:r>
              <a:rPr lang="en-GB" dirty="0"/>
              <a:t>Have a mark of quality and inclusion?</a:t>
            </a:r>
          </a:p>
        </p:txBody>
      </p:sp>
      <p:sp>
        <p:nvSpPr>
          <p:cNvPr id="3" name="Content Placeholder 2">
            <a:extLst>
              <a:ext uri="{FF2B5EF4-FFF2-40B4-BE49-F238E27FC236}">
                <a16:creationId xmlns:a16="http://schemas.microsoft.com/office/drawing/2014/main" id="{7B8B27B6-7DDF-4DC3-8743-263135439BCF}"/>
              </a:ext>
            </a:extLst>
          </p:cNvPr>
          <p:cNvSpPr>
            <a:spLocks noGrp="1"/>
          </p:cNvSpPr>
          <p:nvPr>
            <p:ph idx="1"/>
          </p:nvPr>
        </p:nvSpPr>
        <p:spPr/>
        <p:txBody>
          <a:bodyPr/>
          <a:lstStyle/>
          <a:p>
            <a:r>
              <a:rPr lang="en-GB" dirty="0"/>
              <a:t>Three quarters of participants in both surveys felt that is was a good idea</a:t>
            </a:r>
          </a:p>
        </p:txBody>
      </p:sp>
      <p:sp>
        <p:nvSpPr>
          <p:cNvPr id="4" name="Footer Placeholder 3">
            <a:extLst>
              <a:ext uri="{FF2B5EF4-FFF2-40B4-BE49-F238E27FC236}">
                <a16:creationId xmlns:a16="http://schemas.microsoft.com/office/drawing/2014/main" id="{E7065208-2D42-44F5-9B1F-F7E130B0BEF3}"/>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7223D8CA-8193-4A4B-9122-11D837CA4B04}"/>
              </a:ext>
            </a:extLst>
          </p:cNvPr>
          <p:cNvSpPr>
            <a:spLocks noGrp="1"/>
          </p:cNvSpPr>
          <p:nvPr>
            <p:ph type="sldNum" sz="quarter" idx="12"/>
          </p:nvPr>
        </p:nvSpPr>
        <p:spPr/>
        <p:txBody>
          <a:bodyPr/>
          <a:lstStyle/>
          <a:p>
            <a:fld id="{8B7390FE-2CFA-49B8-AE66-DBE4BCCAD6D5}" type="slidenum">
              <a:rPr lang="en-GB" smtClean="0">
                <a:solidFill>
                  <a:srgbClr val="003E7E"/>
                </a:solidFill>
              </a:rPr>
              <a:pPr/>
              <a:t>17</a:t>
            </a:fld>
            <a:endParaRPr lang="en-GB">
              <a:solidFill>
                <a:srgbClr val="003E7E"/>
              </a:solidFill>
            </a:endParaRPr>
          </a:p>
        </p:txBody>
      </p:sp>
      <p:pic>
        <p:nvPicPr>
          <p:cNvPr id="8" name="Content Placeholder 7">
            <a:extLst>
              <a:ext uri="{FF2B5EF4-FFF2-40B4-BE49-F238E27FC236}">
                <a16:creationId xmlns:a16="http://schemas.microsoft.com/office/drawing/2014/main" id="{B5401936-2ABA-4C72-9582-C3D1EA2DA619}"/>
              </a:ext>
            </a:extLst>
          </p:cNvPr>
          <p:cNvPicPr>
            <a:picLocks noGrp="1" noChangeAspect="1"/>
          </p:cNvPicPr>
          <p:nvPr>
            <p:ph idx="13"/>
          </p:nvPr>
        </p:nvPicPr>
        <p:blipFill>
          <a:blip r:embed="rId3"/>
          <a:stretch>
            <a:fillRect/>
          </a:stretch>
        </p:blipFill>
        <p:spPr>
          <a:xfrm>
            <a:off x="513601" y="2178767"/>
            <a:ext cx="3179168" cy="4339449"/>
          </a:xfrm>
        </p:spPr>
      </p:pic>
      <p:sp>
        <p:nvSpPr>
          <p:cNvPr id="9" name="TextBox 8">
            <a:extLst>
              <a:ext uri="{FF2B5EF4-FFF2-40B4-BE49-F238E27FC236}">
                <a16:creationId xmlns:a16="http://schemas.microsoft.com/office/drawing/2014/main" id="{5BA1CF20-F0F6-41CD-9215-566FD9BC9560}"/>
              </a:ext>
            </a:extLst>
          </p:cNvPr>
          <p:cNvSpPr txBox="1"/>
          <p:nvPr/>
        </p:nvSpPr>
        <p:spPr>
          <a:xfrm>
            <a:off x="5772944" y="2820332"/>
            <a:ext cx="4712677" cy="923330"/>
          </a:xfrm>
          <a:prstGeom prst="rect">
            <a:avLst/>
          </a:prstGeom>
          <a:noFill/>
        </p:spPr>
        <p:txBody>
          <a:bodyPr wrap="square" rtlCol="0">
            <a:spAutoFit/>
          </a:bodyPr>
          <a:lstStyle/>
          <a:p>
            <a:r>
              <a:rPr lang="en-GB" dirty="0"/>
              <a:t>The pledge is free to sign up to and offers an easy-to-adopt framework to encourage dialogue with involved LGBTQ+ residents. </a:t>
            </a:r>
          </a:p>
        </p:txBody>
      </p:sp>
      <p:pic>
        <p:nvPicPr>
          <p:cNvPr id="10" name="Picture 9">
            <a:extLst>
              <a:ext uri="{FF2B5EF4-FFF2-40B4-BE49-F238E27FC236}">
                <a16:creationId xmlns:a16="http://schemas.microsoft.com/office/drawing/2014/main" id="{84F5B886-7A68-4D74-8BB3-98F81315546F}"/>
              </a:ext>
            </a:extLst>
          </p:cNvPr>
          <p:cNvPicPr>
            <a:picLocks noChangeAspect="1"/>
          </p:cNvPicPr>
          <p:nvPr/>
        </p:nvPicPr>
        <p:blipFill>
          <a:blip r:embed="rId4"/>
          <a:stretch>
            <a:fillRect/>
          </a:stretch>
        </p:blipFill>
        <p:spPr>
          <a:xfrm>
            <a:off x="4610649" y="4356494"/>
            <a:ext cx="2970700" cy="1124049"/>
          </a:xfrm>
          <a:prstGeom prst="rect">
            <a:avLst/>
          </a:prstGeom>
        </p:spPr>
      </p:pic>
      <p:pic>
        <p:nvPicPr>
          <p:cNvPr id="11" name="Picture 10">
            <a:extLst>
              <a:ext uri="{FF2B5EF4-FFF2-40B4-BE49-F238E27FC236}">
                <a16:creationId xmlns:a16="http://schemas.microsoft.com/office/drawing/2014/main" id="{970AED20-1BDF-448F-A227-5568219280F1}"/>
              </a:ext>
            </a:extLst>
          </p:cNvPr>
          <p:cNvPicPr>
            <a:picLocks noChangeAspect="1"/>
          </p:cNvPicPr>
          <p:nvPr/>
        </p:nvPicPr>
        <p:blipFill>
          <a:blip r:embed="rId5"/>
          <a:stretch>
            <a:fillRect/>
          </a:stretch>
        </p:blipFill>
        <p:spPr>
          <a:xfrm>
            <a:off x="8383100" y="4345403"/>
            <a:ext cx="2970700" cy="1146229"/>
          </a:xfrm>
          <a:prstGeom prst="rect">
            <a:avLst/>
          </a:prstGeom>
        </p:spPr>
      </p:pic>
      <p:sp>
        <p:nvSpPr>
          <p:cNvPr id="6" name="TextBox 5">
            <a:extLst>
              <a:ext uri="{FF2B5EF4-FFF2-40B4-BE49-F238E27FC236}">
                <a16:creationId xmlns:a16="http://schemas.microsoft.com/office/drawing/2014/main" id="{902250F7-DB3F-4D7D-BD14-CF22C52CDE1A}"/>
              </a:ext>
            </a:extLst>
          </p:cNvPr>
          <p:cNvSpPr txBox="1"/>
          <p:nvPr/>
        </p:nvSpPr>
        <p:spPr>
          <a:xfrm>
            <a:off x="6095999" y="5962409"/>
            <a:ext cx="3772451" cy="646331"/>
          </a:xfrm>
          <a:prstGeom prst="rect">
            <a:avLst/>
          </a:prstGeom>
          <a:noFill/>
        </p:spPr>
        <p:txBody>
          <a:bodyPr wrap="square" rtlCol="0">
            <a:spAutoFit/>
          </a:bodyPr>
          <a:lstStyle/>
          <a:p>
            <a:r>
              <a:rPr lang="en-GB" dirty="0">
                <a:hlinkClick r:id="rId6"/>
              </a:rPr>
              <a:t>HouseProud_LGBT@outlook.com</a:t>
            </a:r>
            <a:r>
              <a:rPr lang="en-GB" dirty="0"/>
              <a:t>  </a:t>
            </a:r>
          </a:p>
          <a:p>
            <a:endParaRPr lang="en-GB" dirty="0"/>
          </a:p>
        </p:txBody>
      </p:sp>
    </p:spTree>
    <p:extLst>
      <p:ext uri="{BB962C8B-B14F-4D97-AF65-F5344CB8AC3E}">
        <p14:creationId xmlns:p14="http://schemas.microsoft.com/office/powerpoint/2010/main" val="125583742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2207-36D6-48D9-8CB6-5A282D82BAAC}"/>
              </a:ext>
            </a:extLst>
          </p:cNvPr>
          <p:cNvSpPr>
            <a:spLocks noGrp="1"/>
          </p:cNvSpPr>
          <p:nvPr>
            <p:ph type="title"/>
          </p:nvPr>
        </p:nvSpPr>
        <p:spPr/>
        <p:txBody>
          <a:bodyPr/>
          <a:lstStyle/>
          <a:p>
            <a:r>
              <a:rPr lang="en-GB" dirty="0"/>
              <a:t>What we need to see</a:t>
            </a:r>
          </a:p>
        </p:txBody>
      </p:sp>
      <p:sp>
        <p:nvSpPr>
          <p:cNvPr id="13" name="Content Placeholder 12">
            <a:extLst>
              <a:ext uri="{FF2B5EF4-FFF2-40B4-BE49-F238E27FC236}">
                <a16:creationId xmlns:a16="http://schemas.microsoft.com/office/drawing/2014/main" id="{CEBE5BE0-742F-4057-B41E-35DE99F869D3}"/>
              </a:ext>
            </a:extLst>
          </p:cNvPr>
          <p:cNvSpPr>
            <a:spLocks noGrp="1"/>
          </p:cNvSpPr>
          <p:nvPr>
            <p:ph idx="1"/>
          </p:nvPr>
        </p:nvSpPr>
        <p:spPr>
          <a:xfrm>
            <a:off x="192088" y="1646903"/>
            <a:ext cx="5326691" cy="4950748"/>
          </a:xfrm>
        </p:spPr>
        <p:txBody>
          <a:bodyPr/>
          <a:lstStyle/>
          <a:p>
            <a:r>
              <a:rPr lang="en-GB" dirty="0"/>
              <a:t>More research with specific groups and better understanding of diverse needs</a:t>
            </a:r>
          </a:p>
          <a:p>
            <a:endParaRPr lang="en-GB" dirty="0"/>
          </a:p>
          <a:p>
            <a:r>
              <a:rPr lang="en-GB" dirty="0"/>
              <a:t>More active engagement between housing providers and LGBT+ housing support organisations </a:t>
            </a:r>
          </a:p>
          <a:p>
            <a:endParaRPr lang="en-GB" dirty="0"/>
          </a:p>
          <a:p>
            <a:r>
              <a:rPr lang="en-GB" dirty="0"/>
              <a:t>More active engagement with LGBT+ people about housing</a:t>
            </a:r>
          </a:p>
          <a:p>
            <a:endParaRPr lang="en-GB" dirty="0"/>
          </a:p>
          <a:p>
            <a:endParaRPr lang="en-GB" dirty="0"/>
          </a:p>
        </p:txBody>
      </p:sp>
      <p:sp>
        <p:nvSpPr>
          <p:cNvPr id="4" name="Footer Placeholder 3">
            <a:extLst>
              <a:ext uri="{FF2B5EF4-FFF2-40B4-BE49-F238E27FC236}">
                <a16:creationId xmlns:a16="http://schemas.microsoft.com/office/drawing/2014/main" id="{4E48D972-D731-49C8-9C95-8B1862E04CE7}"/>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46E13105-4C6B-4A19-B163-CB29FDDD160F}"/>
              </a:ext>
            </a:extLst>
          </p:cNvPr>
          <p:cNvSpPr>
            <a:spLocks noGrp="1"/>
          </p:cNvSpPr>
          <p:nvPr>
            <p:ph type="sldNum" sz="quarter" idx="12"/>
          </p:nvPr>
        </p:nvSpPr>
        <p:spPr/>
        <p:txBody>
          <a:bodyPr/>
          <a:lstStyle/>
          <a:p>
            <a:fld id="{8B7390FE-2CFA-49B8-AE66-DBE4BCCAD6D5}" type="slidenum">
              <a:rPr lang="en-GB" smtClean="0">
                <a:solidFill>
                  <a:srgbClr val="003E7E"/>
                </a:solidFill>
              </a:rPr>
              <a:pPr/>
              <a:t>18</a:t>
            </a:fld>
            <a:endParaRPr lang="en-GB">
              <a:solidFill>
                <a:srgbClr val="003E7E"/>
              </a:solidFill>
            </a:endParaRPr>
          </a:p>
        </p:txBody>
      </p:sp>
      <p:sp>
        <p:nvSpPr>
          <p:cNvPr id="15" name="Content Placeholder 14">
            <a:extLst>
              <a:ext uri="{FF2B5EF4-FFF2-40B4-BE49-F238E27FC236}">
                <a16:creationId xmlns:a16="http://schemas.microsoft.com/office/drawing/2014/main" id="{E757D846-688A-4F6A-B50E-3FBC2CD9402A}"/>
              </a:ext>
            </a:extLst>
          </p:cNvPr>
          <p:cNvSpPr>
            <a:spLocks noGrp="1"/>
          </p:cNvSpPr>
          <p:nvPr>
            <p:ph idx="13"/>
          </p:nvPr>
        </p:nvSpPr>
        <p:spPr>
          <a:xfrm>
            <a:off x="5518779" y="1655037"/>
            <a:ext cx="6735299" cy="3967240"/>
          </a:xfrm>
          <a:prstGeom prst="rect">
            <a:avLst/>
          </a:prstGeom>
          <a:noFill/>
        </p:spPr>
        <p:txBody>
          <a:bodyPr wrap="square" lIns="91440" tIns="45720" rIns="91440" bIns="45720">
            <a:spAutoFit/>
          </a:bodyPr>
          <a:lstStyle/>
          <a:p>
            <a:pPr marL="0" indent="0" algn="ctr">
              <a:buNone/>
            </a:pPr>
            <a:r>
              <a:rPr lang="en-US" sz="3600" b="1" cap="none" spc="0" dirty="0">
                <a:ln w="10160">
                  <a:solidFill>
                    <a:schemeClr val="accent5"/>
                  </a:solidFill>
                  <a:prstDash val="solid"/>
                </a:ln>
                <a:solidFill>
                  <a:srgbClr val="7030A0"/>
                </a:solidFill>
                <a:effectLst>
                  <a:outerShdw blurRad="38100" dist="22860" dir="5400000" algn="tl" rotWithShape="0">
                    <a:srgbClr val="000000">
                      <a:alpha val="30000"/>
                    </a:srgbClr>
                  </a:outerShdw>
                </a:effectLst>
              </a:rPr>
              <a:t>H</a:t>
            </a:r>
            <a:r>
              <a:rPr lang="en-U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o</a:t>
            </a:r>
            <a:r>
              <a:rPr lang="en-US" sz="3600" b="1" cap="none" spc="0" dirty="0">
                <a:ln w="10160">
                  <a:solidFill>
                    <a:schemeClr val="accent5"/>
                  </a:solidFill>
                  <a:prstDash val="solid"/>
                </a:ln>
                <a:solidFill>
                  <a:srgbClr val="00B0F0"/>
                </a:solidFill>
                <a:effectLst>
                  <a:outerShdw blurRad="38100" dist="22860" dir="5400000" algn="tl" rotWithShape="0">
                    <a:srgbClr val="000000">
                      <a:alpha val="30000"/>
                    </a:srgbClr>
                  </a:outerShdw>
                </a:effectLst>
              </a:rPr>
              <a:t>u</a:t>
            </a:r>
            <a:r>
              <a:rPr lang="en-US" sz="3600" b="1" cap="none" spc="0" dirty="0">
                <a:ln w="10160">
                  <a:solidFill>
                    <a:schemeClr val="accent5"/>
                  </a:solidFill>
                  <a:prstDash val="solid"/>
                </a:ln>
                <a:solidFill>
                  <a:srgbClr val="00B050"/>
                </a:solidFill>
                <a:effectLst>
                  <a:outerShdw blurRad="38100" dist="22860" dir="5400000" algn="tl" rotWithShape="0">
                    <a:srgbClr val="000000">
                      <a:alpha val="30000"/>
                    </a:srgbClr>
                  </a:outerShdw>
                </a:effectLst>
              </a:rPr>
              <a:t>s</a:t>
            </a:r>
            <a:r>
              <a:rPr lang="en-US" sz="36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rPr>
              <a:t>i</a:t>
            </a:r>
            <a:r>
              <a:rPr lang="en-US" sz="3600" b="1" cap="none" spc="0" dirty="0">
                <a:ln w="10160">
                  <a:solidFill>
                    <a:schemeClr val="accent5"/>
                  </a:solidFill>
                  <a:prstDash val="solid"/>
                </a:ln>
                <a:solidFill>
                  <a:srgbClr val="FFC000"/>
                </a:solidFill>
                <a:effectLst>
                  <a:outerShdw blurRad="38100" dist="22860" dir="5400000" algn="tl" rotWithShape="0">
                    <a:srgbClr val="000000">
                      <a:alpha val="30000"/>
                    </a:srgbClr>
                  </a:outerShdw>
                </a:effectLst>
              </a:rPr>
              <a:t>n</a:t>
            </a:r>
            <a:r>
              <a:rPr lang="en-US" sz="36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g</a:t>
            </a:r>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a:p>
            <a:pPr marL="0" indent="0" algn="ctr">
              <a:buNone/>
            </a:pP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with</a:t>
            </a:r>
            <a:r>
              <a:rPr lang="en-US" sz="36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rPr>
              <a:t> </a:t>
            </a:r>
            <a:r>
              <a:rPr lang="en-US" sz="3600" b="1" dirty="0">
                <a:ln w="6600">
                  <a:solidFill>
                    <a:schemeClr val="accent2"/>
                  </a:solidFill>
                  <a:prstDash val="solid"/>
                </a:ln>
                <a:solidFill>
                  <a:srgbClr val="FFFFFF"/>
                </a:solidFill>
                <a:effectLst>
                  <a:outerShdw dist="38100" dir="2700000" algn="tl" rotWithShape="0">
                    <a:schemeClr val="accent2"/>
                  </a:outerShdw>
                </a:effectLst>
              </a:rPr>
              <a:t>Pride</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a:p>
            <a:pPr marL="0" indent="0" algn="ctr">
              <a:buNone/>
            </a:pPr>
            <a:r>
              <a:rPr lang="en-US" sz="3600" b="1" dirty="0">
                <a:ln w="6600">
                  <a:solidFill>
                    <a:schemeClr val="accent2"/>
                  </a:solidFill>
                  <a:prstDash val="solid"/>
                </a:ln>
                <a:solidFill>
                  <a:srgbClr val="D9D9D9"/>
                </a:solidFill>
                <a:effectLst>
                  <a:outerShdw dist="38100" dir="2700000" algn="tl" rotWithShape="0">
                    <a:schemeClr val="accent2"/>
                  </a:outerShdw>
                </a:effectLst>
              </a:rPr>
              <a:t>Workshop about </a:t>
            </a:r>
            <a:r>
              <a:rPr lang="en-US" sz="3600" b="1">
                <a:ln w="6600">
                  <a:solidFill>
                    <a:schemeClr val="accent2"/>
                  </a:solidFill>
                  <a:prstDash val="solid"/>
                </a:ln>
                <a:solidFill>
                  <a:srgbClr val="D9D9D9"/>
                </a:solidFill>
                <a:effectLst>
                  <a:outerShdw dist="38100" dir="2700000" algn="tl" rotWithShape="0">
                    <a:schemeClr val="accent2"/>
                  </a:outerShdw>
                </a:effectLst>
              </a:rPr>
              <a:t>Pledge Scheme </a:t>
            </a:r>
            <a:r>
              <a:rPr lang="en-US" sz="3600" b="1" dirty="0">
                <a:ln w="6600">
                  <a:solidFill>
                    <a:schemeClr val="accent2"/>
                  </a:solidFill>
                  <a:prstDash val="solid"/>
                </a:ln>
                <a:solidFill>
                  <a:srgbClr val="D9D9D9"/>
                </a:solidFill>
                <a:effectLst>
                  <a:outerShdw dist="38100" dir="2700000" algn="tl" rotWithShape="0">
                    <a:schemeClr val="accent2"/>
                  </a:outerShdw>
                </a:effectLst>
              </a:rPr>
              <a:t>in January 2020 </a:t>
            </a:r>
          </a:p>
          <a:p>
            <a:pPr marL="0" indent="0" algn="ctr">
              <a:buNone/>
            </a:pPr>
            <a:r>
              <a:rPr lang="en-US" sz="3600" b="1" dirty="0">
                <a:ln w="6600">
                  <a:solidFill>
                    <a:schemeClr val="accent2"/>
                  </a:solidFill>
                  <a:prstDash val="solid"/>
                </a:ln>
                <a:solidFill>
                  <a:srgbClr val="D9D9D9"/>
                </a:solidFill>
                <a:effectLst>
                  <a:outerShdw dist="38100" dir="2700000" algn="tl" rotWithShape="0">
                    <a:schemeClr val="accent2"/>
                  </a:outerShdw>
                </a:effectLst>
              </a:rPr>
              <a:t>email </a:t>
            </a:r>
            <a:r>
              <a:rPr lang="en-US" sz="3600" b="1" dirty="0">
                <a:ln w="6600">
                  <a:solidFill>
                    <a:schemeClr val="accent2"/>
                  </a:solidFill>
                  <a:prstDash val="solid"/>
                </a:ln>
                <a:solidFill>
                  <a:srgbClr val="D9D9D9"/>
                </a:solidFill>
                <a:effectLst>
                  <a:outerShdw dist="38100" dir="2700000" algn="tl" rotWithShape="0">
                    <a:schemeClr val="accent2"/>
                  </a:outerShdw>
                </a:effectLst>
                <a:hlinkClick r:id="rId3"/>
              </a:rPr>
              <a:t>Andrew.king@surrey.ac.uk</a:t>
            </a:r>
            <a:r>
              <a:rPr lang="en-US" sz="3600" b="1" dirty="0">
                <a:ln w="6600">
                  <a:solidFill>
                    <a:schemeClr val="accent2"/>
                  </a:solidFill>
                  <a:prstDash val="solid"/>
                </a:ln>
                <a:solidFill>
                  <a:srgbClr val="D9D9D9"/>
                </a:solidFill>
                <a:effectLst>
                  <a:outerShdw dist="38100" dir="2700000" algn="tl" rotWithShape="0">
                    <a:schemeClr val="accent2"/>
                  </a:outerShdw>
                </a:effectLst>
              </a:rPr>
              <a:t> for details</a:t>
            </a:r>
            <a:endParaRPr lang="en-US" sz="3600" b="1" cap="none" spc="0" dirty="0">
              <a:ln w="10160">
                <a:solidFill>
                  <a:schemeClr val="accent5"/>
                </a:solidFill>
                <a:prstDash val="solid"/>
              </a:ln>
              <a:solidFill>
                <a:srgbClr val="D9D9D9"/>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81A0FE94-DB2E-486C-AD56-D18364BCA37E}"/>
              </a:ext>
            </a:extLst>
          </p:cNvPr>
          <p:cNvPicPr>
            <a:picLocks noChangeAspect="1"/>
          </p:cNvPicPr>
          <p:nvPr/>
        </p:nvPicPr>
        <p:blipFill>
          <a:blip r:embed="rId4"/>
          <a:stretch>
            <a:fillRect/>
          </a:stretch>
        </p:blipFill>
        <p:spPr>
          <a:xfrm>
            <a:off x="192088" y="5447215"/>
            <a:ext cx="2381249" cy="1090612"/>
          </a:xfrm>
          <a:prstGeom prst="rect">
            <a:avLst/>
          </a:prstGeom>
        </p:spPr>
      </p:pic>
      <p:pic>
        <p:nvPicPr>
          <p:cNvPr id="8" name="Picture 7">
            <a:extLst>
              <a:ext uri="{FF2B5EF4-FFF2-40B4-BE49-F238E27FC236}">
                <a16:creationId xmlns:a16="http://schemas.microsoft.com/office/drawing/2014/main" id="{23595BF9-599E-46FA-A01B-7707B9810C6B}"/>
              </a:ext>
            </a:extLst>
          </p:cNvPr>
          <p:cNvPicPr>
            <a:picLocks noChangeAspect="1"/>
          </p:cNvPicPr>
          <p:nvPr/>
        </p:nvPicPr>
        <p:blipFill>
          <a:blip r:embed="rId5"/>
          <a:stretch>
            <a:fillRect/>
          </a:stretch>
        </p:blipFill>
        <p:spPr>
          <a:xfrm>
            <a:off x="2927932" y="5447215"/>
            <a:ext cx="1368742" cy="1140618"/>
          </a:xfrm>
          <a:prstGeom prst="rect">
            <a:avLst/>
          </a:prstGeom>
        </p:spPr>
      </p:pic>
      <p:pic>
        <p:nvPicPr>
          <p:cNvPr id="10" name="Picture 9">
            <a:extLst>
              <a:ext uri="{FF2B5EF4-FFF2-40B4-BE49-F238E27FC236}">
                <a16:creationId xmlns:a16="http://schemas.microsoft.com/office/drawing/2014/main" id="{C5F30DA2-EC4D-46D8-AFE4-96B4B1897A07}"/>
              </a:ext>
            </a:extLst>
          </p:cNvPr>
          <p:cNvPicPr>
            <a:picLocks noChangeAspect="1"/>
          </p:cNvPicPr>
          <p:nvPr/>
        </p:nvPicPr>
        <p:blipFill>
          <a:blip r:embed="rId6"/>
          <a:stretch>
            <a:fillRect/>
          </a:stretch>
        </p:blipFill>
        <p:spPr>
          <a:xfrm>
            <a:off x="6339237" y="5721113"/>
            <a:ext cx="2781764" cy="787107"/>
          </a:xfrm>
          <a:prstGeom prst="rect">
            <a:avLst/>
          </a:prstGeom>
        </p:spPr>
      </p:pic>
      <p:pic>
        <p:nvPicPr>
          <p:cNvPr id="12" name="Picture 11">
            <a:extLst>
              <a:ext uri="{FF2B5EF4-FFF2-40B4-BE49-F238E27FC236}">
                <a16:creationId xmlns:a16="http://schemas.microsoft.com/office/drawing/2014/main" id="{CA14836E-0A88-47BD-B8B7-F14CEC7E4C92}"/>
              </a:ext>
            </a:extLst>
          </p:cNvPr>
          <p:cNvPicPr>
            <a:picLocks noChangeAspect="1"/>
          </p:cNvPicPr>
          <p:nvPr/>
        </p:nvPicPr>
        <p:blipFill>
          <a:blip r:embed="rId7"/>
          <a:stretch>
            <a:fillRect/>
          </a:stretch>
        </p:blipFill>
        <p:spPr>
          <a:xfrm>
            <a:off x="4539911" y="5481784"/>
            <a:ext cx="1556089" cy="1246041"/>
          </a:xfrm>
          <a:prstGeom prst="rect">
            <a:avLst/>
          </a:prstGeom>
        </p:spPr>
      </p:pic>
    </p:spTree>
    <p:extLst>
      <p:ext uri="{BB962C8B-B14F-4D97-AF65-F5344CB8AC3E}">
        <p14:creationId xmlns:p14="http://schemas.microsoft.com/office/powerpoint/2010/main" val="244420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A403CFE-C891-4B82-911E-6A2BBF728509}"/>
              </a:ext>
            </a:extLst>
          </p:cNvPr>
          <p:cNvSpPr>
            <a:spLocks noGrp="1"/>
          </p:cNvSpPr>
          <p:nvPr>
            <p:ph type="ftr" sz="quarter" idx="4294967295"/>
          </p:nvPr>
        </p:nvSpPr>
        <p:spPr>
          <a:xfrm>
            <a:off x="0" y="6597650"/>
            <a:ext cx="11161713" cy="260350"/>
          </a:xfrm>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2403F587-BB20-4990-93A0-A5F83C1C2970}"/>
              </a:ext>
            </a:extLst>
          </p:cNvPr>
          <p:cNvSpPr>
            <a:spLocks noGrp="1"/>
          </p:cNvSpPr>
          <p:nvPr>
            <p:ph type="sldNum" sz="quarter" idx="4294967295"/>
          </p:nvPr>
        </p:nvSpPr>
        <p:spPr>
          <a:xfrm>
            <a:off x="11545888" y="6597650"/>
            <a:ext cx="646112" cy="260350"/>
          </a:xfrm>
        </p:spPr>
        <p:txBody>
          <a:bodyPr/>
          <a:lstStyle/>
          <a:p>
            <a:fld id="{8B7390FE-2CFA-49B8-AE66-DBE4BCCAD6D5}" type="slidenum">
              <a:rPr lang="en-GB" smtClean="0">
                <a:solidFill>
                  <a:srgbClr val="003E7E"/>
                </a:solidFill>
              </a:rPr>
              <a:pPr/>
              <a:t>19</a:t>
            </a:fld>
            <a:endParaRPr lang="en-GB">
              <a:solidFill>
                <a:srgbClr val="003E7E"/>
              </a:solidFill>
            </a:endParaRPr>
          </a:p>
        </p:txBody>
      </p:sp>
      <p:sp>
        <p:nvSpPr>
          <p:cNvPr id="7" name="Rectangle 6">
            <a:extLst>
              <a:ext uri="{FF2B5EF4-FFF2-40B4-BE49-F238E27FC236}">
                <a16:creationId xmlns:a16="http://schemas.microsoft.com/office/drawing/2014/main" id="{9BA2E345-1542-4D38-AE6E-65FEE4FD88AB}"/>
              </a:ext>
            </a:extLst>
          </p:cNvPr>
          <p:cNvSpPr/>
          <p:nvPr/>
        </p:nvSpPr>
        <p:spPr>
          <a:xfrm>
            <a:off x="4272431" y="1261628"/>
            <a:ext cx="3647152"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a:t>
            </a:r>
          </a:p>
        </p:txBody>
      </p:sp>
      <p:sp>
        <p:nvSpPr>
          <p:cNvPr id="2" name="TextBox 1">
            <a:extLst>
              <a:ext uri="{FF2B5EF4-FFF2-40B4-BE49-F238E27FC236}">
                <a16:creationId xmlns:a16="http://schemas.microsoft.com/office/drawing/2014/main" id="{B7C7452B-862C-4D7C-97D4-8A4C45C157B0}"/>
              </a:ext>
            </a:extLst>
          </p:cNvPr>
          <p:cNvSpPr txBox="1"/>
          <p:nvPr/>
        </p:nvSpPr>
        <p:spPr>
          <a:xfrm>
            <a:off x="3281119" y="4686163"/>
            <a:ext cx="8264769" cy="769441"/>
          </a:xfrm>
          <a:prstGeom prst="rect">
            <a:avLst/>
          </a:prstGeom>
          <a:noFill/>
        </p:spPr>
        <p:txBody>
          <a:bodyPr wrap="square" rtlCol="0">
            <a:spAutoFit/>
          </a:bodyPr>
          <a:lstStyle/>
          <a:p>
            <a:r>
              <a:rPr lang="en-GB" sz="4400" dirty="0">
                <a:solidFill>
                  <a:schemeClr val="bg1"/>
                </a:solidFill>
                <a:hlinkClick r:id="rId3">
                  <a:extLst>
                    <a:ext uri="{A12FA001-AC4F-418D-AE19-62706E023703}">
                      <ahyp:hlinkClr xmlns:ahyp="http://schemas.microsoft.com/office/drawing/2018/hyperlinkcolor" val="tx"/>
                    </a:ext>
                  </a:extLst>
                </a:hlinkClick>
              </a:rPr>
              <a:t>andrew.king@surrey.ac.uk</a:t>
            </a:r>
            <a:r>
              <a:rPr lang="en-GB" sz="4400" dirty="0">
                <a:solidFill>
                  <a:schemeClr val="bg1"/>
                </a:solidFill>
              </a:rPr>
              <a:t> </a:t>
            </a:r>
          </a:p>
        </p:txBody>
      </p:sp>
    </p:spTree>
    <p:extLst>
      <p:ext uri="{BB962C8B-B14F-4D97-AF65-F5344CB8AC3E}">
        <p14:creationId xmlns:p14="http://schemas.microsoft.com/office/powerpoint/2010/main" val="197695432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2089" y="152400"/>
            <a:ext cx="8090266" cy="1342103"/>
          </a:xfrm>
        </p:spPr>
        <p:txBody>
          <a:bodyPr>
            <a:normAutofit/>
          </a:bodyPr>
          <a:lstStyle/>
          <a:p>
            <a:r>
              <a:rPr lang="en-GB" b="1" dirty="0"/>
              <a:t>Why research about LGBT+ people and housing later in life is needed</a:t>
            </a:r>
          </a:p>
        </p:txBody>
      </p:sp>
      <p:sp>
        <p:nvSpPr>
          <p:cNvPr id="8" name="Content Placeholder 7"/>
          <p:cNvSpPr>
            <a:spLocks noGrp="1"/>
          </p:cNvSpPr>
          <p:nvPr>
            <p:ph sz="half" idx="2"/>
          </p:nvPr>
        </p:nvSpPr>
        <p:spPr>
          <a:xfrm>
            <a:off x="192087" y="1796143"/>
            <a:ext cx="7576457" cy="4923885"/>
          </a:xfrm>
        </p:spPr>
        <p:txBody>
          <a:bodyPr>
            <a:noAutofit/>
          </a:bodyPr>
          <a:lstStyle/>
          <a:p>
            <a:r>
              <a:rPr lang="en-GB" sz="2400" dirty="0"/>
              <a:t>Most LGBT+ people want to and will age in place</a:t>
            </a:r>
          </a:p>
          <a:p>
            <a:endParaRPr lang="en-GB" sz="2400" dirty="0"/>
          </a:p>
          <a:p>
            <a:r>
              <a:rPr lang="en-GB" sz="2400" dirty="0"/>
              <a:t>Social networks, LGBT+ friends and ‘families of choice’ are very important, so connections within community are key</a:t>
            </a:r>
          </a:p>
          <a:p>
            <a:endParaRPr lang="en-GB" sz="2400" dirty="0"/>
          </a:p>
          <a:p>
            <a:r>
              <a:rPr lang="en-GB" sz="2400" dirty="0"/>
              <a:t>Care homes/Retirement Housing/Sheltered Housing/Housing with care are of key concern</a:t>
            </a:r>
          </a:p>
          <a:p>
            <a:endParaRPr lang="en-GB" sz="2400" dirty="0"/>
          </a:p>
          <a:p>
            <a:r>
              <a:rPr lang="en-GB" sz="2400" dirty="0"/>
              <a:t>Lack of evidence concerning older LGBT+ people and housing and LGBT+ people who live in social housing</a:t>
            </a:r>
          </a:p>
          <a:p>
            <a:pPr marL="0" indent="0">
              <a:buNone/>
            </a:pPr>
            <a:endParaRPr lang="en-GB" sz="2400" dirty="0"/>
          </a:p>
        </p:txBody>
      </p:sp>
      <p:pic>
        <p:nvPicPr>
          <p:cNvPr id="3" name="Picture 2">
            <a:extLst>
              <a:ext uri="{FF2B5EF4-FFF2-40B4-BE49-F238E27FC236}">
                <a16:creationId xmlns:a16="http://schemas.microsoft.com/office/drawing/2014/main" id="{15AA0EB5-ECEB-4285-BF3C-C19DECDBA248}"/>
              </a:ext>
            </a:extLst>
          </p:cNvPr>
          <p:cNvPicPr>
            <a:picLocks noChangeAspect="1"/>
          </p:cNvPicPr>
          <p:nvPr/>
        </p:nvPicPr>
        <p:blipFill>
          <a:blip r:embed="rId3"/>
          <a:stretch>
            <a:fillRect/>
          </a:stretch>
        </p:blipFill>
        <p:spPr>
          <a:xfrm>
            <a:off x="8699568" y="1914012"/>
            <a:ext cx="3492432" cy="4328526"/>
          </a:xfrm>
          <a:prstGeom prst="rect">
            <a:avLst/>
          </a:prstGeom>
        </p:spPr>
      </p:pic>
    </p:spTree>
    <p:extLst>
      <p:ext uri="{BB962C8B-B14F-4D97-AF65-F5344CB8AC3E}">
        <p14:creationId xmlns:p14="http://schemas.microsoft.com/office/powerpoint/2010/main" val="27046812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B312-487E-41B7-B419-97DC1B16883D}"/>
              </a:ext>
            </a:extLst>
          </p:cNvPr>
          <p:cNvSpPr>
            <a:spLocks noGrp="1"/>
          </p:cNvSpPr>
          <p:nvPr>
            <p:ph type="title"/>
          </p:nvPr>
        </p:nvSpPr>
        <p:spPr/>
        <p:txBody>
          <a:bodyPr/>
          <a:lstStyle/>
          <a:p>
            <a:r>
              <a:rPr lang="en-GB" dirty="0"/>
              <a:t>Two studies we’ve conducted</a:t>
            </a:r>
          </a:p>
        </p:txBody>
      </p:sp>
      <p:pic>
        <p:nvPicPr>
          <p:cNvPr id="7" name="Content Placeholder 6">
            <a:extLst>
              <a:ext uri="{FF2B5EF4-FFF2-40B4-BE49-F238E27FC236}">
                <a16:creationId xmlns:a16="http://schemas.microsoft.com/office/drawing/2014/main" id="{18C001B2-DC13-43E0-92F2-DCDE0D688E75}"/>
              </a:ext>
            </a:extLst>
          </p:cNvPr>
          <p:cNvPicPr>
            <a:picLocks noGrp="1" noChangeAspect="1"/>
          </p:cNvPicPr>
          <p:nvPr>
            <p:ph sz="half" idx="1"/>
          </p:nvPr>
        </p:nvPicPr>
        <p:blipFill>
          <a:blip r:embed="rId3"/>
          <a:stretch>
            <a:fillRect/>
          </a:stretch>
        </p:blipFill>
        <p:spPr>
          <a:xfrm>
            <a:off x="788738" y="1860545"/>
            <a:ext cx="2921880" cy="3763950"/>
          </a:xfrm>
          <a:prstGeom prst="rect">
            <a:avLst/>
          </a:prstGeom>
        </p:spPr>
      </p:pic>
      <p:pic>
        <p:nvPicPr>
          <p:cNvPr id="8" name="Content Placeholder 7">
            <a:extLst>
              <a:ext uri="{FF2B5EF4-FFF2-40B4-BE49-F238E27FC236}">
                <a16:creationId xmlns:a16="http://schemas.microsoft.com/office/drawing/2014/main" id="{53B4E2E7-5BAA-49D2-9C6F-512988D25A55}"/>
              </a:ext>
            </a:extLst>
          </p:cNvPr>
          <p:cNvPicPr>
            <a:picLocks noGrp="1" noChangeAspect="1"/>
          </p:cNvPicPr>
          <p:nvPr>
            <p:ph sz="half" idx="2"/>
          </p:nvPr>
        </p:nvPicPr>
        <p:blipFill>
          <a:blip r:embed="rId4"/>
          <a:stretch>
            <a:fillRect/>
          </a:stretch>
        </p:blipFill>
        <p:spPr>
          <a:xfrm>
            <a:off x="8109805" y="1860545"/>
            <a:ext cx="2609200" cy="3590686"/>
          </a:xfrm>
          <a:prstGeom prst="rect">
            <a:avLst/>
          </a:prstGeom>
        </p:spPr>
      </p:pic>
      <p:sp>
        <p:nvSpPr>
          <p:cNvPr id="5" name="Footer Placeholder 4">
            <a:extLst>
              <a:ext uri="{FF2B5EF4-FFF2-40B4-BE49-F238E27FC236}">
                <a16:creationId xmlns:a16="http://schemas.microsoft.com/office/drawing/2014/main" id="{A33C3A5F-C8B0-4165-8039-62ACAFF0D620}"/>
              </a:ext>
            </a:extLst>
          </p:cNvPr>
          <p:cNvSpPr>
            <a:spLocks noGrp="1"/>
          </p:cNvSpPr>
          <p:nvPr>
            <p:ph type="ftr" sz="quarter" idx="11"/>
          </p:nvPr>
        </p:nvSpPr>
        <p:spPr/>
        <p:txBody>
          <a:bodyPr/>
          <a:lstStyle/>
          <a:p>
            <a:r>
              <a:rPr lang="en-GB">
                <a:solidFill>
                  <a:srgbClr val="003E7E"/>
                </a:solidFill>
              </a:rPr>
              <a:t>#universityofsurrey</a:t>
            </a:r>
          </a:p>
        </p:txBody>
      </p:sp>
      <p:sp>
        <p:nvSpPr>
          <p:cNvPr id="6" name="Slide Number Placeholder 5">
            <a:extLst>
              <a:ext uri="{FF2B5EF4-FFF2-40B4-BE49-F238E27FC236}">
                <a16:creationId xmlns:a16="http://schemas.microsoft.com/office/drawing/2014/main" id="{E1A63FEF-BDE4-45FD-98F8-1342BA4CA055}"/>
              </a:ext>
            </a:extLst>
          </p:cNvPr>
          <p:cNvSpPr>
            <a:spLocks noGrp="1"/>
          </p:cNvSpPr>
          <p:nvPr>
            <p:ph type="sldNum" sz="quarter" idx="12"/>
          </p:nvPr>
        </p:nvSpPr>
        <p:spPr/>
        <p:txBody>
          <a:bodyPr/>
          <a:lstStyle/>
          <a:p>
            <a:fld id="{8B7390FE-2CFA-49B8-AE66-DBE4BCCAD6D5}" type="slidenum">
              <a:rPr lang="en-GB" smtClean="0">
                <a:solidFill>
                  <a:srgbClr val="003E7E"/>
                </a:solidFill>
              </a:rPr>
              <a:pPr/>
              <a:t>3</a:t>
            </a:fld>
            <a:endParaRPr lang="en-GB">
              <a:solidFill>
                <a:srgbClr val="003E7E"/>
              </a:solidFill>
            </a:endParaRPr>
          </a:p>
        </p:txBody>
      </p:sp>
      <p:sp>
        <p:nvSpPr>
          <p:cNvPr id="3" name="TextBox 2">
            <a:extLst>
              <a:ext uri="{FF2B5EF4-FFF2-40B4-BE49-F238E27FC236}">
                <a16:creationId xmlns:a16="http://schemas.microsoft.com/office/drawing/2014/main" id="{F0F816E0-9D4A-48D8-999C-7FE7972F1E44}"/>
              </a:ext>
            </a:extLst>
          </p:cNvPr>
          <p:cNvSpPr txBox="1"/>
          <p:nvPr/>
        </p:nvSpPr>
        <p:spPr>
          <a:xfrm>
            <a:off x="788738" y="5978769"/>
            <a:ext cx="3484324" cy="369332"/>
          </a:xfrm>
          <a:prstGeom prst="rect">
            <a:avLst/>
          </a:prstGeom>
          <a:noFill/>
        </p:spPr>
        <p:txBody>
          <a:bodyPr wrap="square" rtlCol="0">
            <a:spAutoFit/>
          </a:bodyPr>
          <a:lstStyle/>
          <a:p>
            <a:r>
              <a:rPr lang="en-GB" dirty="0"/>
              <a:t>Brochure available </a:t>
            </a:r>
            <a:r>
              <a:rPr lang="en-GB" dirty="0">
                <a:hlinkClick r:id="rId5"/>
              </a:rPr>
              <a:t>here</a:t>
            </a:r>
            <a:r>
              <a:rPr lang="en-GB" dirty="0"/>
              <a:t> </a:t>
            </a:r>
          </a:p>
        </p:txBody>
      </p:sp>
      <p:sp>
        <p:nvSpPr>
          <p:cNvPr id="9" name="TextBox 8">
            <a:extLst>
              <a:ext uri="{FF2B5EF4-FFF2-40B4-BE49-F238E27FC236}">
                <a16:creationId xmlns:a16="http://schemas.microsoft.com/office/drawing/2014/main" id="{10B0959B-E6D1-4F65-8A19-6CDA0F491449}"/>
              </a:ext>
            </a:extLst>
          </p:cNvPr>
          <p:cNvSpPr txBox="1"/>
          <p:nvPr/>
        </p:nvSpPr>
        <p:spPr>
          <a:xfrm>
            <a:off x="8192532" y="6103544"/>
            <a:ext cx="3484324" cy="369332"/>
          </a:xfrm>
          <a:prstGeom prst="rect">
            <a:avLst/>
          </a:prstGeom>
          <a:noFill/>
        </p:spPr>
        <p:txBody>
          <a:bodyPr wrap="square" rtlCol="0">
            <a:spAutoFit/>
          </a:bodyPr>
          <a:lstStyle/>
          <a:p>
            <a:r>
              <a:rPr lang="en-GB" dirty="0"/>
              <a:t>Brochure available </a:t>
            </a:r>
            <a:r>
              <a:rPr lang="en-GB" dirty="0">
                <a:hlinkClick r:id="rId6"/>
              </a:rPr>
              <a:t>here</a:t>
            </a:r>
            <a:r>
              <a:rPr lang="en-GB" dirty="0"/>
              <a:t> </a:t>
            </a:r>
          </a:p>
        </p:txBody>
      </p:sp>
    </p:spTree>
    <p:extLst>
      <p:ext uri="{BB962C8B-B14F-4D97-AF65-F5344CB8AC3E}">
        <p14:creationId xmlns:p14="http://schemas.microsoft.com/office/powerpoint/2010/main" val="85242157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5B3FA2-C19C-4C6C-B6B0-1BD306FD4E09}"/>
              </a:ext>
            </a:extLst>
          </p:cNvPr>
          <p:cNvSpPr>
            <a:spLocks noGrp="1"/>
          </p:cNvSpPr>
          <p:nvPr>
            <p:ph type="title"/>
          </p:nvPr>
        </p:nvSpPr>
        <p:spPr/>
        <p:txBody>
          <a:bodyPr/>
          <a:lstStyle/>
          <a:p>
            <a:r>
              <a:rPr lang="en-GB"/>
              <a:t>Two studies we’ve conducted</a:t>
            </a:r>
            <a:endParaRPr lang="en-GB" dirty="0"/>
          </a:p>
        </p:txBody>
      </p:sp>
      <p:sp>
        <p:nvSpPr>
          <p:cNvPr id="8" name="Text Placeholder 7">
            <a:extLst>
              <a:ext uri="{FF2B5EF4-FFF2-40B4-BE49-F238E27FC236}">
                <a16:creationId xmlns:a16="http://schemas.microsoft.com/office/drawing/2014/main" id="{F3756EFD-EA8B-4069-B9DD-47770542DD4C}"/>
              </a:ext>
            </a:extLst>
          </p:cNvPr>
          <p:cNvSpPr>
            <a:spLocks noGrp="1"/>
          </p:cNvSpPr>
          <p:nvPr>
            <p:ph type="body" idx="1"/>
          </p:nvPr>
        </p:nvSpPr>
        <p:spPr>
          <a:solidFill>
            <a:schemeClr val="accent5">
              <a:lumMod val="20000"/>
              <a:lumOff val="80000"/>
            </a:schemeClr>
          </a:solidFill>
        </p:spPr>
        <p:txBody>
          <a:bodyPr>
            <a:normAutofit/>
          </a:bodyPr>
          <a:lstStyle/>
          <a:p>
            <a:r>
              <a:rPr lang="en-GB" sz="2800" dirty="0"/>
              <a:t>SAFE Housing (2016-17)</a:t>
            </a:r>
          </a:p>
        </p:txBody>
      </p:sp>
      <p:sp>
        <p:nvSpPr>
          <p:cNvPr id="9" name="Content Placeholder 8">
            <a:extLst>
              <a:ext uri="{FF2B5EF4-FFF2-40B4-BE49-F238E27FC236}">
                <a16:creationId xmlns:a16="http://schemas.microsoft.com/office/drawing/2014/main" id="{752AFCE0-F728-46FE-A3BA-DAB93C8005C5}"/>
              </a:ext>
            </a:extLst>
          </p:cNvPr>
          <p:cNvSpPr>
            <a:spLocks noGrp="1"/>
          </p:cNvSpPr>
          <p:nvPr>
            <p:ph sz="half" idx="2"/>
          </p:nvPr>
        </p:nvSpPr>
        <p:spPr/>
        <p:txBody>
          <a:bodyPr/>
          <a:lstStyle/>
          <a:p>
            <a:pPr lvl="0"/>
            <a:r>
              <a:rPr lang="en-GB" dirty="0"/>
              <a:t>LGBT+ aged 50 years of age or older</a:t>
            </a:r>
          </a:p>
          <a:p>
            <a:pPr lvl="0"/>
            <a:r>
              <a:rPr lang="en-GB" dirty="0"/>
              <a:t>Topics covered included:</a:t>
            </a:r>
          </a:p>
          <a:p>
            <a:pPr lvl="1"/>
            <a:r>
              <a:rPr lang="en-GB" dirty="0"/>
              <a:t>Feelings about where they currently lived</a:t>
            </a:r>
          </a:p>
          <a:p>
            <a:pPr lvl="1"/>
            <a:r>
              <a:rPr lang="en-GB" dirty="0"/>
              <a:t>What types of housing for older people would they like?</a:t>
            </a:r>
          </a:p>
          <a:p>
            <a:pPr lvl="1"/>
            <a:r>
              <a:rPr lang="en-GB" dirty="0"/>
              <a:t>Had they experienced discrimination and prejudice?</a:t>
            </a:r>
          </a:p>
          <a:p>
            <a:pPr lvl="1"/>
            <a:r>
              <a:rPr lang="en-GB" dirty="0"/>
              <a:t>What they thought housing providers should do and examples of good practice</a:t>
            </a:r>
          </a:p>
          <a:p>
            <a:r>
              <a:rPr lang="en-GB" dirty="0"/>
              <a:t>Survey and focus groups (175/26)</a:t>
            </a:r>
          </a:p>
          <a:p>
            <a:r>
              <a:rPr lang="en-GB" dirty="0"/>
              <a:t>majority ‘young-older’ (75% over 50 but under 65)</a:t>
            </a:r>
          </a:p>
          <a:p>
            <a:endParaRPr lang="en-GB" dirty="0"/>
          </a:p>
        </p:txBody>
      </p:sp>
      <p:sp>
        <p:nvSpPr>
          <p:cNvPr id="10" name="Text Placeholder 9">
            <a:extLst>
              <a:ext uri="{FF2B5EF4-FFF2-40B4-BE49-F238E27FC236}">
                <a16:creationId xmlns:a16="http://schemas.microsoft.com/office/drawing/2014/main" id="{EB7D2E59-B914-4E22-8E22-E20E87077BF5}"/>
              </a:ext>
            </a:extLst>
          </p:cNvPr>
          <p:cNvSpPr>
            <a:spLocks noGrp="1"/>
          </p:cNvSpPr>
          <p:nvPr>
            <p:ph type="body" sz="quarter" idx="3"/>
          </p:nvPr>
        </p:nvSpPr>
        <p:spPr>
          <a:solidFill>
            <a:schemeClr val="accent5">
              <a:lumMod val="20000"/>
              <a:lumOff val="80000"/>
            </a:schemeClr>
          </a:solidFill>
        </p:spPr>
        <p:txBody>
          <a:bodyPr>
            <a:normAutofit/>
          </a:bodyPr>
          <a:lstStyle/>
          <a:p>
            <a:r>
              <a:rPr lang="en-GB" sz="2800" dirty="0" err="1"/>
              <a:t>HomeSAFE</a:t>
            </a:r>
            <a:r>
              <a:rPr lang="en-GB" sz="2800" dirty="0"/>
              <a:t> (2017-18)</a:t>
            </a:r>
          </a:p>
        </p:txBody>
      </p:sp>
      <p:sp>
        <p:nvSpPr>
          <p:cNvPr id="11" name="Content Placeholder 10">
            <a:extLst>
              <a:ext uri="{FF2B5EF4-FFF2-40B4-BE49-F238E27FC236}">
                <a16:creationId xmlns:a16="http://schemas.microsoft.com/office/drawing/2014/main" id="{AE771914-2522-499F-9663-4BC008FE28BC}"/>
              </a:ext>
            </a:extLst>
          </p:cNvPr>
          <p:cNvSpPr>
            <a:spLocks noGrp="1"/>
          </p:cNvSpPr>
          <p:nvPr>
            <p:ph sz="quarter" idx="4"/>
          </p:nvPr>
        </p:nvSpPr>
        <p:spPr/>
        <p:txBody>
          <a:bodyPr/>
          <a:lstStyle/>
          <a:p>
            <a:pPr lvl="0"/>
            <a:r>
              <a:rPr lang="en-GB" dirty="0"/>
              <a:t>LGBT+ Adults living in social housing</a:t>
            </a:r>
          </a:p>
          <a:p>
            <a:pPr lvl="0"/>
            <a:r>
              <a:rPr lang="en-GB" dirty="0"/>
              <a:t>Experiences, concerns and preferences about housing provider, neighbourhood and neighbours, community, making complaints</a:t>
            </a:r>
          </a:p>
          <a:p>
            <a:pPr lvl="1"/>
            <a:r>
              <a:rPr lang="en-GB" dirty="0"/>
              <a:t>Feelings about current home</a:t>
            </a:r>
          </a:p>
          <a:p>
            <a:pPr lvl="1"/>
            <a:r>
              <a:rPr lang="en-GB" dirty="0"/>
              <a:t>Sense of belonging to their neighbourhood</a:t>
            </a:r>
          </a:p>
          <a:p>
            <a:pPr lvl="1"/>
            <a:r>
              <a:rPr lang="en-GB" dirty="0"/>
              <a:t>Feelings about current housing provider</a:t>
            </a:r>
          </a:p>
          <a:p>
            <a:pPr lvl="1"/>
            <a:r>
              <a:rPr lang="en-GB" dirty="0"/>
              <a:t>Examples of good practice and poor practice</a:t>
            </a:r>
          </a:p>
          <a:p>
            <a:r>
              <a:rPr lang="en-GB" dirty="0"/>
              <a:t>Survey, focus groups and interviews (225/37)</a:t>
            </a:r>
          </a:p>
          <a:p>
            <a:r>
              <a:rPr lang="en-GB" dirty="0"/>
              <a:t>Just over half sample 45 years and older</a:t>
            </a:r>
          </a:p>
          <a:p>
            <a:endParaRPr lang="en-GB" dirty="0"/>
          </a:p>
        </p:txBody>
      </p:sp>
      <p:sp>
        <p:nvSpPr>
          <p:cNvPr id="5" name="Footer Placeholder 4">
            <a:extLst>
              <a:ext uri="{FF2B5EF4-FFF2-40B4-BE49-F238E27FC236}">
                <a16:creationId xmlns:a16="http://schemas.microsoft.com/office/drawing/2014/main" id="{5A9BEF27-02A0-476B-9A52-0B40010B17B9}"/>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1AADC5CB-C2D1-4BB1-A095-1DD50346C635}"/>
              </a:ext>
            </a:extLst>
          </p:cNvPr>
          <p:cNvSpPr>
            <a:spLocks noGrp="1"/>
          </p:cNvSpPr>
          <p:nvPr>
            <p:ph type="sldNum" sz="quarter" idx="12"/>
          </p:nvPr>
        </p:nvSpPr>
        <p:spPr/>
        <p:txBody>
          <a:bodyPr/>
          <a:lstStyle/>
          <a:p>
            <a:fld id="{8B7390FE-2CFA-49B8-AE66-DBE4BCCAD6D5}" type="slidenum">
              <a:rPr lang="en-GB" smtClean="0"/>
              <a:pPr/>
              <a:t>4</a:t>
            </a:fld>
            <a:endParaRPr lang="en-GB"/>
          </a:p>
        </p:txBody>
      </p:sp>
    </p:spTree>
    <p:extLst>
      <p:ext uri="{BB962C8B-B14F-4D97-AF65-F5344CB8AC3E}">
        <p14:creationId xmlns:p14="http://schemas.microsoft.com/office/powerpoint/2010/main" val="30943940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#universityofsurrey</a:t>
            </a:r>
            <a:endParaRPr lang="en-GB" dirty="0"/>
          </a:p>
        </p:txBody>
      </p:sp>
      <p:sp>
        <p:nvSpPr>
          <p:cNvPr id="3" name="Slide Number Placeholder 2"/>
          <p:cNvSpPr>
            <a:spLocks noGrp="1"/>
          </p:cNvSpPr>
          <p:nvPr>
            <p:ph type="sldNum" sz="quarter" idx="12"/>
          </p:nvPr>
        </p:nvSpPr>
        <p:spPr/>
        <p:txBody>
          <a:bodyPr/>
          <a:lstStyle/>
          <a:p>
            <a:fld id="{8B7390FE-2CFA-49B8-AE66-DBE4BCCAD6D5}" type="slidenum">
              <a:rPr lang="en-GB" smtClean="0"/>
              <a:pPr/>
              <a:t>5</a:t>
            </a:fld>
            <a:endParaRPr lang="en-GB"/>
          </a:p>
        </p:txBody>
      </p:sp>
      <p:sp>
        <p:nvSpPr>
          <p:cNvPr id="4" name="Subtitle 3"/>
          <p:cNvSpPr>
            <a:spLocks noGrp="1"/>
          </p:cNvSpPr>
          <p:nvPr>
            <p:ph type="subTitle" idx="1"/>
          </p:nvPr>
        </p:nvSpPr>
        <p:spPr/>
        <p:txBody>
          <a:bodyPr/>
          <a:lstStyle/>
          <a:p>
            <a:endParaRPr lang="en-GB"/>
          </a:p>
        </p:txBody>
      </p:sp>
      <p:sp>
        <p:nvSpPr>
          <p:cNvPr id="5" name="Picture Placeholder 4"/>
          <p:cNvSpPr>
            <a:spLocks noGrp="1"/>
          </p:cNvSpPr>
          <p:nvPr>
            <p:ph type="pic" sz="quarter" idx="13"/>
          </p:nvPr>
        </p:nvSpPr>
        <p:spPr/>
      </p:sp>
      <p:sp>
        <p:nvSpPr>
          <p:cNvPr id="6" name="Title 5"/>
          <p:cNvSpPr>
            <a:spLocks noGrp="1"/>
          </p:cNvSpPr>
          <p:nvPr>
            <p:ph type="title"/>
          </p:nvPr>
        </p:nvSpPr>
        <p:spPr/>
        <p:txBody>
          <a:bodyPr/>
          <a:lstStyle/>
          <a:p>
            <a:r>
              <a:rPr lang="en-GB" dirty="0"/>
              <a:t>What were the concerns?</a:t>
            </a:r>
          </a:p>
        </p:txBody>
      </p:sp>
    </p:spTree>
    <p:extLst>
      <p:ext uri="{BB962C8B-B14F-4D97-AF65-F5344CB8AC3E}">
        <p14:creationId xmlns:p14="http://schemas.microsoft.com/office/powerpoint/2010/main" val="24301614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1EAA79-B8C7-418E-BD9E-23AF1035BE3A}"/>
              </a:ext>
            </a:extLst>
          </p:cNvPr>
          <p:cNvSpPr>
            <a:spLocks noGrp="1"/>
          </p:cNvSpPr>
          <p:nvPr>
            <p:ph type="title"/>
          </p:nvPr>
        </p:nvSpPr>
        <p:spPr/>
        <p:txBody>
          <a:bodyPr/>
          <a:lstStyle/>
          <a:p>
            <a:r>
              <a:rPr lang="en-GB" dirty="0"/>
              <a:t>Feelings about people entering the home</a:t>
            </a:r>
          </a:p>
        </p:txBody>
      </p:sp>
      <p:sp>
        <p:nvSpPr>
          <p:cNvPr id="8" name="Content Placeholder 7">
            <a:extLst>
              <a:ext uri="{FF2B5EF4-FFF2-40B4-BE49-F238E27FC236}">
                <a16:creationId xmlns:a16="http://schemas.microsoft.com/office/drawing/2014/main" id="{8757EC92-FB6F-45B9-8750-86A4048918F1}"/>
              </a:ext>
            </a:extLst>
          </p:cNvPr>
          <p:cNvSpPr>
            <a:spLocks noGrp="1"/>
          </p:cNvSpPr>
          <p:nvPr>
            <p:ph idx="1"/>
          </p:nvPr>
        </p:nvSpPr>
        <p:spPr/>
        <p:txBody>
          <a:bodyPr/>
          <a:lstStyle/>
          <a:p>
            <a:r>
              <a:rPr lang="en-GB" dirty="0"/>
              <a:t>Varied, but amongst older LGBT+ in SAFE Housing study </a:t>
            </a:r>
          </a:p>
        </p:txBody>
      </p:sp>
      <p:sp>
        <p:nvSpPr>
          <p:cNvPr id="2" name="Footer Placeholder 1">
            <a:extLst>
              <a:ext uri="{FF2B5EF4-FFF2-40B4-BE49-F238E27FC236}">
                <a16:creationId xmlns:a16="http://schemas.microsoft.com/office/drawing/2014/main" id="{E0281E63-82E4-4750-AB1B-5B9011C2A706}"/>
              </a:ext>
            </a:extLst>
          </p:cNvPr>
          <p:cNvSpPr>
            <a:spLocks noGrp="1"/>
          </p:cNvSpPr>
          <p:nvPr>
            <p:ph type="ftr" sz="quarter" idx="11"/>
          </p:nvPr>
        </p:nvSpPr>
        <p:spPr/>
        <p:txBody>
          <a:bodyPr/>
          <a:lstStyle/>
          <a:p>
            <a:r>
              <a:rPr lang="en-GB"/>
              <a:t>#universityofsurrey</a:t>
            </a:r>
            <a:endParaRPr lang="en-GB" dirty="0"/>
          </a:p>
        </p:txBody>
      </p:sp>
      <p:sp>
        <p:nvSpPr>
          <p:cNvPr id="3" name="Slide Number Placeholder 2">
            <a:extLst>
              <a:ext uri="{FF2B5EF4-FFF2-40B4-BE49-F238E27FC236}">
                <a16:creationId xmlns:a16="http://schemas.microsoft.com/office/drawing/2014/main" id="{9AEE7376-6FB4-4046-8C08-9F6235A108A8}"/>
              </a:ext>
            </a:extLst>
          </p:cNvPr>
          <p:cNvSpPr>
            <a:spLocks noGrp="1"/>
          </p:cNvSpPr>
          <p:nvPr>
            <p:ph type="sldNum" sz="quarter" idx="12"/>
          </p:nvPr>
        </p:nvSpPr>
        <p:spPr/>
        <p:txBody>
          <a:bodyPr/>
          <a:lstStyle/>
          <a:p>
            <a:fld id="{8B7390FE-2CFA-49B8-AE66-DBE4BCCAD6D5}" type="slidenum">
              <a:rPr lang="en-GB" smtClean="0"/>
              <a:pPr/>
              <a:t>6</a:t>
            </a:fld>
            <a:endParaRPr lang="en-GB"/>
          </a:p>
        </p:txBody>
      </p:sp>
      <p:graphicFrame>
        <p:nvGraphicFramePr>
          <p:cNvPr id="10" name="Content Placeholder 9">
            <a:extLst>
              <a:ext uri="{FF2B5EF4-FFF2-40B4-BE49-F238E27FC236}">
                <a16:creationId xmlns:a16="http://schemas.microsoft.com/office/drawing/2014/main" id="{722CB91F-6568-4D95-866D-C64B53E6E22C}"/>
              </a:ext>
            </a:extLst>
          </p:cNvPr>
          <p:cNvGraphicFramePr>
            <a:graphicFrameLocks/>
          </p:cNvGraphicFramePr>
          <p:nvPr>
            <p:extLst>
              <p:ext uri="{D42A27DB-BD31-4B8C-83A1-F6EECF244321}">
                <p14:modId xmlns:p14="http://schemas.microsoft.com/office/powerpoint/2010/main" val="1633234930"/>
              </p:ext>
            </p:extLst>
          </p:nvPr>
        </p:nvGraphicFramePr>
        <p:xfrm>
          <a:off x="808893" y="2071686"/>
          <a:ext cx="83216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41784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394F-C91D-43D1-ADD7-F345FE7EC4B9}"/>
              </a:ext>
            </a:extLst>
          </p:cNvPr>
          <p:cNvSpPr>
            <a:spLocks noGrp="1"/>
          </p:cNvSpPr>
          <p:nvPr>
            <p:ph type="title"/>
          </p:nvPr>
        </p:nvSpPr>
        <p:spPr/>
        <p:txBody>
          <a:bodyPr/>
          <a:lstStyle/>
          <a:p>
            <a:r>
              <a:rPr lang="en-GB" dirty="0"/>
              <a:t>Feelings about people entering the home</a:t>
            </a:r>
          </a:p>
        </p:txBody>
      </p:sp>
      <p:sp>
        <p:nvSpPr>
          <p:cNvPr id="7" name="Content Placeholder 6">
            <a:extLst>
              <a:ext uri="{FF2B5EF4-FFF2-40B4-BE49-F238E27FC236}">
                <a16:creationId xmlns:a16="http://schemas.microsoft.com/office/drawing/2014/main" id="{3230326C-5651-4C05-A39C-7A0DBA3DB922}"/>
              </a:ext>
            </a:extLst>
          </p:cNvPr>
          <p:cNvSpPr>
            <a:spLocks noGrp="1"/>
          </p:cNvSpPr>
          <p:nvPr>
            <p:ph sz="half" idx="1"/>
          </p:nvPr>
        </p:nvSpPr>
        <p:spPr>
          <a:xfrm>
            <a:off x="609600" y="1600202"/>
            <a:ext cx="5384800" cy="3464168"/>
          </a:xfrm>
        </p:spPr>
        <p:txBody>
          <a:bodyPr>
            <a:normAutofit fontScale="85000" lnSpcReduction="20000"/>
          </a:bodyPr>
          <a:lstStyle/>
          <a:p>
            <a:r>
              <a:rPr lang="en-GB" dirty="0"/>
              <a:t>I’m very, very wary of who they’re going to be sending here. Are they going to pick up the fact that I’m gay? When it’s a male that’s coming here, is there enough time for me to get rid of those pictures or whatever, they all come off the shelf (Gay man, BAME, 50s, City)</a:t>
            </a:r>
          </a:p>
          <a:p>
            <a:endParaRPr lang="en-GB" dirty="0"/>
          </a:p>
        </p:txBody>
      </p:sp>
      <p:sp>
        <p:nvSpPr>
          <p:cNvPr id="8" name="Content Placeholder 7">
            <a:extLst>
              <a:ext uri="{FF2B5EF4-FFF2-40B4-BE49-F238E27FC236}">
                <a16:creationId xmlns:a16="http://schemas.microsoft.com/office/drawing/2014/main" id="{18EE2F41-0E15-4C06-9FCB-C76B68930B8E}"/>
              </a:ext>
            </a:extLst>
          </p:cNvPr>
          <p:cNvSpPr>
            <a:spLocks noGrp="1"/>
          </p:cNvSpPr>
          <p:nvPr>
            <p:ph sz="half" idx="2"/>
          </p:nvPr>
        </p:nvSpPr>
        <p:spPr>
          <a:xfrm>
            <a:off x="6197600" y="1600201"/>
            <a:ext cx="5384800" cy="5105399"/>
          </a:xfrm>
        </p:spPr>
        <p:txBody>
          <a:bodyPr>
            <a:normAutofit fontScale="85000" lnSpcReduction="20000"/>
          </a:bodyPr>
          <a:lstStyle/>
          <a:p>
            <a:r>
              <a:rPr lang="en-GB" dirty="0"/>
              <a:t>I think in housing terms you are having to think about who are your neighbours and how are your neighbours going to act, and are your neighbours going to cause you problems. (Bisexual Trans woman, White, 50s, City)</a:t>
            </a:r>
          </a:p>
          <a:p>
            <a:r>
              <a:rPr lang="en-GB" dirty="0"/>
              <a:t>I’m not bothered. I’ve got everything that would indicate I’m not straight (laughs). Pictures, pictures of me at Pride, lots of different things, books, you know, masses and masses of books… I know that bothers some people because I know that people who are frailer hide stuff away… if I live long enough and I’m in my nineties or something and I’m much frailer… I might feel more vulnerable (Lesbian, White, 70s, City)</a:t>
            </a:r>
          </a:p>
          <a:p>
            <a:endParaRPr lang="en-GB" dirty="0"/>
          </a:p>
          <a:p>
            <a:endParaRPr lang="en-GB" dirty="0"/>
          </a:p>
        </p:txBody>
      </p:sp>
      <p:sp>
        <p:nvSpPr>
          <p:cNvPr id="4" name="Footer Placeholder 3">
            <a:extLst>
              <a:ext uri="{FF2B5EF4-FFF2-40B4-BE49-F238E27FC236}">
                <a16:creationId xmlns:a16="http://schemas.microsoft.com/office/drawing/2014/main" id="{DD7E2CF1-CEB4-47D8-98E2-A269AE7FCEA0}"/>
              </a:ext>
            </a:extLst>
          </p:cNvPr>
          <p:cNvSpPr>
            <a:spLocks noGrp="1"/>
          </p:cNvSpPr>
          <p:nvPr>
            <p:ph type="ftr" sz="quarter" idx="11"/>
          </p:nvPr>
        </p:nvSpPr>
        <p:spPr/>
        <p:txBody>
          <a:bodyPr/>
          <a:lstStyle/>
          <a:p>
            <a:r>
              <a:rPr lang="en-GB">
                <a:solidFill>
                  <a:srgbClr val="003E7E"/>
                </a:solidFill>
              </a:rPr>
              <a:t>#universityofsurrey</a:t>
            </a:r>
            <a:endParaRPr lang="en-GB" dirty="0">
              <a:solidFill>
                <a:srgbClr val="003E7E"/>
              </a:solidFill>
            </a:endParaRPr>
          </a:p>
        </p:txBody>
      </p:sp>
      <p:sp>
        <p:nvSpPr>
          <p:cNvPr id="5" name="Slide Number Placeholder 4">
            <a:extLst>
              <a:ext uri="{FF2B5EF4-FFF2-40B4-BE49-F238E27FC236}">
                <a16:creationId xmlns:a16="http://schemas.microsoft.com/office/drawing/2014/main" id="{A531E8B1-EF3D-47F2-AD4C-8699CF1D433E}"/>
              </a:ext>
            </a:extLst>
          </p:cNvPr>
          <p:cNvSpPr>
            <a:spLocks noGrp="1"/>
          </p:cNvSpPr>
          <p:nvPr>
            <p:ph type="sldNum" sz="quarter" idx="12"/>
          </p:nvPr>
        </p:nvSpPr>
        <p:spPr/>
        <p:txBody>
          <a:bodyPr/>
          <a:lstStyle/>
          <a:p>
            <a:fld id="{8B7390FE-2CFA-49B8-AE66-DBE4BCCAD6D5}" type="slidenum">
              <a:rPr lang="en-GB" smtClean="0">
                <a:solidFill>
                  <a:srgbClr val="003E7E"/>
                </a:solidFill>
              </a:rPr>
              <a:pPr/>
              <a:t>7</a:t>
            </a:fld>
            <a:endParaRPr lang="en-GB">
              <a:solidFill>
                <a:srgbClr val="003E7E"/>
              </a:solidFill>
            </a:endParaRPr>
          </a:p>
        </p:txBody>
      </p:sp>
    </p:spTree>
    <p:extLst>
      <p:ext uri="{BB962C8B-B14F-4D97-AF65-F5344CB8AC3E}">
        <p14:creationId xmlns:p14="http://schemas.microsoft.com/office/powerpoint/2010/main" val="1221143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FAB9-5269-415C-8DCB-6E8C2C4A90AD}"/>
              </a:ext>
            </a:extLst>
          </p:cNvPr>
          <p:cNvSpPr>
            <a:spLocks noGrp="1"/>
          </p:cNvSpPr>
          <p:nvPr>
            <p:ph type="title"/>
          </p:nvPr>
        </p:nvSpPr>
        <p:spPr/>
        <p:txBody>
          <a:bodyPr/>
          <a:lstStyle/>
          <a:p>
            <a:r>
              <a:rPr lang="en-GB"/>
              <a:t>Housing later in their lives</a:t>
            </a:r>
            <a:endParaRPr lang="en-GB" dirty="0"/>
          </a:p>
        </p:txBody>
      </p:sp>
      <p:sp>
        <p:nvSpPr>
          <p:cNvPr id="7" name="Content Placeholder 6">
            <a:extLst>
              <a:ext uri="{FF2B5EF4-FFF2-40B4-BE49-F238E27FC236}">
                <a16:creationId xmlns:a16="http://schemas.microsoft.com/office/drawing/2014/main" id="{F8502C50-EB21-4E01-8EA0-B8F15768A163}"/>
              </a:ext>
            </a:extLst>
          </p:cNvPr>
          <p:cNvSpPr>
            <a:spLocks noGrp="1"/>
          </p:cNvSpPr>
          <p:nvPr>
            <p:ph idx="1"/>
          </p:nvPr>
        </p:nvSpPr>
        <p:spPr/>
        <p:txBody>
          <a:bodyPr/>
          <a:lstStyle/>
          <a:p>
            <a:r>
              <a:rPr lang="en-GB" sz="2400"/>
              <a:t>58% of SAFE Housing survey respondents had concerns about housing in the future</a:t>
            </a:r>
          </a:p>
          <a:p>
            <a:r>
              <a:rPr lang="en-GB" sz="2400"/>
              <a:t>But 72% had not made any plans</a:t>
            </a:r>
          </a:p>
          <a:p>
            <a:endParaRPr lang="en-GB" dirty="0"/>
          </a:p>
        </p:txBody>
      </p:sp>
      <p:sp>
        <p:nvSpPr>
          <p:cNvPr id="5" name="Footer Placeholder 4">
            <a:extLst>
              <a:ext uri="{FF2B5EF4-FFF2-40B4-BE49-F238E27FC236}">
                <a16:creationId xmlns:a16="http://schemas.microsoft.com/office/drawing/2014/main" id="{D649C70B-E01B-41D0-89BC-43E0A5E49D04}"/>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8073168D-0115-45D8-ACBF-38813110EA23}"/>
              </a:ext>
            </a:extLst>
          </p:cNvPr>
          <p:cNvSpPr>
            <a:spLocks noGrp="1"/>
          </p:cNvSpPr>
          <p:nvPr>
            <p:ph type="sldNum" sz="quarter" idx="12"/>
          </p:nvPr>
        </p:nvSpPr>
        <p:spPr/>
        <p:txBody>
          <a:bodyPr/>
          <a:lstStyle/>
          <a:p>
            <a:fld id="{8B7390FE-2CFA-49B8-AE66-DBE4BCCAD6D5}" type="slidenum">
              <a:rPr lang="en-GB" smtClean="0"/>
              <a:pPr/>
              <a:t>8</a:t>
            </a:fld>
            <a:endParaRPr lang="en-GB" dirty="0"/>
          </a:p>
        </p:txBody>
      </p:sp>
      <p:sp>
        <p:nvSpPr>
          <p:cNvPr id="8" name="Content Placeholder 7">
            <a:extLst>
              <a:ext uri="{FF2B5EF4-FFF2-40B4-BE49-F238E27FC236}">
                <a16:creationId xmlns:a16="http://schemas.microsoft.com/office/drawing/2014/main" id="{5C1AAEDD-3DA7-49B1-9E00-6A6087A9E700}"/>
              </a:ext>
            </a:extLst>
          </p:cNvPr>
          <p:cNvSpPr>
            <a:spLocks noGrp="1"/>
          </p:cNvSpPr>
          <p:nvPr>
            <p:ph idx="13"/>
          </p:nvPr>
        </p:nvSpPr>
        <p:spPr>
          <a:xfrm>
            <a:off x="192088" y="2708031"/>
            <a:ext cx="5903912" cy="3889618"/>
          </a:xfrm>
        </p:spPr>
        <p:txBody>
          <a:bodyPr>
            <a:normAutofit/>
          </a:bodyPr>
          <a:lstStyle/>
          <a:p>
            <a:r>
              <a:rPr lang="en-GB" dirty="0"/>
              <a:t>“Risk of homophobia in mainstream services”</a:t>
            </a:r>
          </a:p>
          <a:p>
            <a:r>
              <a:rPr lang="en-GB" dirty="0"/>
              <a:t>“Lack of appropriate housing due to cutbacks”</a:t>
            </a:r>
          </a:p>
          <a:p>
            <a:r>
              <a:rPr lang="en-GB" dirty="0"/>
              <a:t>“Intimidation and harassment because of my HIV status”</a:t>
            </a:r>
          </a:p>
          <a:p>
            <a:r>
              <a:rPr lang="en-GB" dirty="0"/>
              <a:t>“Don’t have a partner and have no children”</a:t>
            </a:r>
          </a:p>
          <a:p>
            <a:r>
              <a:rPr lang="en-GB" dirty="0"/>
              <a:t>“Because of possible isolation”</a:t>
            </a:r>
          </a:p>
          <a:p>
            <a:r>
              <a:rPr lang="en-GB" dirty="0"/>
              <a:t>“Concerned the Housing Association I live in might be sold off”</a:t>
            </a:r>
          </a:p>
          <a:p>
            <a:r>
              <a:rPr lang="en-GB" dirty="0"/>
              <a:t>“Housing services assume everyone is heterosexual”</a:t>
            </a:r>
          </a:p>
          <a:p>
            <a:endParaRPr lang="en-GB" dirty="0"/>
          </a:p>
        </p:txBody>
      </p:sp>
      <p:sp>
        <p:nvSpPr>
          <p:cNvPr id="9" name="Content Placeholder 7">
            <a:extLst>
              <a:ext uri="{FF2B5EF4-FFF2-40B4-BE49-F238E27FC236}">
                <a16:creationId xmlns:a16="http://schemas.microsoft.com/office/drawing/2014/main" id="{ECB084AD-2D43-4A34-B86B-8A88230F43D3}"/>
              </a:ext>
            </a:extLst>
          </p:cNvPr>
          <p:cNvSpPr txBox="1">
            <a:spLocks/>
          </p:cNvSpPr>
          <p:nvPr/>
        </p:nvSpPr>
        <p:spPr>
          <a:xfrm>
            <a:off x="6312877" y="2584938"/>
            <a:ext cx="5556738" cy="41469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Proxima Nova Lt" panose="02000506030000020004" pitchFamily="50"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t>“I’m planning to think about this when I retire in two years’ time”</a:t>
            </a:r>
          </a:p>
          <a:p>
            <a:pPr>
              <a:lnSpc>
                <a:spcPct val="120000"/>
              </a:lnSpc>
            </a:pPr>
            <a:r>
              <a:rPr lang="en-GB" dirty="0"/>
              <a:t>“I’m fit and healthy. I don’t feel challenged by my environment at the moment”</a:t>
            </a:r>
          </a:p>
          <a:p>
            <a:pPr>
              <a:lnSpc>
                <a:spcPct val="120000"/>
              </a:lnSpc>
            </a:pPr>
            <a:r>
              <a:rPr lang="en-GB" dirty="0"/>
              <a:t>“I’m too busy looking after my elderly mother… I can’t move”</a:t>
            </a:r>
          </a:p>
          <a:p>
            <a:pPr>
              <a:lnSpc>
                <a:spcPct val="120000"/>
              </a:lnSpc>
            </a:pPr>
            <a:r>
              <a:rPr lang="en-GB" dirty="0"/>
              <a:t>“I know there’s a chance when I get to 65+ there may be LGBT specific housing</a:t>
            </a:r>
          </a:p>
          <a:p>
            <a:pPr>
              <a:lnSpc>
                <a:spcPct val="120000"/>
              </a:lnSpc>
            </a:pPr>
            <a:r>
              <a:rPr lang="en-GB" dirty="0"/>
              <a:t>“Because options are not clear. </a:t>
            </a:r>
          </a:p>
        </p:txBody>
      </p:sp>
    </p:spTree>
    <p:extLst>
      <p:ext uri="{BB962C8B-B14F-4D97-AF65-F5344CB8AC3E}">
        <p14:creationId xmlns:p14="http://schemas.microsoft.com/office/powerpoint/2010/main" val="177919733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4F0940-EDF1-481E-B525-126A6A30980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FAE32FA9-EC03-4BCD-8E56-102D2E79805F}"/>
              </a:ext>
            </a:extLst>
          </p:cNvPr>
          <p:cNvSpPr>
            <a:spLocks noGrp="1"/>
          </p:cNvSpPr>
          <p:nvPr>
            <p:ph type="sldNum" sz="quarter" idx="12"/>
          </p:nvPr>
        </p:nvSpPr>
        <p:spPr/>
        <p:txBody>
          <a:bodyPr/>
          <a:lstStyle/>
          <a:p>
            <a:fld id="{8B7390FE-2CFA-49B8-AE66-DBE4BCCAD6D5}" type="slidenum">
              <a:rPr lang="en-GB" smtClean="0"/>
              <a:pPr/>
              <a:t>9</a:t>
            </a:fld>
            <a:endParaRPr lang="en-GB" dirty="0"/>
          </a:p>
        </p:txBody>
      </p:sp>
      <p:sp>
        <p:nvSpPr>
          <p:cNvPr id="8" name="Subtitle 7">
            <a:extLst>
              <a:ext uri="{FF2B5EF4-FFF2-40B4-BE49-F238E27FC236}">
                <a16:creationId xmlns:a16="http://schemas.microsoft.com/office/drawing/2014/main" id="{FAA99393-34BC-4F67-B791-B9287EDDCCD3}"/>
              </a:ext>
            </a:extLst>
          </p:cNvPr>
          <p:cNvSpPr>
            <a:spLocks noGrp="1"/>
          </p:cNvSpPr>
          <p:nvPr>
            <p:ph type="subTitle" idx="1"/>
          </p:nvPr>
        </p:nvSpPr>
        <p:spPr/>
        <p:txBody>
          <a:bodyPr/>
          <a:lstStyle/>
          <a:p>
            <a:endParaRPr lang="en-GB"/>
          </a:p>
        </p:txBody>
      </p:sp>
      <p:sp>
        <p:nvSpPr>
          <p:cNvPr id="9" name="Picture Placeholder 8">
            <a:extLst>
              <a:ext uri="{FF2B5EF4-FFF2-40B4-BE49-F238E27FC236}">
                <a16:creationId xmlns:a16="http://schemas.microsoft.com/office/drawing/2014/main" id="{F3883E97-4EF1-4A8C-865C-B7BB64961D93}"/>
              </a:ext>
            </a:extLst>
          </p:cNvPr>
          <p:cNvSpPr>
            <a:spLocks noGrp="1"/>
          </p:cNvSpPr>
          <p:nvPr>
            <p:ph type="pic" sz="quarter" idx="13"/>
          </p:nvPr>
        </p:nvSpPr>
        <p:spPr/>
      </p:sp>
      <p:sp>
        <p:nvSpPr>
          <p:cNvPr id="7" name="Title 6">
            <a:extLst>
              <a:ext uri="{FF2B5EF4-FFF2-40B4-BE49-F238E27FC236}">
                <a16:creationId xmlns:a16="http://schemas.microsoft.com/office/drawing/2014/main" id="{EDC2384F-7A84-4CB2-96AE-4C26CCE42AD6}"/>
              </a:ext>
            </a:extLst>
          </p:cNvPr>
          <p:cNvSpPr>
            <a:spLocks noGrp="1"/>
          </p:cNvSpPr>
          <p:nvPr>
            <p:ph type="title"/>
          </p:nvPr>
        </p:nvSpPr>
        <p:spPr/>
        <p:txBody>
          <a:bodyPr/>
          <a:lstStyle/>
          <a:p>
            <a:r>
              <a:rPr lang="en-GB" dirty="0"/>
              <a:t>Who to turn to for support?</a:t>
            </a:r>
          </a:p>
        </p:txBody>
      </p:sp>
    </p:spTree>
    <p:extLst>
      <p:ext uri="{BB962C8B-B14F-4D97-AF65-F5344CB8AC3E}">
        <p14:creationId xmlns:p14="http://schemas.microsoft.com/office/powerpoint/2010/main" val="112162362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Sociology Prog 1st Year Induction 2018-19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University of Surrey 2018">
      <a:dk1>
        <a:srgbClr val="000000"/>
      </a:dk1>
      <a:lt1>
        <a:srgbClr val="FFFFFF"/>
      </a:lt1>
      <a:dk2>
        <a:srgbClr val="003E7E"/>
      </a:dk2>
      <a:lt2>
        <a:srgbClr val="F4F4F2"/>
      </a:lt2>
      <a:accent1>
        <a:srgbClr val="006FA6"/>
      </a:accent1>
      <a:accent2>
        <a:srgbClr val="C2A204"/>
      </a:accent2>
      <a:accent3>
        <a:srgbClr val="F1CB00"/>
      </a:accent3>
      <a:accent4>
        <a:srgbClr val="0092A0"/>
      </a:accent4>
      <a:accent5>
        <a:srgbClr val="7EDDD3"/>
      </a:accent5>
      <a:accent6>
        <a:srgbClr val="FB7660"/>
      </a:accent6>
      <a:hlink>
        <a:srgbClr val="00674E"/>
      </a:hlink>
      <a:folHlink>
        <a:srgbClr val="BF0D3E"/>
      </a:folHlink>
    </a:clrScheme>
    <a:fontScheme name="University of Surrey 2018">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03D75"/>
    </a:dk1>
    <a:lt1>
      <a:srgbClr val="FFFFFF"/>
    </a:lt1>
    <a:dk2>
      <a:srgbClr val="1F497D"/>
    </a:dk2>
    <a:lt2>
      <a:srgbClr val="A59E94"/>
    </a:lt2>
    <a:accent1>
      <a:srgbClr val="006AA0"/>
    </a:accent1>
    <a:accent2>
      <a:srgbClr val="BD0F30"/>
    </a:accent2>
    <a:accent3>
      <a:srgbClr val="9DAC24"/>
    </a:accent3>
    <a:accent4>
      <a:srgbClr val="672669"/>
    </a:accent4>
    <a:accent5>
      <a:srgbClr val="328C9E"/>
    </a:accent5>
    <a:accent6>
      <a:srgbClr val="EC7520"/>
    </a:accent6>
    <a:hlink>
      <a:srgbClr val="006AA0"/>
    </a:hlink>
    <a:folHlink>
      <a:srgbClr val="6726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203D75"/>
    </a:dk1>
    <a:lt1>
      <a:srgbClr val="FFFFFF"/>
    </a:lt1>
    <a:dk2>
      <a:srgbClr val="1F497D"/>
    </a:dk2>
    <a:lt2>
      <a:srgbClr val="A59E94"/>
    </a:lt2>
    <a:accent1>
      <a:srgbClr val="006AA0"/>
    </a:accent1>
    <a:accent2>
      <a:srgbClr val="BD0F30"/>
    </a:accent2>
    <a:accent3>
      <a:srgbClr val="9DAC24"/>
    </a:accent3>
    <a:accent4>
      <a:srgbClr val="672669"/>
    </a:accent4>
    <a:accent5>
      <a:srgbClr val="328C9E"/>
    </a:accent5>
    <a:accent6>
      <a:srgbClr val="EC7520"/>
    </a:accent6>
    <a:hlink>
      <a:srgbClr val="006AA0"/>
    </a:hlink>
    <a:folHlink>
      <a:srgbClr val="6726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203D75"/>
    </a:dk1>
    <a:lt1>
      <a:srgbClr val="FFFFFF"/>
    </a:lt1>
    <a:dk2>
      <a:srgbClr val="1F497D"/>
    </a:dk2>
    <a:lt2>
      <a:srgbClr val="A59E94"/>
    </a:lt2>
    <a:accent1>
      <a:srgbClr val="006AA0"/>
    </a:accent1>
    <a:accent2>
      <a:srgbClr val="BD0F30"/>
    </a:accent2>
    <a:accent3>
      <a:srgbClr val="9DAC24"/>
    </a:accent3>
    <a:accent4>
      <a:srgbClr val="672669"/>
    </a:accent4>
    <a:accent5>
      <a:srgbClr val="328C9E"/>
    </a:accent5>
    <a:accent6>
      <a:srgbClr val="EC7520"/>
    </a:accent6>
    <a:hlink>
      <a:srgbClr val="006AA0"/>
    </a:hlink>
    <a:folHlink>
      <a:srgbClr val="6726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203D75"/>
    </a:dk1>
    <a:lt1>
      <a:srgbClr val="FFFFFF"/>
    </a:lt1>
    <a:dk2>
      <a:srgbClr val="1F497D"/>
    </a:dk2>
    <a:lt2>
      <a:srgbClr val="A59E94"/>
    </a:lt2>
    <a:accent1>
      <a:srgbClr val="006AA0"/>
    </a:accent1>
    <a:accent2>
      <a:srgbClr val="BD0F30"/>
    </a:accent2>
    <a:accent3>
      <a:srgbClr val="9DAC24"/>
    </a:accent3>
    <a:accent4>
      <a:srgbClr val="672669"/>
    </a:accent4>
    <a:accent5>
      <a:srgbClr val="328C9E"/>
    </a:accent5>
    <a:accent6>
      <a:srgbClr val="EC7520"/>
    </a:accent6>
    <a:hlink>
      <a:srgbClr val="006AA0"/>
    </a:hlink>
    <a:folHlink>
      <a:srgbClr val="6726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1FF188-7288-481B-8DCF-E6E9A6F5E9BB}"/>
</file>

<file path=customXml/itemProps2.xml><?xml version="1.0" encoding="utf-8"?>
<ds:datastoreItem xmlns:ds="http://schemas.openxmlformats.org/officeDocument/2006/customXml" ds:itemID="{55A846F7-2F9A-4FA6-B3E0-A724C1C81DD8}"/>
</file>

<file path=customXml/itemProps3.xml><?xml version="1.0" encoding="utf-8"?>
<ds:datastoreItem xmlns:ds="http://schemas.openxmlformats.org/officeDocument/2006/customXml" ds:itemID="{9F5D600B-C3C4-4A7D-AB3B-A4A918B89A4B}"/>
</file>

<file path=docProps/app.xml><?xml version="1.0" encoding="utf-8"?>
<Properties xmlns="http://schemas.openxmlformats.org/officeDocument/2006/extended-properties" xmlns:vt="http://schemas.openxmlformats.org/officeDocument/2006/docPropsVTypes">
  <Template>Sociology Prog 1st Year Induction 2018-19 Final</Template>
  <TotalTime>6849</TotalTime>
  <Words>1225</Words>
  <Application>Microsoft Office PowerPoint</Application>
  <PresentationFormat>Widescreen</PresentationFormat>
  <Paragraphs>166</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Candara</vt:lpstr>
      <vt:lpstr>Georgia</vt:lpstr>
      <vt:lpstr>Proxima Nova Lt</vt:lpstr>
      <vt:lpstr>Symbol</vt:lpstr>
      <vt:lpstr>Sociology Prog 1st Year Induction 2018-19 Final</vt:lpstr>
      <vt:lpstr>Waveform</vt:lpstr>
      <vt:lpstr>Office Theme</vt:lpstr>
      <vt:lpstr>Addressing LGBT+ people’s concerns about housing and home later in life </vt:lpstr>
      <vt:lpstr>Why research about LGBT+ people and housing later in life is needed</vt:lpstr>
      <vt:lpstr>Two studies we’ve conducted</vt:lpstr>
      <vt:lpstr>Two studies we’ve conducted</vt:lpstr>
      <vt:lpstr>What were the concerns?</vt:lpstr>
      <vt:lpstr>Feelings about people entering the home</vt:lpstr>
      <vt:lpstr>Feelings about people entering the home</vt:lpstr>
      <vt:lpstr>Housing later in their lives</vt:lpstr>
      <vt:lpstr>Who to turn to for support?</vt:lpstr>
      <vt:lpstr>Different types of support</vt:lpstr>
      <vt:lpstr>Support, Community, Connections</vt:lpstr>
      <vt:lpstr>Support, Community, Connections</vt:lpstr>
      <vt:lpstr>What housing do LGBT+ people want later in life? </vt:lpstr>
      <vt:lpstr>Choices according to gender and sexuality?</vt:lpstr>
      <vt:lpstr>Comparing lesbians and gay men</vt:lpstr>
      <vt:lpstr>Importance of difference</vt:lpstr>
      <vt:lpstr>Have a mark of quality and inclusion?</vt:lpstr>
      <vt:lpstr>What we need to see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nanci little</dc:creator>
  <cp:lastModifiedBy>King, Andrew Prof (Sociology)</cp:lastModifiedBy>
  <cp:revision>517</cp:revision>
  <cp:lastPrinted>2019-11-05T07:42:37Z</cp:lastPrinted>
  <dcterms:created xsi:type="dcterms:W3CDTF">2018-01-03T11:24:46Z</dcterms:created>
  <dcterms:modified xsi:type="dcterms:W3CDTF">2019-11-06T13:02:52Z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