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B79E46-A17C-4FE7-9E3B-29482DCDC738}" type="datetimeFigureOut">
              <a:rPr lang="en-GB" smtClean="0"/>
              <a:t>04/11/2019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4CB55D-EEB7-4A8D-9AA1-A38292CF374B}" type="slidenum">
              <a:rPr lang="en-GB" smtClean="0"/>
              <a:t>‹#›</a:t>
            </a:fld>
            <a:endParaRPr lang="en-GB"/>
          </a:p>
        </p:txBody>
      </p:sp>
    </p:spTree>
    <p:extLst>
      <p:ext uri="{BB962C8B-B14F-4D97-AF65-F5344CB8AC3E}">
        <p14:creationId xmlns:p14="http://schemas.microsoft.com/office/powerpoint/2010/main" val="3076979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24CB55D-EEB7-4A8D-9AA1-A38292CF374B}" type="slidenum">
              <a:rPr lang="en-GB" smtClean="0"/>
              <a:t>1</a:t>
            </a:fld>
            <a:endParaRPr lang="en-GB"/>
          </a:p>
        </p:txBody>
      </p:sp>
    </p:spTree>
    <p:extLst>
      <p:ext uri="{BB962C8B-B14F-4D97-AF65-F5344CB8AC3E}">
        <p14:creationId xmlns:p14="http://schemas.microsoft.com/office/powerpoint/2010/main" val="92781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2</a:t>
            </a:fld>
            <a:endParaRPr lang="en-GB"/>
          </a:p>
        </p:txBody>
      </p:sp>
    </p:spTree>
    <p:extLst>
      <p:ext uri="{BB962C8B-B14F-4D97-AF65-F5344CB8AC3E}">
        <p14:creationId xmlns:p14="http://schemas.microsoft.com/office/powerpoint/2010/main" val="756862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3</a:t>
            </a:fld>
            <a:endParaRPr lang="en-GB"/>
          </a:p>
        </p:txBody>
      </p:sp>
    </p:spTree>
    <p:extLst>
      <p:ext uri="{BB962C8B-B14F-4D97-AF65-F5344CB8AC3E}">
        <p14:creationId xmlns:p14="http://schemas.microsoft.com/office/powerpoint/2010/main" val="2065140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4</a:t>
            </a:fld>
            <a:endParaRPr lang="en-GB"/>
          </a:p>
        </p:txBody>
      </p:sp>
    </p:spTree>
    <p:extLst>
      <p:ext uri="{BB962C8B-B14F-4D97-AF65-F5344CB8AC3E}">
        <p14:creationId xmlns:p14="http://schemas.microsoft.com/office/powerpoint/2010/main" val="2735613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5</a:t>
            </a:fld>
            <a:endParaRPr lang="en-GB"/>
          </a:p>
        </p:txBody>
      </p:sp>
    </p:spTree>
    <p:extLst>
      <p:ext uri="{BB962C8B-B14F-4D97-AF65-F5344CB8AC3E}">
        <p14:creationId xmlns:p14="http://schemas.microsoft.com/office/powerpoint/2010/main" val="969102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6</a:t>
            </a:fld>
            <a:endParaRPr lang="en-GB"/>
          </a:p>
        </p:txBody>
      </p:sp>
    </p:spTree>
    <p:extLst>
      <p:ext uri="{BB962C8B-B14F-4D97-AF65-F5344CB8AC3E}">
        <p14:creationId xmlns:p14="http://schemas.microsoft.com/office/powerpoint/2010/main" val="342468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7</a:t>
            </a:fld>
            <a:endParaRPr lang="en-GB"/>
          </a:p>
        </p:txBody>
      </p:sp>
    </p:spTree>
    <p:extLst>
      <p:ext uri="{BB962C8B-B14F-4D97-AF65-F5344CB8AC3E}">
        <p14:creationId xmlns:p14="http://schemas.microsoft.com/office/powerpoint/2010/main" val="1144241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8</a:t>
            </a:fld>
            <a:endParaRPr lang="en-GB"/>
          </a:p>
        </p:txBody>
      </p:sp>
    </p:spTree>
    <p:extLst>
      <p:ext uri="{BB962C8B-B14F-4D97-AF65-F5344CB8AC3E}">
        <p14:creationId xmlns:p14="http://schemas.microsoft.com/office/powerpoint/2010/main" val="3902846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24CB55D-EEB7-4A8D-9AA1-A38292CF374B}" type="slidenum">
              <a:rPr lang="en-GB" smtClean="0"/>
              <a:t>9</a:t>
            </a:fld>
            <a:endParaRPr lang="en-GB"/>
          </a:p>
        </p:txBody>
      </p:sp>
    </p:spTree>
    <p:extLst>
      <p:ext uri="{BB962C8B-B14F-4D97-AF65-F5344CB8AC3E}">
        <p14:creationId xmlns:p14="http://schemas.microsoft.com/office/powerpoint/2010/main" val="315906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D0D727F-D26F-4ECF-9238-5C2E16856113}"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4209211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0D727F-D26F-4ECF-9238-5C2E16856113}"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671790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0D727F-D26F-4ECF-9238-5C2E16856113}"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2960837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0D727F-D26F-4ECF-9238-5C2E16856113}"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196237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D0D727F-D26F-4ECF-9238-5C2E16856113}"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4242451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D0D727F-D26F-4ECF-9238-5C2E16856113}"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3795346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D0D727F-D26F-4ECF-9238-5C2E16856113}" type="datetimeFigureOut">
              <a:rPr lang="en-GB" smtClean="0"/>
              <a:t>04/11/2019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4241220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D0D727F-D26F-4ECF-9238-5C2E16856113}" type="datetimeFigureOut">
              <a:rPr lang="en-GB" smtClean="0"/>
              <a:t>04/11/2019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132634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0D727F-D26F-4ECF-9238-5C2E16856113}" type="datetimeFigureOut">
              <a:rPr lang="en-GB" smtClean="0"/>
              <a:t>04/11/2019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62457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0D727F-D26F-4ECF-9238-5C2E16856113}"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229813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0D727F-D26F-4ECF-9238-5C2E16856113}"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E6378-2E8E-4C2E-8C6D-91D898C8491E}" type="slidenum">
              <a:rPr lang="en-GB" smtClean="0"/>
              <a:t>‹#›</a:t>
            </a:fld>
            <a:endParaRPr lang="en-GB"/>
          </a:p>
        </p:txBody>
      </p:sp>
    </p:spTree>
    <p:extLst>
      <p:ext uri="{BB962C8B-B14F-4D97-AF65-F5344CB8AC3E}">
        <p14:creationId xmlns:p14="http://schemas.microsoft.com/office/powerpoint/2010/main" val="4050289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0D727F-D26F-4ECF-9238-5C2E16856113}" type="datetimeFigureOut">
              <a:rPr lang="en-GB" smtClean="0"/>
              <a:t>04/11/2019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E6378-2E8E-4C2E-8C6D-91D898C8491E}" type="slidenum">
              <a:rPr lang="en-GB" smtClean="0"/>
              <a:t>‹#›</a:t>
            </a:fld>
            <a:endParaRPr lang="en-GB"/>
          </a:p>
        </p:txBody>
      </p:sp>
    </p:spTree>
    <p:extLst>
      <p:ext uri="{BB962C8B-B14F-4D97-AF65-F5344CB8AC3E}">
        <p14:creationId xmlns:p14="http://schemas.microsoft.com/office/powerpoint/2010/main" val="237906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31966"/>
            <a:ext cx="9144000" cy="1942420"/>
          </a:xfrm>
        </p:spPr>
        <p:txBody>
          <a:bodyPr/>
          <a:lstStyle/>
          <a:p>
            <a:r>
              <a:rPr lang="en-GB" b="1" dirty="0"/>
              <a:t>Lived experience &amp; Ageing Better LGBT </a:t>
            </a:r>
            <a:r>
              <a:rPr lang="en-GB" b="1" dirty="0" smtClean="0"/>
              <a:t>Housing Group</a:t>
            </a:r>
            <a:endParaRPr lang="en-GB" dirty="0"/>
          </a:p>
        </p:txBody>
      </p:sp>
      <p:sp>
        <p:nvSpPr>
          <p:cNvPr id="3" name="Subtitle 2"/>
          <p:cNvSpPr>
            <a:spLocks noGrp="1"/>
          </p:cNvSpPr>
          <p:nvPr>
            <p:ph type="subTitle" idx="1"/>
          </p:nvPr>
        </p:nvSpPr>
        <p:spPr>
          <a:xfrm>
            <a:off x="1524000" y="3310072"/>
            <a:ext cx="9144000" cy="805749"/>
          </a:xfrm>
        </p:spPr>
        <p:txBody>
          <a:bodyPr>
            <a:noAutofit/>
          </a:bodyPr>
          <a:lstStyle/>
          <a:p>
            <a:r>
              <a:rPr lang="en-GB" sz="4000" b="1" dirty="0" smtClean="0"/>
              <a:t>Maria Hughes &amp; Susan Thorne</a:t>
            </a:r>
            <a:endParaRPr lang="en-GB" sz="4000" b="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5177" y="3980843"/>
            <a:ext cx="1582564" cy="228747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92929" y="5082270"/>
            <a:ext cx="7549243" cy="1185231"/>
          </a:xfrm>
          <a:prstGeom prst="rect">
            <a:avLst/>
          </a:prstGeom>
        </p:spPr>
      </p:pic>
    </p:spTree>
    <p:extLst>
      <p:ext uri="{BB962C8B-B14F-4D97-AF65-F5344CB8AC3E}">
        <p14:creationId xmlns:p14="http://schemas.microsoft.com/office/powerpoint/2010/main" val="5135909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9235017" cy="564130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What next?</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The </a:t>
            </a:r>
            <a:r>
              <a:rPr lang="en-GB" sz="2000" b="1" dirty="0" smtClean="0">
                <a:latin typeface="Calibri" panose="020F0502020204030204" pitchFamily="34" charset="0"/>
                <a:cs typeface="Calibri" panose="020F0502020204030204" pitchFamily="34" charset="0"/>
              </a:rPr>
              <a:t>Ageing Better LGBT Housing Group </a:t>
            </a:r>
            <a:r>
              <a:rPr lang="en-GB" sz="2000" dirty="0" smtClean="0">
                <a:latin typeface="Calibri" panose="020F0502020204030204" pitchFamily="34" charset="0"/>
                <a:cs typeface="Calibri" panose="020F0502020204030204" pitchFamily="34" charset="0"/>
              </a:rPr>
              <a:t>continues to meet monthly, and is now arranging to meet at housing provider venues as well as Birmingham LGBT.</a:t>
            </a:r>
            <a:br>
              <a:rPr lang="en-GB" sz="20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We are continuing to support dialogue between the LGBT community and housing and social care providers and welcome new members from providers and the LGBT community.</a:t>
            </a:r>
            <a:br>
              <a:rPr lang="en-GB" sz="20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Our meetings provide safe space for LGBT people who live in social and/ or supported housing and we would like to encourage residential providers to work with us to create events on-site to meet residents and break down barriers between LGBT and non-LGBT communities.</a:t>
            </a:r>
            <a:br>
              <a:rPr lang="en-GB" sz="20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Contact </a:t>
            </a:r>
            <a:r>
              <a:rPr lang="en-GB" sz="2000" b="1" dirty="0" smtClean="0">
                <a:latin typeface="Calibri" panose="020F0502020204030204" pitchFamily="34" charset="0"/>
                <a:cs typeface="Calibri" panose="020F0502020204030204" pitchFamily="34" charset="0"/>
              </a:rPr>
              <a:t>Maria Hughes </a:t>
            </a:r>
            <a:r>
              <a:rPr lang="en-GB" sz="2000" dirty="0" smtClean="0">
                <a:latin typeface="Calibri" panose="020F0502020204030204" pitchFamily="34" charset="0"/>
                <a:cs typeface="Calibri" panose="020F0502020204030204" pitchFamily="34" charset="0"/>
              </a:rPr>
              <a:t>on </a:t>
            </a:r>
            <a:r>
              <a:rPr lang="en-GB" sz="2000" b="1" dirty="0" smtClean="0">
                <a:latin typeface="Calibri" panose="020F0502020204030204" pitchFamily="34" charset="0"/>
                <a:cs typeface="Calibri" panose="020F0502020204030204" pitchFamily="34" charset="0"/>
              </a:rPr>
              <a:t>0121 643 0821 </a:t>
            </a:r>
            <a:r>
              <a:rPr lang="en-GB" sz="2000" dirty="0" smtClean="0">
                <a:latin typeface="Calibri" panose="020F0502020204030204" pitchFamily="34" charset="0"/>
                <a:cs typeface="Calibri" panose="020F0502020204030204" pitchFamily="34" charset="0"/>
              </a:rPr>
              <a:t>or email </a:t>
            </a:r>
            <a:r>
              <a:rPr lang="en-GB" sz="2000" b="1" dirty="0" smtClean="0">
                <a:latin typeface="Calibri" panose="020F0502020204030204" pitchFamily="34" charset="0"/>
                <a:cs typeface="Calibri" panose="020F0502020204030204" pitchFamily="34" charset="0"/>
              </a:rPr>
              <a:t>mariahughes@blgbt.org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197160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8882743" cy="502604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Ageing Better LGBT Housing Group</a:t>
            </a: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The </a:t>
            </a:r>
            <a:r>
              <a:rPr lang="en-GB" sz="2000" b="1" dirty="0" smtClean="0">
                <a:latin typeface="Calibri" panose="020F0502020204030204" pitchFamily="34" charset="0"/>
                <a:cs typeface="Calibri" panose="020F0502020204030204" pitchFamily="34" charset="0"/>
              </a:rPr>
              <a:t>Birmingham Older LGBT People’s Housing Group </a:t>
            </a:r>
            <a:r>
              <a:rPr lang="en-GB" sz="2000" dirty="0" smtClean="0">
                <a:latin typeface="Calibri" panose="020F0502020204030204" pitchFamily="34" charset="0"/>
                <a:cs typeface="Calibri" panose="020F0502020204030204" pitchFamily="34" charset="0"/>
              </a:rPr>
              <a:t>was set up by Stonewall Housing in January 2012 to look at the housing needs, concerns and aspirations of older LGBT people in Birmingham and the surrounding areas.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The Group is made up of interested individual citizens, representatives of housing providers and other stakeholders, and Group meetings are facilitated by Birmingham LGBT, which is also a member organisation.</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In 2017, the group decided to become part of the Ageing Better in Birmingham programme and agreed a change of name. </a:t>
            </a:r>
            <a:r>
              <a:rPr lang="en-GB" sz="2000" dirty="0" smtClean="0">
                <a:latin typeface="Calibri" panose="020F0502020204030204" pitchFamily="34" charset="0"/>
                <a:cs typeface="Calibri" panose="020F0502020204030204" pitchFamily="34" charset="0"/>
              </a:rPr>
              <a:t>Ageing Better in Birmingham is a six-year, Lottery-funded programme to combat and prevent isolation and loneliness within the 50+ age range, by supporting self-led community groups and activities and strengthening social networks across Birmingham.</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819181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8477795" cy="564130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“In or Out: The Housing Needs of Older LGBT People in Birmingham”</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The </a:t>
            </a:r>
            <a:r>
              <a:rPr lang="en-GB" sz="2000" b="1" dirty="0" smtClean="0">
                <a:latin typeface="Calibri" panose="020F0502020204030204" pitchFamily="34" charset="0"/>
                <a:cs typeface="Calibri" panose="020F0502020204030204" pitchFamily="34" charset="0"/>
              </a:rPr>
              <a:t>Birmingham Older LGBT People’s Housing Group </a:t>
            </a:r>
            <a:r>
              <a:rPr lang="en-GB" sz="2000" dirty="0" smtClean="0">
                <a:latin typeface="Calibri" panose="020F0502020204030204" pitchFamily="34" charset="0"/>
                <a:cs typeface="Calibri" panose="020F0502020204030204" pitchFamily="34" charset="0"/>
              </a:rPr>
              <a:t>made the decision that it would be a good idea to survey older LGBT people for their views on the housing choices they would like to be available to them, with the purpose of influencing housing and housing services providers and other stakeholders.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This report, published in March 2016, gives the results of the survey and offers some pointers which stakeholders may wish to consider when planning housing and housing services.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The findings are based on a small sample and so cannot be considered to be scientifically indicative of the LGBT population of Birmingham as a whole; however, they do give a flavour of the needs and aspirations of LGBT people when considering their later life housing options.</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pic>
        <p:nvPicPr>
          <p:cNvPr id="6" name="Picture 5"/>
          <p:cNvPicPr>
            <a:picLocks noChangeAspect="1"/>
          </p:cNvPicPr>
          <p:nvPr/>
        </p:nvPicPr>
        <p:blipFill>
          <a:blip r:embed="rId5"/>
          <a:stretch>
            <a:fillRect/>
          </a:stretch>
        </p:blipFill>
        <p:spPr>
          <a:xfrm>
            <a:off x="9457509" y="2463872"/>
            <a:ext cx="2018440" cy="2844165"/>
          </a:xfrm>
          <a:prstGeom prst="rect">
            <a:avLst/>
          </a:prstGeom>
        </p:spPr>
      </p:pic>
    </p:spTree>
    <p:extLst>
      <p:ext uri="{BB962C8B-B14F-4D97-AF65-F5344CB8AC3E}">
        <p14:creationId xmlns:p14="http://schemas.microsoft.com/office/powerpoint/2010/main" val="1930261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8477795" cy="4859383"/>
          </a:xfrm>
        </p:spPr>
        <p:txBody>
          <a:bodyPr anchor="t">
            <a:noAutofit/>
          </a:bodyPr>
          <a:lstStyle/>
          <a:p>
            <a:pPr algn="l">
              <a:lnSpc>
                <a:spcPct val="150000"/>
              </a:lnSpc>
            </a:pPr>
            <a:r>
              <a:rPr lang="en-GB" sz="3200" b="1" dirty="0" smtClean="0">
                <a:latin typeface="Calibri" panose="020F0502020204030204" pitchFamily="34" charset="0"/>
                <a:cs typeface="Calibri" panose="020F0502020204030204" pitchFamily="34" charset="0"/>
              </a:rPr>
              <a:t>Findings (1)</a:t>
            </a:r>
            <a:br>
              <a:rPr lang="en-GB" sz="3200" b="1" dirty="0" smtClean="0">
                <a:latin typeface="Calibri" panose="020F0502020204030204" pitchFamily="34" charset="0"/>
                <a:cs typeface="Calibri" panose="020F0502020204030204" pitchFamily="34" charset="0"/>
              </a:rPr>
            </a:br>
            <a:r>
              <a:rPr lang="en-GB" sz="1000" dirty="0" smtClean="0">
                <a:latin typeface="Calibri" panose="020F0502020204030204" pitchFamily="34" charset="0"/>
                <a:cs typeface="Calibri" panose="020F0502020204030204" pitchFamily="34" charset="0"/>
              </a:rPr>
              <a:t/>
            </a:r>
            <a:br>
              <a:rPr lang="en-GB" sz="1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82% of all respondents stated they’d prefer to live in LGBT-specific</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accommodation in later life.</a:t>
            </a:r>
            <a:br>
              <a:rPr lang="en-GB" sz="2000" dirty="0" smtClean="0">
                <a:latin typeface="Calibri" panose="020F0502020204030204" pitchFamily="34" charset="0"/>
                <a:cs typeface="Calibri" panose="020F0502020204030204" pitchFamily="34" charset="0"/>
              </a:rPr>
            </a:br>
            <a:r>
              <a:rPr lang="en-GB" sz="1000" dirty="0" smtClean="0">
                <a:latin typeface="Calibri" panose="020F0502020204030204" pitchFamily="34" charset="0"/>
                <a:cs typeface="Calibri" panose="020F0502020204030204" pitchFamily="34" charset="0"/>
              </a:rPr>
              <a:t/>
            </a:r>
            <a:br>
              <a:rPr lang="en-GB" sz="1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Of those respondents: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64% would prefer to live with other older LGBT people</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54% would like to be able to live in a two-bedroomed apartment</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18% would like to be able to live in a bungalow</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51% would prefer to rent</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43% would prefer to buy</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347666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10554789" cy="4859383"/>
          </a:xfrm>
        </p:spPr>
        <p:txBody>
          <a:bodyPr anchor="t">
            <a:noAutofit/>
          </a:bodyPr>
          <a:lstStyle/>
          <a:p>
            <a:pPr algn="l">
              <a:lnSpc>
                <a:spcPct val="150000"/>
              </a:lnSpc>
            </a:pPr>
            <a:r>
              <a:rPr lang="en-GB" sz="3200" b="1" dirty="0" smtClean="0">
                <a:latin typeface="Calibri" panose="020F0502020204030204" pitchFamily="34" charset="0"/>
                <a:cs typeface="Calibri" panose="020F0502020204030204" pitchFamily="34" charset="0"/>
              </a:rPr>
              <a:t>Findings (2)</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1000" dirty="0" smtClean="0">
                <a:latin typeface="Calibri" panose="020F0502020204030204" pitchFamily="34" charset="0"/>
                <a:cs typeface="Calibri" panose="020F0502020204030204" pitchFamily="34" charset="0"/>
              </a:rPr>
              <a:t/>
            </a:r>
            <a:br>
              <a:rPr lang="en-GB" sz="1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69% would like to live in the suburbs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92% felt it was important to live near shops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89% felt it was important to live near bus routes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89% would like to have access to a communal area</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84% would like to have access to a garden</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80% would like to have access to a parking space</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81% would like to be able to have pets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42% would prefer to have care delivered in their own LGBT-specific accommodation</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43% would prefer to have care delivered in LGBT-specific sheltered accommodation</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1887242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9235017" cy="485938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Findings (3)</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1000" dirty="0">
                <a:latin typeface="Calibri" panose="020F0502020204030204" pitchFamily="34" charset="0"/>
                <a:cs typeface="Calibri" panose="020F0502020204030204" pitchFamily="34" charset="0"/>
              </a:rPr>
              <a:t/>
            </a:r>
            <a:br>
              <a:rPr lang="en-GB" sz="1000" dirty="0">
                <a:latin typeface="Calibri" panose="020F0502020204030204" pitchFamily="34" charset="0"/>
                <a:cs typeface="Calibri" panose="020F0502020204030204" pitchFamily="34" charset="0"/>
              </a:rPr>
            </a:br>
            <a:r>
              <a:rPr lang="en-GB" sz="1000" dirty="0" smtClean="0">
                <a:latin typeface="Calibri" panose="020F0502020204030204" pitchFamily="34" charset="0"/>
                <a:cs typeface="Calibri" panose="020F0502020204030204" pitchFamily="34" charset="0"/>
              </a:rPr>
              <a:t/>
            </a:r>
            <a:br>
              <a:rPr lang="en-GB" sz="1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Of those who didn’t want to live in LGBT-specific accommodation, reasons given included:</a:t>
            </a:r>
            <a:br>
              <a:rPr lang="en-GB" sz="20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1000" dirty="0">
                <a:latin typeface="Calibri" panose="020F0502020204030204" pitchFamily="34" charset="0"/>
                <a:cs typeface="Calibri" panose="020F0502020204030204" pitchFamily="34" charset="0"/>
              </a:rPr>
              <a:t/>
            </a:r>
            <a:br>
              <a:rPr lang="en-GB" sz="1000" dirty="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“Do not like to </a:t>
            </a:r>
            <a:r>
              <a:rPr lang="en-GB" sz="2000" dirty="0" smtClean="0">
                <a:latin typeface="Calibri" panose="020F0502020204030204" pitchFamily="34" charset="0"/>
                <a:cs typeface="Calibri" panose="020F0502020204030204" pitchFamily="34" charset="0"/>
              </a:rPr>
              <a:t>be constantly amongst LGBT people only. I do like variety”</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1000" dirty="0" smtClean="0">
                <a:latin typeface="Calibri" panose="020F0502020204030204" pitchFamily="34" charset="0"/>
                <a:cs typeface="Calibri" panose="020F0502020204030204" pitchFamily="34" charset="0"/>
              </a:rPr>
              <a:t/>
            </a:r>
            <a:br>
              <a:rPr lang="en-GB" sz="1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“My preference is to mix with a good group of people from all walks of life”</a:t>
            </a:r>
            <a:br>
              <a:rPr lang="en-GB" sz="20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“I don’t mind housing being mixed as long as LGBT issues are recognised and particular needs are addressed”</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1929782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9235017" cy="485938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LGBT Housing: Is There A Future?</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000" dirty="0">
                <a:latin typeface="Calibri" panose="020F0502020204030204" pitchFamily="34" charset="0"/>
                <a:cs typeface="Calibri" panose="020F0502020204030204" pitchFamily="34" charset="0"/>
              </a:rPr>
              <a:t/>
            </a:r>
            <a:br>
              <a:rPr lang="en-GB" sz="2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In March this year, the </a:t>
            </a:r>
            <a:r>
              <a:rPr lang="en-GB" sz="2000" b="1" dirty="0" smtClean="0">
                <a:latin typeface="Calibri" panose="020F0502020204030204" pitchFamily="34" charset="0"/>
                <a:cs typeface="Calibri" panose="020F0502020204030204" pitchFamily="34" charset="0"/>
              </a:rPr>
              <a:t>Ageing Better LGBT Housing Group</a:t>
            </a:r>
            <a:r>
              <a:rPr lang="en-GB" sz="2000" dirty="0" smtClean="0">
                <a:latin typeface="Calibri" panose="020F0502020204030204" pitchFamily="34" charset="0"/>
                <a:cs typeface="Calibri" panose="020F0502020204030204" pitchFamily="34" charset="0"/>
              </a:rPr>
              <a:t> supported Stonewall Housing to deliver a conference of presentations and workshops, including keynote speakers: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Professor Andrew King, University of Surrey</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Tina Wathern, Stonewall Housing</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Andy Cave, Healthwatch Birmingham</a:t>
            </a:r>
            <a:br>
              <a:rPr lang="en-GB" sz="2000" dirty="0" smtClean="0">
                <a:latin typeface="Calibri" panose="020F0502020204030204" pitchFamily="34" charset="0"/>
                <a:cs typeface="Calibri" panose="020F0502020204030204" pitchFamily="34" charset="0"/>
              </a:rPr>
            </a:br>
            <a:r>
              <a:rPr lang="en-GB" sz="1000" dirty="0">
                <a:latin typeface="Calibri" panose="020F0502020204030204" pitchFamily="34" charset="0"/>
                <a:cs typeface="Calibri" panose="020F0502020204030204" pitchFamily="34" charset="0"/>
              </a:rPr>
              <a:t/>
            </a:r>
            <a:br>
              <a:rPr lang="en-GB" sz="1000" dirty="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One workshop was focussed on the priorities of the Ageing Better LGBT Housing Group in the future and how agencies can improve their consultation with the LGBT community.</a:t>
            </a:r>
            <a:endParaRPr lang="en-GB"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64095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9235017" cy="485938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What do you think should be the top priorities for the Ageing Better LGBT Housing Group?</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“Focus on multiple diverse backgrounds and their experiences – e.g. BAME, LGBT, disability; engagement on how they can provide services that meet all of their needs in housing, care and treatment.”</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a:t>
            </a:r>
            <a:r>
              <a:rPr lang="en-GB" sz="2000" dirty="0" smtClean="0">
                <a:latin typeface="Calibri" panose="020F0502020204030204" pitchFamily="34" charset="0"/>
                <a:cs typeface="Calibri" panose="020F0502020204030204" pitchFamily="34" charset="0"/>
              </a:rPr>
              <a:t>Working more closely and better communication with other organisations that could benefit that community, e.g. care for LGBTQ+ people with life-limiting conditions/ terminal illness. Nursing care and hospice care have a big role to play.”</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“LGBT Housing Group subgroup for housing staff and professionals to share best practice.”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753920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 y="757646"/>
            <a:ext cx="9235017" cy="4859383"/>
          </a:xfrm>
        </p:spPr>
        <p:txBody>
          <a:bodyPr anchor="t">
            <a:noAutofit/>
          </a:bodyPr>
          <a:lstStyle/>
          <a:p>
            <a:pPr algn="l">
              <a:lnSpc>
                <a:spcPct val="100000"/>
              </a:lnSpc>
            </a:pPr>
            <a:r>
              <a:rPr lang="en-GB" sz="3200" b="1" dirty="0" smtClean="0">
                <a:latin typeface="Calibri" panose="020F0502020204030204" pitchFamily="34" charset="0"/>
                <a:cs typeface="Calibri" panose="020F0502020204030204" pitchFamily="34" charset="0"/>
              </a:rPr>
              <a:t>What would you like to see agencies do to improve their consultation with the LGBT community?</a:t>
            </a: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800" dirty="0" smtClean="0">
                <a:latin typeface="Calibri" panose="020F0502020204030204" pitchFamily="34" charset="0"/>
                <a:cs typeface="Calibri" panose="020F0502020204030204" pitchFamily="34" charset="0"/>
              </a:rPr>
              <a:t/>
            </a:r>
            <a:br>
              <a:rPr lang="en-GB" sz="28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“Train staff in LGBT awareness to improve attitude, language, dignity and respect and effectively speak and engage with people from diverse backgrounds.”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“Consultation language reassures that services will not treat people differently/ with animosity if they speak up.”</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“Improve monitoring: training for staff to support them in asking monitoring questions.”</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“LGBT+ affirmative images on literature sends a really good message.”</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
            </a:r>
            <a:br>
              <a:rPr lang="en-GB" sz="2000" dirty="0" smtClean="0">
                <a:latin typeface="Calibri" panose="020F0502020204030204" pitchFamily="34" charset="0"/>
                <a:cs typeface="Calibri" panose="020F0502020204030204" pitchFamily="34" charset="0"/>
              </a:rPr>
            </a:br>
            <a:r>
              <a:rPr lang="en-GB" sz="2000" dirty="0" smtClean="0">
                <a:latin typeface="Calibri" panose="020F0502020204030204" pitchFamily="34" charset="0"/>
                <a:cs typeface="Calibri" panose="020F0502020204030204" pitchFamily="34" charset="0"/>
              </a:rPr>
              <a:t>“Actually collect relevant data.”</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4731" y="757646"/>
            <a:ext cx="1065131" cy="15395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1004" y="5783689"/>
            <a:ext cx="3918858" cy="615260"/>
          </a:xfrm>
          <a:prstGeom prst="rect">
            <a:avLst/>
          </a:prstGeom>
        </p:spPr>
      </p:pic>
    </p:spTree>
    <p:extLst>
      <p:ext uri="{BB962C8B-B14F-4D97-AF65-F5344CB8AC3E}">
        <p14:creationId xmlns:p14="http://schemas.microsoft.com/office/powerpoint/2010/main" val="678383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D2CA70CA811A4C9F18DA57CEC52A38" ma:contentTypeVersion="10" ma:contentTypeDescription="Create a new document." ma:contentTypeScope="" ma:versionID="eb77b47be9ce329ef3243f76179df2e3">
  <xsd:schema xmlns:xsd="http://www.w3.org/2001/XMLSchema" xmlns:xs="http://www.w3.org/2001/XMLSchema" xmlns:p="http://schemas.microsoft.com/office/2006/metadata/properties" xmlns:ns2="3e6cab67-71e1-43fe-bf44-962cf23444a2" xmlns:ns3="22d97ed3-d2a5-4c55-aaa9-0f8d366c11e6" targetNamespace="http://schemas.microsoft.com/office/2006/metadata/properties" ma:root="true" ma:fieldsID="ce6cdf38a8f1a12195fb6d39bc502dfe" ns2:_="" ns3:_="">
    <xsd:import namespace="3e6cab67-71e1-43fe-bf44-962cf23444a2"/>
    <xsd:import namespace="22d97ed3-d2a5-4c55-aaa9-0f8d366c11e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6cab67-71e1-43fe-bf44-962cf23444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d97ed3-d2a5-4c55-aaa9-0f8d366c11e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8FE7DB-E798-4EC4-9D2C-6F7F4C86BC5C}"/>
</file>

<file path=customXml/itemProps2.xml><?xml version="1.0" encoding="utf-8"?>
<ds:datastoreItem xmlns:ds="http://schemas.openxmlformats.org/officeDocument/2006/customXml" ds:itemID="{AA9A86A5-7BD9-4E58-80C8-FAC0E420DF0A}"/>
</file>

<file path=customXml/itemProps3.xml><?xml version="1.0" encoding="utf-8"?>
<ds:datastoreItem xmlns:ds="http://schemas.openxmlformats.org/officeDocument/2006/customXml" ds:itemID="{E4A602B9-797F-44F8-9A2C-874901EC7F46}"/>
</file>

<file path=docProps/app.xml><?xml version="1.0" encoding="utf-8"?>
<Properties xmlns="http://schemas.openxmlformats.org/officeDocument/2006/extended-properties" xmlns:vt="http://schemas.openxmlformats.org/officeDocument/2006/docPropsVTypes">
  <TotalTime>87</TotalTime>
  <Words>99</Words>
  <Application>Microsoft Office PowerPoint</Application>
  <PresentationFormat>Widescreen</PresentationFormat>
  <Paragraphs>20</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Lived experience &amp; Ageing Better LGBT Housing Group</vt:lpstr>
      <vt:lpstr>Ageing Better LGBT Housing Group  The Birmingham Older LGBT People’s Housing Group was set up by Stonewall Housing in January 2012 to look at the housing needs, concerns and aspirations of older LGBT people in Birmingham and the surrounding areas.  The Group is made up of interested individual citizens, representatives of housing providers and other stakeholders, and Group meetings are facilitated by Birmingham LGBT, which is also a member organisation.  In 2017, the group decided to become part of the Ageing Better in Birmingham programme and agreed a change of name. Ageing Better in Birmingham is a six-year, Lottery-funded programme to combat and prevent isolation and loneliness within the 50+ age range, by supporting self-led community groups and activities and strengthening social networks across Birmingham.</vt:lpstr>
      <vt:lpstr>“In or Out: The Housing Needs of Older LGBT People in Birmingham”  The Birmingham Older LGBT People’s Housing Group made the decision that it would be a good idea to survey older LGBT people for their views on the housing choices they would like to be available to them, with the purpose of influencing housing and housing services providers and other stakeholders.  This report, published in March 2016, gives the results of the survey and offers some pointers which stakeholders may wish to consider when planning housing and housing services.  The findings are based on a small sample and so cannot be considered to be scientifically indicative of the LGBT population of Birmingham as a whole; however, they do give a flavour of the needs and aspirations of LGBT people when considering their later life housing options.</vt:lpstr>
      <vt:lpstr>Findings (1)  82% of all respondents stated they’d prefer to live in LGBT-specific accommodation in later life.  Of those respondents: 64% would prefer to live with other older LGBT people 54% would like to be able to live in a two-bedroomed apartment 18% would like to be able to live in a bungalow 51% would prefer to rent 43% would prefer to buy</vt:lpstr>
      <vt:lpstr>Findings (2)  69% would like to live in the suburbs 92% felt it was important to live near shops 89% felt it was important to live near bus routes 89% would like to have access to a communal area 84% would like to have access to a garden 80% would like to have access to a parking space 81% would like to be able to have pets 42% would prefer to have care delivered in their own LGBT-specific accommodation 43% would prefer to have care delivered in LGBT-specific sheltered accommodation</vt:lpstr>
      <vt:lpstr>Findings (3)   Of those who didn’t want to live in LGBT-specific accommodation, reasons given included:   “Do not like to be constantly amongst LGBT people only. I do like variety”   “My preference is to mix with a good group of people from all walks of life”  “I don’t mind housing being mixed as long as LGBT issues are recognised and particular needs are addressed”</vt:lpstr>
      <vt:lpstr>LGBT Housing: Is There A Future?  In March this year, the Ageing Better LGBT Housing Group supported Stonewall Housing to deliver a conference of presentations and workshops, including keynote speakers:    Professor Andrew King, University of Surrey  Tina Wathern, Stonewall Housing  Andy Cave, Healthwatch Birmingham  One workshop was focussed on the priorities of the Ageing Better LGBT Housing Group in the future and how agencies can improve their consultation with the LGBT community.</vt:lpstr>
      <vt:lpstr>What do you think should be the top priorities for the Ageing Better LGBT Housing Group?  “Focus on multiple diverse backgrounds and their experiences – e.g. BAME, LGBT, disability; engagement on how they can provide services that meet all of their needs in housing, care and treatment.”  “Working more closely and better communication with other organisations that could benefit that community, e.g. care for LGBTQ+ people with life-limiting conditions/ terminal illness. Nursing care and hospice care have a big role to play.”  “LGBT Housing Group subgroup for housing staff and professionals to share best practice.”</vt:lpstr>
      <vt:lpstr>What would you like to see agencies do to improve their consultation with the LGBT community?  “Train staff in LGBT awareness to improve attitude, language, dignity and respect and effectively speak and engage with people from diverse backgrounds.” “Consultation language reassures that services will not treat people differently/ with animosity if they speak up.”  “Improve monitoring: training for staff to support them in asking monitoring questions.”  “LGBT+ affirmative images on literature sends a really good message.”  “Actually collect relevant data.”</vt:lpstr>
      <vt:lpstr>What next?  The Ageing Better LGBT Housing Group continues to meet monthly, and is now arranging to meet at housing provider venues as well as Birmingham LGBT.  We are continuing to support dialogue between the LGBT community and housing and social care providers and welcome new members from providers and the LGBT community.  Our meetings provide safe space for LGBT people who live in social and/ or supported housing and we would like to encourage residential providers to work with us to create events on-site to meet residents and break down barriers between LGBT and non-LGBT communities.  Contact Maria Hughes on 0121 643 0821 or email mariahughes@blgbt.org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Lived experience &amp; Ageing Better LGBT Housing</dc:title>
  <dc:creator>User 11</dc:creator>
  <cp:lastModifiedBy>User 11</cp:lastModifiedBy>
  <cp:revision>19</cp:revision>
  <dcterms:created xsi:type="dcterms:W3CDTF">2019-11-04T12:00:07Z</dcterms:created>
  <dcterms:modified xsi:type="dcterms:W3CDTF">2019-11-04T13:27:22Z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0x01010037D2CA70CA811A4C9F18DA57CEC52A38</vt:lpwstr>
  </property>
</Properties>
</file>