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6" r:id="rId5"/>
    <p:sldId id="256" r:id="rId6"/>
    <p:sldId id="268" r:id="rId7"/>
    <p:sldId id="266" r:id="rId8"/>
    <p:sldId id="263" r:id="rId9"/>
    <p:sldId id="272" r:id="rId10"/>
    <p:sldId id="270" r:id="rId11"/>
    <p:sldId id="265" r:id="rId12"/>
    <p:sldId id="269" r:id="rId13"/>
    <p:sldId id="271" r:id="rId14"/>
    <p:sldId id="273" r:id="rId15"/>
    <p:sldId id="264" r:id="rId16"/>
    <p:sldId id="274" r:id="rId17"/>
    <p:sldId id="267" r:id="rId18"/>
    <p:sldId id="260" r:id="rId19"/>
  </p:sldIdLst>
  <p:sldSz cx="11522075" cy="6480175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 Beech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68" y="2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ox" userId="5d3c37f3-95f6-4888-a524-0ec9b88bc512" providerId="ADAL" clId="{8D0B562A-D95E-4C3F-B4A7-252747613908}"/>
    <pc:docChg chg="modSld">
      <pc:chgData name="Sophie Fox" userId="5d3c37f3-95f6-4888-a524-0ec9b88bc512" providerId="ADAL" clId="{8D0B562A-D95E-4C3F-B4A7-252747613908}" dt="2019-11-29T16:45:35.097" v="9" actId="20577"/>
      <pc:docMkLst>
        <pc:docMk/>
      </pc:docMkLst>
      <pc:sldChg chg="modSp">
        <pc:chgData name="Sophie Fox" userId="5d3c37f3-95f6-4888-a524-0ec9b88bc512" providerId="ADAL" clId="{8D0B562A-D95E-4C3F-B4A7-252747613908}" dt="2019-11-29T16:45:35.097" v="9" actId="20577"/>
        <pc:sldMkLst>
          <pc:docMk/>
          <pc:sldMk cId="1134589573" sldId="276"/>
        </pc:sldMkLst>
        <pc:spChg chg="mod">
          <ac:chgData name="Sophie Fox" userId="5d3c37f3-95f6-4888-a524-0ec9b88bc512" providerId="ADAL" clId="{8D0B562A-D95E-4C3F-B4A7-252747613908}" dt="2019-11-29T16:45:35.097" v="9" actId="20577"/>
          <ac:spMkLst>
            <pc:docMk/>
            <pc:sldMk cId="1134589573" sldId="276"/>
            <ac:spMk id="2" creationId="{3C19DD7B-ECA0-4000-B707-F3820A69AAE7}"/>
          </ac:spMkLst>
        </pc:spChg>
        <pc:spChg chg="mod">
          <ac:chgData name="Sophie Fox" userId="5d3c37f3-95f6-4888-a524-0ec9b88bc512" providerId="ADAL" clId="{8D0B562A-D95E-4C3F-B4A7-252747613908}" dt="2019-11-29T16:45:31.406" v="7" actId="20577"/>
          <ac:spMkLst>
            <pc:docMk/>
            <pc:sldMk cId="1134589573" sldId="276"/>
            <ac:spMk id="2051" creationId="{6D8EA450-01B2-4044-9A82-44BE0A996A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3580-4159-4F30-9744-44F73DCB3FAC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663A8-9D11-43E6-86AC-01DE9186E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89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Selection of resources that important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Series of other compendium of best practise – e.g. sheltered housing, community led housing approaches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Future Leader Prog - 8 early career individuals from a wide range of practitioner backgrounds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the opportunity to meet key industry leaders, and to produce and present a cooperative project and share their learning.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663A8-9D11-43E6-86AC-01DE9186E2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4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BCEC8-2B90-40C2-9A07-86BFB598A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EE122-D89B-44EE-B9B6-375707C34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AD946-7548-49D6-9B46-0A97AF3C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5208-EF79-4BCD-9EC8-EE2ED34C2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8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259F-6401-4FF9-BB0D-26A26850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348BF-969E-4A96-8CDD-326F8E89F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3FC62-9F01-468F-98C5-EEDF5AE5D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41C78-7865-43C5-BF1D-2E5FE771F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6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BA0E0-244D-4A06-9C3E-FAD4B100C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A5DD9-DE60-4BAD-8615-1059F1B1E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F3034-FDD1-4EB6-9916-709322025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4027-A49A-482B-8107-1105B8437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7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BF86D-0542-4B7D-9198-0B4B3267E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DABEB-BA96-4761-A3B8-B4F364E9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1AD60-D631-45F2-A469-E9DBFE320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E6361-F57D-4EDF-832A-B3E75C10F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3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EBBDB-96FF-4648-B156-80E98C1EA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68CE2-81DE-409C-9A24-AD73AFA81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2E62A-0A20-4CD6-9515-442C64B43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7D40-039C-45CD-B7CA-CDE8E4155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5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D7A69-078B-4486-BEA9-60EA7F225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D7081-5926-4703-AC08-9CFB33558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402C6-00CE-4628-8D38-BD01C378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5CF5-6BDA-4463-8F39-CC2FBC901A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8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42ED8-FB72-44C4-9ED2-2CA587BE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0F7272-A0C7-4D4B-86F6-496310ACE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9618DE-7E76-486B-BD49-A26E1FD19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9F477-4A87-4E83-8188-1C75CABC71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3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3A53FD-6539-4E5E-8292-FD4B0DEBE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BFAFEB-7D42-41F8-B975-0546AFEB6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CF1AC-D0CA-4441-8C54-E6E7162E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AA991-00D6-429C-A14C-47A4911051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9F1BC0-4E5F-4363-91AB-72020FBB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68BD3-30F1-4F2D-AA36-FF3D2424A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BDC013-4DE3-4583-94F1-A6DBB7EE6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A4525-B3B9-4948-9847-09CACCFBF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5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71327-7953-4FF3-BDD4-C1E7F787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FAB04-F75F-4BB4-A554-A327C5B6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FD0CF-BF7D-4767-92B9-F5BCB9CB4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CEC9-727B-4B77-B33D-061F19DB99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3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2C5EE-875B-41DA-ADBC-69E69EA39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90BF5-95FF-497A-A6EC-2C453F494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ED566-7A92-4FAD-86E7-8542E6F16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AF4-60D4-46C9-847F-E9C41A201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5AECB3-E40D-4E60-B1B4-291A0B1E8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7B1E33-D042-4F69-80F9-B21E2C086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9537A5-B762-4C7A-900B-506C9D7EE1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6F0F19-D908-4FE8-9A79-97CF3DF33B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73615-1772-4DDE-9A3B-378D4EA4BE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42CEFA-EF0A-42B4-ABA9-4333F5DDA7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_assets/Resources/Housing/Practice_examples/Housing_LIN_case_studies/HLIN_CaseStudy_152_ProctorMatthew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housinglin.org.uk/blogs/Eco-friendly-cohousing-in-Cambridge-Building-a-Shared-Future-across-all-ag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Topics/type/ULI-Later-Living-Housing-with-care-guid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Growing-H-w-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Macintosh%20HD:Users:Liza:Desktop:SHOPtag.jpg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InspirationalAchievemen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" TargetMode="External"/><Relationship Id="rId4" Type="http://schemas.openxmlformats.org/officeDocument/2006/relationships/hyperlink" Target="mailto:info@housinglin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News/New-Housing-LIN-report-looks-at-intergenerational-housin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ads.org.uk/a_caring_place_repor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Topics/type/A-strengths-based-approach-to-delivering-the-Disabled-Facilities-Grant-Thurrock-Counci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https://www.housinglin.org.uk/Topics/type/Housing-LIN-Case-Study-157-Creating-independent-homes-for-people-developing-or-living-with-cognitive-conditions-in-East-Manchest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blog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s://www.housinglin.org.uk/Topics/Inspirational-Achievements/orb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Topics/type/Just-Livin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s://www.housinglin.org.uk/News/Housing-and-Ageing-Alliance-publishes-2019-manifesto/" TargetMode="External"/><Relationship Id="rId4" Type="http://schemas.openxmlformats.org/officeDocument/2006/relationships/hyperlink" Target="https://www.housinglin.org.uk/News/NHS-England-publishes-guidance-on-Healthy-New-Tow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84CEB-4D7E-484D-8878-3F86F0EEB142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i="1" dirty="0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D8EA450-01B2-4044-9A82-44BE0A99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851025"/>
            <a:ext cx="10080625" cy="1389063"/>
          </a:xfrm>
        </p:spPr>
        <p:txBody>
          <a:bodyPr anchor="ctr"/>
          <a:lstStyle/>
          <a:p>
            <a:pPr eaLnBrk="1" hangingPunct="1"/>
            <a:r>
              <a:rPr lang="en-US" altLang="en-US" sz="4400" b="1" dirty="0">
                <a:latin typeface="Whitney-Book"/>
              </a:rPr>
              <a:t>Housing LIN South East</a:t>
            </a:r>
            <a:br>
              <a:rPr lang="en-US" altLang="en-US" sz="4400" b="1" dirty="0">
                <a:latin typeface="Whitney-Book"/>
              </a:rPr>
            </a:br>
            <a:r>
              <a:rPr lang="en-US" altLang="en-US" sz="4400" b="1" dirty="0">
                <a:latin typeface="Whitney-Book"/>
              </a:rPr>
              <a:t>Regional Event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FCE30-6042-4DE7-B0C0-5F3C5FE0060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2554EB43-A6BD-4A02-943F-B709C1D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>
            <a:extLst>
              <a:ext uri="{FF2B5EF4-FFF2-40B4-BE49-F238E27FC236}">
                <a16:creationId xmlns:a16="http://schemas.microsoft.com/office/drawing/2014/main" id="{22C6EBA1-C1AD-41BE-9DFC-66B6FCA1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72113"/>
            <a:ext cx="5759450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 dirty="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Autumn  2019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600" dirty="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Housing Learning and Improvement Network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1600" dirty="0">
              <a:latin typeface="Whitney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C19DD7B-ECA0-4000-B707-F3820A69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7381" y="5400327"/>
            <a:ext cx="2376264" cy="877012"/>
          </a:xfrm>
        </p:spPr>
        <p:txBody>
          <a:bodyPr/>
          <a:lstStyle/>
          <a:p>
            <a:pPr algn="r"/>
            <a:r>
              <a:rPr lang="en-GB" dirty="0"/>
              <a:t>@HousingLIN</a:t>
            </a:r>
          </a:p>
          <a:p>
            <a:pPr algn="r"/>
            <a:r>
              <a:rPr lang="en-GB"/>
              <a:t>#HLINSE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58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Design Awards 2019 - HAPPI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655911"/>
            <a:ext cx="6562263" cy="4536504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2 schemes won HAPPI awards this year (both PegasusLife)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 err="1">
                <a:latin typeface="Whitney-Bold"/>
                <a:cs typeface="Arial" panose="020B0604020202020204" pitchFamily="34" charset="0"/>
              </a:rPr>
              <a:t>Hortsley</a:t>
            </a: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 in Seaford, East Sussex (right and a future Housing LIN case study) and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 err="1">
                <a:latin typeface="Whitney-Bold"/>
                <a:cs typeface="Arial" panose="020B0604020202020204" pitchFamily="34" charset="0"/>
              </a:rPr>
              <a:t>Steepleton</a:t>
            </a: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 in Tetbury, Gloucestershire (below right and an existing case study at:</a:t>
            </a:r>
            <a:br>
              <a:rPr lang="en-US" altLang="en-US" sz="1600" dirty="0">
                <a:latin typeface="Whitney-Bold"/>
                <a:cs typeface="Arial" panose="020B0604020202020204" pitchFamily="34" charset="0"/>
              </a:rPr>
            </a:br>
            <a:r>
              <a:rPr lang="en-GB" sz="1600" dirty="0">
                <a:latin typeface="Whitney-Bold"/>
                <a:hlinkClick r:id="rId3"/>
              </a:rPr>
              <a:t>https://www.housinglin.org.uk/_assets/Resources/Housing/Practice_examples/Housing_LIN_case_studies/HLIN_CaseStudy_152_ProctorMatthews.pdf</a:t>
            </a:r>
            <a:endParaRPr lang="en-US" altLang="en-US" sz="1600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Other notable winners with HAPPI ingredients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Marmalade Lane, K1 cohousing in Cambridge (a Housing LIN guest blog) at: </a:t>
            </a:r>
            <a:r>
              <a:rPr lang="en-GB" sz="1600" dirty="0">
                <a:latin typeface="Whitney-Bold"/>
                <a:hlinkClick r:id="rId4"/>
              </a:rPr>
              <a:t>https://www.housinglin.org.uk/blogs/Eco-friendly-cohousing-in-Cambridge-Building-a-Shared-Future-across-all-ages/</a:t>
            </a:r>
            <a:endParaRPr lang="en-US" altLang="en-US" sz="1600" dirty="0">
              <a:latin typeface="Whitney-Bold"/>
              <a:cs typeface="Arial" panose="020B0604020202020204" pitchFamily="34" charset="0"/>
            </a:endParaRP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Colby Lodge, </a:t>
            </a:r>
            <a:r>
              <a:rPr lang="en-US" altLang="en-US" sz="1600" dirty="0" err="1">
                <a:latin typeface="Whitney-Bold"/>
                <a:cs typeface="Arial" panose="020B0604020202020204" pitchFamily="34" charset="0"/>
              </a:rPr>
              <a:t>Walthamstow</a:t>
            </a: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 with </a:t>
            </a:r>
            <a:r>
              <a:rPr lang="en-US" altLang="en-US" sz="1600" dirty="0" err="1">
                <a:latin typeface="Whitney-Bold"/>
                <a:cs typeface="Arial" panose="020B0604020202020204" pitchFamily="34" charset="0"/>
              </a:rPr>
              <a:t>Walthamstow</a:t>
            </a:r>
            <a:r>
              <a:rPr lang="en-US" altLang="en-US" sz="1600" dirty="0">
                <a:latin typeface="Whitney-Bold"/>
                <a:cs typeface="Arial" panose="020B0604020202020204" pitchFamily="34" charset="0"/>
              </a:rPr>
              <a:t> &amp; Chingford Almshouse Charity</a:t>
            </a:r>
            <a:endParaRPr lang="en-US" altLang="en-US" dirty="0">
              <a:latin typeface="Whitney-Bold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19" y="1699579"/>
            <a:ext cx="2255246" cy="22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17" y="4245368"/>
            <a:ext cx="2642731" cy="15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69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Later Living: Housing with Care Guide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8" y="1655911"/>
            <a:ext cx="5400600" cy="4536504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The Housing LIN wrote the opening Chapter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Whitney-Bold"/>
                <a:cs typeface="Arial" panose="020B0604020202020204" pitchFamily="34" charset="0"/>
              </a:rPr>
              <a:t>A</a:t>
            </a:r>
            <a:r>
              <a:rPr lang="en-GB" sz="2000" dirty="0"/>
              <a:t> number of key messages for the sector, including: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The growth in the real estate sector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How Later Living can help solve the care crisis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The need for long-term planning and legislation, and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1800" dirty="0"/>
              <a:t>Creating aspirational places for the elderly</a:t>
            </a:r>
          </a:p>
          <a:p>
            <a:pPr algn="l">
              <a:spcAft>
                <a:spcPts val="600"/>
              </a:spcAft>
              <a:buClr>
                <a:srgbClr val="FF0000"/>
              </a:buClr>
            </a:pPr>
            <a:r>
              <a:rPr lang="en-GB" sz="1800" dirty="0">
                <a:hlinkClick r:id="rId3"/>
              </a:rPr>
              <a:t>https://www.housinglin.org.uk/Topics/type/ULI-Later-Living-Housing-with-care-guide/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08" y="1727919"/>
            <a:ext cx="4690887" cy="263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80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Upcoming HLIN resources/</a:t>
            </a:r>
            <a:r>
              <a:rPr lang="en-US" altLang="en-US" sz="3200" b="1" dirty="0" err="1">
                <a:latin typeface="Whitney-Book"/>
              </a:rPr>
              <a:t>programmes</a:t>
            </a:r>
            <a:endParaRPr lang="en-US" altLang="en-US" sz="3200" b="1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744063"/>
            <a:ext cx="10369152" cy="4152756"/>
          </a:xfrm>
        </p:spPr>
        <p:txBody>
          <a:bodyPr/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Whitney-Bold"/>
              </a:rPr>
              <a:t>Housing with Care sector survey. A state of the nation survey to identify </a:t>
            </a:r>
            <a:r>
              <a:rPr lang="en-GB" altLang="en-US" sz="2000" dirty="0">
                <a:latin typeface="Whitney-Bold"/>
              </a:rPr>
              <a:t>organisations</a:t>
            </a:r>
            <a:r>
              <a:rPr lang="en-US" altLang="en-US" sz="2000" dirty="0">
                <a:latin typeface="Whitney-Bold"/>
              </a:rPr>
              <a:t>’ ambitions for growing the housing with care choices over next 5 years. </a:t>
            </a:r>
            <a:br>
              <a:rPr lang="en-US" altLang="en-US" sz="2000" dirty="0">
                <a:latin typeface="Whitney-Bold"/>
              </a:rPr>
            </a:br>
            <a:r>
              <a:rPr lang="en-US" altLang="en-US" sz="2000" dirty="0">
                <a:latin typeface="Whitney-Bold"/>
              </a:rPr>
              <a:t>Deadline for responses, </a:t>
            </a:r>
            <a:r>
              <a:rPr lang="en-US" altLang="en-US" sz="2000" b="1" dirty="0">
                <a:latin typeface="Whitney-Bold"/>
              </a:rPr>
              <a:t>31 December: </a:t>
            </a:r>
            <a:r>
              <a:rPr lang="en-US" altLang="en-US" sz="2000" dirty="0">
                <a:latin typeface="Whitney-Bold"/>
                <a:hlinkClick r:id="rId3"/>
              </a:rPr>
              <a:t>https://www.surveymonkey.co.uk/r/Growing-H-w-C</a:t>
            </a:r>
            <a:r>
              <a:rPr lang="en-US" altLang="en-US" sz="2000" dirty="0">
                <a:latin typeface="Whitney-Bold"/>
              </a:rPr>
              <a:t>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A compendium of practice: repurposing sheltered housing (for 2020)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A compendium of practice: community led housing approaches (for 2020)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A compendium of practice on a good death: end of life care in extra care (for 2020)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Housing and older people strategy briefing for </a:t>
            </a:r>
            <a:r>
              <a:rPr lang="en-GB" sz="2000" dirty="0" err="1">
                <a:latin typeface="Whitney-Bold"/>
              </a:rPr>
              <a:t>RiPfA</a:t>
            </a:r>
            <a:r>
              <a:rPr lang="en-GB" sz="2000" dirty="0">
                <a:latin typeface="Whitney-Bold"/>
              </a:rPr>
              <a:t> (due this autumn)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Housing LIN Putting Older People First in the South West: 5 year vision, 2020-2025 (out early 2020)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Developing a dedicated page featuring resources on loneliness &amp; isolation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Developing autism and MCA training courses (several successful course held)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Future Leaders’ programme (ongoing engagement with early career HLIN members)</a:t>
            </a:r>
            <a:br>
              <a:rPr lang="en-GB" sz="2000" dirty="0"/>
            </a:br>
            <a:endParaRPr lang="en-US" altLang="en-US" sz="2000" dirty="0">
              <a:solidFill>
                <a:srgbClr val="FF0000"/>
              </a:solidFill>
              <a:latin typeface="Whitney-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n-GB" sz="3200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Housing LIN consultancy</a:t>
            </a:r>
            <a:br>
              <a:rPr lang="en-GB" sz="3200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br>
              <a:rPr lang="en-GB" sz="3200" b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GB" sz="3200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6461" y="1656556"/>
            <a:ext cx="8567539" cy="415275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GB" altLang="en-US" sz="2000" dirty="0">
                <a:solidFill>
                  <a:srgbClr val="000000"/>
                </a:solidFill>
                <a:latin typeface="Whitney-Bold"/>
              </a:rPr>
              <a:t>Expanding consultancy, training and wider fee paying services to supplement our free online and regional Housing LIN networking activities. Examples include: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Strategic Housing for Older People Market Analysis for several county councils and unitary authorities in Wales and England, including for ADASS regionally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Analytical support for several housing associations to evidence strategic reviews of older people’s housing and independent living services and support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Delivery of the ‘Adaptations without Delay’ report for the Royal College of Occupational Therapists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Whitney-Bold"/>
              </a:rPr>
              <a:t>Bespoke intelligence to support local and regional authorities’ thinking and planning for their future requirements for extra care housing, ‘care ready’ housing suitable for older people and / or supported housing</a:t>
            </a:r>
          </a:p>
          <a:p>
            <a:pPr algn="l">
              <a:buClr>
                <a:srgbClr val="FF0000"/>
              </a:buClr>
            </a:pPr>
            <a:endParaRPr lang="en-US" altLang="en-US" sz="2000" dirty="0">
              <a:solidFill>
                <a:srgbClr val="FF0000"/>
              </a:solidFill>
              <a:latin typeface="Whitney-Bold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FCE113E8-25C5-40CD-AC66-D5737DC9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21" y="1296193"/>
            <a:ext cx="1522542" cy="22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8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97A18-B16D-4F5B-B586-916B4E9C3504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15CDA08-5130-42AA-84B0-345C0C6FA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Connect with the Housing LIN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6482ED-4D68-48BD-B69F-C53F8EE25615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0E79AD21-6EEA-4D21-AA12-D15FCCBC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id="{9F660542-151E-4E4F-B596-3E686067B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99927"/>
            <a:ext cx="9504363" cy="403225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Over 25,000+ subscribers but still the ‘best kept secret’!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Sign up to receive our free weekly bulletin, </a:t>
            </a:r>
            <a:r>
              <a:rPr lang="en-GB" altLang="en-US" sz="2000" i="1" dirty="0" err="1">
                <a:latin typeface="Whitney-Bold"/>
              </a:rPr>
              <a:t>HLINks</a:t>
            </a:r>
            <a:endParaRPr lang="en-GB" altLang="en-US" sz="2000" i="1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Check out our free-to-view online resources, including #</a:t>
            </a:r>
            <a:r>
              <a:rPr lang="en-GB" altLang="en-US" sz="2000" dirty="0" err="1">
                <a:latin typeface="Whitney-Bold"/>
              </a:rPr>
              <a:t>InspirationalAchievements</a:t>
            </a:r>
            <a:r>
              <a:rPr lang="en-GB" altLang="en-US" sz="2000" dirty="0">
                <a:latin typeface="Whitney-Bold"/>
              </a:rPr>
              <a:t> page at: </a:t>
            </a:r>
            <a:r>
              <a:rPr lang="en-GB" altLang="en-US" sz="2000" dirty="0">
                <a:latin typeface="Whitney-Bold"/>
                <a:hlinkClick r:id="rId3"/>
              </a:rPr>
              <a:t>www.housinglin.org.uk/InspirationalAchievements</a:t>
            </a:r>
            <a:r>
              <a:rPr lang="en-GB" altLang="en-US" sz="2000" dirty="0">
                <a:latin typeface="Whitney-Bold"/>
              </a:rPr>
              <a:t>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Get involved and share your learning via a guest blog, viewpoint or case study, or on our discussion forum and at these events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Follow us on twitter at @</a:t>
            </a:r>
            <a:r>
              <a:rPr lang="en-GB" altLang="en-US" sz="2000" dirty="0" err="1">
                <a:latin typeface="Whitney-Bold"/>
              </a:rPr>
              <a:t>HousingLIN</a:t>
            </a:r>
            <a:r>
              <a:rPr lang="en-GB" altLang="en-US" sz="2000" dirty="0">
                <a:latin typeface="Whitney-Bold"/>
              </a:rPr>
              <a:t>, @</a:t>
            </a:r>
            <a:r>
              <a:rPr lang="en-GB" altLang="en-US" sz="2000" dirty="0" err="1">
                <a:latin typeface="Whitney-Bold"/>
              </a:rPr>
              <a:t>HousingLINews</a:t>
            </a:r>
            <a:r>
              <a:rPr lang="en-GB" altLang="en-US" sz="2000" dirty="0">
                <a:latin typeface="Whitney-Bold"/>
              </a:rPr>
              <a:t> @</a:t>
            </a:r>
            <a:r>
              <a:rPr lang="en-GB" altLang="en-US" sz="2000" dirty="0" err="1">
                <a:latin typeface="Whitney-Bold"/>
              </a:rPr>
              <a:t>HLINConsult</a:t>
            </a:r>
            <a:endParaRPr lang="en-GB" altLang="en-US" sz="2000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Host a future regional Housing LIN meeting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Sponsor our website or an event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Whitney-Bold"/>
            </a:endParaRP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7641A96-4BF6-4549-9B71-42959981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322" y="4464223"/>
            <a:ext cx="1757532" cy="17487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E73F3E-5721-47FB-AC74-3B37D23B209E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6EEDCD-3A83-4B0A-92BB-9E9230EF74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E292B37C-1B6F-48AB-941A-0CCF8BAC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nfo.rlpmuskoka.com/Portals/170102/images/Housing-Up-Graph.jpg">
            <a:extLst>
              <a:ext uri="{FF2B5EF4-FFF2-40B4-BE49-F238E27FC236}">
                <a16:creationId xmlns:a16="http://schemas.microsoft.com/office/drawing/2014/main" id="{8D363BFA-918F-4FD6-892B-6464549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45" y="3523985"/>
            <a:ext cx="2719388" cy="26955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C061C9D4-2FF1-431B-B221-D203DA7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16125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6000" b="1" dirty="0">
                <a:latin typeface="Whitney-Book"/>
              </a:rPr>
              <a:t>Thank you!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024F2D89-9A0B-4000-B38E-AD0A6C44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37" y="3540909"/>
            <a:ext cx="6839695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Whitney-Book"/>
              </a:rPr>
              <a:t>Housing LIN </a:t>
            </a:r>
            <a:br>
              <a:rPr lang="en-GB" altLang="en-US" sz="2000" dirty="0">
                <a:latin typeface="Whitney-Book"/>
              </a:rPr>
            </a:br>
            <a:r>
              <a:rPr lang="en-GB" altLang="en-US" sz="2000" dirty="0">
                <a:latin typeface="Whitney-Book"/>
              </a:rPr>
              <a:t>c/o PRP, the Ideas Store </a:t>
            </a:r>
            <a:br>
              <a:rPr lang="en-GB" altLang="en-US" sz="2000" dirty="0">
                <a:latin typeface="Whitney-Book"/>
              </a:rPr>
            </a:br>
            <a:r>
              <a:rPr lang="en-GB" altLang="en-US" sz="2000" dirty="0">
                <a:latin typeface="Whitney-Book"/>
              </a:rPr>
              <a:t>10 Lindsey Street, </a:t>
            </a:r>
            <a:r>
              <a:rPr lang="en-GB" altLang="en-US" sz="2000" dirty="0" err="1">
                <a:latin typeface="Whitney-Book"/>
              </a:rPr>
              <a:t>Clerkenwell</a:t>
            </a:r>
            <a:r>
              <a:rPr lang="en-GB" altLang="en-US" sz="2000" dirty="0">
                <a:latin typeface="Whitney-Book"/>
              </a:rPr>
              <a:t> </a:t>
            </a:r>
            <a:br>
              <a:rPr lang="en-GB" altLang="en-US" sz="2000" dirty="0">
                <a:latin typeface="Whitney-Book"/>
              </a:rPr>
            </a:br>
            <a:r>
              <a:rPr lang="en-GB" altLang="en-US" sz="2000" dirty="0">
                <a:latin typeface="Whitney-Book"/>
              </a:rPr>
              <a:t>London EC1A 9HP </a:t>
            </a: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Whitney-Book"/>
              </a:rPr>
              <a:t>email:  </a:t>
            </a:r>
            <a:r>
              <a:rPr lang="en-GB" altLang="en-US" sz="2000" dirty="0">
                <a:latin typeface="Whitney-Book"/>
                <a:hlinkClick r:id="rId4"/>
              </a:rPr>
              <a:t>info@housinglin.org.uk</a:t>
            </a:r>
            <a:r>
              <a:rPr lang="en-GB" altLang="en-US" sz="2000" dirty="0">
                <a:latin typeface="Whitney-Book"/>
              </a:rPr>
              <a:t>  </a:t>
            </a:r>
            <a:br>
              <a:rPr lang="en-GB" altLang="en-US" sz="2000" dirty="0">
                <a:latin typeface="Whitney-Book"/>
              </a:rPr>
            </a:br>
            <a:r>
              <a:rPr lang="en-GB" altLang="en-US" sz="2000" dirty="0">
                <a:latin typeface="Whitney-Book"/>
              </a:rPr>
              <a:t>website: </a:t>
            </a:r>
            <a:r>
              <a:rPr lang="en-GB" altLang="en-US" sz="2000" dirty="0">
                <a:latin typeface="Whitney-Book"/>
                <a:hlinkClick r:id="rId5"/>
              </a:rPr>
              <a:t>www.housinglin.org.uk</a:t>
            </a:r>
            <a:r>
              <a:rPr lang="en-GB" altLang="en-US" sz="2000" dirty="0">
                <a:latin typeface="Whitney-Book"/>
              </a:rPr>
              <a:t>   </a:t>
            </a:r>
          </a:p>
          <a:p>
            <a:pPr algn="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Whitney-Book"/>
              </a:rPr>
              <a:t>Twitter: @</a:t>
            </a:r>
            <a:r>
              <a:rPr lang="en-GB" altLang="en-US" sz="2000" dirty="0" err="1">
                <a:latin typeface="Whitney-Book"/>
              </a:rPr>
              <a:t>HousingLIN</a:t>
            </a:r>
            <a:r>
              <a:rPr lang="en-GB" altLang="en-US" sz="2000" dirty="0">
                <a:latin typeface="Whitney-Book"/>
              </a:rPr>
              <a:t> @</a:t>
            </a:r>
            <a:r>
              <a:rPr lang="en-GB" altLang="en-US" sz="2000" dirty="0" err="1">
                <a:latin typeface="Whitney-Book"/>
              </a:rPr>
              <a:t>HousingLINews</a:t>
            </a:r>
            <a:r>
              <a:rPr lang="en-GB" altLang="en-US" sz="2000" dirty="0">
                <a:latin typeface="Whitney-Book"/>
              </a:rPr>
              <a:t> @</a:t>
            </a:r>
            <a:r>
              <a:rPr lang="en-GB" altLang="en-US" sz="2000" dirty="0" err="1">
                <a:latin typeface="Whitney-Book"/>
              </a:rPr>
              <a:t>HLINconsult</a:t>
            </a:r>
            <a:endParaRPr lang="en-GB" altLang="en-US" sz="2000" dirty="0">
              <a:latin typeface="Whitney-Book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5F5F5F"/>
              </a:solidFill>
              <a:latin typeface="Whitney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84CEB-4D7E-484D-8878-3F86F0EEB142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D8EA450-01B2-4044-9A82-44BE0A99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851025"/>
            <a:ext cx="10080625" cy="1389063"/>
          </a:xfrm>
        </p:spPr>
        <p:txBody>
          <a:bodyPr anchor="ctr"/>
          <a:lstStyle/>
          <a:p>
            <a:pPr eaLnBrk="1" hangingPunct="1"/>
            <a:r>
              <a:rPr lang="en-US" altLang="en-US" sz="4400" b="1" dirty="0">
                <a:latin typeface="Whitney-Book"/>
              </a:rPr>
              <a:t>Housing LIN Update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94C373C-86C3-486E-B075-CFC249C7D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3671888"/>
            <a:ext cx="10080625" cy="1655762"/>
          </a:xfrm>
        </p:spPr>
        <p:txBody>
          <a:bodyPr/>
          <a:lstStyle/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latin typeface="Whitney-Book"/>
              </a:rPr>
              <a:t>Jeremy </a:t>
            </a:r>
            <a:r>
              <a:rPr lang="en-US" altLang="en-US" b="1" dirty="0" err="1">
                <a:latin typeface="Whitney-Book"/>
              </a:rPr>
              <a:t>Porteus</a:t>
            </a:r>
            <a:endParaRPr lang="en-US" altLang="en-US" b="1" dirty="0">
              <a:latin typeface="Whitney-Book"/>
            </a:endParaRP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Whitney-Book"/>
              </a:rPr>
              <a:t>Chief Executive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Whitney-Book"/>
              </a:rPr>
              <a:t>@</a:t>
            </a:r>
            <a:r>
              <a:rPr lang="en-US" altLang="en-US" dirty="0" err="1">
                <a:latin typeface="Whitney-Book"/>
              </a:rPr>
              <a:t>HousingLIN</a:t>
            </a:r>
            <a:endParaRPr lang="en-US" altLang="en-US" dirty="0">
              <a:latin typeface="Whitney-Book"/>
            </a:endParaRP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FCE30-6042-4DE7-B0C0-5F3C5FE0060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2554EB43-A6BD-4A02-943F-B709C1D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>
            <a:extLst>
              <a:ext uri="{FF2B5EF4-FFF2-40B4-BE49-F238E27FC236}">
                <a16:creationId xmlns:a16="http://schemas.microsoft.com/office/drawing/2014/main" id="{22C6EBA1-C1AD-41BE-9DFC-66B6FCA1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72113"/>
            <a:ext cx="5759450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 dirty="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Autumn  2019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600" dirty="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Housing Learning and Improvement Network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1600" dirty="0">
              <a:latin typeface="Whitney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934169-6855-417D-B09A-16672A31FD43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regional delivery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727920"/>
            <a:ext cx="10585698" cy="4104456"/>
          </a:xfrm>
        </p:spPr>
        <p:txBody>
          <a:bodyPr/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We have boosted our central resource to support regional co-chairs by: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Jeremy Porteus, Chief Executive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Clare Skidmore, Strategic Lead for Influencing and Networks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Lois Beech, Stakeholder Engagement and Research Officer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Jerome Billeter, Corporate Services Manager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Sophie Fox, Business Support Officer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Darius </a:t>
            </a:r>
            <a:r>
              <a:rPr lang="en-GB" sz="1800" dirty="0" err="1">
                <a:latin typeface="Whitney-Bold"/>
              </a:rPr>
              <a:t>Ghadiali</a:t>
            </a:r>
            <a:r>
              <a:rPr lang="en-GB" sz="1800" dirty="0">
                <a:latin typeface="Whitney-Bold"/>
              </a:rPr>
              <a:t>, Knowledge Exchange intern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Whitney-Bold"/>
              </a:rPr>
              <a:t>Work closely with chairs to identify: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Whitney-Bold"/>
              </a:rPr>
              <a:t>venues in each region (minimum of 2 meetings pa) and tour of schemes; 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Whitney-Bold"/>
              </a:rPr>
              <a:t>a range of interesting speakers on cutting edge themes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Whitney-Bold"/>
              </a:rPr>
              <a:t>Highlighting national Housing LIN activities from influencing, research and consultancy </a:t>
            </a:r>
            <a:r>
              <a:rPr lang="en-GB" altLang="en-US" sz="1800" dirty="0">
                <a:latin typeface="Whitney-Bold"/>
              </a:rPr>
              <a:t>programmes</a:t>
            </a:r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Whitney-Bold"/>
              </a:rPr>
              <a:t>identify possible case studies, blogs or other resources for future publication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Share findings and access or support learning from Housing LIN Consult</a:t>
            </a: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9D4120-CFF6-4EC6-8CCC-EE599CFDB77E}"/>
              </a:ext>
            </a:extLst>
          </p:cNvPr>
          <p:cNvSpPr>
            <a:spLocks/>
          </p:cNvSpPr>
          <p:nvPr/>
        </p:nvSpPr>
        <p:spPr>
          <a:xfrm>
            <a:off x="184890" y="134937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1332" y="534988"/>
            <a:ext cx="7592123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Our latest Housing LIN influencing 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065413DE-FA6A-4E57-B343-0A9FA8EEC2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2444" y="1439887"/>
            <a:ext cx="7992889" cy="4850308"/>
          </a:xfrm>
        </p:spPr>
        <p:txBody>
          <a:bodyPr/>
          <a:lstStyle/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APPG on Social Integration on Generational Fairness (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submission on intergenerational housing)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Responded to the Department of Health and Care Services’ Prevention Green Paper 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Responding to upcoming NHS England High Impact Changes paper on delivery of NHS 10 year plan (now includes housing)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Supporting NHS England’s Transforming Care programme, hosted roundtable on future of supported housing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Member of new Coalition  for Accessible Housing – Homes made for everyone (</a:t>
            </a:r>
            <a:r>
              <a:rPr lang="en-US" altLang="en-US" sz="2000" dirty="0" err="1">
                <a:latin typeface="Whitney-Bold"/>
                <a:cs typeface="Arial" panose="020B0604020202020204" pitchFamily="34" charset="0"/>
              </a:rPr>
              <a:t>HoME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), launched on 5 November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544D-F1A8-4288-AF51-E9BE8618C2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159" y="1655911"/>
            <a:ext cx="2345982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Recent Housing LIN case study report</a:t>
            </a:r>
            <a:br>
              <a:rPr lang="en-US" altLang="en-US" sz="3200" b="1" dirty="0">
                <a:latin typeface="Whitney-Book"/>
              </a:rPr>
            </a:br>
            <a:r>
              <a:rPr lang="en-US" altLang="en-US" sz="3200" b="1" dirty="0">
                <a:latin typeface="Whitney-Book"/>
              </a:rPr>
              <a:t>for Architecture &amp; Design Scotland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2087959"/>
            <a:ext cx="6840760" cy="3952875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i="1" dirty="0">
                <a:latin typeface="Whitney-Bold"/>
              </a:rPr>
              <a:t>Town Centre Living: A caring place. Intergenerational housing case studies 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Whitney-Bold"/>
              </a:rPr>
              <a:t>12 case studies on intergenerational living at: </a:t>
            </a:r>
            <a:r>
              <a:rPr lang="en-GB" dirty="0">
                <a:latin typeface="Whitney-Bold"/>
                <a:hlinkClick r:id="rId3"/>
              </a:rPr>
              <a:t>https://www.housinglin.org.uk/News/New-Housing-LIN-report-looks-at-intergenerational-housing/</a:t>
            </a:r>
            <a:endParaRPr lang="en-GB" altLang="en-US" b="1" dirty="0">
              <a:solidFill>
                <a:srgbClr val="FF0000"/>
              </a:solidFill>
              <a:latin typeface="Whitney-Bold"/>
            </a:endParaRP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Whitney-Bold"/>
              </a:rPr>
              <a:t>Draws on examples from on UK, Europe and USA</a:t>
            </a:r>
            <a:endParaRPr lang="en-GB" altLang="en-US" b="1" dirty="0">
              <a:solidFill>
                <a:srgbClr val="FF0000"/>
              </a:solidFill>
              <a:latin typeface="Whitney-Bold"/>
            </a:endParaRP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Whitney-Bold"/>
              </a:rPr>
              <a:t>Focussed on how could apply in Scottish Town Centre context as part of their wider programme at: </a:t>
            </a:r>
            <a:r>
              <a:rPr lang="en-GB" dirty="0">
                <a:latin typeface="Whitney-Bold"/>
                <a:hlinkClick r:id="rId4"/>
              </a:rPr>
              <a:t>https://www.ads.org.uk/a_caring_place_report/</a:t>
            </a:r>
            <a:endParaRPr lang="en-GB" altLang="en-US" i="1" dirty="0">
              <a:latin typeface="Whitney-Bold"/>
            </a:endParaRP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GB" altLang="en-US" dirty="0">
              <a:solidFill>
                <a:schemeClr val="bg2"/>
              </a:solidFill>
              <a:latin typeface="Whitney-Bold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32C600-8D97-47A2-909B-8D023806F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34" y="2087959"/>
            <a:ext cx="2416012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case study report for                               Southampton City Council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2445" y="1943943"/>
            <a:ext cx="10657184" cy="4096891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i="1" dirty="0">
                <a:latin typeface="Whitney-Bold"/>
              </a:rPr>
              <a:t>Identifying the health care system benefits of housing with care – an evidence review </a:t>
            </a:r>
            <a:endParaRPr lang="en-GB" altLang="en-US" sz="1800" b="1" dirty="0">
              <a:solidFill>
                <a:srgbClr val="FF0000"/>
              </a:solidFill>
              <a:latin typeface="Whitney-Bold"/>
            </a:endParaRP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1800" dirty="0">
                <a:latin typeface="Whitney-Bold"/>
              </a:rPr>
              <a:t>Findings of: r</a:t>
            </a:r>
            <a:r>
              <a:rPr lang="en-GB" sz="1800" dirty="0">
                <a:latin typeface="Whitney-Bold"/>
              </a:rPr>
              <a:t>eductions in the number of GP visits (by housing with care residents). 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Reductions in the number of community health nurse visits 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Reductions in the number of non-elective admissions to hospital 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Reductions in length of stay and delayed discharges from hospital 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Whitney-Bold"/>
              </a:rPr>
              <a:t>Reductions in ambulance call outs, typically linked to reduced incidence of falls</a:t>
            </a:r>
          </a:p>
          <a:p>
            <a:pPr lvl="1" algn="l">
              <a:spcAft>
                <a:spcPts val="2400"/>
              </a:spcAft>
              <a:buClr>
                <a:srgbClr val="FF0000"/>
              </a:buClr>
              <a:defRPr/>
            </a:pPr>
            <a:r>
              <a:rPr lang="en-GB" altLang="en-US" sz="1800" dirty="0">
                <a:latin typeface="Whitney-Bold"/>
              </a:rPr>
              <a:t>Dividend to local health economy c£1,994.00 per person</a:t>
            </a:r>
            <a:endParaRPr lang="en-GB" altLang="en-US" sz="1600" dirty="0">
              <a:latin typeface="Whitney-Bold"/>
            </a:endParaRP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n-GB" altLang="en-US" dirty="0">
              <a:solidFill>
                <a:schemeClr val="bg2"/>
              </a:solidFill>
              <a:latin typeface="Whitney-Bold"/>
            </a:endParaRPr>
          </a:p>
        </p:txBody>
      </p:sp>
    </p:spTree>
    <p:extLst>
      <p:ext uri="{BB962C8B-B14F-4D97-AF65-F5344CB8AC3E}">
        <p14:creationId xmlns:p14="http://schemas.microsoft.com/office/powerpoint/2010/main" val="73166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case studies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2445" y="1799927"/>
            <a:ext cx="7992888" cy="4247968"/>
          </a:xfrm>
        </p:spPr>
        <p:txBody>
          <a:bodyPr/>
          <a:lstStyle/>
          <a:p>
            <a:pPr marL="742950" lvl="1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Whitney-Bold"/>
              </a:rPr>
              <a:t>A strengths based approach to delivering the Disabled Facilities Grant – Thurrock Council:</a:t>
            </a:r>
            <a:br>
              <a:rPr lang="en-GB" dirty="0">
                <a:latin typeface="Whitney-Bold"/>
              </a:rPr>
            </a:br>
            <a:r>
              <a:rPr lang="en-GB" dirty="0">
                <a:latin typeface="Whitney-Bold"/>
                <a:hlinkClick r:id="rId3"/>
              </a:rPr>
              <a:t>https://www.housinglin.org.uk/Topics/type/A-strengths-based-approach-to-delivering-the-Disabled-Facilities-Grant-Thurrock-Council/</a:t>
            </a:r>
            <a:endParaRPr lang="en-GB" dirty="0">
              <a:latin typeface="Whitney-Bold"/>
            </a:endParaRPr>
          </a:p>
          <a:p>
            <a:pPr marL="742950" lvl="1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/>
              <a:t>Creating </a:t>
            </a:r>
            <a:r>
              <a:rPr lang="en-GB" dirty="0"/>
              <a:t>independent homes for people developing or living with cognitive conditions in East Manchester </a:t>
            </a:r>
            <a:r>
              <a:rPr lang="en-GB" dirty="0">
                <a:hlinkClick r:id="rId4"/>
              </a:rPr>
              <a:t>https://www.housinglin.org.uk/Topics/type/Housing-LIN-Case-Study-157-Creating-independent-homes-for-people-developing-or-living-with-cognitive-conditions-in-East-Manchester/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40245-6D43-4C6C-AE74-B9D89C25F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65" y="1799927"/>
            <a:ext cx="2414743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36127" y="1781900"/>
            <a:ext cx="8064897" cy="4247968"/>
          </a:xfrm>
        </p:spPr>
        <p:txBody>
          <a:bodyPr/>
          <a:lstStyle/>
          <a:p>
            <a:pPr marL="1200150" lvl="2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Housing LIN Blogs, including new one on intergenerational housing by Housing LIN Eastern region co-chair</a:t>
            </a:r>
          </a:p>
          <a:p>
            <a:pPr marL="1657350" lvl="3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A selection of guest blogs at: </a:t>
            </a:r>
            <a:r>
              <a:rPr lang="en-GB" sz="2000" dirty="0">
                <a:latin typeface="Whitney-Bold"/>
                <a:hlinkClick r:id="rId3"/>
              </a:rPr>
              <a:t>https://www.housinglin.org.uk/blogs/</a:t>
            </a:r>
            <a:endParaRPr lang="en-GB" sz="2000" dirty="0">
              <a:latin typeface="Whitney-Bold"/>
            </a:endParaRPr>
          </a:p>
          <a:p>
            <a:pPr marL="1200150" lvl="2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Housing LIN #</a:t>
            </a:r>
            <a:r>
              <a:rPr lang="en-GB" sz="2000" dirty="0" err="1">
                <a:latin typeface="Whitney-Bold"/>
              </a:rPr>
              <a:t>InspirationalAchievements</a:t>
            </a:r>
            <a:endParaRPr lang="en-GB" sz="2000" dirty="0">
              <a:latin typeface="Whitney-Bold"/>
            </a:endParaRPr>
          </a:p>
          <a:p>
            <a:pPr marL="1657350" lvl="3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</a:rPr>
              <a:t>Arden Quarter retirement living at the heart of Stratford-upon-Avon at: </a:t>
            </a:r>
            <a:r>
              <a:rPr lang="en-GB" sz="2000" dirty="0">
                <a:latin typeface="Whitney-Bold"/>
                <a:hlinkClick r:id="rId4"/>
              </a:rPr>
              <a:t>https://www.housinglin.org.uk/Topics/Inspirational-Achievements/orbit/</a:t>
            </a:r>
            <a:r>
              <a:rPr lang="en-GB" sz="2000" dirty="0">
                <a:latin typeface="Whitney-Bold"/>
              </a:rPr>
              <a:t> </a:t>
            </a:r>
          </a:p>
        </p:txBody>
      </p:sp>
      <p:pic>
        <p:nvPicPr>
          <p:cNvPr id="4" name="Picture 3" descr="A large brick building&#10;&#10;Description automatically generated">
            <a:extLst>
              <a:ext uri="{FF2B5EF4-FFF2-40B4-BE49-F238E27FC236}">
                <a16:creationId xmlns:a16="http://schemas.microsoft.com/office/drawing/2014/main" id="{18E316B4-B3AA-4675-B2CF-67264F883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5" y="2915884"/>
            <a:ext cx="2970000" cy="198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useful recent publications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0437" y="1799927"/>
            <a:ext cx="6840514" cy="4247968"/>
          </a:xfrm>
        </p:spPr>
        <p:txBody>
          <a:bodyPr/>
          <a:lstStyle/>
          <a:p>
            <a:pPr marL="742950" lvl="1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Whitney-Bold"/>
              </a:rPr>
              <a:t>Just Living design guide: </a:t>
            </a:r>
            <a:r>
              <a:rPr lang="en-GB" dirty="0">
                <a:latin typeface="Whitney-Bold"/>
                <a:hlinkClick r:id="rId3"/>
              </a:rPr>
              <a:t>https://www.housinglin.org.uk/Topics/type/Just-Living/</a:t>
            </a:r>
            <a:endParaRPr lang="en-US" altLang="en-US" b="1" dirty="0">
              <a:solidFill>
                <a:srgbClr val="FF0000"/>
              </a:solidFill>
              <a:latin typeface="Whitney-Bold"/>
            </a:endParaRPr>
          </a:p>
          <a:p>
            <a:pPr marL="742950" lvl="1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Whitney-Bold"/>
              </a:rPr>
              <a:t>NHS England Healthy New Towns guide: </a:t>
            </a:r>
            <a:r>
              <a:rPr lang="en-GB" dirty="0">
                <a:latin typeface="Whitney-Bold"/>
                <a:hlinkClick r:id="rId4"/>
              </a:rPr>
              <a:t>https://www.housinglin.org.uk/News/NHS-England-publishes-guidance-on-Healthy-New-Towns/</a:t>
            </a:r>
            <a:endParaRPr lang="en-US" altLang="en-US" dirty="0">
              <a:latin typeface="Whitney-Bold"/>
            </a:endParaRPr>
          </a:p>
          <a:p>
            <a:pPr marL="742950" lvl="1" indent="-285750" algn="l"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Whitney-Bold"/>
              </a:rPr>
              <a:t>Housing and Ageing Alliance Manifesto, Time for Action: </a:t>
            </a:r>
            <a:br>
              <a:rPr lang="en-US" altLang="en-US" dirty="0">
                <a:latin typeface="Whitney-Bold"/>
              </a:rPr>
            </a:br>
            <a:r>
              <a:rPr lang="en-GB" dirty="0">
                <a:latin typeface="Whitney-Bold"/>
                <a:hlinkClick r:id="rId5"/>
              </a:rPr>
              <a:t>https://www.housinglin.org.uk/News/Housing-and-Ageing-Alliance-publishes-2019-manifesto/</a:t>
            </a:r>
            <a:endParaRPr lang="en-US" altLang="en-US" dirty="0">
              <a:latin typeface="Whitney-Bold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14BA61-55D2-42FC-8919-F93A18D30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88" y="1799927"/>
            <a:ext cx="2450637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11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0" ma:contentTypeDescription="Create a new document." ma:contentTypeScope="" ma:versionID="eb77b47be9ce329ef3243f76179df2e3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ce6cdf38a8f1a12195fb6d39bc502dfe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003A6-4B7E-44C7-A16F-DAE9B0CCF7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cab67-71e1-43fe-bf44-962cf23444a2"/>
    <ds:schemaRef ds:uri="22d97ed3-d2a5-4c55-aaa9-0f8d366c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AF04DB-0FD8-48C6-AC8E-0DA7CE1C86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99651F-C16D-4396-BA84-305BC142B9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1345</Words>
  <Application>Microsoft Office PowerPoint</Application>
  <PresentationFormat>Custom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Whitney-Bold</vt:lpstr>
      <vt:lpstr>Whitney-Book</vt:lpstr>
      <vt:lpstr>Wingdings</vt:lpstr>
      <vt:lpstr>Default Design</vt:lpstr>
      <vt:lpstr>Housing LIN South East Regional Event</vt:lpstr>
      <vt:lpstr>Housing LIN Update</vt:lpstr>
      <vt:lpstr>Housing LIN regional delivery</vt:lpstr>
      <vt:lpstr>Our latest Housing LIN influencing activities</vt:lpstr>
      <vt:lpstr>Recent Housing LIN case study report for Architecture &amp; Design Scotland</vt:lpstr>
      <vt:lpstr>Housing LIN case study report for                               Southampton City Council</vt:lpstr>
      <vt:lpstr>Other recent Housing LIN case studies</vt:lpstr>
      <vt:lpstr>Other recent Housing LIN resources</vt:lpstr>
      <vt:lpstr>Other useful recent publications</vt:lpstr>
      <vt:lpstr>Housing Design Awards 2019 - HAPPI</vt:lpstr>
      <vt:lpstr>Later Living: Housing with Care Guide</vt:lpstr>
      <vt:lpstr>Upcoming HLIN resources/programmes</vt:lpstr>
      <vt:lpstr>Housing LIN consultancy  </vt:lpstr>
      <vt:lpstr>Connect with the Housing LIN</vt:lpstr>
      <vt:lpstr>PowerPoint Presentation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 (Arial Bold 32)</dc:title>
  <dc:creator>Jerome Billeter</dc:creator>
  <cp:lastModifiedBy>Sophie Fox</cp:lastModifiedBy>
  <cp:revision>91</cp:revision>
  <dcterms:created xsi:type="dcterms:W3CDTF">2011-06-14T09:01:47Z</dcterms:created>
  <dcterms:modified xsi:type="dcterms:W3CDTF">2019-11-29T16:45:38Z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