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68" r:id="rId6"/>
    <p:sldId id="266" r:id="rId7"/>
    <p:sldId id="263" r:id="rId8"/>
    <p:sldId id="272" r:id="rId9"/>
    <p:sldId id="270" r:id="rId10"/>
    <p:sldId id="265" r:id="rId11"/>
    <p:sldId id="269" r:id="rId12"/>
    <p:sldId id="271" r:id="rId13"/>
    <p:sldId id="273" r:id="rId14"/>
    <p:sldId id="264" r:id="rId15"/>
    <p:sldId id="274" r:id="rId16"/>
    <p:sldId id="267" r:id="rId17"/>
    <p:sldId id="260" r:id="rId18"/>
  </p:sldIdLst>
  <p:sldSz cx="11522075" cy="6480175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is Beech" initials="L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F5F5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93C496-1743-4316-9336-3BCF66AD2D66}" v="1" dt="2019-11-11T13:03:59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68" y="48"/>
      </p:cViewPr>
      <p:guideLst>
        <p:guide orient="horz" pos="2041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Fox" userId="5d3c37f3-95f6-4888-a524-0ec9b88bc512" providerId="ADAL" clId="{B493C496-1743-4316-9336-3BCF66AD2D66}"/>
    <pc:docChg chg="addSld modSld">
      <pc:chgData name="Sophie Fox" userId="5d3c37f3-95f6-4888-a524-0ec9b88bc512" providerId="ADAL" clId="{B493C496-1743-4316-9336-3BCF66AD2D66}" dt="2019-11-11T13:03:59.212" v="0"/>
      <pc:docMkLst>
        <pc:docMk/>
      </pc:docMkLst>
      <pc:sldChg chg="add">
        <pc:chgData name="Sophie Fox" userId="5d3c37f3-95f6-4888-a524-0ec9b88bc512" providerId="ADAL" clId="{B493C496-1743-4316-9336-3BCF66AD2D66}" dt="2019-11-11T13:03:59.212" v="0"/>
        <pc:sldMkLst>
          <pc:docMk/>
          <pc:sldMk cId="3952886765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E3580-4159-4F30-9744-44F73DCB3FAC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663A8-9D11-43E6-86AC-01DE9186E2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89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Selection of resources that important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Series of other compendium of best practise – e.g. sheltered housing, community led housing approaches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Future Leader Prog - 8 early career individuals from a wide range of practitioner backgrounds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the opportunity to meet key industry leaders, and to produce and present a cooperative project and share their learning.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663A8-9D11-43E6-86AC-01DE9186E2E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745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8BCEC8-2B90-40C2-9A07-86BFB598AC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EEE122-D89B-44EE-B9B6-375707C34B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5AD946-7548-49D6-9B46-0A97AF3CC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345208-EF79-4BCD-9EC8-EE2ED34C2E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785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2D259F-6401-4FF9-BB0D-26A26850D4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2348BF-969E-4A96-8CDD-326F8E89F3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13FC62-9F01-468F-98C5-EEDF5AE5D6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41C78-7865-43C5-BF1D-2E5FE771F0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965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FBA0E0-244D-4A06-9C3E-FAD4B100CE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EA5DD9-DE60-4BAD-8615-1059F1B1EE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BF3034-FDD1-4EB6-9916-7093220252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74027-A49A-482B-8107-1105B8437D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647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BBF86D-0542-4B7D-9198-0B4B3267E8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1DABEB-BA96-4761-A3B8-B4F364E953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A1AD60-D631-45F2-A469-E9DBFE3203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E6361-F57D-4EDF-832A-B3E75C10FF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132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0EBBDB-96FF-4648-B156-80E98C1EAC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968CE2-81DE-409C-9A24-AD73AFA812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32E62A-0A20-4CD6-9515-442C64B434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07D40-039C-45CD-B7CA-CDE8E4155D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753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5D7A69-078B-4486-BEA9-60EA7F2255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1D7081-5926-4703-AC08-9CFB335588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0402C6-00CE-4628-8D38-BD01C37828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55CF5-6BDA-4463-8F39-CC2FBC901A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281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A342ED8-FB72-44C4-9ED2-2CA587BE3B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90F7272-A0C7-4D4B-86F6-496310ACE2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59618DE-7E76-486B-BD49-A26E1FD199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09F477-4A87-4E83-8188-1C75CABC71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335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3A53FD-6539-4E5E-8292-FD4B0DEBEB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3BFAFEB-7D42-41F8-B975-0546AFEB6F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BCCF1AC-D0CA-4441-8C54-E6E7162E7D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1AA991-00D6-429C-A14C-47A49110519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26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9F1BC0-4E5F-4363-91AB-72020FBB30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0068BD3-30F1-4F2D-AA36-FF3D2424A9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BDC013-4DE3-4583-94F1-A6DBB7EE66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A4525-B3B9-4948-9847-09CACCFBFA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858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771327-7953-4FF3-BDD4-C1E7F78729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1FAB04-F75F-4BB4-A554-A327C5B642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EFD0CF-BF7D-4767-92B9-F5BCB9CB4C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2CEC9-727B-4B77-B33D-061F19DB99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539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2C5EE-875B-41DA-ADBC-69E69EA394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F90BF5-95FF-497A-A6EC-2C453F494B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EED566-7A92-4FAD-86E7-8542E6F164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23AF4-60D4-46C9-847F-E9C41A201B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73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5AECB3-E40D-4E60-B1B4-291A0B1E8E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58763"/>
            <a:ext cx="1036955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27B1E33-D042-4F69-80F9-B21E2C086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1300"/>
            <a:ext cx="103695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79537A5-B762-4C7A-900B-506C9D7EE1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5900738"/>
            <a:ext cx="268763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D6F0F19-D908-4FE8-9A79-97CF3DF33B2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5900738"/>
            <a:ext cx="36480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1273615-1772-4DDE-9A3B-378D4EA4BE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8175" y="5900738"/>
            <a:ext cx="26876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042CEFA-EF0A-42B4-ABA9-4333F5DDA75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inglin.org.uk/Topics/type/ULI-Later-Living-Housing-with-care-guid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.uk/r/Growing-H-w-C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Macintosh%20HD:Users:Liza:Desktop:SHOPtag.jpg" TargetMode="Externa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inglin.org.uk/InspirationalAchievement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housinglin.org.uk/" TargetMode="External"/><Relationship Id="rId4" Type="http://schemas.openxmlformats.org/officeDocument/2006/relationships/hyperlink" Target="mailto:info@housinglin.org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inglin.org.uk/News/New-Housing-LIN-report-looks-at-intergenerational-housin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www.ads.org.uk/a_caring_place_report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inglin.org.uk/Topics/type/A-strengths-based-approach-to-delivering-the-Disabled-Facilities-Grant-Thurrock-Council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hyperlink" Target="https://www.housinglin.org.uk/Topics/type/Extra-Care-Housing-the-heart-of-the-community-in-Porthmadog/" TargetMode="External"/><Relationship Id="rId4" Type="http://schemas.openxmlformats.org/officeDocument/2006/relationships/hyperlink" Target="https://www.housinglin.org.uk/Topics/type/Almshouse-flats-for-homeless-people-Sir-Thomas-White-Court-Worceste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inglin.org.uk/blog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hyperlink" Target="https://www.housinglin.org.uk/Topics/Inspirational-Achievements/orbi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inglin.org.uk/Topics/type/Just-Livin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hyperlink" Target="https://www.housinglin.org.uk/News/Housing-and-Ageing-Alliance-publishes-2019-manifesto/" TargetMode="External"/><Relationship Id="rId4" Type="http://schemas.openxmlformats.org/officeDocument/2006/relationships/hyperlink" Target="https://www.housinglin.org.uk/News/NHS-England-publishes-guidance-on-Healthy-New-Town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inglin.org.uk/_assets/Resources/Housing/Practice_examples/Housing_LIN_case_studies/HLIN_CaseStudy_152_ProctorMatthews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housinglin.org.uk/blogs/Eco-friendly-cohousing-in-Cambridge-Building-a-Shared-Future-across-all-ag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084CEB-4D7E-484D-8878-3F86F0EEB142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6D8EA450-01B2-4044-9A82-44BE0A996AD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851025"/>
            <a:ext cx="10080625" cy="1389063"/>
          </a:xfrm>
        </p:spPr>
        <p:txBody>
          <a:bodyPr anchor="ctr"/>
          <a:lstStyle/>
          <a:p>
            <a:pPr eaLnBrk="1" hangingPunct="1"/>
            <a:r>
              <a:rPr lang="en-US" altLang="en-US" sz="4400" b="1" dirty="0">
                <a:latin typeface="Whitney-Book"/>
              </a:rPr>
              <a:t>Housing LIN Update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994C373C-86C3-486E-B075-CFC249C7DE0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725" y="3671888"/>
            <a:ext cx="10080625" cy="1655762"/>
          </a:xfrm>
        </p:spPr>
        <p:txBody>
          <a:bodyPr/>
          <a:lstStyle/>
          <a:p>
            <a:pPr algn="r">
              <a:buClr>
                <a:srgbClr val="E20176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latin typeface="Whitney-Book"/>
              </a:rPr>
              <a:t>Jeremy </a:t>
            </a:r>
            <a:r>
              <a:rPr lang="en-US" altLang="en-US" b="1" dirty="0" err="1">
                <a:latin typeface="Whitney-Book"/>
              </a:rPr>
              <a:t>Porteus</a:t>
            </a:r>
            <a:endParaRPr lang="en-US" altLang="en-US" b="1" dirty="0">
              <a:latin typeface="Whitney-Book"/>
            </a:endParaRPr>
          </a:p>
          <a:p>
            <a:pPr algn="r">
              <a:buClr>
                <a:srgbClr val="E20176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Whitney-Book"/>
              </a:rPr>
              <a:t>Chief Executive</a:t>
            </a:r>
          </a:p>
          <a:p>
            <a:pPr algn="r">
              <a:buClr>
                <a:srgbClr val="E20176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Whitney-Book"/>
              </a:rPr>
              <a:t>@</a:t>
            </a:r>
            <a:r>
              <a:rPr lang="en-US" altLang="en-US" dirty="0" err="1">
                <a:latin typeface="Whitney-Book"/>
              </a:rPr>
              <a:t>HousingLIN</a:t>
            </a:r>
            <a:endParaRPr lang="en-US" altLang="en-US" dirty="0">
              <a:latin typeface="Whitney-Book"/>
            </a:endParaRPr>
          </a:p>
          <a:p>
            <a:pPr algn="r">
              <a:buClr>
                <a:srgbClr val="E20176"/>
              </a:buClr>
              <a:buFont typeface="Wingdings" panose="05000000000000000000" pitchFamily="2" charset="2"/>
              <a:buNone/>
            </a:pPr>
            <a:endParaRPr lang="en-US" altLang="en-US" dirty="0">
              <a:latin typeface="Whitney-Book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9FCE30-6042-4DE7-B0C0-5F3C5FE00604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2054" name="Picture 8">
            <a:extLst>
              <a:ext uri="{FF2B5EF4-FFF2-40B4-BE49-F238E27FC236}">
                <a16:creationId xmlns:a16="http://schemas.microsoft.com/office/drawing/2014/main" id="{2554EB43-A6BD-4A02-943F-B709C1DED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1">
            <a:extLst>
              <a:ext uri="{FF2B5EF4-FFF2-40B4-BE49-F238E27FC236}">
                <a16:creationId xmlns:a16="http://schemas.microsoft.com/office/drawing/2014/main" id="{22C6EBA1-C1AD-41BE-9DFC-66B6FCA1E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5472113"/>
            <a:ext cx="5759450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1800" dirty="0">
                <a:latin typeface="Whitney-Book"/>
                <a:ea typeface="Calibri" panose="020F0502020204030204" pitchFamily="34" charset="0"/>
                <a:cs typeface="Times New Roman" panose="02020603050405020304" pitchFamily="18" charset="0"/>
              </a:rPr>
              <a:t>Autumn  2019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1600" dirty="0">
                <a:latin typeface="Whitney-Book"/>
                <a:ea typeface="Calibri" panose="020F0502020204030204" pitchFamily="34" charset="0"/>
                <a:cs typeface="Times New Roman" panose="02020603050405020304" pitchFamily="18" charset="0"/>
              </a:rPr>
              <a:t>Housing Learning and Improvement Network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en-GB" altLang="en-US" sz="1600" dirty="0">
              <a:latin typeface="Whitney-Bol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1C25222-8E34-4D90-9820-BE753F80A8EF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4529EF1-614F-46C1-ADDE-4C2C226433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863823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Later Living: Housing with Care Guide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B5B619-6B36-4564-8278-44D73243A3C1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6149" name="Picture 8">
            <a:extLst>
              <a:ext uri="{FF2B5EF4-FFF2-40B4-BE49-F238E27FC236}">
                <a16:creationId xmlns:a16="http://schemas.microsoft.com/office/drawing/2014/main" id="{73DECBD7-8872-496D-88B0-447DF5114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3">
            <a:extLst>
              <a:ext uri="{FF2B5EF4-FFF2-40B4-BE49-F238E27FC236}">
                <a16:creationId xmlns:a16="http://schemas.microsoft.com/office/drawing/2014/main" id="{4BAEE8B1-5622-4638-9F7B-9F8AF807601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478" y="1655911"/>
            <a:ext cx="5400600" cy="4536504"/>
          </a:xfrm>
        </p:spPr>
        <p:txBody>
          <a:bodyPr/>
          <a:lstStyle/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Whitney-Bold"/>
                <a:cs typeface="Arial" panose="020B0604020202020204" pitchFamily="34" charset="0"/>
              </a:rPr>
              <a:t>The Housing LIN wrote the opening Chapter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Whitney-Bold"/>
                <a:cs typeface="Arial" panose="020B0604020202020204" pitchFamily="34" charset="0"/>
              </a:rPr>
              <a:t>A</a:t>
            </a:r>
            <a:r>
              <a:rPr lang="en-GB" sz="2000" dirty="0"/>
              <a:t> number of key messages for the sector, including: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1800" dirty="0"/>
              <a:t>The growth in the real estate sector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1800" dirty="0"/>
              <a:t>How Later Living can help solve the care crisis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1800" dirty="0"/>
              <a:t>The need for long-term planning and legislation, and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1800" dirty="0"/>
              <a:t>Creating aspirational places for the elderly</a:t>
            </a:r>
          </a:p>
          <a:p>
            <a:pPr algn="l">
              <a:spcAft>
                <a:spcPts val="600"/>
              </a:spcAft>
              <a:buClr>
                <a:srgbClr val="FF0000"/>
              </a:buClr>
            </a:pPr>
            <a:r>
              <a:rPr lang="en-GB" sz="1800" dirty="0">
                <a:hlinkClick r:id="rId3"/>
              </a:rPr>
              <a:t>https://www.housinglin.org.uk/Topics/type/ULI-Later-Living-Housing-with-care-guide/</a:t>
            </a:r>
            <a:endParaRPr lang="en-GB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108" y="1727919"/>
            <a:ext cx="4690887" cy="263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807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AAB02C-42C9-4913-A45E-CFAD6D15F21B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124D7239-479F-426B-B076-370718C30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935831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Upcoming HLIN resources/</a:t>
            </a:r>
            <a:r>
              <a:rPr lang="en-US" altLang="en-US" sz="3200" b="1" dirty="0" err="1">
                <a:latin typeface="Whitney-Book"/>
              </a:rPr>
              <a:t>programmes</a:t>
            </a:r>
            <a:endParaRPr lang="en-US" altLang="en-US" sz="3200" b="1" dirty="0">
              <a:latin typeface="Whitney-Book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9A424F5-84BC-438A-96A9-536EAA79A026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9221" name="Picture 8">
            <a:extLst>
              <a:ext uri="{FF2B5EF4-FFF2-40B4-BE49-F238E27FC236}">
                <a16:creationId xmlns:a16="http://schemas.microsoft.com/office/drawing/2014/main" id="{282D6D29-3DF7-423C-9EB2-DA9DDB9F8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3">
            <a:extLst>
              <a:ext uri="{FF2B5EF4-FFF2-40B4-BE49-F238E27FC236}">
                <a16:creationId xmlns:a16="http://schemas.microsoft.com/office/drawing/2014/main" id="{5047C98A-B635-4912-977C-D6B3E63FEB8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477" y="1744063"/>
            <a:ext cx="10369152" cy="4152756"/>
          </a:xfrm>
        </p:spPr>
        <p:txBody>
          <a:bodyPr/>
          <a:lstStyle/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Whitney-Bold"/>
              </a:rPr>
              <a:t>Housing with Care sector survey. A state of the nation survey to identify </a:t>
            </a:r>
            <a:r>
              <a:rPr lang="en-GB" altLang="en-US" sz="2000" dirty="0">
                <a:latin typeface="Whitney-Bold"/>
              </a:rPr>
              <a:t>organisations</a:t>
            </a:r>
            <a:r>
              <a:rPr lang="en-US" altLang="en-US" sz="2000" dirty="0">
                <a:latin typeface="Whitney-Bold"/>
              </a:rPr>
              <a:t>’ ambitions for growing the housing with care choices over next 5 years. </a:t>
            </a:r>
            <a:br>
              <a:rPr lang="en-US" altLang="en-US" sz="2000" dirty="0">
                <a:latin typeface="Whitney-Bold"/>
              </a:rPr>
            </a:br>
            <a:r>
              <a:rPr lang="en-US" altLang="en-US" sz="2000" dirty="0">
                <a:latin typeface="Whitney-Bold"/>
              </a:rPr>
              <a:t>Deadline for responses, </a:t>
            </a:r>
            <a:r>
              <a:rPr lang="en-US" altLang="en-US" sz="2000" b="1" dirty="0">
                <a:latin typeface="Whitney-Bold"/>
              </a:rPr>
              <a:t>31 December: </a:t>
            </a:r>
            <a:r>
              <a:rPr lang="en-US" altLang="en-US" sz="2000" dirty="0">
                <a:latin typeface="Whitney-Bold"/>
                <a:hlinkClick r:id="rId3"/>
              </a:rPr>
              <a:t>https://www.surveymonkey.co.uk/r/Growing-H-w-C</a:t>
            </a:r>
            <a:r>
              <a:rPr lang="en-US" altLang="en-US" sz="2000" dirty="0">
                <a:latin typeface="Whitney-Bold"/>
              </a:rPr>
              <a:t> 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Whitney-Bold"/>
              </a:rPr>
              <a:t>A compendium of practice: repurposing sheltered housing (for 2020)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Whitney-Bold"/>
              </a:rPr>
              <a:t>A compendium of practice: community led housing approaches (for 2020)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Whitney-Bold"/>
              </a:rPr>
              <a:t>Housing and older people strategy briefing for </a:t>
            </a:r>
            <a:r>
              <a:rPr lang="en-GB" sz="2000" dirty="0" err="1">
                <a:latin typeface="Whitney-Bold"/>
              </a:rPr>
              <a:t>RiPfA</a:t>
            </a:r>
            <a:r>
              <a:rPr lang="en-GB" sz="2000" dirty="0">
                <a:latin typeface="Whitney-Bold"/>
              </a:rPr>
              <a:t> (due this autumn)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Whitney-Bold"/>
              </a:rPr>
              <a:t>Housing LIN Putting Older People First in the South West: 5 year vision, 2020-2025 (out early 2020)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Whitney-Bold"/>
              </a:rPr>
              <a:t>Developing autism and MCA training courses (several successful course held)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Whitney-Bold"/>
              </a:rPr>
              <a:t>Future Leaders’ programme (ongoing engagement with early career HLIN members)</a:t>
            </a:r>
            <a:br>
              <a:rPr lang="en-GB" sz="2000" dirty="0"/>
            </a:br>
            <a:endParaRPr lang="en-US" altLang="en-US" sz="2000" dirty="0">
              <a:solidFill>
                <a:srgbClr val="FF0000"/>
              </a:solidFill>
              <a:latin typeface="Whitney-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AAB02C-42C9-4913-A45E-CFAD6D15F21B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124D7239-479F-426B-B076-370718C30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935831"/>
            <a:ext cx="10080625" cy="720725"/>
          </a:xfrm>
        </p:spPr>
        <p:txBody>
          <a:bodyPr anchor="ctr"/>
          <a:lstStyle/>
          <a:p>
            <a:pPr algn="l" eaLnBrk="1" hangingPunct="1">
              <a:defRPr/>
            </a:pPr>
            <a:r>
              <a:rPr lang="en-GB" sz="3200" b="1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Housing LIN consultancy</a:t>
            </a:r>
            <a:br>
              <a:rPr lang="en-GB" sz="3200" b="1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br>
              <a:rPr lang="en-GB" sz="3200" b="1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en-GB" sz="3200" b="1" dirty="0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9A424F5-84BC-438A-96A9-536EAA79A026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9221" name="Picture 8">
            <a:extLst>
              <a:ext uri="{FF2B5EF4-FFF2-40B4-BE49-F238E27FC236}">
                <a16:creationId xmlns:a16="http://schemas.microsoft.com/office/drawing/2014/main" id="{282D6D29-3DF7-423C-9EB2-DA9DDB9F8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3">
            <a:extLst>
              <a:ext uri="{FF2B5EF4-FFF2-40B4-BE49-F238E27FC236}">
                <a16:creationId xmlns:a16="http://schemas.microsoft.com/office/drawing/2014/main" id="{5047C98A-B635-4912-977C-D6B3E63FEB8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76461" y="1656556"/>
            <a:ext cx="8567539" cy="4152756"/>
          </a:xfrm>
        </p:spPr>
        <p:txBody>
          <a:bodyPr/>
          <a:lstStyle/>
          <a:p>
            <a:pPr lvl="0" algn="l" eaLnBrk="1" hangingPunct="1">
              <a:spcBef>
                <a:spcPct val="0"/>
              </a:spcBef>
              <a:defRPr/>
            </a:pPr>
            <a:r>
              <a:rPr lang="en-GB" altLang="en-US" sz="2000" dirty="0">
                <a:solidFill>
                  <a:srgbClr val="000000"/>
                </a:solidFill>
                <a:latin typeface="Whitney-Bold"/>
              </a:rPr>
              <a:t>Expanding consultancy, training and wider fee paying services to supplement our free online and regional Housing LIN networking activities. Examples include: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Whitney-Bold"/>
              </a:rPr>
              <a:t>Strategic Housing for Older People Market Analysis for several county councils and unitary authorities in Wales and England 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Whitney-Bold"/>
              </a:rPr>
              <a:t>Analytical support for several housing associations to evidence strategic reviews of older people’s housing, services and support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Whitney-Bold"/>
              </a:rPr>
              <a:t>Delivery of the ‘Adaptations without Delay’ report for the Royal College of Occupational Therapists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Whitney-Bold"/>
              </a:rPr>
              <a:t>Bespoke intelligence to support local and regional authorities’ thinking and planning for their future requirements for extra care housing, ‘care ready’ housing suitable for older people and / or supported housing</a:t>
            </a:r>
          </a:p>
          <a:p>
            <a:pPr algn="l">
              <a:buClr>
                <a:srgbClr val="FF0000"/>
              </a:buClr>
            </a:pPr>
            <a:endParaRPr lang="en-US" altLang="en-US" sz="2000" dirty="0">
              <a:solidFill>
                <a:srgbClr val="FF0000"/>
              </a:solidFill>
              <a:latin typeface="Whitney-Bold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FCE113E8-25C5-40CD-AC66-D5737DC9B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221" y="1296193"/>
            <a:ext cx="1522542" cy="221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886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997A18-B16D-4F5B-B586-916B4E9C3504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15CDA08-5130-42AA-84B0-345C0C6FAF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935831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Connect with the Housing LIN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26482ED-4D68-48BD-B69F-C53F8EE25615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10245" name="Picture 8">
            <a:extLst>
              <a:ext uri="{FF2B5EF4-FFF2-40B4-BE49-F238E27FC236}">
                <a16:creationId xmlns:a16="http://schemas.microsoft.com/office/drawing/2014/main" id="{0E79AD21-6EEA-4D21-AA12-D15FCCBC1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3">
            <a:extLst>
              <a:ext uri="{FF2B5EF4-FFF2-40B4-BE49-F238E27FC236}">
                <a16:creationId xmlns:a16="http://schemas.microsoft.com/office/drawing/2014/main" id="{9F660542-151E-4E4F-B596-3E686067B8E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725" y="1799927"/>
            <a:ext cx="9504363" cy="4032250"/>
          </a:xfrm>
        </p:spPr>
        <p:txBody>
          <a:bodyPr/>
          <a:lstStyle/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Over 25,000+ subscribers but still the ‘best kept secret’!</a:t>
            </a: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Sign up to receive our free weekly bulletin, </a:t>
            </a:r>
            <a:r>
              <a:rPr lang="en-GB" altLang="en-US" sz="2000" i="1" dirty="0" err="1">
                <a:latin typeface="Whitney-Bold"/>
              </a:rPr>
              <a:t>HLINks</a:t>
            </a:r>
            <a:endParaRPr lang="en-GB" altLang="en-US" sz="2000" i="1" dirty="0">
              <a:latin typeface="Whitney-Bold"/>
            </a:endParaRP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Check out our free-to-view online resources, including #</a:t>
            </a:r>
            <a:r>
              <a:rPr lang="en-GB" altLang="en-US" sz="2000" dirty="0" err="1">
                <a:latin typeface="Whitney-Bold"/>
              </a:rPr>
              <a:t>InspirationalAchievements</a:t>
            </a:r>
            <a:r>
              <a:rPr lang="en-GB" altLang="en-US" sz="2000" dirty="0">
                <a:latin typeface="Whitney-Bold"/>
              </a:rPr>
              <a:t> page at: </a:t>
            </a:r>
            <a:r>
              <a:rPr lang="en-GB" altLang="en-US" sz="2000" dirty="0">
                <a:latin typeface="Whitney-Bold"/>
                <a:hlinkClick r:id="rId3"/>
              </a:rPr>
              <a:t>www.housinglin.org.uk/InspirationalAchievements</a:t>
            </a:r>
            <a:r>
              <a:rPr lang="en-GB" altLang="en-US" sz="2000" dirty="0">
                <a:latin typeface="Whitney-Bold"/>
              </a:rPr>
              <a:t> </a:t>
            </a: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Get involved and share your learning via a guest blog, viewpoint or case study, or on our discussion forum and at these events</a:t>
            </a: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Follow us on twitter at @</a:t>
            </a:r>
            <a:r>
              <a:rPr lang="en-GB" altLang="en-US" sz="2000" dirty="0" err="1">
                <a:latin typeface="Whitney-Bold"/>
              </a:rPr>
              <a:t>HousingLIN</a:t>
            </a:r>
            <a:r>
              <a:rPr lang="en-GB" altLang="en-US" sz="2000" dirty="0">
                <a:latin typeface="Whitney-Bold"/>
              </a:rPr>
              <a:t>, @</a:t>
            </a:r>
            <a:r>
              <a:rPr lang="en-GB" altLang="en-US" sz="2000" dirty="0" err="1">
                <a:latin typeface="Whitney-Bold"/>
              </a:rPr>
              <a:t>HousingLINews</a:t>
            </a:r>
            <a:r>
              <a:rPr lang="en-GB" altLang="en-US" sz="2000" dirty="0">
                <a:latin typeface="Whitney-Bold"/>
              </a:rPr>
              <a:t> @</a:t>
            </a:r>
            <a:r>
              <a:rPr lang="en-GB" altLang="en-US" sz="2000" dirty="0" err="1">
                <a:latin typeface="Whitney-Bold"/>
              </a:rPr>
              <a:t>HLINConsult</a:t>
            </a:r>
            <a:endParaRPr lang="en-GB" altLang="en-US" sz="2000" dirty="0">
              <a:latin typeface="Whitney-Bold"/>
            </a:endParaRP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Host a future regional Housing LIN meeting</a:t>
            </a: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Sponsor our website or an event 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dirty="0">
              <a:latin typeface="Whitney-Bold"/>
            </a:endParaRPr>
          </a:p>
        </p:txBody>
      </p:sp>
      <p:pic>
        <p:nvPicPr>
          <p:cNvPr id="6" name="Picture 5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C7641A96-4BF6-4549-9B71-42959981E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6322" y="4464223"/>
            <a:ext cx="1757532" cy="174878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E73F3E-5721-47FB-AC74-3B37D23B209E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36EEDCD-3A83-4B0A-92BB-9E9230EF7414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11268" name="Picture 8">
            <a:extLst>
              <a:ext uri="{FF2B5EF4-FFF2-40B4-BE49-F238E27FC236}">
                <a16:creationId xmlns:a16="http://schemas.microsoft.com/office/drawing/2014/main" id="{E292B37C-1B6F-48AB-941A-0CCF8BACE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info.rlpmuskoka.com/Portals/170102/images/Housing-Up-Graph.jpg">
            <a:extLst>
              <a:ext uri="{FF2B5EF4-FFF2-40B4-BE49-F238E27FC236}">
                <a16:creationId xmlns:a16="http://schemas.microsoft.com/office/drawing/2014/main" id="{8D363BFA-918F-4FD6-892B-6464549F9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445" y="3523985"/>
            <a:ext cx="2719388" cy="269557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</p:pic>
      <p:sp>
        <p:nvSpPr>
          <p:cNvPr id="11270" name="Rectangle 6">
            <a:extLst>
              <a:ext uri="{FF2B5EF4-FFF2-40B4-BE49-F238E27FC236}">
                <a16:creationId xmlns:a16="http://schemas.microsoft.com/office/drawing/2014/main" id="{C061C9D4-2FF1-431B-B221-D203DA718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2016125"/>
            <a:ext cx="84248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6000" b="1" dirty="0">
                <a:latin typeface="Whitney-Book"/>
              </a:rPr>
              <a:t>Thank you!</a:t>
            </a:r>
          </a:p>
        </p:txBody>
      </p:sp>
      <p:sp>
        <p:nvSpPr>
          <p:cNvPr id="11271" name="Text Box 9">
            <a:extLst>
              <a:ext uri="{FF2B5EF4-FFF2-40B4-BE49-F238E27FC236}">
                <a16:creationId xmlns:a16="http://schemas.microsoft.com/office/drawing/2014/main" id="{024F2D89-9A0B-4000-B38E-AD0A6C440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0837" y="3540909"/>
            <a:ext cx="6839695" cy="293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en-US" sz="2000" dirty="0">
                <a:latin typeface="Whitney-Book"/>
              </a:rPr>
              <a:t>Housing LIN </a:t>
            </a:r>
            <a:br>
              <a:rPr lang="en-GB" altLang="en-US" sz="2000" dirty="0">
                <a:latin typeface="Whitney-Book"/>
              </a:rPr>
            </a:br>
            <a:r>
              <a:rPr lang="en-GB" altLang="en-US" sz="2000" dirty="0">
                <a:latin typeface="Whitney-Book"/>
              </a:rPr>
              <a:t>c/o PRP, the Ideas Store </a:t>
            </a:r>
            <a:br>
              <a:rPr lang="en-GB" altLang="en-US" sz="2000" dirty="0">
                <a:latin typeface="Whitney-Book"/>
              </a:rPr>
            </a:br>
            <a:r>
              <a:rPr lang="en-GB" altLang="en-US" sz="2000" dirty="0">
                <a:latin typeface="Whitney-Book"/>
              </a:rPr>
              <a:t>10 Lindsey Street, </a:t>
            </a:r>
            <a:r>
              <a:rPr lang="en-GB" altLang="en-US" sz="2000" dirty="0" err="1">
                <a:latin typeface="Whitney-Book"/>
              </a:rPr>
              <a:t>Clerkenwell</a:t>
            </a:r>
            <a:r>
              <a:rPr lang="en-GB" altLang="en-US" sz="2000" dirty="0">
                <a:latin typeface="Whitney-Book"/>
              </a:rPr>
              <a:t> </a:t>
            </a:r>
            <a:br>
              <a:rPr lang="en-GB" altLang="en-US" sz="2000" dirty="0">
                <a:latin typeface="Whitney-Book"/>
              </a:rPr>
            </a:br>
            <a:r>
              <a:rPr lang="en-GB" altLang="en-US" sz="2000" dirty="0">
                <a:latin typeface="Whitney-Book"/>
              </a:rPr>
              <a:t>London EC1A 9HP </a:t>
            </a:r>
          </a:p>
          <a:p>
            <a:pPr algn="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en-US" sz="2000" dirty="0">
                <a:latin typeface="Whitney-Book"/>
              </a:rPr>
              <a:t>email:  </a:t>
            </a:r>
            <a:r>
              <a:rPr lang="en-GB" altLang="en-US" sz="2000" dirty="0">
                <a:latin typeface="Whitney-Book"/>
                <a:hlinkClick r:id="rId4"/>
              </a:rPr>
              <a:t>info@housinglin.org.uk</a:t>
            </a:r>
            <a:r>
              <a:rPr lang="en-GB" altLang="en-US" sz="2000" dirty="0">
                <a:latin typeface="Whitney-Book"/>
              </a:rPr>
              <a:t>  </a:t>
            </a:r>
            <a:br>
              <a:rPr lang="en-GB" altLang="en-US" sz="2000" dirty="0">
                <a:latin typeface="Whitney-Book"/>
              </a:rPr>
            </a:br>
            <a:r>
              <a:rPr lang="en-GB" altLang="en-US" sz="2000" dirty="0">
                <a:latin typeface="Whitney-Book"/>
              </a:rPr>
              <a:t>website: </a:t>
            </a:r>
            <a:r>
              <a:rPr lang="en-GB" altLang="en-US" sz="2000" dirty="0">
                <a:latin typeface="Whitney-Book"/>
                <a:hlinkClick r:id="rId5"/>
              </a:rPr>
              <a:t>www.housinglin.org.uk</a:t>
            </a:r>
            <a:r>
              <a:rPr lang="en-GB" altLang="en-US" sz="2000" dirty="0">
                <a:latin typeface="Whitney-Book"/>
              </a:rPr>
              <a:t>   </a:t>
            </a:r>
          </a:p>
          <a:p>
            <a:pPr algn="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en-US" sz="2000" dirty="0">
                <a:latin typeface="Whitney-Book"/>
              </a:rPr>
              <a:t>Twitter: @</a:t>
            </a:r>
            <a:r>
              <a:rPr lang="en-GB" altLang="en-US" sz="2000" dirty="0" err="1">
                <a:latin typeface="Whitney-Book"/>
              </a:rPr>
              <a:t>HousingLIN</a:t>
            </a:r>
            <a:r>
              <a:rPr lang="en-GB" altLang="en-US" sz="2000" dirty="0">
                <a:latin typeface="Whitney-Book"/>
              </a:rPr>
              <a:t> @</a:t>
            </a:r>
            <a:r>
              <a:rPr lang="en-GB" altLang="en-US" sz="2000" dirty="0" err="1">
                <a:latin typeface="Whitney-Book"/>
              </a:rPr>
              <a:t>HousingLINews</a:t>
            </a:r>
            <a:r>
              <a:rPr lang="en-GB" altLang="en-US" sz="2000" dirty="0">
                <a:latin typeface="Whitney-Book"/>
              </a:rPr>
              <a:t> @</a:t>
            </a:r>
            <a:r>
              <a:rPr lang="en-GB" altLang="en-US" sz="2000" dirty="0" err="1">
                <a:latin typeface="Whitney-Book"/>
              </a:rPr>
              <a:t>HLINconsult</a:t>
            </a:r>
            <a:endParaRPr lang="en-GB" altLang="en-US" sz="2000" dirty="0">
              <a:latin typeface="Whitney-Book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rgbClr val="5F5F5F"/>
              </a:solidFill>
              <a:latin typeface="Whitney-Boo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934169-6855-417D-B09A-16672A31FD43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02BC16C-F7CD-435C-849C-3D4EC790E2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79847"/>
            <a:ext cx="10080625" cy="801687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Housing LIN regional delivery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FB08667-D483-43D2-9AF4-3D2F6FE92A6E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4101" name="Picture 8">
            <a:extLst>
              <a:ext uri="{FF2B5EF4-FFF2-40B4-BE49-F238E27FC236}">
                <a16:creationId xmlns:a16="http://schemas.microsoft.com/office/drawing/2014/main" id="{CE64CBC2-B5B8-4C9D-81E1-23ED0F5D4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298358E2-EBE6-477C-BF67-3780199956E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725" y="1879500"/>
            <a:ext cx="10585450" cy="3952875"/>
          </a:xfrm>
        </p:spPr>
        <p:txBody>
          <a:bodyPr/>
          <a:lstStyle/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latin typeface="Whitney-Bold"/>
              </a:rPr>
              <a:t>We have boosted our central resource to support regional co-chairs by:</a:t>
            </a:r>
          </a:p>
          <a:p>
            <a:pPr marL="800100" lvl="1" indent="-342900" algn="l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latin typeface="Whitney-Bold"/>
              </a:rPr>
              <a:t>Jeremy Porteus, Chief Executive</a:t>
            </a:r>
          </a:p>
          <a:p>
            <a:pPr marL="800100" lvl="1" indent="-342900" algn="l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latin typeface="Whitney-Bold"/>
              </a:rPr>
              <a:t>Clare Skidmore, Strategic Lead for Influencing and Networks</a:t>
            </a:r>
          </a:p>
          <a:p>
            <a:pPr marL="800100" lvl="1" indent="-342900" algn="l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latin typeface="Whitney-Bold"/>
              </a:rPr>
              <a:t>Lois Beech, Stakeholder Engagement and Research Officer</a:t>
            </a:r>
          </a:p>
          <a:p>
            <a:pPr marL="800100" lvl="1" indent="-342900" algn="l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latin typeface="Whitney-Bold"/>
              </a:rPr>
              <a:t>Jerome Billeter, Corporate Services Manager</a:t>
            </a:r>
          </a:p>
          <a:p>
            <a:pPr marL="800100" lvl="1" indent="-342900" algn="l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latin typeface="Whitney-Bold"/>
              </a:rPr>
              <a:t>Sophie Fox, Business Support Officer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1800" dirty="0">
                <a:latin typeface="Whitney-Bold"/>
              </a:rPr>
              <a:t>Work closely with chairs to identify:</a:t>
            </a:r>
          </a:p>
          <a:p>
            <a:pPr marL="800100" lvl="1" indent="-342900" algn="l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1800" dirty="0">
                <a:latin typeface="Whitney-Bold"/>
              </a:rPr>
              <a:t>venues in each region (minimum of 2 meetings pa) and tour of schemes; </a:t>
            </a:r>
          </a:p>
          <a:p>
            <a:pPr marL="800100" lvl="1" indent="-342900" algn="l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1800" dirty="0">
                <a:latin typeface="Whitney-Bold"/>
              </a:rPr>
              <a:t>a range of interesting speakers on cutting edge themes</a:t>
            </a:r>
          </a:p>
          <a:p>
            <a:pPr marL="800100" lvl="1" indent="-342900" algn="l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1800" dirty="0">
                <a:latin typeface="Whitney-Bold"/>
              </a:rPr>
              <a:t>Highlighting national Housing LIN activities from influencing, research and consultancy </a:t>
            </a:r>
            <a:r>
              <a:rPr lang="en-GB" altLang="en-US" sz="1800" dirty="0">
                <a:latin typeface="Whitney-Bold"/>
              </a:rPr>
              <a:t>programmes</a:t>
            </a:r>
          </a:p>
          <a:p>
            <a:pPr marL="800100" lvl="1" indent="-342900" algn="l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1800" dirty="0">
                <a:latin typeface="Whitney-Bold"/>
              </a:rPr>
              <a:t>identify possible case studies, blogs or other resources for future publication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latin typeface="Whitney-Bold"/>
              </a:rPr>
              <a:t>Share findings and access or support learning from Housing LIN Consult</a:t>
            </a:r>
          </a:p>
          <a:p>
            <a:pPr eaLnBrk="1" hangingPunct="1">
              <a:defRPr/>
            </a:pPr>
            <a:endParaRPr lang="en-GB" alt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9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9D4120-CFF6-4EC6-8CCC-EE599CFDB77E}"/>
              </a:ext>
            </a:extLst>
          </p:cNvPr>
          <p:cNvSpPr>
            <a:spLocks/>
          </p:cNvSpPr>
          <p:nvPr/>
        </p:nvSpPr>
        <p:spPr>
          <a:xfrm>
            <a:off x="184890" y="134937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02BC16C-F7CD-435C-849C-3D4EC790E2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1332" y="534988"/>
            <a:ext cx="7592123" cy="801687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Our latest Housing LIN influencing activities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FB08667-D483-43D2-9AF4-3D2F6FE92A6E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4101" name="Picture 8">
            <a:extLst>
              <a:ext uri="{FF2B5EF4-FFF2-40B4-BE49-F238E27FC236}">
                <a16:creationId xmlns:a16="http://schemas.microsoft.com/office/drawing/2014/main" id="{CE64CBC2-B5B8-4C9D-81E1-23ED0F5D4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3">
            <a:extLst>
              <a:ext uri="{FF2B5EF4-FFF2-40B4-BE49-F238E27FC236}">
                <a16:creationId xmlns:a16="http://schemas.microsoft.com/office/drawing/2014/main" id="{065413DE-FA6A-4E57-B343-0A9FA8EEC2A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32444" y="1439887"/>
            <a:ext cx="7992889" cy="4850308"/>
          </a:xfrm>
        </p:spPr>
        <p:txBody>
          <a:bodyPr/>
          <a:lstStyle/>
          <a:p>
            <a:pPr marL="342900" indent="-342900" algn="l">
              <a:spcAft>
                <a:spcPts val="30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APPG on Social Integration on Generational Fairness (</a:t>
            </a:r>
            <a:r>
              <a:rPr lang="en-US" altLang="en-US" sz="2000" dirty="0">
                <a:latin typeface="Whitney-Bold"/>
                <a:cs typeface="Arial" panose="020B0604020202020204" pitchFamily="34" charset="0"/>
              </a:rPr>
              <a:t>submission on intergenerational housing)</a:t>
            </a:r>
          </a:p>
          <a:p>
            <a:pPr marL="342900" indent="-342900" algn="l">
              <a:spcAft>
                <a:spcPts val="30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  <a:cs typeface="Arial" panose="020B0604020202020204" pitchFamily="34" charset="0"/>
              </a:rPr>
              <a:t>Responded to the Department of Health and Care Services’ Prevention Green Paper </a:t>
            </a:r>
          </a:p>
          <a:p>
            <a:pPr marL="342900" indent="-342900" algn="l">
              <a:spcAft>
                <a:spcPts val="30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  <a:cs typeface="Arial" panose="020B0604020202020204" pitchFamily="34" charset="0"/>
              </a:rPr>
              <a:t>Responding to upcoming NHS England High Impact Changes paper on delivery of NHS 10 year plan (forthcoming)</a:t>
            </a:r>
          </a:p>
          <a:p>
            <a:pPr marL="342900" indent="-342900" algn="l">
              <a:spcAft>
                <a:spcPts val="30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  <a:cs typeface="Arial" panose="020B0604020202020204" pitchFamily="34" charset="0"/>
              </a:rPr>
              <a:t>Supporting NHS England’s Transforming Care programme, hosted roundtable on future of supported housing</a:t>
            </a:r>
          </a:p>
          <a:p>
            <a:pPr marL="342900" indent="-342900" algn="l">
              <a:spcAft>
                <a:spcPts val="30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  <a:cs typeface="Arial" panose="020B0604020202020204" pitchFamily="34" charset="0"/>
              </a:rPr>
              <a:t>Member of </a:t>
            </a:r>
            <a:r>
              <a:rPr lang="en-US" altLang="en-US" sz="2000">
                <a:latin typeface="Whitney-Bold"/>
                <a:cs typeface="Arial" panose="020B0604020202020204" pitchFamily="34" charset="0"/>
              </a:rPr>
              <a:t>new Coalition  for Accessible </a:t>
            </a:r>
            <a:r>
              <a:rPr lang="en-US" altLang="en-US" sz="2000" dirty="0">
                <a:latin typeface="Whitney-Bold"/>
                <a:cs typeface="Arial" panose="020B0604020202020204" pitchFamily="34" charset="0"/>
              </a:rPr>
              <a:t>H</a:t>
            </a:r>
            <a:r>
              <a:rPr lang="en-US" altLang="en-US" sz="2000">
                <a:latin typeface="Whitney-Bold"/>
                <a:cs typeface="Arial" panose="020B0604020202020204" pitchFamily="34" charset="0"/>
              </a:rPr>
              <a:t>ousing </a:t>
            </a:r>
            <a:r>
              <a:rPr lang="en-US" altLang="en-US" sz="2000" dirty="0">
                <a:latin typeface="Whitney-Bold"/>
                <a:cs typeface="Arial" panose="020B0604020202020204" pitchFamily="34" charset="0"/>
              </a:rPr>
              <a:t>– Homes made for everyone (</a:t>
            </a:r>
            <a:r>
              <a:rPr lang="en-US" altLang="en-US" sz="2000" dirty="0" err="1">
                <a:latin typeface="Whitney-Bold"/>
                <a:cs typeface="Arial" panose="020B0604020202020204" pitchFamily="34" charset="0"/>
              </a:rPr>
              <a:t>HoME</a:t>
            </a:r>
            <a:r>
              <a:rPr lang="en-US" altLang="en-US" sz="2000" dirty="0">
                <a:latin typeface="Whitney-Bold"/>
                <a:cs typeface="Arial" panose="020B0604020202020204" pitchFamily="34" charset="0"/>
              </a:rPr>
              <a:t>), launched 5 November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22544D-F1A8-4288-AF51-E9BE8618C2D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333" y="1655911"/>
            <a:ext cx="2345982" cy="342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D55611-0A4E-4135-B5EE-605A72AB473B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CAF0CDFB-9BD5-4D41-AC70-E6F1FA65BE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79847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Recent Housing LIN case study report</a:t>
            </a:r>
            <a:br>
              <a:rPr lang="en-US" altLang="en-US" sz="3200" b="1" dirty="0">
                <a:latin typeface="Whitney-Book"/>
              </a:rPr>
            </a:br>
            <a:r>
              <a:rPr lang="en-US" altLang="en-US" sz="3200" b="1" dirty="0">
                <a:latin typeface="Whitney-Book"/>
              </a:rPr>
              <a:t>for Architecture &amp; Design Scotland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F17250B-8CC1-405E-9A0A-DB11DB98515B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7173" name="Picture 8">
            <a:extLst>
              <a:ext uri="{FF2B5EF4-FFF2-40B4-BE49-F238E27FC236}">
                <a16:creationId xmlns:a16="http://schemas.microsoft.com/office/drawing/2014/main" id="{A1795B2B-4153-4CF4-A5A2-91F0A4B78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3">
            <a:extLst>
              <a:ext uri="{FF2B5EF4-FFF2-40B4-BE49-F238E27FC236}">
                <a16:creationId xmlns:a16="http://schemas.microsoft.com/office/drawing/2014/main" id="{86D408BA-1D0F-46BF-A85B-D8E14D74F93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477" y="2087959"/>
            <a:ext cx="6840760" cy="3952875"/>
          </a:xfrm>
        </p:spPr>
        <p:txBody>
          <a:bodyPr/>
          <a:lstStyle/>
          <a:p>
            <a:pPr marL="342900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2000" i="1" dirty="0">
                <a:latin typeface="Whitney-Bold"/>
              </a:rPr>
              <a:t>Town Centre Living: A caring place. Intergenerational housing case studies </a:t>
            </a:r>
          </a:p>
          <a:p>
            <a:pPr marL="800100" lvl="1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dirty="0">
                <a:latin typeface="Whitney-Bold"/>
              </a:rPr>
              <a:t>12 case studies on intergenerational living at: </a:t>
            </a:r>
            <a:r>
              <a:rPr lang="en-GB" dirty="0">
                <a:latin typeface="Whitney-Bold"/>
                <a:hlinkClick r:id="rId3"/>
              </a:rPr>
              <a:t>https://www.housinglin.org.uk/News/New-Housing-LIN-report-looks-at-intergenerational-housing/</a:t>
            </a:r>
            <a:endParaRPr lang="en-GB" altLang="en-US" b="1" dirty="0">
              <a:solidFill>
                <a:srgbClr val="FF0000"/>
              </a:solidFill>
              <a:latin typeface="Whitney-Bold"/>
            </a:endParaRPr>
          </a:p>
          <a:p>
            <a:pPr marL="800100" lvl="1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dirty="0">
                <a:latin typeface="Whitney-Bold"/>
              </a:rPr>
              <a:t>Draws on examples from on UK, Europe and USA</a:t>
            </a:r>
            <a:endParaRPr lang="en-GB" altLang="en-US" b="1" dirty="0">
              <a:solidFill>
                <a:srgbClr val="FF0000"/>
              </a:solidFill>
              <a:latin typeface="Whitney-Bold"/>
            </a:endParaRPr>
          </a:p>
          <a:p>
            <a:pPr marL="800100" lvl="1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dirty="0">
                <a:latin typeface="Whitney-Bold"/>
              </a:rPr>
              <a:t>Focussed on how could apply in Scottish Town Centre context as part of their wider programme at: </a:t>
            </a:r>
            <a:r>
              <a:rPr lang="en-GB" dirty="0">
                <a:latin typeface="Whitney-Bold"/>
                <a:hlinkClick r:id="rId4"/>
              </a:rPr>
              <a:t>https://www.ads.org.uk/a_caring_place_report/</a:t>
            </a:r>
            <a:endParaRPr lang="en-GB" altLang="en-US" i="1" dirty="0">
              <a:latin typeface="Whitney-Bold"/>
            </a:endParaRPr>
          </a:p>
          <a:p>
            <a:pPr marL="342900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endParaRPr lang="en-GB" altLang="en-US" dirty="0">
              <a:solidFill>
                <a:schemeClr val="bg2"/>
              </a:solidFill>
              <a:latin typeface="Whitney-Bold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732C600-8D97-47A2-909B-8D023806FB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434" y="2087959"/>
            <a:ext cx="2416012" cy="342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D55611-0A4E-4135-B5EE-605A72AB473B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CAF0CDFB-9BD5-4D41-AC70-E6F1FA65BE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79847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Housing LIN case study report for                               Southampton City Council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F17250B-8CC1-405E-9A0A-DB11DB98515B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7173" name="Picture 8">
            <a:extLst>
              <a:ext uri="{FF2B5EF4-FFF2-40B4-BE49-F238E27FC236}">
                <a16:creationId xmlns:a16="http://schemas.microsoft.com/office/drawing/2014/main" id="{A1795B2B-4153-4CF4-A5A2-91F0A4B78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3">
            <a:extLst>
              <a:ext uri="{FF2B5EF4-FFF2-40B4-BE49-F238E27FC236}">
                <a16:creationId xmlns:a16="http://schemas.microsoft.com/office/drawing/2014/main" id="{86D408BA-1D0F-46BF-A85B-D8E14D74F93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32445" y="1943943"/>
            <a:ext cx="10657184" cy="4096891"/>
          </a:xfrm>
        </p:spPr>
        <p:txBody>
          <a:bodyPr/>
          <a:lstStyle/>
          <a:p>
            <a:pPr marL="342900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1800" i="1" dirty="0">
                <a:latin typeface="Whitney-Bold"/>
              </a:rPr>
              <a:t>Identifying the health care system benefits of housing with care – an evidence review </a:t>
            </a:r>
            <a:endParaRPr lang="en-GB" altLang="en-US" sz="1800" b="1" dirty="0">
              <a:solidFill>
                <a:srgbClr val="FF0000"/>
              </a:solidFill>
              <a:latin typeface="Whitney-Bold"/>
            </a:endParaRPr>
          </a:p>
          <a:p>
            <a:pPr marL="800100" lvl="1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1800" dirty="0">
                <a:latin typeface="Whitney-Bold"/>
              </a:rPr>
              <a:t>Findings of: r</a:t>
            </a:r>
            <a:r>
              <a:rPr lang="en-GB" sz="1800" dirty="0">
                <a:latin typeface="Whitney-Bold"/>
              </a:rPr>
              <a:t>eductions in the number of GP visits (by housing with care residents). </a:t>
            </a:r>
          </a:p>
          <a:p>
            <a:pPr marL="800100" lvl="1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latin typeface="Whitney-Bold"/>
              </a:rPr>
              <a:t>Reductions in the number of community health nurse visits </a:t>
            </a:r>
          </a:p>
          <a:p>
            <a:pPr marL="800100" lvl="1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latin typeface="Whitney-Bold"/>
              </a:rPr>
              <a:t>Reductions in the number of non-elective admissions to hospital </a:t>
            </a:r>
          </a:p>
          <a:p>
            <a:pPr marL="800100" lvl="1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latin typeface="Whitney-Bold"/>
              </a:rPr>
              <a:t>Reductions in length of stay and delayed discharges from hospital </a:t>
            </a:r>
          </a:p>
          <a:p>
            <a:pPr marL="800100" lvl="1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latin typeface="Whitney-Bold"/>
              </a:rPr>
              <a:t>Reductions in ambulance call outs, typically linked to reduced incidence of falls</a:t>
            </a:r>
          </a:p>
          <a:p>
            <a:pPr lvl="1" algn="l">
              <a:spcAft>
                <a:spcPts val="2400"/>
              </a:spcAft>
              <a:buClr>
                <a:srgbClr val="FF0000"/>
              </a:buClr>
              <a:defRPr/>
            </a:pPr>
            <a:r>
              <a:rPr lang="en-GB" altLang="en-US" sz="1800" dirty="0">
                <a:latin typeface="Whitney-Bold"/>
              </a:rPr>
              <a:t>Dividend to local health economy c£1,994.00 per person</a:t>
            </a:r>
            <a:endParaRPr lang="en-GB" altLang="en-US" sz="1600" dirty="0">
              <a:latin typeface="Whitney-Bold"/>
            </a:endParaRPr>
          </a:p>
          <a:p>
            <a:pPr marL="342900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endParaRPr lang="en-GB" altLang="en-US" dirty="0">
              <a:solidFill>
                <a:schemeClr val="bg2"/>
              </a:solidFill>
              <a:latin typeface="Whitney-Bold"/>
            </a:endParaRPr>
          </a:p>
        </p:txBody>
      </p:sp>
    </p:spTree>
    <p:extLst>
      <p:ext uri="{BB962C8B-B14F-4D97-AF65-F5344CB8AC3E}">
        <p14:creationId xmlns:p14="http://schemas.microsoft.com/office/powerpoint/2010/main" val="731664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9DA2ED-06B9-441D-9505-6613FDF496CA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CD779E0-988C-4F08-BB9D-5DD344749D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79847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Other recent Housing LIN case studies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FB9BCF7-723A-46B9-B21D-BE20A4D6AA14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8197" name="Picture 8">
            <a:extLst>
              <a:ext uri="{FF2B5EF4-FFF2-40B4-BE49-F238E27FC236}">
                <a16:creationId xmlns:a16="http://schemas.microsoft.com/office/drawing/2014/main" id="{DB553A71-8F48-4B19-8F0B-CC215CC17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3">
            <a:extLst>
              <a:ext uri="{FF2B5EF4-FFF2-40B4-BE49-F238E27FC236}">
                <a16:creationId xmlns:a16="http://schemas.microsoft.com/office/drawing/2014/main" id="{12E7B75B-E313-4A8C-A7A0-DA34CDC7E8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32445" y="1799927"/>
            <a:ext cx="7992888" cy="4247968"/>
          </a:xfrm>
        </p:spPr>
        <p:txBody>
          <a:bodyPr/>
          <a:lstStyle/>
          <a:p>
            <a:pPr marL="742950" lvl="1" indent="-285750" algn="l"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dirty="0">
                <a:latin typeface="Whitney-Bold"/>
              </a:rPr>
              <a:t>A strengths based approach to delivering the Disabled Facilities Grant – Thurrock Council:</a:t>
            </a:r>
            <a:br>
              <a:rPr lang="en-GB" dirty="0">
                <a:latin typeface="Whitney-Bold"/>
              </a:rPr>
            </a:br>
            <a:r>
              <a:rPr lang="en-GB" dirty="0">
                <a:latin typeface="Whitney-Bold"/>
                <a:hlinkClick r:id="rId3"/>
              </a:rPr>
              <a:t>https://www.housinglin.org.uk/Topics/type/A-strengths-based-approach-to-delivering-the-Disabled-Facilities-Grant-Thurrock-Council/</a:t>
            </a:r>
            <a:endParaRPr lang="en-GB" dirty="0">
              <a:latin typeface="Whitney-Bold"/>
            </a:endParaRPr>
          </a:p>
          <a:p>
            <a:pPr marL="742950" lvl="1" indent="-285750" algn="l"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dirty="0">
                <a:latin typeface="Whitney-Bold"/>
              </a:rPr>
              <a:t>Almshouse flats for homeless people: Sir Thomas White Court, Worcester:</a:t>
            </a:r>
            <a:br>
              <a:rPr lang="en-GB" dirty="0">
                <a:latin typeface="Whitney-Bold"/>
              </a:rPr>
            </a:br>
            <a:r>
              <a:rPr lang="en-GB" dirty="0">
                <a:latin typeface="Whitney-Bold"/>
                <a:hlinkClick r:id="rId4"/>
              </a:rPr>
              <a:t>https://www.housinglin.org.uk/Topics/type/Almshouse-flats-for-homeless-people-Sir-Thomas-White-Court-Worcester/</a:t>
            </a:r>
            <a:endParaRPr lang="en-GB" dirty="0">
              <a:latin typeface="Whitney-Bold"/>
            </a:endParaRPr>
          </a:p>
          <a:p>
            <a:pPr marL="800100" lvl="1" indent="-342900" algn="l"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GB" dirty="0">
                <a:latin typeface="Whitney-Bold"/>
              </a:rPr>
              <a:t>Extra Care Housing - the heart of the community in Porthmadog: </a:t>
            </a:r>
            <a:r>
              <a:rPr lang="en-GB" dirty="0">
                <a:latin typeface="Whitney-Bold"/>
                <a:hlinkClick r:id="rId5"/>
              </a:rPr>
              <a:t>https://www.housinglin.org.uk/Topics/type/Extra-Care-Housing-the-heart-of-the-community-in-Porthmadog/</a:t>
            </a:r>
            <a:endParaRPr lang="en-US" altLang="en-US" dirty="0">
              <a:latin typeface="Whitney-Bol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40245-6D43-4C6C-AE74-B9D89C25F3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865" y="1799927"/>
            <a:ext cx="2414743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21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9DA2ED-06B9-441D-9505-6613FDF496CA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CD779E0-988C-4F08-BB9D-5DD344749D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79847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Other recent Housing LIN resources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FB9BCF7-723A-46B9-B21D-BE20A4D6AA14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8197" name="Picture 8">
            <a:extLst>
              <a:ext uri="{FF2B5EF4-FFF2-40B4-BE49-F238E27FC236}">
                <a16:creationId xmlns:a16="http://schemas.microsoft.com/office/drawing/2014/main" id="{DB553A71-8F48-4B19-8F0B-CC215CC17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3">
            <a:extLst>
              <a:ext uri="{FF2B5EF4-FFF2-40B4-BE49-F238E27FC236}">
                <a16:creationId xmlns:a16="http://schemas.microsoft.com/office/drawing/2014/main" id="{12E7B75B-E313-4A8C-A7A0-DA34CDC7E8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-136127" y="1781900"/>
            <a:ext cx="8064897" cy="4247968"/>
          </a:xfrm>
        </p:spPr>
        <p:txBody>
          <a:bodyPr/>
          <a:lstStyle/>
          <a:p>
            <a:pPr marL="1200150" lvl="2" indent="-285750" algn="l"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Housing LIN Blogs, including new one on intergenerational housing by Housing LIN Eastern region co-chair</a:t>
            </a:r>
          </a:p>
          <a:p>
            <a:pPr marL="1657350" lvl="3" indent="-285750" algn="l"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A selection of guest blogs at: </a:t>
            </a:r>
            <a:r>
              <a:rPr lang="en-GB" sz="2000" dirty="0">
                <a:latin typeface="Whitney-Bold"/>
                <a:hlinkClick r:id="rId3"/>
              </a:rPr>
              <a:t>https://www.housinglin.org.uk/blogs/</a:t>
            </a:r>
            <a:endParaRPr lang="en-GB" sz="2000" dirty="0">
              <a:latin typeface="Whitney-Bold"/>
            </a:endParaRPr>
          </a:p>
          <a:p>
            <a:pPr marL="1200150" lvl="2" indent="-285750" algn="l"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Housing LIN #</a:t>
            </a:r>
            <a:r>
              <a:rPr lang="en-GB" sz="2000" dirty="0" err="1">
                <a:latin typeface="Whitney-Bold"/>
              </a:rPr>
              <a:t>InspirationalAchievements</a:t>
            </a:r>
            <a:endParaRPr lang="en-GB" sz="2000" dirty="0">
              <a:latin typeface="Whitney-Bold"/>
            </a:endParaRPr>
          </a:p>
          <a:p>
            <a:pPr marL="1657350" lvl="3" indent="-285750" algn="l"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2000" dirty="0">
                <a:latin typeface="Whitney-Bold"/>
              </a:rPr>
              <a:t>Arden Quarter retirement living at the heart of Stratford-upon-Avon at: </a:t>
            </a:r>
            <a:r>
              <a:rPr lang="en-GB" sz="2000" dirty="0">
                <a:latin typeface="Whitney-Bold"/>
                <a:hlinkClick r:id="rId4"/>
              </a:rPr>
              <a:t>https://www.housinglin.org.uk/Topics/Inspirational-Achievements/orbit/</a:t>
            </a:r>
            <a:r>
              <a:rPr lang="en-GB" sz="2000" dirty="0">
                <a:latin typeface="Whitney-Bold"/>
              </a:rPr>
              <a:t> </a:t>
            </a:r>
          </a:p>
        </p:txBody>
      </p:sp>
      <p:pic>
        <p:nvPicPr>
          <p:cNvPr id="4" name="Picture 3" descr="A large brick building&#10;&#10;Description automatically generated">
            <a:extLst>
              <a:ext uri="{FF2B5EF4-FFF2-40B4-BE49-F238E27FC236}">
                <a16:creationId xmlns:a16="http://schemas.microsoft.com/office/drawing/2014/main" id="{18E316B4-B3AA-4675-B2CF-67264F8834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225" y="2915884"/>
            <a:ext cx="2970000" cy="198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9DA2ED-06B9-441D-9505-6613FDF496CA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CD779E0-988C-4F08-BB9D-5DD344749D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79847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Other useful recent publications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FB9BCF7-723A-46B9-B21D-BE20A4D6AA14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8197" name="Picture 8">
            <a:extLst>
              <a:ext uri="{FF2B5EF4-FFF2-40B4-BE49-F238E27FC236}">
                <a16:creationId xmlns:a16="http://schemas.microsoft.com/office/drawing/2014/main" id="{DB553A71-8F48-4B19-8F0B-CC215CC17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3">
            <a:extLst>
              <a:ext uri="{FF2B5EF4-FFF2-40B4-BE49-F238E27FC236}">
                <a16:creationId xmlns:a16="http://schemas.microsoft.com/office/drawing/2014/main" id="{12E7B75B-E313-4A8C-A7A0-DA34CDC7E8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60437" y="1799927"/>
            <a:ext cx="6840514" cy="4247968"/>
          </a:xfrm>
        </p:spPr>
        <p:txBody>
          <a:bodyPr/>
          <a:lstStyle/>
          <a:p>
            <a:pPr marL="742950" lvl="1" indent="-285750" algn="l"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latin typeface="Whitney-Bold"/>
              </a:rPr>
              <a:t>Just Living design guide: </a:t>
            </a:r>
            <a:r>
              <a:rPr lang="en-GB" dirty="0">
                <a:latin typeface="Whitney-Bold"/>
                <a:hlinkClick r:id="rId3"/>
              </a:rPr>
              <a:t>https://www.housinglin.org.uk/Topics/type/Just-Living/</a:t>
            </a:r>
            <a:endParaRPr lang="en-US" altLang="en-US" b="1" dirty="0">
              <a:solidFill>
                <a:srgbClr val="FF0000"/>
              </a:solidFill>
              <a:latin typeface="Whitney-Bold"/>
            </a:endParaRPr>
          </a:p>
          <a:p>
            <a:pPr marL="742950" lvl="1" indent="-285750" algn="l"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latin typeface="Whitney-Bold"/>
              </a:rPr>
              <a:t>NHS England Healthy New Towns guide: </a:t>
            </a:r>
            <a:r>
              <a:rPr lang="en-GB" dirty="0">
                <a:latin typeface="Whitney-Bold"/>
                <a:hlinkClick r:id="rId4"/>
              </a:rPr>
              <a:t>https://www.housinglin.org.uk/News/NHS-England-publishes-guidance-on-Healthy-New-Towns/</a:t>
            </a:r>
            <a:endParaRPr lang="en-US" altLang="en-US" dirty="0">
              <a:latin typeface="Whitney-Bold"/>
            </a:endParaRPr>
          </a:p>
          <a:p>
            <a:pPr marL="742950" lvl="1" indent="-285750" algn="l"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latin typeface="Whitney-Bold"/>
              </a:rPr>
              <a:t>Housing and Ageing Alliance Manifesto, Time for Action: </a:t>
            </a:r>
            <a:br>
              <a:rPr lang="en-US" altLang="en-US" dirty="0">
                <a:latin typeface="Whitney-Bold"/>
              </a:rPr>
            </a:br>
            <a:r>
              <a:rPr lang="en-GB" dirty="0">
                <a:latin typeface="Whitney-Bold"/>
                <a:hlinkClick r:id="rId5"/>
              </a:rPr>
              <a:t>https://www.housinglin.org.uk/News/Housing-and-Ageing-Alliance-publishes-2019-manifesto/</a:t>
            </a:r>
            <a:endParaRPr lang="en-US" altLang="en-US" dirty="0">
              <a:latin typeface="Whitney-Bold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14BA61-55D2-42FC-8919-F93A18D303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388" y="1799927"/>
            <a:ext cx="2450637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31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1C25222-8E34-4D90-9820-BE753F80A8EF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4529EF1-614F-46C1-ADDE-4C2C226433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863823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Housing Design Awards 2019 - HAPPI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B5B619-6B36-4564-8278-44D73243A3C1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6149" name="Picture 8">
            <a:extLst>
              <a:ext uri="{FF2B5EF4-FFF2-40B4-BE49-F238E27FC236}">
                <a16:creationId xmlns:a16="http://schemas.microsoft.com/office/drawing/2014/main" id="{73DECBD7-8872-496D-88B0-447DF5114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3">
            <a:extLst>
              <a:ext uri="{FF2B5EF4-FFF2-40B4-BE49-F238E27FC236}">
                <a16:creationId xmlns:a16="http://schemas.microsoft.com/office/drawing/2014/main" id="{4BAEE8B1-5622-4638-9F7B-9F8AF807601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477" y="1655911"/>
            <a:ext cx="6562263" cy="4536504"/>
          </a:xfrm>
        </p:spPr>
        <p:txBody>
          <a:bodyPr/>
          <a:lstStyle/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Whitney-Bold"/>
                <a:cs typeface="Arial" panose="020B0604020202020204" pitchFamily="34" charset="0"/>
              </a:rPr>
              <a:t>2 schemes won HAPPI awards this year (both PegasusLife) 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1600" dirty="0" err="1">
                <a:latin typeface="Whitney-Bold"/>
                <a:cs typeface="Arial" panose="020B0604020202020204" pitchFamily="34" charset="0"/>
              </a:rPr>
              <a:t>Hortsley</a:t>
            </a:r>
            <a:r>
              <a:rPr lang="en-US" altLang="en-US" sz="1600" dirty="0">
                <a:latin typeface="Whitney-Bold"/>
                <a:cs typeface="Arial" panose="020B0604020202020204" pitchFamily="34" charset="0"/>
              </a:rPr>
              <a:t> in Seaford, East Sussex (right and a future Housing LIN case study) and 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1600" dirty="0" err="1">
                <a:latin typeface="Whitney-Bold"/>
                <a:cs typeface="Arial" panose="020B0604020202020204" pitchFamily="34" charset="0"/>
              </a:rPr>
              <a:t>Steepleton</a:t>
            </a:r>
            <a:r>
              <a:rPr lang="en-US" altLang="en-US" sz="1600" dirty="0">
                <a:latin typeface="Whitney-Bold"/>
                <a:cs typeface="Arial" panose="020B0604020202020204" pitchFamily="34" charset="0"/>
              </a:rPr>
              <a:t> in Tetbury, Gloucestershire (below right and an existing case study at:</a:t>
            </a:r>
            <a:br>
              <a:rPr lang="en-US" altLang="en-US" sz="1600" dirty="0">
                <a:latin typeface="Whitney-Bold"/>
                <a:cs typeface="Arial" panose="020B0604020202020204" pitchFamily="34" charset="0"/>
              </a:rPr>
            </a:br>
            <a:r>
              <a:rPr lang="en-GB" sz="1600" dirty="0">
                <a:latin typeface="Whitney-Bold"/>
                <a:hlinkClick r:id="rId3"/>
              </a:rPr>
              <a:t>https://www.housinglin.org.uk/_assets/Resources/Housing/Practice_examples/Housing_LIN_case_studies/HLIN_CaseStudy_152_ProctorMatthews.pdf</a:t>
            </a:r>
            <a:endParaRPr lang="en-US" altLang="en-US" sz="1600" dirty="0">
              <a:latin typeface="Whitney-Bold"/>
              <a:cs typeface="Arial" panose="020B0604020202020204" pitchFamily="34" charset="0"/>
            </a:endParaRP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Whitney-Bold"/>
                <a:cs typeface="Arial" panose="020B0604020202020204" pitchFamily="34" charset="0"/>
              </a:rPr>
              <a:t>Other notable winners with HAPPI ingredients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1600" dirty="0">
                <a:latin typeface="Whitney-Bold"/>
                <a:cs typeface="Arial" panose="020B0604020202020204" pitchFamily="34" charset="0"/>
              </a:rPr>
              <a:t>Marmalade Lane, K1 cohousing in Cambridge (a Housing LIN guest blog) at: </a:t>
            </a:r>
            <a:r>
              <a:rPr lang="en-GB" sz="1600" dirty="0">
                <a:latin typeface="Whitney-Bold"/>
                <a:hlinkClick r:id="rId4"/>
              </a:rPr>
              <a:t>https://www.housinglin.org.uk/blogs/Eco-friendly-cohousing-in-Cambridge-Building-a-Shared-Future-across-all-ages/</a:t>
            </a:r>
            <a:endParaRPr lang="en-US" altLang="en-US" sz="1600" dirty="0">
              <a:latin typeface="Whitney-Bold"/>
              <a:cs typeface="Arial" panose="020B0604020202020204" pitchFamily="34" charset="0"/>
            </a:endParaRP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1600" dirty="0">
                <a:latin typeface="Whitney-Bold"/>
                <a:cs typeface="Arial" panose="020B0604020202020204" pitchFamily="34" charset="0"/>
              </a:rPr>
              <a:t>Colby Lodge, </a:t>
            </a:r>
            <a:r>
              <a:rPr lang="en-US" altLang="en-US" sz="1600" dirty="0" err="1">
                <a:latin typeface="Whitney-Bold"/>
                <a:cs typeface="Arial" panose="020B0604020202020204" pitchFamily="34" charset="0"/>
              </a:rPr>
              <a:t>Walthamstow</a:t>
            </a:r>
            <a:r>
              <a:rPr lang="en-US" altLang="en-US" sz="1600" dirty="0">
                <a:latin typeface="Whitney-Bold"/>
                <a:cs typeface="Arial" panose="020B0604020202020204" pitchFamily="34" charset="0"/>
              </a:rPr>
              <a:t> with </a:t>
            </a:r>
            <a:r>
              <a:rPr lang="en-US" altLang="en-US" sz="1600" dirty="0" err="1">
                <a:latin typeface="Whitney-Bold"/>
                <a:cs typeface="Arial" panose="020B0604020202020204" pitchFamily="34" charset="0"/>
              </a:rPr>
              <a:t>Walthamstow</a:t>
            </a:r>
            <a:r>
              <a:rPr lang="en-US" altLang="en-US" sz="1600" dirty="0">
                <a:latin typeface="Whitney-Bold"/>
                <a:cs typeface="Arial" panose="020B0604020202020204" pitchFamily="34" charset="0"/>
              </a:rPr>
              <a:t> &amp; Chingford Almshouse Charity</a:t>
            </a:r>
            <a:endParaRPr lang="en-US" altLang="en-US" dirty="0">
              <a:latin typeface="Whitney-Bold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219" y="1699579"/>
            <a:ext cx="2255246" cy="226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317" y="4245368"/>
            <a:ext cx="2642731" cy="15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69898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D2CA70CA811A4C9F18DA57CEC52A38" ma:contentTypeVersion="10" ma:contentTypeDescription="Create a new document." ma:contentTypeScope="" ma:versionID="eb77b47be9ce329ef3243f76179df2e3">
  <xsd:schema xmlns:xsd="http://www.w3.org/2001/XMLSchema" xmlns:xs="http://www.w3.org/2001/XMLSchema" xmlns:p="http://schemas.microsoft.com/office/2006/metadata/properties" xmlns:ns2="3e6cab67-71e1-43fe-bf44-962cf23444a2" xmlns:ns3="22d97ed3-d2a5-4c55-aaa9-0f8d366c11e6" targetNamespace="http://schemas.microsoft.com/office/2006/metadata/properties" ma:root="true" ma:fieldsID="ce6cdf38a8f1a12195fb6d39bc502dfe" ns2:_="" ns3:_="">
    <xsd:import namespace="3e6cab67-71e1-43fe-bf44-962cf23444a2"/>
    <xsd:import namespace="22d97ed3-d2a5-4c55-aaa9-0f8d366c11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6cab67-71e1-43fe-bf44-962cf23444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d97ed3-d2a5-4c55-aaa9-0f8d366c11e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AF04DB-0FD8-48C6-AC8E-0DA7CE1C86E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96003A6-4B7E-44C7-A16F-DAE9B0CCF7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6cab67-71e1-43fe-bf44-962cf23444a2"/>
    <ds:schemaRef ds:uri="22d97ed3-d2a5-4c55-aaa9-0f8d366c11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99651F-C16D-4396-BA84-305BC142B9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1309</Words>
  <Application>Microsoft Office PowerPoint</Application>
  <PresentationFormat>Custom</PresentationFormat>
  <Paragraphs>96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Whitney-Bold</vt:lpstr>
      <vt:lpstr>Whitney-Book</vt:lpstr>
      <vt:lpstr>Wingdings</vt:lpstr>
      <vt:lpstr>Default Design</vt:lpstr>
      <vt:lpstr>Housing LIN Update</vt:lpstr>
      <vt:lpstr>Housing LIN regional delivery</vt:lpstr>
      <vt:lpstr>Our latest Housing LIN influencing activities</vt:lpstr>
      <vt:lpstr>Recent Housing LIN case study report for Architecture &amp; Design Scotland</vt:lpstr>
      <vt:lpstr>Housing LIN case study report for                               Southampton City Council</vt:lpstr>
      <vt:lpstr>Other recent Housing LIN case studies</vt:lpstr>
      <vt:lpstr>Other recent Housing LIN resources</vt:lpstr>
      <vt:lpstr>Other useful recent publications</vt:lpstr>
      <vt:lpstr>Housing Design Awards 2019 - HAPPI</vt:lpstr>
      <vt:lpstr>Later Living: Housing with Care Guide</vt:lpstr>
      <vt:lpstr>Upcoming HLIN resources/programmes</vt:lpstr>
      <vt:lpstr>Housing LIN consultancy  </vt:lpstr>
      <vt:lpstr>Connect with the Housing LIN</vt:lpstr>
      <vt:lpstr>PowerPoint Presentation</vt:lpstr>
    </vt:vector>
  </TitlesOfParts>
  <Company>EAC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Title  (Arial Bold 32)</dc:title>
  <dc:creator>Jerome Billeter</dc:creator>
  <cp:lastModifiedBy>Sophie Fox</cp:lastModifiedBy>
  <cp:revision>87</cp:revision>
  <dcterms:created xsi:type="dcterms:W3CDTF">2011-06-14T09:01:47Z</dcterms:created>
  <dcterms:modified xsi:type="dcterms:W3CDTF">2019-11-11T13:04:03Z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0x01010037D2CA70CA811A4C9F18DA57CEC52A38</vt:lpwstr>
  </property>
</Properties>
</file>