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docx" ContentType="application/vnd.openxmlformats-officedocument.wordprocessingml.document"/>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6"/>
  </p:notesMasterIdLst>
  <p:handoutMasterIdLst>
    <p:handoutMasterId r:id="rId17"/>
  </p:handoutMasterIdLst>
  <p:sldIdLst>
    <p:sldId id="257" r:id="rId5"/>
    <p:sldId id="296" r:id="rId6"/>
    <p:sldId id="293" r:id="rId7"/>
    <p:sldId id="287" r:id="rId8"/>
    <p:sldId id="275" r:id="rId9"/>
    <p:sldId id="290" r:id="rId10"/>
    <p:sldId id="295" r:id="rId11"/>
    <p:sldId id="297" r:id="rId12"/>
    <p:sldId id="298" r:id="rId13"/>
    <p:sldId id="299" r:id="rId14"/>
    <p:sldId id="292" r:id="rId15"/>
  </p:sldIdLst>
  <p:sldSz cx="9144000" cy="5143500" type="screen16x9"/>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2F59"/>
    <a:srgbClr val="BEEAF4"/>
    <a:srgbClr val="4FC6E0"/>
    <a:srgbClr val="52155A"/>
    <a:srgbClr val="777777"/>
    <a:srgbClr val="4EB857"/>
    <a:srgbClr val="0074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546" autoAdjust="0"/>
  </p:normalViewPr>
  <p:slideViewPr>
    <p:cSldViewPr>
      <p:cViewPr varScale="1">
        <p:scale>
          <a:sx n="140" d="100"/>
          <a:sy n="140" d="100"/>
        </p:scale>
        <p:origin x="756" y="114"/>
      </p:cViewPr>
      <p:guideLst>
        <p:guide orient="horz" pos="1620"/>
        <p:guide pos="2880"/>
      </p:guideLst>
    </p:cSldViewPr>
  </p:slideViewPr>
  <p:outlineViewPr>
    <p:cViewPr>
      <p:scale>
        <a:sx n="33" d="100"/>
        <a:sy n="33" d="100"/>
      </p:scale>
      <p:origin x="0" y="0"/>
    </p:cViewPr>
  </p:outlineViewPr>
  <p:notesTextViewPr>
    <p:cViewPr>
      <p:scale>
        <a:sx n="3" d="2"/>
        <a:sy n="3" d="2"/>
      </p:scale>
      <p:origin x="0" y="-762"/>
    </p:cViewPr>
  </p:notesTextViewPr>
  <p:notesViewPr>
    <p:cSldViewPr>
      <p:cViewPr>
        <p:scale>
          <a:sx n="100" d="100"/>
          <a:sy n="100" d="100"/>
        </p:scale>
        <p:origin x="858" y="-269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2912" tIns="46456" rIns="92912" bIns="46456" rtlCol="0"/>
          <a:lstStyle>
            <a:lvl1pPr algn="l">
              <a:defRPr sz="1200"/>
            </a:lvl1pPr>
          </a:lstStyle>
          <a:p>
            <a:endParaRPr lang="en-GB" dirty="0"/>
          </a:p>
        </p:txBody>
      </p:sp>
      <p:sp>
        <p:nvSpPr>
          <p:cNvPr id="3" name="Date Placeholder 2"/>
          <p:cNvSpPr>
            <a:spLocks noGrp="1"/>
          </p:cNvSpPr>
          <p:nvPr>
            <p:ph type="dt" sz="quarter" idx="1"/>
          </p:nvPr>
        </p:nvSpPr>
        <p:spPr>
          <a:xfrm>
            <a:off x="3889110" y="0"/>
            <a:ext cx="2975240" cy="501640"/>
          </a:xfrm>
          <a:prstGeom prst="rect">
            <a:avLst/>
          </a:prstGeom>
        </p:spPr>
        <p:txBody>
          <a:bodyPr vert="horz" lIns="92912" tIns="46456" rIns="92912" bIns="46456" rtlCol="0"/>
          <a:lstStyle>
            <a:lvl1pPr algn="r">
              <a:defRPr sz="1200"/>
            </a:lvl1pPr>
          </a:lstStyle>
          <a:p>
            <a:fld id="{EC29C408-36B2-4285-8592-DDE79E5CACD6}" type="datetimeFigureOut">
              <a:rPr lang="en-GB" smtClean="0"/>
              <a:t>25/11/2019</a:t>
            </a:fld>
            <a:endParaRPr lang="en-GB" dirty="0"/>
          </a:p>
        </p:txBody>
      </p:sp>
      <p:sp>
        <p:nvSpPr>
          <p:cNvPr id="4" name="Footer Placeholder 3"/>
          <p:cNvSpPr>
            <a:spLocks noGrp="1"/>
          </p:cNvSpPr>
          <p:nvPr>
            <p:ph type="ftr" sz="quarter" idx="2"/>
          </p:nvPr>
        </p:nvSpPr>
        <p:spPr>
          <a:xfrm>
            <a:off x="0" y="9496437"/>
            <a:ext cx="2975240" cy="501639"/>
          </a:xfrm>
          <a:prstGeom prst="rect">
            <a:avLst/>
          </a:prstGeom>
        </p:spPr>
        <p:txBody>
          <a:bodyPr vert="horz" lIns="92912" tIns="46456" rIns="92912" bIns="46456"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9110" y="9496437"/>
            <a:ext cx="2975240" cy="501639"/>
          </a:xfrm>
          <a:prstGeom prst="rect">
            <a:avLst/>
          </a:prstGeom>
        </p:spPr>
        <p:txBody>
          <a:bodyPr vert="horz" lIns="92912" tIns="46456" rIns="92912" bIns="46456" rtlCol="0" anchor="b"/>
          <a:lstStyle>
            <a:lvl1pPr algn="r">
              <a:defRPr sz="1200"/>
            </a:lvl1pPr>
          </a:lstStyle>
          <a:p>
            <a:fld id="{90A3CA7D-00FB-40EB-8E2D-AA9DDA8C21A3}" type="slidenum">
              <a:rPr lang="en-GB" smtClean="0"/>
              <a:t>‹#›</a:t>
            </a:fld>
            <a:endParaRPr lang="en-GB" dirty="0"/>
          </a:p>
        </p:txBody>
      </p:sp>
    </p:spTree>
    <p:extLst>
      <p:ext uri="{BB962C8B-B14F-4D97-AF65-F5344CB8AC3E}">
        <p14:creationId xmlns:p14="http://schemas.microsoft.com/office/powerpoint/2010/main" val="935106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99904"/>
          </a:xfrm>
          <a:prstGeom prst="rect">
            <a:avLst/>
          </a:prstGeom>
        </p:spPr>
        <p:txBody>
          <a:bodyPr vert="horz" lIns="92912" tIns="46456" rIns="92912" bIns="46456" rtlCol="0"/>
          <a:lstStyle>
            <a:lvl1pPr algn="l">
              <a:defRPr sz="1200"/>
            </a:lvl1pPr>
          </a:lstStyle>
          <a:p>
            <a:endParaRPr lang="en-GB" dirty="0"/>
          </a:p>
        </p:txBody>
      </p:sp>
      <p:sp>
        <p:nvSpPr>
          <p:cNvPr id="3" name="Date Placeholder 2"/>
          <p:cNvSpPr>
            <a:spLocks noGrp="1"/>
          </p:cNvSpPr>
          <p:nvPr>
            <p:ph type="dt" idx="1"/>
          </p:nvPr>
        </p:nvSpPr>
        <p:spPr>
          <a:xfrm>
            <a:off x="3889110" y="0"/>
            <a:ext cx="2975240" cy="499904"/>
          </a:xfrm>
          <a:prstGeom prst="rect">
            <a:avLst/>
          </a:prstGeom>
        </p:spPr>
        <p:txBody>
          <a:bodyPr vert="horz" lIns="92912" tIns="46456" rIns="92912" bIns="46456" rtlCol="0"/>
          <a:lstStyle>
            <a:lvl1pPr algn="r">
              <a:defRPr sz="1200"/>
            </a:lvl1pPr>
          </a:lstStyle>
          <a:p>
            <a:fld id="{FB4200B4-3ECA-4668-B97F-DA6C31ECFAC6}" type="datetimeFigureOut">
              <a:rPr lang="en-GB" smtClean="0"/>
              <a:t>25/11/2019</a:t>
            </a:fld>
            <a:endParaRPr lang="en-GB" dirty="0"/>
          </a:p>
        </p:txBody>
      </p:sp>
      <p:sp>
        <p:nvSpPr>
          <p:cNvPr id="4" name="Slide Image Placeholder 3"/>
          <p:cNvSpPr>
            <a:spLocks noGrp="1" noRot="1" noChangeAspect="1"/>
          </p:cNvSpPr>
          <p:nvPr>
            <p:ph type="sldImg" idx="2"/>
          </p:nvPr>
        </p:nvSpPr>
        <p:spPr>
          <a:xfrm>
            <a:off x="100013" y="749300"/>
            <a:ext cx="6665912" cy="3749675"/>
          </a:xfrm>
          <a:prstGeom prst="rect">
            <a:avLst/>
          </a:prstGeom>
          <a:noFill/>
          <a:ln w="12700">
            <a:solidFill>
              <a:prstClr val="black"/>
            </a:solidFill>
          </a:ln>
        </p:spPr>
        <p:txBody>
          <a:bodyPr vert="horz" lIns="92912" tIns="46456" rIns="92912" bIns="46456" rtlCol="0" anchor="ctr"/>
          <a:lstStyle/>
          <a:p>
            <a:endParaRPr lang="en-GB" dirty="0"/>
          </a:p>
        </p:txBody>
      </p:sp>
      <p:sp>
        <p:nvSpPr>
          <p:cNvPr id="5" name="Notes Placeholder 4"/>
          <p:cNvSpPr>
            <a:spLocks noGrp="1"/>
          </p:cNvSpPr>
          <p:nvPr>
            <p:ph type="body" sz="quarter" idx="3"/>
          </p:nvPr>
        </p:nvSpPr>
        <p:spPr>
          <a:xfrm>
            <a:off x="686594" y="4749086"/>
            <a:ext cx="5492750" cy="4499134"/>
          </a:xfrm>
          <a:prstGeom prst="rect">
            <a:avLst/>
          </a:prstGeom>
        </p:spPr>
        <p:txBody>
          <a:bodyPr vert="horz" lIns="92912" tIns="46456" rIns="92912" bIns="464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96436"/>
            <a:ext cx="2975240" cy="499904"/>
          </a:xfrm>
          <a:prstGeom prst="rect">
            <a:avLst/>
          </a:prstGeom>
        </p:spPr>
        <p:txBody>
          <a:bodyPr vert="horz" lIns="92912" tIns="46456" rIns="92912" bIns="4645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9110" y="9496436"/>
            <a:ext cx="2975240" cy="499904"/>
          </a:xfrm>
          <a:prstGeom prst="rect">
            <a:avLst/>
          </a:prstGeom>
        </p:spPr>
        <p:txBody>
          <a:bodyPr vert="horz" lIns="92912" tIns="46456" rIns="92912" bIns="46456" rtlCol="0" anchor="b"/>
          <a:lstStyle>
            <a:lvl1pPr algn="r">
              <a:defRPr sz="1200"/>
            </a:lvl1pPr>
          </a:lstStyle>
          <a:p>
            <a:fld id="{1C57D3F9-5F12-4635-89DF-F0B798B7487D}" type="slidenum">
              <a:rPr lang="en-GB" smtClean="0"/>
              <a:t>‹#›</a:t>
            </a:fld>
            <a:endParaRPr lang="en-GB" dirty="0"/>
          </a:p>
        </p:txBody>
      </p:sp>
    </p:spTree>
    <p:extLst>
      <p:ext uri="{BB962C8B-B14F-4D97-AF65-F5344CB8AC3E}">
        <p14:creationId xmlns:p14="http://schemas.microsoft.com/office/powerpoint/2010/main" val="2326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and I would first like to thank Housing Lin for the opportunity to speak today.  My name is Kirstie Garlick and I am an Area Manager for Operations with Anchor Hanover responsible for the Bath and North East Somerset and South Gloucestershire area. I would also like to introduce  you to Sam Robinson who works at our extra-care estate in Downend.  I am here to tell you alittle about our new development that Anchor Hanover are building in Bath; Pemberley Place and the new approach we have to extra-care.  However before I do that I would first….. </a:t>
            </a:r>
          </a:p>
        </p:txBody>
      </p:sp>
      <p:sp>
        <p:nvSpPr>
          <p:cNvPr id="4" name="Slide Number Placeholder 3"/>
          <p:cNvSpPr>
            <a:spLocks noGrp="1"/>
          </p:cNvSpPr>
          <p:nvPr>
            <p:ph type="sldNum" sz="quarter" idx="5"/>
          </p:nvPr>
        </p:nvSpPr>
        <p:spPr/>
        <p:txBody>
          <a:bodyPr/>
          <a:lstStyle/>
          <a:p>
            <a:fld id="{1C57D3F9-5F12-4635-89DF-F0B798B7487D}" type="slidenum">
              <a:rPr lang="en-GB" smtClean="0"/>
              <a:t>1</a:t>
            </a:fld>
            <a:endParaRPr lang="en-GB" dirty="0"/>
          </a:p>
        </p:txBody>
      </p:sp>
    </p:spTree>
    <p:extLst>
      <p:ext uri="{BB962C8B-B14F-4D97-AF65-F5344CB8AC3E}">
        <p14:creationId xmlns:p14="http://schemas.microsoft.com/office/powerpoint/2010/main" val="3817135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(Hats to be on the table at the start of the conference so candidates have time to look at them, try them on etc – already thinking about them.)</a:t>
            </a:r>
          </a:p>
          <a:p>
            <a:endParaRPr lang="en-GB" dirty="0"/>
          </a:p>
          <a:p>
            <a:r>
              <a:rPr lang="en-GB" dirty="0"/>
              <a:t>Sam has very kindly agreed to take us through an activity so you are able to experience first hand what it feels like to be in one of these sessions and the impact it can have.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Sam to explain about the hats and what we would like candidates to do. </a:t>
            </a:r>
          </a:p>
          <a:p>
            <a:endParaRPr lang="en-GB" dirty="0"/>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Welcome to the session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Reminder that memories affect us all in different ways, be reassured no pressure to share!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Object of the session is to trigger a memory (person/ event/ job/ place)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Hats on tables – Open up to audience to take a look, have a feel, try them on and then pick one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Ask if there is anyone that would like to share why were they drawn to a particular hat? (2-3 people to share dependant on time)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Thank everyone – especially those who contributed and explain that we hope that the taster session has provided them with a feel for how these sessions develop and the incredible benefit to our residents wellbeing and also the social impact these sessions are having which has already been proven at Badminton Gardens.</a:t>
            </a:r>
          </a:p>
          <a:p>
            <a:endParaRPr lang="en-GB" dirty="0"/>
          </a:p>
        </p:txBody>
      </p:sp>
      <p:sp>
        <p:nvSpPr>
          <p:cNvPr id="4" name="Slide Number Placeholder 3"/>
          <p:cNvSpPr>
            <a:spLocks noGrp="1"/>
          </p:cNvSpPr>
          <p:nvPr>
            <p:ph type="sldNum" sz="quarter" idx="5"/>
          </p:nvPr>
        </p:nvSpPr>
        <p:spPr/>
        <p:txBody>
          <a:bodyPr/>
          <a:lstStyle/>
          <a:p>
            <a:fld id="{1C57D3F9-5F12-4635-89DF-F0B798B7487D}" type="slidenum">
              <a:rPr lang="en-GB" smtClean="0"/>
              <a:t>10</a:t>
            </a:fld>
            <a:endParaRPr lang="en-GB" dirty="0"/>
          </a:p>
        </p:txBody>
      </p:sp>
    </p:spTree>
    <p:extLst>
      <p:ext uri="{BB962C8B-B14F-4D97-AF65-F5344CB8AC3E}">
        <p14:creationId xmlns:p14="http://schemas.microsoft.com/office/powerpoint/2010/main" val="333957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 like to end at the very beginning - ‘PARTNERSHIPS’ </a:t>
            </a:r>
          </a:p>
          <a:p>
            <a:endParaRPr lang="en-GB" dirty="0"/>
          </a:p>
          <a:p>
            <a:r>
              <a:rPr lang="en-GB" dirty="0"/>
              <a:t>Pemberley is about ensuring when people move in, they feel like they have moved in to a community and a home; where links are established and activities are in place; community services are supporting people including those living with dementia to develop meaningful relationships that are firmly established.  </a:t>
            </a:r>
          </a:p>
          <a:p>
            <a:endParaRPr lang="en-GB" dirty="0"/>
          </a:p>
          <a:p>
            <a:r>
              <a:rPr lang="en-GB" dirty="0"/>
              <a:t>Relationships that the partnership work has created to reduce social isolation and loneliness. And I am so pleased that Sam in addition to her role as Admin Assistant at Badminton Gardens has secured the Housing Assistant - Wellbeing role at Pemberley Place and will enable her to continue her Activity Angels work there which will reach a whole new audience.  </a:t>
            </a:r>
          </a:p>
          <a:p>
            <a:endParaRPr lang="en-GB" dirty="0"/>
          </a:p>
          <a:p>
            <a:r>
              <a:rPr lang="en-GB" dirty="0"/>
              <a:t>Thank you so much for your time today and for the opportunity to share alittle of the work that has been taking place behind the scenes at Pemberley Place. </a:t>
            </a:r>
          </a:p>
        </p:txBody>
      </p:sp>
      <p:sp>
        <p:nvSpPr>
          <p:cNvPr id="4" name="Slide Number Placeholder 3"/>
          <p:cNvSpPr>
            <a:spLocks noGrp="1"/>
          </p:cNvSpPr>
          <p:nvPr>
            <p:ph type="sldNum" sz="quarter" idx="5"/>
          </p:nvPr>
        </p:nvSpPr>
        <p:spPr/>
        <p:txBody>
          <a:bodyPr/>
          <a:lstStyle/>
          <a:p>
            <a:fld id="{1C57D3F9-5F12-4635-89DF-F0B798B7487D}" type="slidenum">
              <a:rPr lang="en-GB" smtClean="0"/>
              <a:t>11</a:t>
            </a:fld>
            <a:endParaRPr lang="en-GB" dirty="0"/>
          </a:p>
        </p:txBody>
      </p:sp>
    </p:spTree>
    <p:extLst>
      <p:ext uri="{BB962C8B-B14F-4D97-AF65-F5344CB8AC3E}">
        <p14:creationId xmlns:p14="http://schemas.microsoft.com/office/powerpoint/2010/main" val="8356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Like you to keep this in mind.  </a:t>
            </a:r>
          </a:p>
          <a:p>
            <a:endParaRPr lang="en-GB" dirty="0"/>
          </a:p>
          <a:p>
            <a:r>
              <a:rPr lang="en-GB" dirty="0"/>
              <a:t>‘PARTNERSHIPS’ this is the foundation of which Pemberley Place has been built on.  I have been involved in the project for the past 2 1/2 years and in that time I have been working to develop Partnerships with key organisations that will positively impact the lives of those living with us and those that live within the local community.   I will come back to this but would like to emphasis that this is at the heart of what we are trying to achieve at Pemberley Place. </a:t>
            </a:r>
          </a:p>
        </p:txBody>
      </p:sp>
      <p:sp>
        <p:nvSpPr>
          <p:cNvPr id="4" name="Slide Number Placeholder 3"/>
          <p:cNvSpPr>
            <a:spLocks noGrp="1"/>
          </p:cNvSpPr>
          <p:nvPr>
            <p:ph type="sldNum" sz="quarter" idx="5"/>
          </p:nvPr>
        </p:nvSpPr>
        <p:spPr/>
        <p:txBody>
          <a:bodyPr/>
          <a:lstStyle/>
          <a:p>
            <a:fld id="{1C57D3F9-5F12-4635-89DF-F0B798B7487D}" type="slidenum">
              <a:rPr lang="en-GB" smtClean="0"/>
              <a:t>2</a:t>
            </a:fld>
            <a:endParaRPr lang="en-GB" dirty="0"/>
          </a:p>
        </p:txBody>
      </p:sp>
    </p:spTree>
    <p:extLst>
      <p:ext uri="{BB962C8B-B14F-4D97-AF65-F5344CB8AC3E}">
        <p14:creationId xmlns:p14="http://schemas.microsoft.com/office/powerpoint/2010/main" val="68982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22">
              <a:defRPr/>
            </a:pPr>
            <a:r>
              <a:rPr lang="en-GB" dirty="0"/>
              <a:t>Pemberley is the future design for Anchor Hanover – A new vision of extra-care. Thoughtfully designed around an attractive landscaped courtyard.  </a:t>
            </a:r>
          </a:p>
          <a:p>
            <a:pPr defTabSz="929122">
              <a:defRPr/>
            </a:pPr>
            <a:endParaRPr lang="en-GB" dirty="0"/>
          </a:p>
          <a:p>
            <a:pPr defTabSz="929122">
              <a:defRPr/>
            </a:pPr>
            <a:r>
              <a:rPr lang="en-GB" dirty="0"/>
              <a:t>Pemberley Place offers flexibility to adjust to changing needs of residents, with access to onsite support that can grow with the individual along with privacy for those who want it.  </a:t>
            </a:r>
          </a:p>
          <a:p>
            <a:pPr defTabSz="929122">
              <a:defRPr/>
            </a:pPr>
            <a:endParaRPr lang="en-GB" dirty="0"/>
          </a:p>
          <a:p>
            <a:pPr defTabSz="929122">
              <a:defRPr/>
            </a:pPr>
            <a:r>
              <a:rPr lang="en-GB" dirty="0"/>
              <a:t>It embraces many of the HAPPI principles of good design for older people including ample storage, space, light and inside and outside space that supports whatever your needs maybe.  </a:t>
            </a:r>
          </a:p>
          <a:p>
            <a:endParaRPr lang="en-GB" dirty="0"/>
          </a:p>
          <a:p>
            <a:r>
              <a:rPr lang="en-GB" dirty="0"/>
              <a:t>Built as part of a wider master planning for the former MOD site in Lansdown, Pemberley Place will feel very much part of this new community which includes 250 new homes, a shop and a new primary school. There is a real focus to make the Ensleigh area Dementia friendly and through our partnership with  Bath Dementia Action Alliance we are working with them to make this a reality.  </a:t>
            </a:r>
          </a:p>
        </p:txBody>
      </p:sp>
      <p:sp>
        <p:nvSpPr>
          <p:cNvPr id="4" name="Slide Number Placeholder 3"/>
          <p:cNvSpPr>
            <a:spLocks noGrp="1"/>
          </p:cNvSpPr>
          <p:nvPr>
            <p:ph type="sldNum" sz="quarter" idx="5"/>
          </p:nvPr>
        </p:nvSpPr>
        <p:spPr/>
        <p:txBody>
          <a:bodyPr/>
          <a:lstStyle/>
          <a:p>
            <a:fld id="{1C57D3F9-5F12-4635-89DF-F0B798B7487D}" type="slidenum">
              <a:rPr lang="en-GB" smtClean="0"/>
              <a:t>3</a:t>
            </a:fld>
            <a:endParaRPr lang="en-GB" dirty="0"/>
          </a:p>
        </p:txBody>
      </p:sp>
    </p:spTree>
    <p:extLst>
      <p:ext uri="{BB962C8B-B14F-4D97-AF65-F5344CB8AC3E}">
        <p14:creationId xmlns:p14="http://schemas.microsoft.com/office/powerpoint/2010/main" val="302311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22">
              <a:defRPr/>
            </a:pPr>
            <a:r>
              <a:rPr lang="en-GB" dirty="0"/>
              <a:t>Designed for people over the age of 55 it brings much needed housing to the area. </a:t>
            </a:r>
          </a:p>
          <a:p>
            <a:pPr defTabSz="929122">
              <a:defRPr/>
            </a:pPr>
            <a:endParaRPr lang="en-GB" dirty="0"/>
          </a:p>
          <a:p>
            <a:pPr defTabSz="929122">
              <a:defRPr/>
            </a:pPr>
            <a:r>
              <a:rPr lang="en-GB" dirty="0"/>
              <a:t>There are 72 apartments with a mixture of 1 and 2 beds, 43 of these for shared ownership and 29 for affordable rent. We have and continue to work very closely with BANES Local Authority who will see 29 of the rented apartments going to local residents that have a care and support need.  </a:t>
            </a:r>
          </a:p>
          <a:p>
            <a:endParaRPr lang="en-GB" dirty="0"/>
          </a:p>
        </p:txBody>
      </p:sp>
      <p:sp>
        <p:nvSpPr>
          <p:cNvPr id="4" name="Slide Number Placeholder 3"/>
          <p:cNvSpPr>
            <a:spLocks noGrp="1"/>
          </p:cNvSpPr>
          <p:nvPr>
            <p:ph type="sldNum" sz="quarter" idx="5"/>
          </p:nvPr>
        </p:nvSpPr>
        <p:spPr/>
        <p:txBody>
          <a:bodyPr/>
          <a:lstStyle/>
          <a:p>
            <a:fld id="{1C57D3F9-5F12-4635-89DF-F0B798B7487D}" type="slidenum">
              <a:rPr lang="en-GB" smtClean="0"/>
              <a:t>4</a:t>
            </a:fld>
            <a:endParaRPr lang="en-GB" dirty="0"/>
          </a:p>
        </p:txBody>
      </p:sp>
    </p:spTree>
    <p:extLst>
      <p:ext uri="{BB962C8B-B14F-4D97-AF65-F5344CB8AC3E}">
        <p14:creationId xmlns:p14="http://schemas.microsoft.com/office/powerpoint/2010/main" val="1998940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services on offer are Anchor Hanover’s estate team which consists of an Estate Manager and 2 Housing Assistants, 1 with a focus on property and the 2</a:t>
            </a:r>
            <a:r>
              <a:rPr lang="en-GB" baseline="30000" dirty="0"/>
              <a:t>nd</a:t>
            </a:r>
            <a:r>
              <a:rPr lang="en-GB" dirty="0"/>
              <a:t> on Wellbeing. </a:t>
            </a:r>
          </a:p>
          <a:p>
            <a:endParaRPr lang="en-GB" dirty="0"/>
          </a:p>
          <a:p>
            <a:r>
              <a:rPr lang="en-GB" dirty="0"/>
              <a:t>There is a reassurance service that will be onsite from 8 till 8pm that will provide assistance during the evenings.  Customers have the freedom to purchase their care when they need it and from whomever they choose.  However we have purposely contracted the reassurance service through a partner that is CQC registered given customers the option to purchase direct from them if they so wish.  </a:t>
            </a:r>
          </a:p>
          <a:p>
            <a:endParaRPr lang="en-GB" dirty="0"/>
          </a:p>
          <a:p>
            <a:r>
              <a:rPr lang="en-GB" dirty="0"/>
              <a:t>At the heart of the development is Pemberley café which offers a café style menu and opens up to the court-yard area where there is bistro style seating. </a:t>
            </a:r>
          </a:p>
        </p:txBody>
      </p:sp>
      <p:sp>
        <p:nvSpPr>
          <p:cNvPr id="4" name="Slide Number Placeholder 3"/>
          <p:cNvSpPr>
            <a:spLocks noGrp="1"/>
          </p:cNvSpPr>
          <p:nvPr>
            <p:ph type="sldNum" sz="quarter" idx="5"/>
          </p:nvPr>
        </p:nvSpPr>
        <p:spPr/>
        <p:txBody>
          <a:bodyPr/>
          <a:lstStyle/>
          <a:p>
            <a:fld id="{1C57D3F9-5F12-4635-89DF-F0B798B7487D}" type="slidenum">
              <a:rPr lang="en-GB" smtClean="0"/>
              <a:t>5</a:t>
            </a:fld>
            <a:endParaRPr lang="en-GB" dirty="0"/>
          </a:p>
        </p:txBody>
      </p:sp>
    </p:spTree>
    <p:extLst>
      <p:ext uri="{BB962C8B-B14F-4D97-AF65-F5344CB8AC3E}">
        <p14:creationId xmlns:p14="http://schemas.microsoft.com/office/powerpoint/2010/main" val="119593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worked with an interior-designer who specialises in design for those living with dementia which was really important for us. The result is beautiful design with subtle changes that doesn’t compromise the feel of the development.   </a:t>
            </a:r>
          </a:p>
          <a:p>
            <a:endParaRPr lang="en-GB" dirty="0"/>
          </a:p>
          <a:p>
            <a:r>
              <a:rPr lang="en-GB" dirty="0"/>
              <a:t>We wanted to give mental health equal focus along with the physical health and have utilised every aspect of the building to be functional.  </a:t>
            </a:r>
          </a:p>
          <a:p>
            <a:endParaRPr lang="en-GB" dirty="0"/>
          </a:p>
          <a:p>
            <a:r>
              <a:rPr lang="en-GB" dirty="0"/>
              <a:t>An example of this is the ‘Wellbeing pods’ which fills 4 areas of the corridors which will provide a different scenery for someone who might not want to be in a big open space that is noisy or who isn’t able to get outside so freely.  These 4 areas are themed; Music, Travel, Reminiscence and Literature.  We hope which will  appeal to customers. </a:t>
            </a:r>
          </a:p>
        </p:txBody>
      </p:sp>
      <p:sp>
        <p:nvSpPr>
          <p:cNvPr id="4" name="Slide Number Placeholder 3"/>
          <p:cNvSpPr>
            <a:spLocks noGrp="1"/>
          </p:cNvSpPr>
          <p:nvPr>
            <p:ph type="sldNum" sz="quarter" idx="5"/>
          </p:nvPr>
        </p:nvSpPr>
        <p:spPr/>
        <p:txBody>
          <a:bodyPr/>
          <a:lstStyle/>
          <a:p>
            <a:fld id="{1C57D3F9-5F12-4635-89DF-F0B798B7487D}" type="slidenum">
              <a:rPr lang="en-GB" smtClean="0"/>
              <a:t>6</a:t>
            </a:fld>
            <a:endParaRPr lang="en-GB" dirty="0"/>
          </a:p>
        </p:txBody>
      </p:sp>
    </p:spTree>
    <p:extLst>
      <p:ext uri="{BB962C8B-B14F-4D97-AF65-F5344CB8AC3E}">
        <p14:creationId xmlns:p14="http://schemas.microsoft.com/office/powerpoint/2010/main" val="1201263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0641" y="4638997"/>
            <a:ext cx="5492750" cy="4499134"/>
          </a:xfrm>
        </p:spPr>
        <p:txBody>
          <a:bodyPr/>
          <a:lstStyle/>
          <a:p>
            <a:r>
              <a:rPr lang="en-GB" dirty="0"/>
              <a:t>I would like to focus on one particular fantastic partnership we have with Reminiscence Learning; who are based in Wellington, in Taunton.  We are working to bring Reminiscence Learning’s “Archie” project to Pemberley Place. </a:t>
            </a:r>
          </a:p>
          <a:p>
            <a:endParaRPr lang="en-GB" altLang="en-US" dirty="0"/>
          </a:p>
          <a:p>
            <a:r>
              <a:rPr lang="en-GB" altLang="en-US" dirty="0"/>
              <a:t>Fiona Mahoney, is the CEO of Reminiscence Learning and the founder of the intergenerational dementia awareness project </a:t>
            </a:r>
            <a:r>
              <a:rPr lang="en-GB" dirty="0"/>
              <a:t>that links local primary schools with those residents living within retirement accommodation.</a:t>
            </a:r>
            <a:endParaRPr lang="en-GB" altLang="en-US" dirty="0"/>
          </a:p>
          <a:p>
            <a:endParaRPr lang="en-GB" altLang="en-US" dirty="0"/>
          </a:p>
          <a:p>
            <a:r>
              <a:rPr lang="en-GB" altLang="en-US" dirty="0"/>
              <a:t>Archie is a colourful scarecrow that provides an opportunity for children to learn and gain an understanding of dementia.  Archie’s aim is to reduce the fear and stigma associated with dementia. </a:t>
            </a:r>
          </a:p>
          <a:p>
            <a:endParaRPr lang="en-GB" altLang="en-US" dirty="0"/>
          </a:p>
          <a:p>
            <a:r>
              <a:rPr lang="en-GB" altLang="en-US" dirty="0"/>
              <a:t>By educating and creating a generation who have an awareness and understanding of those living with the disease and how best to support them in their community. This project has shown positive shifts in the way children interact with older people and how this benefits those living with dementia, their families and the community as a whole. Ch</a:t>
            </a:r>
            <a:r>
              <a:rPr lang="en-GB" dirty="0"/>
              <a:t>ildren aged 7 to nine are the most receptive and the key age for positively changing their stereotypes about older people. </a:t>
            </a:r>
          </a:p>
          <a:p>
            <a:endParaRPr lang="en-GB" altLang="en-US" dirty="0"/>
          </a:p>
          <a:p>
            <a:r>
              <a:rPr lang="en-GB" altLang="en-US" dirty="0"/>
              <a:t>The fact that ‘</a:t>
            </a:r>
            <a:r>
              <a:rPr lang="en-GB" altLang="en-US" i="1" dirty="0">
                <a:solidFill>
                  <a:srgbClr val="290048"/>
                </a:solidFill>
              </a:rPr>
              <a:t>Our children are the workforce of the future’ </a:t>
            </a:r>
            <a:r>
              <a:rPr lang="en-GB" altLang="en-US" dirty="0">
                <a:solidFill>
                  <a:srgbClr val="290048"/>
                </a:solidFill>
              </a:rPr>
              <a:t>means we have an opportunity to create a more inclusive community that truly does support those living with dementia. It is exiting to see how this may impact future careers as these children are our future carers, doctors, nurses and housing managers! </a:t>
            </a:r>
            <a:endParaRPr lang="en-GB" dirty="0"/>
          </a:p>
        </p:txBody>
      </p:sp>
      <p:sp>
        <p:nvSpPr>
          <p:cNvPr id="4" name="Slide Number Placeholder 3"/>
          <p:cNvSpPr>
            <a:spLocks noGrp="1"/>
          </p:cNvSpPr>
          <p:nvPr>
            <p:ph type="sldNum" sz="quarter" idx="5"/>
          </p:nvPr>
        </p:nvSpPr>
        <p:spPr/>
        <p:txBody>
          <a:bodyPr/>
          <a:lstStyle/>
          <a:p>
            <a:fld id="{1C57D3F9-5F12-4635-89DF-F0B798B7487D}" type="slidenum">
              <a:rPr lang="en-GB" smtClean="0"/>
              <a:t>7</a:t>
            </a:fld>
            <a:endParaRPr lang="en-GB" dirty="0"/>
          </a:p>
        </p:txBody>
      </p:sp>
    </p:spTree>
    <p:extLst>
      <p:ext uri="{BB962C8B-B14F-4D97-AF65-F5344CB8AC3E}">
        <p14:creationId xmlns:p14="http://schemas.microsoft.com/office/powerpoint/2010/main" val="1003263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success of this project at Pemberley Place is dependant on the 4 partners involved.  All 4 are key to the success and sustainability of the positive impact we can have in this area. </a:t>
            </a:r>
          </a:p>
          <a:p>
            <a:endParaRPr lang="en-GB" dirty="0"/>
          </a:p>
          <a:p>
            <a:r>
              <a:rPr lang="en-GB" dirty="0"/>
              <a:t>Anchor Hanover provide the development, the hub of the community and the residents and connections.  </a:t>
            </a:r>
          </a:p>
          <a:p>
            <a:endParaRPr lang="en-GB" dirty="0"/>
          </a:p>
          <a:p>
            <a:r>
              <a:rPr lang="en-GB" dirty="0"/>
              <a:t>Reminiscence Learning provide ‘Archie’, the training and the resources.  </a:t>
            </a:r>
          </a:p>
          <a:p>
            <a:endParaRPr lang="en-GB" dirty="0"/>
          </a:p>
          <a:p>
            <a:r>
              <a:rPr lang="en-GB" dirty="0"/>
              <a:t>Abbot Alphege is the primary school located next door to Pemberley Place and the pupils will work through the Archie programme as part of their Personal Social Health Education curriculum. </a:t>
            </a:r>
          </a:p>
          <a:p>
            <a:endParaRPr lang="en-GB" dirty="0"/>
          </a:p>
          <a:p>
            <a:r>
              <a:rPr lang="en-GB" dirty="0"/>
              <a:t>And Bath Rotary who are very big supporters of the Archie project have very kindly sponsored this  project which will be the 5</a:t>
            </a:r>
            <a:r>
              <a:rPr lang="en-GB" baseline="30000" dirty="0"/>
              <a:t>th</a:t>
            </a:r>
            <a:r>
              <a:rPr lang="en-GB" dirty="0"/>
              <a:t> project they are support in the BANES area. </a:t>
            </a:r>
          </a:p>
        </p:txBody>
      </p:sp>
      <p:sp>
        <p:nvSpPr>
          <p:cNvPr id="4" name="Slide Number Placeholder 3"/>
          <p:cNvSpPr>
            <a:spLocks noGrp="1"/>
          </p:cNvSpPr>
          <p:nvPr>
            <p:ph type="sldNum" sz="quarter" idx="5"/>
          </p:nvPr>
        </p:nvSpPr>
        <p:spPr/>
        <p:txBody>
          <a:bodyPr/>
          <a:lstStyle/>
          <a:p>
            <a:fld id="{1C57D3F9-5F12-4635-89DF-F0B798B7487D}" type="slidenum">
              <a:rPr lang="en-GB" smtClean="0"/>
              <a:t>8</a:t>
            </a:fld>
            <a:endParaRPr lang="en-GB" dirty="0"/>
          </a:p>
        </p:txBody>
      </p:sp>
    </p:spTree>
    <p:extLst>
      <p:ext uri="{BB962C8B-B14F-4D97-AF65-F5344CB8AC3E}">
        <p14:creationId xmlns:p14="http://schemas.microsoft.com/office/powerpoint/2010/main" val="267942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all this got me thinking about the extra-care sites that aren’t currently with an Archie project that I have in my area team.  Badminton Gardens is a traditional extra-care estate in Bristol. We wanted to bring a wellbeing strategy, using existing resources, upskilling existing members of my team to provide activities to improve the wellbeing of existing residents, future customers and the local community. </a:t>
            </a:r>
          </a:p>
          <a:p>
            <a:endParaRPr lang="en-GB" dirty="0"/>
          </a:p>
          <a:p>
            <a:r>
              <a:rPr lang="en-GB" dirty="0"/>
              <a:t>So we worked with Reminiscence Learning and obtained funding for an Activity Angels pilot.  We have been running a pilot since April this year with Reminiscence Learning where we have provided 18 sessions over 6 weeks / 6 fortnightly and 6 monthly intervals; social, stimulating and inclusive activities for free; to residents and the local community.  </a:t>
            </a:r>
          </a:p>
          <a:p>
            <a:endParaRPr lang="en-GB" dirty="0"/>
          </a:p>
          <a:p>
            <a:r>
              <a:rPr lang="en-GB" dirty="0"/>
              <a:t>They have been so successful we now run these sessions weekly due to demand! Sessions run for 1hr 1/2 and cover a range of activities that is co-ordinated by the Activity Angel.  </a:t>
            </a:r>
          </a:p>
          <a:p>
            <a:endParaRPr lang="en-GB" dirty="0"/>
          </a:p>
          <a:p>
            <a:r>
              <a:rPr lang="en-GB" dirty="0"/>
              <a:t>Alongside this we have paid for Sam who is the Admin Assistant at Badminton Garden to become a fully qualified Creative Activity Therapist which means we are able to run a sustainable programme after the 18 sessions through Reminiscence Learning comes to an end; we have invested in existing member of staff and provided Sam with a recognised qualification; we have a resource which we can utilise throughout the rest of the team and region which ultimately means we can reach more people. </a:t>
            </a:r>
          </a:p>
          <a:p>
            <a:endParaRPr lang="en-GB" dirty="0"/>
          </a:p>
          <a:p>
            <a:r>
              <a:rPr lang="en-GB" dirty="0"/>
              <a:t>Sam now runs the weekly sessions by herself and has been </a:t>
            </a:r>
            <a:r>
              <a:rPr lang="en-GB" b="1" u="sng" dirty="0"/>
              <a:t>absolutely key </a:t>
            </a:r>
            <a:r>
              <a:rPr lang="en-GB" dirty="0"/>
              <a:t>to the success of this pilot. </a:t>
            </a:r>
          </a:p>
          <a:p>
            <a:endParaRPr lang="en-GB" dirty="0"/>
          </a:p>
          <a:p>
            <a:r>
              <a:rPr lang="en-GB" dirty="0"/>
              <a:t>The difference Sam has made to the wellbeing of those residents living at Badminton Gardens is immeasurably.  </a:t>
            </a:r>
          </a:p>
          <a:p>
            <a:endParaRPr lang="en-GB" dirty="0"/>
          </a:p>
          <a:p>
            <a:r>
              <a:rPr lang="en-GB" dirty="0"/>
              <a:t>Let me tell you about Smiles…  Smiles is 99 yrs young, resident who has been living with us for around 8 yrs.  She moved in to Badminton Gardens the same time as her best friend and they spent a lot of time together. She has a lovely family who visit every day and has the care team onsite that support her on a daily basis.  She lost her husband at a very young age, their daughter was only 5yrs old when he died.  She spent years working various jobs often more than one at a time to support herself and her daughter.   </a:t>
            </a:r>
          </a:p>
          <a:p>
            <a:endParaRPr lang="en-GB" dirty="0"/>
          </a:p>
          <a:p>
            <a:r>
              <a:rPr lang="en-GB" dirty="0"/>
              <a:t>The diagnosis of Dementia was given around 6 yrs ago and initially the family had the support of a Dementia nurse but unfortunately funding was cut.  Smiles would always talk of her late-husband but around a year ago this stopped.  More recently Smiles tends to forget the names of her grandchildren.  Sadly her best friend passed away just before Christmas last year and Smiles found herself more isolated and struggled socialising. </a:t>
            </a:r>
          </a:p>
          <a:p>
            <a:endParaRPr lang="en-GB" dirty="0"/>
          </a:p>
          <a:p>
            <a:r>
              <a:rPr lang="en-GB" dirty="0"/>
              <a:t>Smiles is someone who loved being with other people and her daughter really wants her mum to keep this aspect in her life and is upset that this has decreased over time due to the many changes Smiles has faced. </a:t>
            </a:r>
          </a:p>
          <a:p>
            <a:endParaRPr lang="en-GB" dirty="0"/>
          </a:p>
          <a:p>
            <a:r>
              <a:rPr lang="en-GB" dirty="0"/>
              <a:t>Smiles attended the taster session we held last Christmas.  She sang every word to Bing Crosby’s ‘White Christmas’ and ‘smiled’ the whole time. Her daughter said she was able to see her mum come back alive during this time and had the opportunity to be her daughter again for a short while. </a:t>
            </a:r>
          </a:p>
          <a:p>
            <a:endParaRPr lang="en-GB" dirty="0"/>
          </a:p>
          <a:p>
            <a:r>
              <a:rPr lang="en-GB" dirty="0"/>
              <a:t>Smiles has been back to every Activity Angel session since and this Christmas we will be celebrating her 100</a:t>
            </a:r>
            <a:r>
              <a:rPr lang="en-GB" baseline="30000" dirty="0"/>
              <a:t>th</a:t>
            </a:r>
            <a:r>
              <a:rPr lang="en-GB" dirty="0"/>
              <a:t> birthday – and  of-course we will make sure we play White Christmas.  </a:t>
            </a:r>
          </a:p>
          <a:p>
            <a:endParaRPr lang="en-GB" dirty="0"/>
          </a:p>
          <a:p>
            <a:r>
              <a:rPr lang="en-GB" dirty="0"/>
              <a:t>For some people attending these sessions, they wont  remember them; but during and for a moment they felt happy.  </a:t>
            </a:r>
          </a:p>
          <a:p>
            <a:endParaRPr lang="en-GB" dirty="0"/>
          </a:p>
          <a:p>
            <a:r>
              <a:rPr lang="en-GB" dirty="0"/>
              <a:t>Time for an Activity Sam???  - Sam does activity.  </a:t>
            </a:r>
          </a:p>
        </p:txBody>
      </p:sp>
      <p:sp>
        <p:nvSpPr>
          <p:cNvPr id="4" name="Slide Number Placeholder 3"/>
          <p:cNvSpPr>
            <a:spLocks noGrp="1"/>
          </p:cNvSpPr>
          <p:nvPr>
            <p:ph type="sldNum" sz="quarter" idx="5"/>
          </p:nvPr>
        </p:nvSpPr>
        <p:spPr/>
        <p:txBody>
          <a:bodyPr/>
          <a:lstStyle/>
          <a:p>
            <a:fld id="{1C57D3F9-5F12-4635-89DF-F0B798B7487D}" type="slidenum">
              <a:rPr lang="en-GB" smtClean="0"/>
              <a:t>9</a:t>
            </a:fld>
            <a:endParaRPr lang="en-GB" dirty="0"/>
          </a:p>
        </p:txBody>
      </p:sp>
    </p:spTree>
    <p:extLst>
      <p:ext uri="{BB962C8B-B14F-4D97-AF65-F5344CB8AC3E}">
        <p14:creationId xmlns:p14="http://schemas.microsoft.com/office/powerpoint/2010/main" val="2371725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467544" y="3003798"/>
            <a:ext cx="5112568" cy="432048"/>
          </a:xfrm>
          <a:prstGeom prst="rect">
            <a:avLst/>
          </a:prstGeom>
        </p:spPr>
        <p:txBody>
          <a:bodyPr>
            <a:noAutofit/>
          </a:bodyPr>
          <a:lstStyle>
            <a:lvl1pPr marL="0" indent="0">
              <a:buNone/>
              <a:defRPr sz="1800" baseline="0">
                <a:solidFill>
                  <a:schemeClr val="accent5"/>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Presentation subtitle</a:t>
            </a:r>
          </a:p>
        </p:txBody>
      </p:sp>
      <p:sp>
        <p:nvSpPr>
          <p:cNvPr id="8" name="Text Placeholder 10"/>
          <p:cNvSpPr>
            <a:spLocks noGrp="1"/>
          </p:cNvSpPr>
          <p:nvPr>
            <p:ph type="body" sz="quarter" idx="12" hasCustomPrompt="1"/>
          </p:nvPr>
        </p:nvSpPr>
        <p:spPr>
          <a:xfrm>
            <a:off x="467544" y="1923678"/>
            <a:ext cx="5112568" cy="792088"/>
          </a:xfrm>
          <a:prstGeom prst="rect">
            <a:avLst/>
          </a:prstGeom>
        </p:spPr>
        <p:txBody>
          <a:bodyPr>
            <a:noAutofit/>
          </a:bodyPr>
          <a:lstStyle>
            <a:lvl1pPr marL="0" indent="0">
              <a:buNone/>
              <a:defRPr sz="2400" b="1" baseline="0">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title to sit here and can go over two lines if needed</a:t>
            </a:r>
          </a:p>
        </p:txBody>
      </p:sp>
    </p:spTree>
    <p:extLst>
      <p:ext uri="{BB962C8B-B14F-4D97-AF65-F5344CB8AC3E}">
        <p14:creationId xmlns:p14="http://schemas.microsoft.com/office/powerpoint/2010/main" val="2918213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p:cNvSpPr>
            <a:spLocks noGrp="1"/>
          </p:cNvSpPr>
          <p:nvPr>
            <p:ph type="body" sz="quarter" idx="11" hasCustomPrompt="1"/>
          </p:nvPr>
        </p:nvSpPr>
        <p:spPr>
          <a:xfrm>
            <a:off x="467544" y="3003798"/>
            <a:ext cx="5112568" cy="432048"/>
          </a:xfrm>
          <a:prstGeom prst="rect">
            <a:avLst/>
          </a:prstGeom>
        </p:spPr>
        <p:txBody>
          <a:bodyPr>
            <a:noAutofit/>
          </a:bodyPr>
          <a:lstStyle>
            <a:lvl1pPr marL="0" indent="0">
              <a:buNone/>
              <a:defRPr sz="1800" baseline="0">
                <a:solidFill>
                  <a:schemeClr val="accent5"/>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Presentation subtitle</a:t>
            </a:r>
          </a:p>
        </p:txBody>
      </p:sp>
      <p:sp>
        <p:nvSpPr>
          <p:cNvPr id="5" name="Text Placeholder 10"/>
          <p:cNvSpPr>
            <a:spLocks noGrp="1"/>
          </p:cNvSpPr>
          <p:nvPr>
            <p:ph type="body" sz="quarter" idx="12" hasCustomPrompt="1"/>
          </p:nvPr>
        </p:nvSpPr>
        <p:spPr>
          <a:xfrm>
            <a:off x="467544" y="1923678"/>
            <a:ext cx="5112568" cy="792088"/>
          </a:xfrm>
          <a:prstGeom prst="rect">
            <a:avLst/>
          </a:prstGeom>
        </p:spPr>
        <p:txBody>
          <a:bodyPr>
            <a:noAutofit/>
          </a:bodyPr>
          <a:lstStyle>
            <a:lvl1pPr marL="0" indent="0">
              <a:buNone/>
              <a:defRPr sz="2400" b="1" baseline="0">
                <a:solidFill>
                  <a:schemeClr val="accent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title to sit here and can go over two lines if needed</a:t>
            </a:r>
          </a:p>
        </p:txBody>
      </p:sp>
    </p:spTree>
    <p:extLst>
      <p:ext uri="{BB962C8B-B14F-4D97-AF65-F5344CB8AC3E}">
        <p14:creationId xmlns:p14="http://schemas.microsoft.com/office/powerpoint/2010/main" val="3965558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4"/>
          <p:cNvSpPr>
            <a:spLocks noGrp="1"/>
          </p:cNvSpPr>
          <p:nvPr>
            <p:ph type="body" sz="quarter" idx="11" hasCustomPrompt="1"/>
          </p:nvPr>
        </p:nvSpPr>
        <p:spPr>
          <a:xfrm>
            <a:off x="395536" y="1851670"/>
            <a:ext cx="3528392" cy="2520280"/>
          </a:xfrm>
          <a:prstGeom prst="rect">
            <a:avLst/>
          </a:prstGeom>
        </p:spPr>
        <p:txBody>
          <a:bodyPr>
            <a:noAutofit/>
          </a:bodyPr>
          <a:lstStyle>
            <a:lvl1pPr marL="0" indent="0">
              <a:buNone/>
              <a:defRPr sz="2000" b="1" baseline="0">
                <a:solidFill>
                  <a:schemeClr val="bg1"/>
                </a:solidFill>
                <a:latin typeface="Arial" panose="020B0604020202020204" pitchFamily="34" charset="0"/>
                <a:cs typeface="Arial" panose="020B0604020202020204" pitchFamily="34" charset="0"/>
              </a:defRPr>
            </a:lvl1pPr>
          </a:lstStyle>
          <a:p>
            <a:pPr lvl="0"/>
            <a:r>
              <a:rPr lang="en-GB" dirty="0"/>
              <a:t>A divider page title to sit here can run over two, three or four lines</a:t>
            </a:r>
            <a:endParaRPr lang="en-US" dirty="0"/>
          </a:p>
        </p:txBody>
      </p:sp>
    </p:spTree>
    <p:extLst>
      <p:ext uri="{BB962C8B-B14F-4D97-AF65-F5344CB8AC3E}">
        <p14:creationId xmlns:p14="http://schemas.microsoft.com/office/powerpoint/2010/main" val="2614107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539552" y="267494"/>
            <a:ext cx="7488832" cy="936104"/>
          </a:xfrm>
          <a:prstGeom prst="rect">
            <a:avLst/>
          </a:prstGeom>
        </p:spPr>
        <p:txBody>
          <a:bodyPr>
            <a:noAutofit/>
          </a:bodyPr>
          <a:lstStyle>
            <a:lvl1pPr marL="0" indent="0">
              <a:buNone/>
              <a:defRPr sz="2400" b="1" baseline="0">
                <a:solidFill>
                  <a:schemeClr val="accent5"/>
                </a:solidFill>
                <a:latin typeface="Arial" panose="020B0604020202020204" pitchFamily="34" charset="0"/>
                <a:cs typeface="Arial" panose="020B0604020202020204" pitchFamily="34" charset="0"/>
              </a:defRPr>
            </a:lvl1pPr>
          </a:lstStyle>
          <a:p>
            <a:pPr lvl="0"/>
            <a:r>
              <a:rPr lang="en-US" dirty="0"/>
              <a:t>Page title to sit here</a:t>
            </a:r>
            <a:r>
              <a:rPr lang="en-GB" dirty="0"/>
              <a:t> and</a:t>
            </a:r>
            <a:br>
              <a:rPr lang="en-GB" dirty="0"/>
            </a:br>
            <a:r>
              <a:rPr lang="en-GB" dirty="0"/>
              <a:t>can run over two lines</a:t>
            </a:r>
            <a:endParaRPr lang="en-US" dirty="0"/>
          </a:p>
        </p:txBody>
      </p:sp>
      <p:sp>
        <p:nvSpPr>
          <p:cNvPr id="5" name="Content Placeholder 4"/>
          <p:cNvSpPr>
            <a:spLocks noGrp="1"/>
          </p:cNvSpPr>
          <p:nvPr>
            <p:ph sz="quarter" idx="15" hasCustomPrompt="1"/>
          </p:nvPr>
        </p:nvSpPr>
        <p:spPr>
          <a:xfrm>
            <a:off x="539750" y="1347788"/>
            <a:ext cx="7488634" cy="2808287"/>
          </a:xfrm>
          <a:prstGeom prst="rect">
            <a:avLst/>
          </a:prstGeom>
        </p:spPr>
        <p:txBody>
          <a:bodyPr/>
          <a:lstStyle>
            <a:lvl1pPr marL="0" indent="0">
              <a:buFontTx/>
              <a:buNone/>
              <a:defRPr b="0" i="0" baseline="0">
                <a:solidFill>
                  <a:schemeClr val="accent1"/>
                </a:solidFill>
              </a:defRPr>
            </a:lvl1pPr>
            <a:lvl2pPr marL="342900" indent="0">
              <a:buFontTx/>
              <a:buNone/>
              <a:defRPr>
                <a:solidFill>
                  <a:schemeClr val="accent1"/>
                </a:solidFill>
              </a:defRPr>
            </a:lvl2pPr>
            <a:lvl3pPr marL="685800" indent="0">
              <a:buFontTx/>
              <a:buNone/>
              <a:defRPr>
                <a:solidFill>
                  <a:schemeClr val="accent1"/>
                </a:solidFill>
              </a:defRPr>
            </a:lvl3pPr>
            <a:lvl4pPr marL="1028700" indent="0">
              <a:buFontTx/>
              <a:buNone/>
              <a:defRPr>
                <a:solidFill>
                  <a:schemeClr val="accent1"/>
                </a:solidFill>
              </a:defRPr>
            </a:lvl4pPr>
            <a:lvl5pPr marL="1371600" indent="0">
              <a:buFontTx/>
              <a:buNone/>
              <a:defRPr>
                <a:solidFill>
                  <a:schemeClr val="accent1"/>
                </a:solidFill>
              </a:defRPr>
            </a:lvl5pPr>
          </a:lstStyle>
          <a:p>
            <a:pPr lvl="0"/>
            <a:r>
              <a:rPr lang="en-US" dirty="0"/>
              <a:t>Click to add text</a:t>
            </a:r>
          </a:p>
          <a:p>
            <a:pPr lvl="0"/>
            <a:r>
              <a:rPr lang="en-US" dirty="0"/>
              <a:t>Select New Slide in the menu bar for all page templates</a:t>
            </a:r>
          </a:p>
          <a:p>
            <a:pPr lvl="0"/>
            <a:endParaRPr lang="en-GB" dirty="0"/>
          </a:p>
        </p:txBody>
      </p:sp>
      <p:sp>
        <p:nvSpPr>
          <p:cNvPr id="2" name="TextBox 1"/>
          <p:cNvSpPr txBox="1"/>
          <p:nvPr userDrawn="1"/>
        </p:nvSpPr>
        <p:spPr>
          <a:xfrm>
            <a:off x="539552" y="1347788"/>
            <a:ext cx="7344816" cy="2808287"/>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2796803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539552" y="267494"/>
            <a:ext cx="7488832" cy="936104"/>
          </a:xfrm>
          <a:prstGeom prst="rect">
            <a:avLst/>
          </a:prstGeom>
        </p:spPr>
        <p:txBody>
          <a:bodyPr>
            <a:noAutofit/>
          </a:bodyPr>
          <a:lstStyle>
            <a:lvl1pPr marL="0" indent="0">
              <a:buNone/>
              <a:defRPr sz="2400" b="1" baseline="0">
                <a:solidFill>
                  <a:schemeClr val="accent5"/>
                </a:solidFill>
                <a:latin typeface="Arial" panose="020B0604020202020204" pitchFamily="34" charset="0"/>
                <a:cs typeface="Arial" panose="020B0604020202020204" pitchFamily="34" charset="0"/>
              </a:defRPr>
            </a:lvl1pPr>
          </a:lstStyle>
          <a:p>
            <a:pPr lvl="0"/>
            <a:r>
              <a:rPr lang="en-US" dirty="0"/>
              <a:t>Page title to sit here</a:t>
            </a:r>
            <a:r>
              <a:rPr lang="en-GB" dirty="0"/>
              <a:t> and</a:t>
            </a:r>
            <a:br>
              <a:rPr lang="en-GB" dirty="0"/>
            </a:br>
            <a:r>
              <a:rPr lang="en-GB" dirty="0"/>
              <a:t>can run over two lines</a:t>
            </a:r>
            <a:endParaRPr lang="en-US" dirty="0"/>
          </a:p>
        </p:txBody>
      </p:sp>
      <p:sp>
        <p:nvSpPr>
          <p:cNvPr id="5" name="Content Placeholder 4"/>
          <p:cNvSpPr>
            <a:spLocks noGrp="1"/>
          </p:cNvSpPr>
          <p:nvPr>
            <p:ph sz="quarter" idx="14"/>
          </p:nvPr>
        </p:nvSpPr>
        <p:spPr>
          <a:xfrm>
            <a:off x="4356100" y="1347788"/>
            <a:ext cx="3671888" cy="2808287"/>
          </a:xfrm>
          <a:prstGeom prst="rect">
            <a:avLst/>
          </a:prstGeom>
        </p:spPr>
        <p:txBody>
          <a:bodyPr/>
          <a:lstStyle>
            <a:lvl1pPr marL="0" indent="0">
              <a:buFontTx/>
              <a:buNone/>
              <a:defRPr>
                <a:solidFill>
                  <a:schemeClr val="accent1"/>
                </a:solidFill>
              </a:defRPr>
            </a:lvl1pPr>
            <a:lvl2pPr marL="342900" indent="0">
              <a:buFontTx/>
              <a:buNone/>
              <a:defRPr>
                <a:solidFill>
                  <a:schemeClr val="accent1"/>
                </a:solidFill>
              </a:defRPr>
            </a:lvl2pPr>
            <a:lvl3pPr marL="685800" indent="0">
              <a:buFontTx/>
              <a:buNone/>
              <a:defRPr>
                <a:solidFill>
                  <a:schemeClr val="accent1"/>
                </a:solidFill>
              </a:defRPr>
            </a:lvl3pPr>
            <a:lvl4pPr marL="1028700" indent="0">
              <a:buFontTx/>
              <a:buNone/>
              <a:defRPr>
                <a:solidFill>
                  <a:schemeClr val="accent1"/>
                </a:solidFill>
              </a:defRPr>
            </a:lvl4pPr>
            <a:lvl5pPr marL="1371600" indent="0">
              <a:buFontTx/>
              <a:buNone/>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4"/>
          <p:cNvSpPr>
            <a:spLocks noGrp="1"/>
          </p:cNvSpPr>
          <p:nvPr>
            <p:ph sz="quarter" idx="15"/>
          </p:nvPr>
        </p:nvSpPr>
        <p:spPr>
          <a:xfrm>
            <a:off x="539552" y="1347787"/>
            <a:ext cx="3671888" cy="2808287"/>
          </a:xfrm>
          <a:prstGeom prst="rect">
            <a:avLst/>
          </a:prstGeom>
        </p:spPr>
        <p:txBody>
          <a:bodyPr/>
          <a:lstStyle>
            <a:lvl1pPr marL="0" indent="0">
              <a:buFontTx/>
              <a:buNone/>
              <a:defRPr>
                <a:solidFill>
                  <a:schemeClr val="accent1"/>
                </a:solidFill>
              </a:defRPr>
            </a:lvl1pPr>
            <a:lvl2pPr marL="342900" indent="0">
              <a:buFontTx/>
              <a:buNone/>
              <a:defRPr>
                <a:solidFill>
                  <a:schemeClr val="accent1"/>
                </a:solidFill>
              </a:defRPr>
            </a:lvl2pPr>
            <a:lvl3pPr marL="685800" indent="0">
              <a:buFontTx/>
              <a:buNone/>
              <a:defRPr>
                <a:solidFill>
                  <a:schemeClr val="accent1"/>
                </a:solidFill>
              </a:defRPr>
            </a:lvl3pPr>
            <a:lvl4pPr marL="1028700" indent="0">
              <a:buFontTx/>
              <a:buNone/>
              <a:defRPr>
                <a:solidFill>
                  <a:schemeClr val="accent1"/>
                </a:solidFill>
              </a:defRPr>
            </a:lvl4pPr>
            <a:lvl5pPr marL="1371600" indent="0">
              <a:buFontTx/>
              <a:buNone/>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62164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354885"/>
      </p:ext>
    </p:extLst>
  </p:cSld>
  <p:clrMap bg1="lt1" tx1="dk1" bg2="lt2" tx2="dk2" accent1="accent1" accent2="accent2" accent3="accent3" accent4="accent4" accent5="accent5" accent6="accent6" hlink="hlink" folHlink="folHlink"/>
  <p:sldLayoutIdLst>
    <p:sldLayoutId id="2147483720" r:id="rId1"/>
    <p:sldLayoutId id="2147483660" r:id="rId2"/>
    <p:sldLayoutId id="2147483707" r:id="rId3"/>
    <p:sldLayoutId id="2147483663" r:id="rId4"/>
    <p:sldLayoutId id="2147483722"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Tx/>
        <a:buBlip>
          <a:blip r:embed="rId8"/>
        </a:buBlip>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Tx/>
        <a:buBlip>
          <a:blip r:embed="rId8"/>
        </a:buBlip>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Tx/>
        <a:buBlip>
          <a:blip r:embed="rId8"/>
        </a:buBlip>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Tx/>
        <a:buBlip>
          <a:blip r:embed="rId8"/>
        </a:buBlip>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Tx/>
        <a:buBlip>
          <a:blip r:embed="rId8"/>
        </a:buBlip>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10.xml"/><Relationship Id="rId7" Type="http://schemas.openxmlformats.org/officeDocument/2006/relationships/image" Target="../media/image38.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36.emf"/><Relationship Id="rId5" Type="http://schemas.openxmlformats.org/officeDocument/2006/relationships/package" Target="../embeddings/Microsoft_Word_Document2.docx"/><Relationship Id="rId4" Type="http://schemas.openxmlformats.org/officeDocument/2006/relationships/image" Target="../media/image37.jpeg"/><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8.jpg"/><Relationship Id="rId3" Type="http://schemas.openxmlformats.org/officeDocument/2006/relationships/hyperlink" Target="http://www.abbot-alphege.org.uk/" TargetMode="External"/><Relationship Id="rId7" Type="http://schemas.openxmlformats.org/officeDocument/2006/relationships/hyperlink" Target="https://www.google.co.uk/url?sa=i&amp;rct=j&amp;q=&amp;esrc=s&amp;source=images&amp;cd=&amp;cad=rja&amp;uact=8&amp;ved=2ahUKEwiY55uplsTdAhUNzoUKHR2bAVMQjRx6BAgBEAU&amp;url=https://vimeo.com/user57266693&amp;psig=AOvVaw3V9KvbnzrgcRkqeHbYZEoD&amp;ust=1537346684104358" TargetMode="External"/><Relationship Id="rId12"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hyperlink" Target="http://www.bath-preservation-trust.org.uk/" TargetMode="External"/><Relationship Id="rId5" Type="http://schemas.openxmlformats.org/officeDocument/2006/relationships/image" Target="../media/image42.jpeg"/><Relationship Id="rId10" Type="http://schemas.openxmlformats.org/officeDocument/2006/relationships/image" Target="../media/image44.jpeg"/><Relationship Id="rId4" Type="http://schemas.openxmlformats.org/officeDocument/2006/relationships/image" Target="../media/image41.png"/><Relationship Id="rId9" Type="http://schemas.openxmlformats.org/officeDocument/2006/relationships/hyperlink" Target="https://www.bing.com/images/search?q=Dementia+Action+Alliance+logo&amp;id=0C2209383C859AFD016F8EBA8582A6F13800C48B&amp;FORM=IQFRBA"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www.abbot-alphege.org.uk/" TargetMode="External"/><Relationship Id="rId7"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www.google.co.uk/url?sa=i&amp;rct=j&amp;q=&amp;esrc=s&amp;source=images&amp;cd=&amp;cad=rja&amp;uact=8&amp;ved=2ahUKEwiY55uplsTdAhUNzoUKHR2bAVMQjRx6BAgBEAU&amp;url=https://vimeo.com/user57266693&amp;psig=AOvVaw3V9KvbnzrgcRkqeHbYZEoD&amp;ust=1537346684104358" TargetMode="External"/><Relationship Id="rId4" Type="http://schemas.openxmlformats.org/officeDocument/2006/relationships/image" Target="../media/image26.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package" Target="../embeddings/Microsoft_Word_Document1.docx"/><Relationship Id="rId3" Type="http://schemas.openxmlformats.org/officeDocument/2006/relationships/notesSlide" Target="../notesSlides/notesSlide9.xml"/><Relationship Id="rId7" Type="http://schemas.openxmlformats.org/officeDocument/2006/relationships/image" Target="../media/image31.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package" Target="../embeddings/Microsoft_Word_Document.docx"/><Relationship Id="rId5" Type="http://schemas.openxmlformats.org/officeDocument/2006/relationships/image" Target="../media/image34.jpeg"/><Relationship Id="rId10" Type="http://schemas.openxmlformats.org/officeDocument/2006/relationships/image" Target="../media/image35.jpeg"/><Relationship Id="rId4" Type="http://schemas.openxmlformats.org/officeDocument/2006/relationships/image" Target="../media/image33.jpeg"/><Relationship Id="rId9"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7544" y="3003798"/>
            <a:ext cx="5112568" cy="1080120"/>
          </a:xfrm>
        </p:spPr>
        <p:txBody>
          <a:bodyPr/>
          <a:lstStyle/>
          <a:p>
            <a:r>
              <a:rPr lang="en-GB" dirty="0"/>
              <a:t>Kirstie Garlick; Area Manager – Anchor Hanover</a:t>
            </a:r>
          </a:p>
          <a:p>
            <a:r>
              <a:rPr lang="en-GB" dirty="0"/>
              <a:t>Sam Robinson; Admin Assistant &amp; Activity Angel – Badminton Gardens, Anchor Hanover</a:t>
            </a:r>
          </a:p>
          <a:p>
            <a:r>
              <a:rPr lang="en-GB" dirty="0"/>
              <a:t> </a:t>
            </a:r>
          </a:p>
          <a:p>
            <a:endParaRPr lang="en-GB" dirty="0"/>
          </a:p>
          <a:p>
            <a:endParaRPr lang="en-GB" dirty="0"/>
          </a:p>
        </p:txBody>
      </p:sp>
      <p:sp>
        <p:nvSpPr>
          <p:cNvPr id="3" name="Text Placeholder 2"/>
          <p:cNvSpPr>
            <a:spLocks noGrp="1"/>
          </p:cNvSpPr>
          <p:nvPr>
            <p:ph type="body" sz="quarter" idx="12"/>
          </p:nvPr>
        </p:nvSpPr>
        <p:spPr/>
        <p:txBody>
          <a:bodyPr/>
          <a:lstStyle/>
          <a:p>
            <a:r>
              <a:rPr lang="en-GB" dirty="0"/>
              <a:t>Pemberley Place and Partnerships</a:t>
            </a:r>
          </a:p>
        </p:txBody>
      </p:sp>
    </p:spTree>
    <p:extLst>
      <p:ext uri="{BB962C8B-B14F-4D97-AF65-F5344CB8AC3E}">
        <p14:creationId xmlns:p14="http://schemas.microsoft.com/office/powerpoint/2010/main" val="422637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E03701-3C72-4F7A-8C60-857D20909CB9}"/>
              </a:ext>
            </a:extLst>
          </p:cNvPr>
          <p:cNvSpPr>
            <a:spLocks noGrp="1"/>
          </p:cNvSpPr>
          <p:nvPr>
            <p:ph type="body" sz="quarter" idx="11"/>
          </p:nvPr>
        </p:nvSpPr>
        <p:spPr>
          <a:xfrm>
            <a:off x="539552" y="195486"/>
            <a:ext cx="7488832" cy="432048"/>
          </a:xfrm>
        </p:spPr>
        <p:txBody>
          <a:bodyPr/>
          <a:lstStyle/>
          <a:p>
            <a:pPr algn="ctr"/>
            <a:r>
              <a:rPr lang="en-GB" sz="3200" dirty="0"/>
              <a:t>Hats on!</a:t>
            </a:r>
          </a:p>
        </p:txBody>
      </p:sp>
      <p:pic>
        <p:nvPicPr>
          <p:cNvPr id="4" name="Picture 3">
            <a:extLst>
              <a:ext uri="{FF2B5EF4-FFF2-40B4-BE49-F238E27FC236}">
                <a16:creationId xmlns:a16="http://schemas.microsoft.com/office/drawing/2014/main" id="{1909C2E1-3573-450D-971E-D47AD61CA5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98877">
            <a:off x="6113092" y="741080"/>
            <a:ext cx="2496277" cy="1872208"/>
          </a:xfrm>
          <a:prstGeom prst="rect">
            <a:avLst/>
          </a:prstGeom>
        </p:spPr>
      </p:pic>
      <p:graphicFrame>
        <p:nvGraphicFramePr>
          <p:cNvPr id="5" name="Object 4">
            <a:extLst>
              <a:ext uri="{FF2B5EF4-FFF2-40B4-BE49-F238E27FC236}">
                <a16:creationId xmlns:a16="http://schemas.microsoft.com/office/drawing/2014/main" id="{47CFFF34-3BA4-4D91-BFDC-D7032CDCA77D}"/>
              </a:ext>
            </a:extLst>
          </p:cNvPr>
          <p:cNvGraphicFramePr>
            <a:graphicFrameLocks noChangeAspect="1"/>
          </p:cNvGraphicFramePr>
          <p:nvPr>
            <p:extLst>
              <p:ext uri="{D42A27DB-BD31-4B8C-83A1-F6EECF244321}">
                <p14:modId xmlns:p14="http://schemas.microsoft.com/office/powerpoint/2010/main" val="3468483162"/>
              </p:ext>
            </p:extLst>
          </p:nvPr>
        </p:nvGraphicFramePr>
        <p:xfrm>
          <a:off x="3208338" y="777875"/>
          <a:ext cx="2695575" cy="3882107"/>
        </p:xfrm>
        <a:graphic>
          <a:graphicData uri="http://schemas.openxmlformats.org/presentationml/2006/ole">
            <mc:AlternateContent xmlns:mc="http://schemas.openxmlformats.org/markup-compatibility/2006">
              <mc:Choice xmlns:v="urn:schemas-microsoft-com:vml" Requires="v">
                <p:oleObj spid="_x0000_s2089" name="Document" r:id="rId5" imgW="6675256" imgH="9941030" progId="Word.Document.12">
                  <p:embed/>
                </p:oleObj>
              </mc:Choice>
              <mc:Fallback>
                <p:oleObj name="Document" r:id="rId5" imgW="6675256" imgH="9941030" progId="Word.Document.12">
                  <p:embed/>
                  <p:pic>
                    <p:nvPicPr>
                      <p:cNvPr id="0" name=""/>
                      <p:cNvPicPr/>
                      <p:nvPr/>
                    </p:nvPicPr>
                    <p:blipFill>
                      <a:blip r:embed="rId6"/>
                      <a:stretch>
                        <a:fillRect/>
                      </a:stretch>
                    </p:blipFill>
                    <p:spPr>
                      <a:xfrm>
                        <a:off x="3208338" y="777875"/>
                        <a:ext cx="2695575" cy="3882107"/>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36E83536-DD17-46EE-BFA2-7A42175648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72777">
            <a:off x="312449" y="597611"/>
            <a:ext cx="2585446" cy="1939084"/>
          </a:xfrm>
          <a:prstGeom prst="rect">
            <a:avLst/>
          </a:prstGeom>
        </p:spPr>
      </p:pic>
      <p:pic>
        <p:nvPicPr>
          <p:cNvPr id="8" name="Picture 7">
            <a:extLst>
              <a:ext uri="{FF2B5EF4-FFF2-40B4-BE49-F238E27FC236}">
                <a16:creationId xmlns:a16="http://schemas.microsoft.com/office/drawing/2014/main" id="{94DCB50D-F9ED-4346-BA01-E3C8414FBB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28881">
            <a:off x="776895" y="2893057"/>
            <a:ext cx="1988840" cy="1491630"/>
          </a:xfrm>
          <a:prstGeom prst="rect">
            <a:avLst/>
          </a:prstGeom>
        </p:spPr>
      </p:pic>
      <p:pic>
        <p:nvPicPr>
          <p:cNvPr id="10" name="Picture 9">
            <a:extLst>
              <a:ext uri="{FF2B5EF4-FFF2-40B4-BE49-F238E27FC236}">
                <a16:creationId xmlns:a16="http://schemas.microsoft.com/office/drawing/2014/main" id="{B6638F9E-696C-4E91-BED5-FC1EF0CEE2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26605">
            <a:off x="6336248" y="2882654"/>
            <a:ext cx="1793020" cy="1440160"/>
          </a:xfrm>
          <a:prstGeom prst="rect">
            <a:avLst/>
          </a:prstGeom>
        </p:spPr>
      </p:pic>
    </p:spTree>
    <p:extLst>
      <p:ext uri="{BB962C8B-B14F-4D97-AF65-F5344CB8AC3E}">
        <p14:creationId xmlns:p14="http://schemas.microsoft.com/office/powerpoint/2010/main" val="4009106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3433481"/>
            <a:ext cx="5654511" cy="14248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FC98DC8-36B0-4F37-A9BA-7B3806C3475D}"/>
              </a:ext>
            </a:extLst>
          </p:cNvPr>
          <p:cNvSpPr/>
          <p:nvPr/>
        </p:nvSpPr>
        <p:spPr>
          <a:xfrm>
            <a:off x="3452601" y="3556461"/>
            <a:ext cx="5122140" cy="6465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kern="1200" dirty="0">
                <a:solidFill>
                  <a:srgbClr val="FFFFFF"/>
                </a:solidFill>
                <a:latin typeface="+mj-lt"/>
                <a:ea typeface="+mj-ea"/>
                <a:cs typeface="+mj-cs"/>
              </a:rPr>
              <a:t>PARTNERSHIP</a:t>
            </a:r>
          </a:p>
        </p:txBody>
      </p:sp>
      <p:pic>
        <p:nvPicPr>
          <p:cNvPr id="8" name="Picture 7" descr="http://abbot-alphege.org.uk/wp-content/uploads/2016/09/logo-10.png">
            <a:hlinkClick r:id="rId3"/>
            <a:extLst>
              <a:ext uri="{FF2B5EF4-FFF2-40B4-BE49-F238E27FC236}">
                <a16:creationId xmlns:a16="http://schemas.microsoft.com/office/drawing/2014/main" id="{4F47DF1E-DB7A-421B-9807-30139C931D9A}"/>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116432" y="123775"/>
            <a:ext cx="1988461" cy="2330451"/>
          </a:xfrm>
          <a:prstGeom prst="rect">
            <a:avLst/>
          </a:prstGeom>
          <a:noFill/>
        </p:spPr>
      </p:pic>
      <p:pic>
        <p:nvPicPr>
          <p:cNvPr id="10" name="Picture 9" descr="https://clubrunner.blob.core.windows.net/00000006631/Images/Bath_Rotary_logo_New.jpg">
            <a:hlinkClick r:id="" action="ppaction://noaction"/>
            <a:extLst>
              <a:ext uri="{FF2B5EF4-FFF2-40B4-BE49-F238E27FC236}">
                <a16:creationId xmlns:a16="http://schemas.microsoft.com/office/drawing/2014/main" id="{B983997F-3D71-4BAE-8B9A-E428CBA04586}"/>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2707055" y="244093"/>
            <a:ext cx="2848177" cy="1424088"/>
          </a:xfrm>
          <a:prstGeom prst="rect">
            <a:avLst/>
          </a:prstGeom>
          <a:noFill/>
        </p:spPr>
      </p:pic>
      <p:pic>
        <p:nvPicPr>
          <p:cNvPr id="9" name="Picture 8" descr="https://portal.stjohnsbath.org.uk/intranet/signature/logo.png">
            <a:extLst>
              <a:ext uri="{FF2B5EF4-FFF2-40B4-BE49-F238E27FC236}">
                <a16:creationId xmlns:a16="http://schemas.microsoft.com/office/drawing/2014/main" id="{225F8525-AB7D-4BC4-B001-855DE2D1252F}"/>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4427984" y="1840414"/>
            <a:ext cx="1517942" cy="1510353"/>
          </a:xfrm>
          <a:prstGeom prst="rect">
            <a:avLst/>
          </a:prstGeom>
          <a:noFill/>
        </p:spPr>
      </p:pic>
      <p:pic>
        <p:nvPicPr>
          <p:cNvPr id="7" name="Picture 6" descr="Image result for reminiscence learning logo">
            <a:hlinkClick r:id="rId7"/>
            <a:extLst>
              <a:ext uri="{FF2B5EF4-FFF2-40B4-BE49-F238E27FC236}">
                <a16:creationId xmlns:a16="http://schemas.microsoft.com/office/drawing/2014/main" id="{99736180-3F15-44F7-BC64-C643ED45790D}"/>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6064632" y="358800"/>
            <a:ext cx="2848488" cy="2848488"/>
          </a:xfrm>
          <a:prstGeom prst="rect">
            <a:avLst/>
          </a:prstGeom>
          <a:noFill/>
        </p:spPr>
      </p:pic>
      <p:cxnSp>
        <p:nvCxnSpPr>
          <p:cNvPr id="18" name="Straight Connector 1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4270572"/>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Picture 10" descr="Image result for Dementia Action Alliance logo">
            <a:hlinkClick r:id="rId9"/>
            <a:extLst>
              <a:ext uri="{FF2B5EF4-FFF2-40B4-BE49-F238E27FC236}">
                <a16:creationId xmlns:a16="http://schemas.microsoft.com/office/drawing/2014/main" id="{4E48DEB9-A5DF-4996-9711-3FB0A6273C97}"/>
              </a:ext>
            </a:extLst>
          </p:cNvPr>
          <p:cNvPicPr/>
          <p:nvPr/>
        </p:nvPicPr>
        <p:blipFill>
          <a:blip r:embed="rId10">
            <a:extLst>
              <a:ext uri="{28A0092B-C50C-407E-A947-70E740481C1C}">
                <a14:useLocalDpi xmlns:a14="http://schemas.microsoft.com/office/drawing/2010/main" val="0"/>
              </a:ext>
            </a:extLst>
          </a:blip>
          <a:stretch>
            <a:fillRect/>
          </a:stretch>
        </p:blipFill>
        <p:spPr bwMode="auto">
          <a:xfrm>
            <a:off x="296793" y="3394286"/>
            <a:ext cx="2714243" cy="1507913"/>
          </a:xfrm>
          <a:prstGeom prst="rect">
            <a:avLst/>
          </a:prstGeom>
          <a:noFill/>
        </p:spPr>
      </p:pic>
      <p:pic>
        <p:nvPicPr>
          <p:cNvPr id="23" name="Picture 22" descr="Bath Preservation Trust">
            <a:hlinkClick r:id="rId11"/>
            <a:extLst>
              <a:ext uri="{FF2B5EF4-FFF2-40B4-BE49-F238E27FC236}">
                <a16:creationId xmlns:a16="http://schemas.microsoft.com/office/drawing/2014/main" id="{C9D613FA-B477-4CB9-8001-7713C655671A}"/>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367029" y="2787984"/>
            <a:ext cx="1988461" cy="615650"/>
          </a:xfrm>
          <a:prstGeom prst="rect">
            <a:avLst/>
          </a:prstGeom>
          <a:noFill/>
          <a:ln>
            <a:noFill/>
          </a:ln>
        </p:spPr>
      </p:pic>
      <p:pic>
        <p:nvPicPr>
          <p:cNvPr id="25" name="Picture 24">
            <a:extLst>
              <a:ext uri="{FF2B5EF4-FFF2-40B4-BE49-F238E27FC236}">
                <a16:creationId xmlns:a16="http://schemas.microsoft.com/office/drawing/2014/main" id="{31F36E1E-5577-4EED-B2FC-2F1AD68C17F0}"/>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2355490" y="1673082"/>
            <a:ext cx="1723658" cy="1065837"/>
          </a:xfrm>
          <a:prstGeom prst="rect">
            <a:avLst/>
          </a:prstGeom>
          <a:noFill/>
          <a:ln>
            <a:noFill/>
          </a:ln>
        </p:spPr>
      </p:pic>
    </p:spTree>
    <p:extLst>
      <p:ext uri="{BB962C8B-B14F-4D97-AF65-F5344CB8AC3E}">
        <p14:creationId xmlns:p14="http://schemas.microsoft.com/office/powerpoint/2010/main" val="762002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3433481"/>
            <a:ext cx="5654511" cy="14248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FC98DC8-36B0-4F37-A9BA-7B3806C3475D}"/>
              </a:ext>
            </a:extLst>
          </p:cNvPr>
          <p:cNvSpPr/>
          <p:nvPr/>
        </p:nvSpPr>
        <p:spPr>
          <a:xfrm>
            <a:off x="3452601" y="3556461"/>
            <a:ext cx="5122140" cy="6465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kern="1200" dirty="0">
                <a:solidFill>
                  <a:srgbClr val="FFFFFF"/>
                </a:solidFill>
                <a:latin typeface="+mj-lt"/>
                <a:ea typeface="+mj-ea"/>
                <a:cs typeface="+mj-cs"/>
              </a:rPr>
              <a:t>PARTNERSHIP</a:t>
            </a:r>
          </a:p>
        </p:txBody>
      </p:sp>
      <p:cxnSp>
        <p:nvCxnSpPr>
          <p:cNvPr id="18" name="Straight Connector 1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4270572"/>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9219F11-003A-41D8-9800-CAE325DBD8B3}"/>
              </a:ext>
            </a:extLst>
          </p:cNvPr>
          <p:cNvSpPr/>
          <p:nvPr/>
        </p:nvSpPr>
        <p:spPr>
          <a:xfrm>
            <a:off x="6382607" y="392260"/>
            <a:ext cx="2544286" cy="646331"/>
          </a:xfrm>
          <a:prstGeom prst="rect">
            <a:avLst/>
          </a:prstGeom>
        </p:spPr>
        <p:txBody>
          <a:bodyPr wrap="none">
            <a:spAutoFit/>
          </a:bodyPr>
          <a:lstStyle/>
          <a:p>
            <a:r>
              <a:rPr lang="en-GB" dirty="0">
                <a:solidFill>
                  <a:srgbClr val="002060"/>
                </a:solidFill>
              </a:rPr>
              <a:t>“Good people bring </a:t>
            </a:r>
          </a:p>
          <a:p>
            <a:r>
              <a:rPr lang="en-GB" dirty="0">
                <a:solidFill>
                  <a:srgbClr val="002060"/>
                </a:solidFill>
              </a:rPr>
              <a:t>out the good in people”</a:t>
            </a:r>
          </a:p>
        </p:txBody>
      </p:sp>
      <p:sp>
        <p:nvSpPr>
          <p:cNvPr id="3" name="Rectangle 2">
            <a:extLst>
              <a:ext uri="{FF2B5EF4-FFF2-40B4-BE49-F238E27FC236}">
                <a16:creationId xmlns:a16="http://schemas.microsoft.com/office/drawing/2014/main" id="{07B30249-A39C-4EF9-98CC-1A4AF1A46727}"/>
              </a:ext>
            </a:extLst>
          </p:cNvPr>
          <p:cNvSpPr/>
          <p:nvPr/>
        </p:nvSpPr>
        <p:spPr>
          <a:xfrm>
            <a:off x="107504" y="253761"/>
            <a:ext cx="4572000" cy="923330"/>
          </a:xfrm>
          <a:prstGeom prst="rect">
            <a:avLst/>
          </a:prstGeom>
        </p:spPr>
        <p:txBody>
          <a:bodyPr>
            <a:spAutoFit/>
          </a:bodyPr>
          <a:lstStyle/>
          <a:p>
            <a:r>
              <a:rPr lang="en-GB" i="1" dirty="0"/>
              <a:t>“Success isn’t about how much money you make it is about the difference you make in peoples lives”</a:t>
            </a:r>
          </a:p>
        </p:txBody>
      </p:sp>
      <p:sp>
        <p:nvSpPr>
          <p:cNvPr id="4" name="Rectangle 3">
            <a:extLst>
              <a:ext uri="{FF2B5EF4-FFF2-40B4-BE49-F238E27FC236}">
                <a16:creationId xmlns:a16="http://schemas.microsoft.com/office/drawing/2014/main" id="{51D23381-2F55-4DE8-866C-8185DD00C4F4}"/>
              </a:ext>
            </a:extLst>
          </p:cNvPr>
          <p:cNvSpPr/>
          <p:nvPr/>
        </p:nvSpPr>
        <p:spPr>
          <a:xfrm>
            <a:off x="253230" y="3371795"/>
            <a:ext cx="2558714" cy="369332"/>
          </a:xfrm>
          <a:prstGeom prst="rect">
            <a:avLst/>
          </a:prstGeom>
        </p:spPr>
        <p:txBody>
          <a:bodyPr wrap="none">
            <a:spAutoFit/>
          </a:bodyPr>
          <a:lstStyle/>
          <a:p>
            <a:r>
              <a:rPr lang="en-GB" dirty="0">
                <a:solidFill>
                  <a:srgbClr val="00B050"/>
                </a:solidFill>
                <a:latin typeface="Arial Rounded MT Bold" panose="020F0704030504030204" pitchFamily="34" charset="0"/>
              </a:rPr>
              <a:t>“No man is an island”</a:t>
            </a:r>
          </a:p>
        </p:txBody>
      </p:sp>
      <p:sp>
        <p:nvSpPr>
          <p:cNvPr id="5" name="Rectangle 4">
            <a:extLst>
              <a:ext uri="{FF2B5EF4-FFF2-40B4-BE49-F238E27FC236}">
                <a16:creationId xmlns:a16="http://schemas.microsoft.com/office/drawing/2014/main" id="{64E8C265-263F-4937-9B19-3AAAB3B6588A}"/>
              </a:ext>
            </a:extLst>
          </p:cNvPr>
          <p:cNvSpPr/>
          <p:nvPr/>
        </p:nvSpPr>
        <p:spPr>
          <a:xfrm>
            <a:off x="5364088" y="1454649"/>
            <a:ext cx="3672408" cy="923330"/>
          </a:xfrm>
          <a:prstGeom prst="rect">
            <a:avLst/>
          </a:prstGeom>
        </p:spPr>
        <p:txBody>
          <a:bodyPr wrap="square">
            <a:spAutoFit/>
          </a:bodyPr>
          <a:lstStyle/>
          <a:p>
            <a:r>
              <a:rPr lang="en-GB" dirty="0">
                <a:solidFill>
                  <a:srgbClr val="EE2F59"/>
                </a:solidFill>
              </a:rPr>
              <a:t>‘Great things can happen when you surround yourself with great organisations…’</a:t>
            </a:r>
          </a:p>
        </p:txBody>
      </p:sp>
      <p:sp>
        <p:nvSpPr>
          <p:cNvPr id="12" name="Rectangle 11">
            <a:extLst>
              <a:ext uri="{FF2B5EF4-FFF2-40B4-BE49-F238E27FC236}">
                <a16:creationId xmlns:a16="http://schemas.microsoft.com/office/drawing/2014/main" id="{5607DCF4-FA7C-4E6A-83F9-62D3403C548D}"/>
              </a:ext>
            </a:extLst>
          </p:cNvPr>
          <p:cNvSpPr/>
          <p:nvPr/>
        </p:nvSpPr>
        <p:spPr>
          <a:xfrm>
            <a:off x="323528" y="1722174"/>
            <a:ext cx="4572000" cy="1200329"/>
          </a:xfrm>
          <a:prstGeom prst="rect">
            <a:avLst/>
          </a:prstGeom>
        </p:spPr>
        <p:txBody>
          <a:bodyPr>
            <a:spAutoFit/>
          </a:bodyPr>
          <a:lstStyle/>
          <a:p>
            <a:r>
              <a:rPr lang="en-GB" dirty="0">
                <a:latin typeface="Arial Black" panose="020B0A04020102020204" pitchFamily="34" charset="0"/>
              </a:rPr>
              <a:t>Success cannot be measured in wealth, fame or power, but by whether you have made a positive difference for others.</a:t>
            </a:r>
          </a:p>
        </p:txBody>
      </p:sp>
      <p:sp>
        <p:nvSpPr>
          <p:cNvPr id="13" name="Rectangle 12">
            <a:extLst>
              <a:ext uri="{FF2B5EF4-FFF2-40B4-BE49-F238E27FC236}">
                <a16:creationId xmlns:a16="http://schemas.microsoft.com/office/drawing/2014/main" id="{C63B1F94-869D-48AA-8640-728A0E669B26}"/>
              </a:ext>
            </a:extLst>
          </p:cNvPr>
          <p:cNvSpPr/>
          <p:nvPr/>
        </p:nvSpPr>
        <p:spPr>
          <a:xfrm>
            <a:off x="1810607" y="996610"/>
            <a:ext cx="4572000" cy="646331"/>
          </a:xfrm>
          <a:prstGeom prst="rect">
            <a:avLst/>
          </a:prstGeom>
        </p:spPr>
        <p:txBody>
          <a:bodyPr>
            <a:spAutoFit/>
          </a:bodyPr>
          <a:lstStyle/>
          <a:p>
            <a:r>
              <a:rPr lang="en-GB" b="1" dirty="0">
                <a:solidFill>
                  <a:srgbClr val="002060"/>
                </a:solidFill>
                <a:latin typeface="Arial Nova" panose="020B0604020202020204" pitchFamily="34" charset="0"/>
              </a:rPr>
              <a:t>“If you want to go fast, go alone. If you want to go far </a:t>
            </a:r>
            <a:r>
              <a:rPr lang="en-GB" b="1" u="sng" dirty="0">
                <a:solidFill>
                  <a:srgbClr val="002060"/>
                </a:solidFill>
                <a:latin typeface="Arial Nova" panose="020B0604020202020204" pitchFamily="34" charset="0"/>
              </a:rPr>
              <a:t>go with others</a:t>
            </a:r>
            <a:r>
              <a:rPr lang="en-GB" b="1" dirty="0">
                <a:solidFill>
                  <a:srgbClr val="002060"/>
                </a:solidFill>
                <a:latin typeface="Arial Nova" panose="020B0604020202020204" pitchFamily="34" charset="0"/>
              </a:rPr>
              <a:t>”</a:t>
            </a:r>
          </a:p>
        </p:txBody>
      </p:sp>
      <p:sp>
        <p:nvSpPr>
          <p:cNvPr id="14" name="Rectangle 13">
            <a:extLst>
              <a:ext uri="{FF2B5EF4-FFF2-40B4-BE49-F238E27FC236}">
                <a16:creationId xmlns:a16="http://schemas.microsoft.com/office/drawing/2014/main" id="{D8EDF2B2-E060-4583-BB98-027448288F77}"/>
              </a:ext>
            </a:extLst>
          </p:cNvPr>
          <p:cNvSpPr/>
          <p:nvPr/>
        </p:nvSpPr>
        <p:spPr>
          <a:xfrm>
            <a:off x="4572000" y="2517162"/>
            <a:ext cx="4572000" cy="830997"/>
          </a:xfrm>
          <a:prstGeom prst="rect">
            <a:avLst/>
          </a:prstGeom>
        </p:spPr>
        <p:txBody>
          <a:bodyPr>
            <a:spAutoFit/>
          </a:bodyPr>
          <a:lstStyle/>
          <a:p>
            <a:r>
              <a:rPr lang="en-GB" sz="1600" b="1" dirty="0">
                <a:solidFill>
                  <a:srgbClr val="7030A0"/>
                </a:solidFill>
              </a:rPr>
              <a:t>Organisations may partner to increase the likelihood of each achieving their mission and to amplify their reach.</a:t>
            </a:r>
          </a:p>
        </p:txBody>
      </p:sp>
    </p:spTree>
    <p:extLst>
      <p:ext uri="{BB962C8B-B14F-4D97-AF65-F5344CB8AC3E}">
        <p14:creationId xmlns:p14="http://schemas.microsoft.com/office/powerpoint/2010/main" val="246806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3EF46B-595A-4C1D-8E18-10776F011792}"/>
              </a:ext>
            </a:extLst>
          </p:cNvPr>
          <p:cNvSpPr>
            <a:spLocks noGrp="1"/>
          </p:cNvSpPr>
          <p:nvPr>
            <p:ph type="body" sz="quarter" idx="11"/>
          </p:nvPr>
        </p:nvSpPr>
        <p:spPr>
          <a:xfrm>
            <a:off x="539552" y="267494"/>
            <a:ext cx="7488832" cy="576064"/>
          </a:xfrm>
        </p:spPr>
        <p:txBody>
          <a:bodyPr/>
          <a:lstStyle/>
          <a:p>
            <a:r>
              <a:rPr lang="en-GB" dirty="0"/>
              <a:t>Pemberley Place – A new vision of Extra-care </a:t>
            </a:r>
          </a:p>
        </p:txBody>
      </p:sp>
      <p:pic>
        <p:nvPicPr>
          <p:cNvPr id="3" name="Content Placeholder 4">
            <a:extLst>
              <a:ext uri="{FF2B5EF4-FFF2-40B4-BE49-F238E27FC236}">
                <a16:creationId xmlns:a16="http://schemas.microsoft.com/office/drawing/2014/main" id="{558F1CB9-E10D-424C-A574-14CFF6FE7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843558"/>
            <a:ext cx="5497350" cy="3782250"/>
          </a:xfrm>
          <a:prstGeom prst="rect">
            <a:avLst/>
          </a:prstGeom>
        </p:spPr>
      </p:pic>
    </p:spTree>
    <p:extLst>
      <p:ext uri="{BB962C8B-B14F-4D97-AF65-F5344CB8AC3E}">
        <p14:creationId xmlns:p14="http://schemas.microsoft.com/office/powerpoint/2010/main" val="4050323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3EF46B-595A-4C1D-8E18-10776F011792}"/>
              </a:ext>
            </a:extLst>
          </p:cNvPr>
          <p:cNvSpPr>
            <a:spLocks noGrp="1"/>
          </p:cNvSpPr>
          <p:nvPr>
            <p:ph type="body" sz="quarter" idx="11"/>
          </p:nvPr>
        </p:nvSpPr>
        <p:spPr>
          <a:xfrm>
            <a:off x="539552" y="267494"/>
            <a:ext cx="7488832" cy="576064"/>
          </a:xfrm>
        </p:spPr>
        <p:txBody>
          <a:bodyPr/>
          <a:lstStyle/>
          <a:p>
            <a:r>
              <a:rPr lang="en-GB" dirty="0"/>
              <a:t>Pemberley Place – A new vision of Extra-care </a:t>
            </a:r>
          </a:p>
        </p:txBody>
      </p:sp>
      <p:pic>
        <p:nvPicPr>
          <p:cNvPr id="5" name="Content Placeholder 4">
            <a:extLst>
              <a:ext uri="{FF2B5EF4-FFF2-40B4-BE49-F238E27FC236}">
                <a16:creationId xmlns:a16="http://schemas.microsoft.com/office/drawing/2014/main" id="{79AB1C92-12DB-4F21-B696-9D406C533139}"/>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1115616" y="843558"/>
            <a:ext cx="6408712" cy="3936438"/>
          </a:xfrm>
        </p:spPr>
      </p:pic>
    </p:spTree>
    <p:extLst>
      <p:ext uri="{BB962C8B-B14F-4D97-AF65-F5344CB8AC3E}">
        <p14:creationId xmlns:p14="http://schemas.microsoft.com/office/powerpoint/2010/main" val="2850297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1D589E-0803-4E87-88DB-7D5074DE395C}"/>
              </a:ext>
            </a:extLst>
          </p:cNvPr>
          <p:cNvSpPr>
            <a:spLocks noGrp="1"/>
          </p:cNvSpPr>
          <p:nvPr>
            <p:ph type="body" sz="quarter" idx="11"/>
          </p:nvPr>
        </p:nvSpPr>
        <p:spPr/>
        <p:txBody>
          <a:bodyPr/>
          <a:lstStyle/>
          <a:p>
            <a:r>
              <a:rPr lang="en-GB" dirty="0"/>
              <a:t>Pemberley Place</a:t>
            </a:r>
          </a:p>
        </p:txBody>
      </p:sp>
      <p:pic>
        <p:nvPicPr>
          <p:cNvPr id="4" name="Content Placeholder 3">
            <a:extLst>
              <a:ext uri="{FF2B5EF4-FFF2-40B4-BE49-F238E27FC236}">
                <a16:creationId xmlns:a16="http://schemas.microsoft.com/office/drawing/2014/main" id="{63A9A68A-2E93-4720-86D9-45162FE4BD38}"/>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4788024" y="195486"/>
            <a:ext cx="4124420" cy="2880320"/>
          </a:xfrm>
          <a:prstGeom prst="rect">
            <a:avLst/>
          </a:prstGeom>
        </p:spPr>
      </p:pic>
      <p:pic>
        <p:nvPicPr>
          <p:cNvPr id="5" name="Picture 4">
            <a:extLst>
              <a:ext uri="{FF2B5EF4-FFF2-40B4-BE49-F238E27FC236}">
                <a16:creationId xmlns:a16="http://schemas.microsoft.com/office/drawing/2014/main" id="{A430F549-4382-4038-8AA9-E5A0FAD293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563638"/>
            <a:ext cx="4321535" cy="3024336"/>
          </a:xfrm>
          <a:prstGeom prst="rect">
            <a:avLst/>
          </a:prstGeom>
        </p:spPr>
      </p:pic>
      <p:sp>
        <p:nvSpPr>
          <p:cNvPr id="7" name="TextBox 6">
            <a:extLst>
              <a:ext uri="{FF2B5EF4-FFF2-40B4-BE49-F238E27FC236}">
                <a16:creationId xmlns:a16="http://schemas.microsoft.com/office/drawing/2014/main" id="{8D67B399-D7D1-4BAA-91ED-6628D2D05D5B}"/>
              </a:ext>
            </a:extLst>
          </p:cNvPr>
          <p:cNvSpPr txBox="1"/>
          <p:nvPr/>
        </p:nvSpPr>
        <p:spPr>
          <a:xfrm>
            <a:off x="6156176" y="3579862"/>
            <a:ext cx="2063385" cy="400110"/>
          </a:xfrm>
          <a:prstGeom prst="rect">
            <a:avLst/>
          </a:prstGeom>
          <a:noFill/>
        </p:spPr>
        <p:txBody>
          <a:bodyPr wrap="none" rtlCol="0">
            <a:spAutoFit/>
          </a:bodyPr>
          <a:lstStyle/>
          <a:p>
            <a:r>
              <a:rPr lang="en-GB" sz="2000" b="1" i="1" dirty="0"/>
              <a:t>‘Inside and out’</a:t>
            </a:r>
          </a:p>
        </p:txBody>
      </p:sp>
    </p:spTree>
    <p:extLst>
      <p:ext uri="{BB962C8B-B14F-4D97-AF65-F5344CB8AC3E}">
        <p14:creationId xmlns:p14="http://schemas.microsoft.com/office/powerpoint/2010/main" val="1492520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E0B5A0-676B-46BA-865F-32409954A445}"/>
              </a:ext>
            </a:extLst>
          </p:cNvPr>
          <p:cNvSpPr>
            <a:spLocks noGrp="1"/>
          </p:cNvSpPr>
          <p:nvPr>
            <p:ph type="body" sz="quarter" idx="11"/>
          </p:nvPr>
        </p:nvSpPr>
        <p:spPr>
          <a:xfrm>
            <a:off x="539552" y="131690"/>
            <a:ext cx="7488832" cy="420701"/>
          </a:xfrm>
        </p:spPr>
        <p:txBody>
          <a:bodyPr/>
          <a:lstStyle/>
          <a:p>
            <a:pPr algn="ctr"/>
            <a:r>
              <a:rPr lang="en-GB" dirty="0"/>
              <a:t>Housing for the over 55’s – Redesigned….</a:t>
            </a:r>
          </a:p>
        </p:txBody>
      </p:sp>
      <p:pic>
        <p:nvPicPr>
          <p:cNvPr id="1028" name="Picture 4" descr="https://scontent-lhr3-1.xx.fbcdn.net/v/t1.0-9/p960x960/74570445_538431740313338_7274260580226039808_o.jpg?_nc_cat=103&amp;_nc_oc=AQnG4shKateaFnzp_aThN5nhnYRxDxC-ha00vfopc3pswrOjyzkJyzl48TQljeQ8oe4&amp;_nc_ht=scontent-lhr3-1.xx&amp;oh=fc6f63c2bd37903da2c2c243a5693f4d&amp;oe=5E8AF149">
            <a:extLst>
              <a:ext uri="{FF2B5EF4-FFF2-40B4-BE49-F238E27FC236}">
                <a16:creationId xmlns:a16="http://schemas.microsoft.com/office/drawing/2014/main" id="{429C8892-1B25-4C28-AD37-2B840B2DE27B}"/>
              </a:ext>
            </a:extLst>
          </p:cNvPr>
          <p:cNvPicPr>
            <a:picLocks noGrp="1" noChangeAspect="1" noChangeArrowheads="1"/>
          </p:cNvPicPr>
          <p:nvPr>
            <p:ph sz="quarter" idx="15"/>
          </p:nvPr>
        </p:nvPicPr>
        <p:blipFill>
          <a:blip r:embed="rId3" cstate="print">
            <a:extLst>
              <a:ext uri="{28A0092B-C50C-407E-A947-70E740481C1C}">
                <a14:useLocalDpi xmlns:a14="http://schemas.microsoft.com/office/drawing/2010/main" val="0"/>
              </a:ext>
            </a:extLst>
          </a:blip>
          <a:srcRect/>
          <a:stretch>
            <a:fillRect/>
          </a:stretch>
        </p:blipFill>
        <p:spPr bwMode="auto">
          <a:xfrm>
            <a:off x="122264" y="626960"/>
            <a:ext cx="2808287" cy="28082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may contain: indoor">
            <a:extLst>
              <a:ext uri="{FF2B5EF4-FFF2-40B4-BE49-F238E27FC236}">
                <a16:creationId xmlns:a16="http://schemas.microsoft.com/office/drawing/2014/main" id="{E677A47D-9C93-4771-9737-59205F949C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7323" y="634725"/>
            <a:ext cx="2921521" cy="19476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may contain: table and indoor">
            <a:extLst>
              <a:ext uri="{FF2B5EF4-FFF2-40B4-BE49-F238E27FC236}">
                <a16:creationId xmlns:a16="http://schemas.microsoft.com/office/drawing/2014/main" id="{9B2C5987-0299-4F40-A059-1D7AF4551B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2133" y="2918507"/>
            <a:ext cx="3049946" cy="20332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 photo description available.">
            <a:extLst>
              <a:ext uri="{FF2B5EF4-FFF2-40B4-BE49-F238E27FC236}">
                <a16:creationId xmlns:a16="http://schemas.microsoft.com/office/drawing/2014/main" id="{A12ADF75-8BDE-4D5E-B57E-4B45BEDDA0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98" y="624997"/>
            <a:ext cx="1871365" cy="20332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may contain: one or more people and indoor">
            <a:extLst>
              <a:ext uri="{FF2B5EF4-FFF2-40B4-BE49-F238E27FC236}">
                <a16:creationId xmlns:a16="http://schemas.microsoft.com/office/drawing/2014/main" id="{864726AC-03F5-41BA-B464-AD381A88BBE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3661" y="2627805"/>
            <a:ext cx="2766719" cy="184447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may contain: sky, cloud, tree, plant, shoes, outdoor and nature">
            <a:extLst>
              <a:ext uri="{FF2B5EF4-FFF2-40B4-BE49-F238E27FC236}">
                <a16:creationId xmlns:a16="http://schemas.microsoft.com/office/drawing/2014/main" id="{826EBE63-8A92-496F-AD12-CCF95D274B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552" y="3507854"/>
            <a:ext cx="2328615" cy="155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47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2012">
            <a:extLst>
              <a:ext uri="{FF2B5EF4-FFF2-40B4-BE49-F238E27FC236}">
                <a16:creationId xmlns:a16="http://schemas.microsoft.com/office/drawing/2014/main" id="{11771936-7C43-41B5-8C8A-402823419FCC}"/>
              </a:ext>
            </a:extLst>
          </p:cNvPr>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251520" y="313562"/>
            <a:ext cx="645449" cy="73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2013">
            <a:extLst>
              <a:ext uri="{FF2B5EF4-FFF2-40B4-BE49-F238E27FC236}">
                <a16:creationId xmlns:a16="http://schemas.microsoft.com/office/drawing/2014/main" id="{2741EC8F-91A0-44AF-98FB-7E66F5501F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2002" y="339514"/>
            <a:ext cx="645449" cy="80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5CA6CE7F-7C39-4DE4-87DB-8756460F5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9249" y="25857"/>
            <a:ext cx="4541583" cy="3440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1">
            <a:extLst>
              <a:ext uri="{FF2B5EF4-FFF2-40B4-BE49-F238E27FC236}">
                <a16:creationId xmlns:a16="http://schemas.microsoft.com/office/drawing/2014/main" id="{15428417-FDD4-4999-BE71-2BDD917C6B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574" y="1325859"/>
            <a:ext cx="899945" cy="53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00CC5DAD-070C-45D1-BB7F-2CA07744C2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0862" y="1592912"/>
            <a:ext cx="923385" cy="41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CEAD8A1B-0CCD-469D-A668-4D90409365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196" y="2004652"/>
            <a:ext cx="736699" cy="736699"/>
          </a:xfrm>
          <a:prstGeom prst="rect">
            <a:avLst/>
          </a:prstGeom>
        </p:spPr>
      </p:pic>
      <p:pic>
        <p:nvPicPr>
          <p:cNvPr id="16" name="Picture 13" descr="Dementia Awards 2014 Winner">
            <a:extLst>
              <a:ext uri="{FF2B5EF4-FFF2-40B4-BE49-F238E27FC236}">
                <a16:creationId xmlns:a16="http://schemas.microsoft.com/office/drawing/2014/main" id="{F92D98DF-4E0D-49A2-A4EB-81627E1A500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78594" y="264588"/>
            <a:ext cx="835484" cy="83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awards picture">
            <a:extLst>
              <a:ext uri="{FF2B5EF4-FFF2-40B4-BE49-F238E27FC236}">
                <a16:creationId xmlns:a16="http://schemas.microsoft.com/office/drawing/2014/main" id="{AEC3D41B-BDF5-4C3A-AB56-2E4D3EE07E2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51523" y="1190905"/>
            <a:ext cx="1187090" cy="3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a:extLst>
              <a:ext uri="{FF2B5EF4-FFF2-40B4-BE49-F238E27FC236}">
                <a16:creationId xmlns:a16="http://schemas.microsoft.com/office/drawing/2014/main" id="{7C591CDE-3601-4B4B-852B-0208AB30D2C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1340" y="1733082"/>
            <a:ext cx="779395" cy="62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CA518A56-7899-4CAF-944C-983A2C96C9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01914" y="2203400"/>
            <a:ext cx="736699" cy="736699"/>
          </a:xfrm>
          <a:prstGeom prst="rect">
            <a:avLst/>
          </a:prstGeom>
        </p:spPr>
      </p:pic>
      <p:sp>
        <p:nvSpPr>
          <p:cNvPr id="8" name="Rectangle 7">
            <a:extLst>
              <a:ext uri="{FF2B5EF4-FFF2-40B4-BE49-F238E27FC236}">
                <a16:creationId xmlns:a16="http://schemas.microsoft.com/office/drawing/2014/main" id="{B3F05420-7C1D-4FA1-BE5E-34F2FA3266D6}"/>
              </a:ext>
            </a:extLst>
          </p:cNvPr>
          <p:cNvSpPr/>
          <p:nvPr/>
        </p:nvSpPr>
        <p:spPr>
          <a:xfrm>
            <a:off x="2051720" y="3765654"/>
            <a:ext cx="5400600" cy="1015663"/>
          </a:xfrm>
          <a:prstGeom prst="rect">
            <a:avLst/>
          </a:prstGeom>
        </p:spPr>
        <p:txBody>
          <a:bodyPr wrap="square">
            <a:spAutoFit/>
          </a:bodyPr>
          <a:lstStyle/>
          <a:p>
            <a:pPr algn="ctr">
              <a:buFont typeface="Arial" panose="020B0604020202020204" pitchFamily="34" charset="0"/>
              <a:buNone/>
            </a:pPr>
            <a:r>
              <a:rPr lang="en-GB" altLang="en-US" sz="2000" b="1" dirty="0">
                <a:solidFill>
                  <a:srgbClr val="290048"/>
                </a:solidFill>
                <a:latin typeface="Arial" panose="020B0604020202020204" pitchFamily="34" charset="0"/>
                <a:sym typeface="Zapfino" charset="0"/>
              </a:rPr>
              <a:t>A national and regional award winning </a:t>
            </a:r>
          </a:p>
          <a:p>
            <a:pPr algn="ctr">
              <a:buFont typeface="Arial" panose="020B0604020202020204" pitchFamily="34" charset="0"/>
              <a:buNone/>
            </a:pPr>
            <a:r>
              <a:rPr lang="en-US" altLang="en-US" sz="2000" b="1" dirty="0">
                <a:solidFill>
                  <a:srgbClr val="290048"/>
                </a:solidFill>
                <a:latin typeface="Arial" panose="020B0604020202020204" pitchFamily="34" charset="0"/>
                <a:sym typeface="Zapfino" charset="0"/>
              </a:rPr>
              <a:t>Intergenerational Dementia Awareness Project</a:t>
            </a:r>
            <a:endParaRPr lang="en-GB" sz="2000" dirty="0"/>
          </a:p>
        </p:txBody>
      </p:sp>
      <p:sp>
        <p:nvSpPr>
          <p:cNvPr id="22" name="Rectangle 21">
            <a:extLst>
              <a:ext uri="{FF2B5EF4-FFF2-40B4-BE49-F238E27FC236}">
                <a16:creationId xmlns:a16="http://schemas.microsoft.com/office/drawing/2014/main" id="{2B4AAD91-2CBE-4066-95CA-4EF1B830744C}"/>
              </a:ext>
            </a:extLst>
          </p:cNvPr>
          <p:cNvSpPr/>
          <p:nvPr/>
        </p:nvSpPr>
        <p:spPr>
          <a:xfrm>
            <a:off x="3634970" y="3433735"/>
            <a:ext cx="2592288" cy="369332"/>
          </a:xfrm>
          <a:prstGeom prst="rect">
            <a:avLst/>
          </a:prstGeom>
        </p:spPr>
        <p:txBody>
          <a:bodyPr wrap="square">
            <a:spAutoFit/>
          </a:bodyPr>
          <a:lstStyle/>
          <a:p>
            <a:r>
              <a:rPr lang="en-US" altLang="en-US" b="1" dirty="0">
                <a:latin typeface="Arial" panose="020B0604020202020204" pitchFamily="34" charset="0"/>
              </a:rPr>
              <a:t>The Archie Project</a:t>
            </a:r>
            <a:endParaRPr lang="en-GB" b="1" dirty="0"/>
          </a:p>
        </p:txBody>
      </p:sp>
      <p:sp>
        <p:nvSpPr>
          <p:cNvPr id="23" name="Rectangle 22">
            <a:extLst>
              <a:ext uri="{FF2B5EF4-FFF2-40B4-BE49-F238E27FC236}">
                <a16:creationId xmlns:a16="http://schemas.microsoft.com/office/drawing/2014/main" id="{7BBBC35A-1966-48C7-93AC-F496E8712CA9}"/>
              </a:ext>
            </a:extLst>
          </p:cNvPr>
          <p:cNvSpPr/>
          <p:nvPr/>
        </p:nvSpPr>
        <p:spPr>
          <a:xfrm>
            <a:off x="126793" y="3026990"/>
            <a:ext cx="2091809" cy="1077218"/>
          </a:xfrm>
          <a:prstGeom prst="rect">
            <a:avLst/>
          </a:prstGeom>
        </p:spPr>
        <p:txBody>
          <a:bodyPr wrap="square">
            <a:spAutoFit/>
          </a:bodyPr>
          <a:lstStyle/>
          <a:p>
            <a:pPr>
              <a:buFont typeface="Arial" panose="020B0604020202020204" pitchFamily="34" charset="0"/>
              <a:buNone/>
            </a:pPr>
            <a:r>
              <a:rPr lang="en-GB" altLang="en-US" sz="1600" b="1" dirty="0">
                <a:solidFill>
                  <a:srgbClr val="290048"/>
                </a:solidFill>
                <a:latin typeface="Arial" panose="020B0604020202020204" pitchFamily="34" charset="0"/>
              </a:rPr>
              <a:t>Created to reduce the fear and stigma often associated with dementia</a:t>
            </a:r>
          </a:p>
        </p:txBody>
      </p:sp>
    </p:spTree>
    <p:extLst>
      <p:ext uri="{BB962C8B-B14F-4D97-AF65-F5344CB8AC3E}">
        <p14:creationId xmlns:p14="http://schemas.microsoft.com/office/powerpoint/2010/main" val="3753576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http://abbot-alphege.org.uk/wp-content/uploads/2016/09/logo-10.png">
            <a:hlinkClick r:id="rId3"/>
            <a:extLst>
              <a:ext uri="{FF2B5EF4-FFF2-40B4-BE49-F238E27FC236}">
                <a16:creationId xmlns:a16="http://schemas.microsoft.com/office/drawing/2014/main" id="{B2CED013-9FAF-40A3-BE6B-46278A95898D}"/>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4674195" y="1443204"/>
            <a:ext cx="1920240" cy="2252481"/>
          </a:xfrm>
          <a:prstGeom prst="rect">
            <a:avLst/>
          </a:prstGeom>
          <a:noFill/>
        </p:spPr>
      </p:pic>
      <p:cxnSp>
        <p:nvCxnSpPr>
          <p:cNvPr id="12" name="Straight Connector 11">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07559" y="1180415"/>
            <a:ext cx="0" cy="278267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Image result for reminiscence learning logo">
            <a:hlinkClick r:id="rId5"/>
            <a:extLst>
              <a:ext uri="{FF2B5EF4-FFF2-40B4-BE49-F238E27FC236}">
                <a16:creationId xmlns:a16="http://schemas.microsoft.com/office/drawing/2014/main" id="{EE391270-7A12-4722-B40A-AC21963AE05F}"/>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2515973" y="1609325"/>
            <a:ext cx="1920240" cy="1920240"/>
          </a:xfrm>
          <a:prstGeom prst="rect">
            <a:avLst/>
          </a:prstGeom>
          <a:noFill/>
        </p:spPr>
      </p:pic>
      <p:cxnSp>
        <p:nvCxnSpPr>
          <p:cNvPr id="14" name="Straight Connector 13">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4446" y="1180415"/>
            <a:ext cx="0" cy="278267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9179223-9800-4A56-8ECC-E55A8DB9E660}"/>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433113" y="1923678"/>
            <a:ext cx="1920240" cy="969720"/>
          </a:xfrm>
          <a:prstGeom prst="rect">
            <a:avLst/>
          </a:prstGeom>
          <a:noFill/>
        </p:spPr>
      </p:pic>
      <p:cxnSp>
        <p:nvCxnSpPr>
          <p:cNvPr id="16" name="Straight Connector 15">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17465" y="1180415"/>
            <a:ext cx="0" cy="278267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https://clubrunner.blob.core.windows.net/00000006631/Images/Bath_Rotary_logo_New.jpg">
            <a:hlinkClick r:id="" action="ppaction://noaction"/>
            <a:extLst>
              <a:ext uri="{FF2B5EF4-FFF2-40B4-BE49-F238E27FC236}">
                <a16:creationId xmlns:a16="http://schemas.microsoft.com/office/drawing/2014/main" id="{764E4411-E4F5-4E98-BD18-926402BCB24B}"/>
              </a:ext>
            </a:extLst>
          </p:cNvPr>
          <p:cNvPicPr/>
          <p:nvPr/>
        </p:nvPicPr>
        <p:blipFill>
          <a:blip r:embed="rId8" cstate="print">
            <a:extLst>
              <a:ext uri="{28A0092B-C50C-407E-A947-70E740481C1C}">
                <a14:useLocalDpi xmlns:a14="http://schemas.microsoft.com/office/drawing/2010/main" val="0"/>
              </a:ext>
            </a:extLst>
          </a:blip>
          <a:stretch>
            <a:fillRect/>
          </a:stretch>
        </p:blipFill>
        <p:spPr bwMode="auto">
          <a:xfrm>
            <a:off x="6840496" y="2089385"/>
            <a:ext cx="1920240" cy="960120"/>
          </a:xfrm>
          <a:prstGeom prst="rect">
            <a:avLst/>
          </a:prstGeom>
          <a:noFill/>
        </p:spPr>
      </p:pic>
      <p:pic>
        <p:nvPicPr>
          <p:cNvPr id="3" name="Picture 2">
            <a:extLst>
              <a:ext uri="{FF2B5EF4-FFF2-40B4-BE49-F238E27FC236}">
                <a16:creationId xmlns:a16="http://schemas.microsoft.com/office/drawing/2014/main" id="{D1FF6DED-F07C-486E-BF93-12A2FDC8D2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8" y="0"/>
            <a:ext cx="3168349" cy="1512168"/>
          </a:xfrm>
          <a:prstGeom prst="rect">
            <a:avLst/>
          </a:prstGeom>
        </p:spPr>
      </p:pic>
    </p:spTree>
    <p:extLst>
      <p:ext uri="{BB962C8B-B14F-4D97-AF65-F5344CB8AC3E}">
        <p14:creationId xmlns:p14="http://schemas.microsoft.com/office/powerpoint/2010/main" val="2058719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3E1194-C62A-439F-9A3A-D37B8D1092D1}"/>
              </a:ext>
            </a:extLst>
          </p:cNvPr>
          <p:cNvSpPr>
            <a:spLocks noGrp="1"/>
          </p:cNvSpPr>
          <p:nvPr>
            <p:ph type="body" sz="quarter" idx="11"/>
          </p:nvPr>
        </p:nvSpPr>
        <p:spPr>
          <a:xfrm>
            <a:off x="539552" y="128858"/>
            <a:ext cx="7488832" cy="450707"/>
          </a:xfrm>
        </p:spPr>
        <p:txBody>
          <a:bodyPr/>
          <a:lstStyle/>
          <a:p>
            <a:pPr algn="ctr"/>
            <a:r>
              <a:rPr lang="en-GB" dirty="0"/>
              <a:t>Activity Angels – Badminton Gardens – Pilot </a:t>
            </a:r>
          </a:p>
        </p:txBody>
      </p:sp>
      <p:pic>
        <p:nvPicPr>
          <p:cNvPr id="8" name="Picture 7">
            <a:extLst>
              <a:ext uri="{FF2B5EF4-FFF2-40B4-BE49-F238E27FC236}">
                <a16:creationId xmlns:a16="http://schemas.microsoft.com/office/drawing/2014/main" id="{C7C5134D-08FB-4FD0-99A0-C4DCE8F06E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130" y="666813"/>
            <a:ext cx="2496277" cy="1872208"/>
          </a:xfrm>
          <a:prstGeom prst="rect">
            <a:avLst/>
          </a:prstGeom>
        </p:spPr>
      </p:pic>
      <p:pic>
        <p:nvPicPr>
          <p:cNvPr id="10" name="Picture 9">
            <a:extLst>
              <a:ext uri="{FF2B5EF4-FFF2-40B4-BE49-F238E27FC236}">
                <a16:creationId xmlns:a16="http://schemas.microsoft.com/office/drawing/2014/main" id="{C8A3024C-A98A-4C1A-8C87-3BDF131CE0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790" y="2634725"/>
            <a:ext cx="2852936" cy="2139702"/>
          </a:xfrm>
          <a:prstGeom prst="rect">
            <a:avLst/>
          </a:prstGeom>
        </p:spPr>
      </p:pic>
      <p:graphicFrame>
        <p:nvGraphicFramePr>
          <p:cNvPr id="11" name="Object 10">
            <a:extLst>
              <a:ext uri="{FF2B5EF4-FFF2-40B4-BE49-F238E27FC236}">
                <a16:creationId xmlns:a16="http://schemas.microsoft.com/office/drawing/2014/main" id="{7AA204D9-553D-4012-972B-0949D26AF5C4}"/>
              </a:ext>
            </a:extLst>
          </p:cNvPr>
          <p:cNvGraphicFramePr>
            <a:graphicFrameLocks noChangeAspect="1"/>
          </p:cNvGraphicFramePr>
          <p:nvPr>
            <p:extLst>
              <p:ext uri="{D42A27DB-BD31-4B8C-83A1-F6EECF244321}">
                <p14:modId xmlns:p14="http://schemas.microsoft.com/office/powerpoint/2010/main" val="4171356860"/>
              </p:ext>
            </p:extLst>
          </p:nvPr>
        </p:nvGraphicFramePr>
        <p:xfrm>
          <a:off x="3155044" y="933514"/>
          <a:ext cx="1769009" cy="2478742"/>
        </p:xfrm>
        <a:graphic>
          <a:graphicData uri="http://schemas.openxmlformats.org/presentationml/2006/ole">
            <mc:AlternateContent xmlns:mc="http://schemas.openxmlformats.org/markup-compatibility/2006">
              <mc:Choice xmlns:v="urn:schemas-microsoft-com:vml" Requires="v">
                <p:oleObj spid="_x0000_s1141" name="Document" r:id="rId6" imgW="7523565" imgH="10538862" progId="Word.Document.12">
                  <p:embed/>
                </p:oleObj>
              </mc:Choice>
              <mc:Fallback>
                <p:oleObj name="Document" r:id="rId6" imgW="7523565" imgH="10538862" progId="Word.Document.12">
                  <p:embed/>
                  <p:pic>
                    <p:nvPicPr>
                      <p:cNvPr id="0" name=""/>
                      <p:cNvPicPr/>
                      <p:nvPr/>
                    </p:nvPicPr>
                    <p:blipFill>
                      <a:blip r:embed="rId7"/>
                      <a:stretch>
                        <a:fillRect/>
                      </a:stretch>
                    </p:blipFill>
                    <p:spPr>
                      <a:xfrm>
                        <a:off x="3155044" y="933514"/>
                        <a:ext cx="1769009" cy="2478742"/>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7718B255-ADA8-44CA-8F5B-28962FB15C5D}"/>
              </a:ext>
            </a:extLst>
          </p:cNvPr>
          <p:cNvSpPr txBox="1"/>
          <p:nvPr/>
        </p:nvSpPr>
        <p:spPr>
          <a:xfrm rot="20866668">
            <a:off x="4966143" y="1418250"/>
            <a:ext cx="1736373" cy="369332"/>
          </a:xfrm>
          <a:prstGeom prst="rect">
            <a:avLst/>
          </a:prstGeom>
          <a:noFill/>
        </p:spPr>
        <p:txBody>
          <a:bodyPr wrap="none" rtlCol="0">
            <a:spAutoFit/>
          </a:bodyPr>
          <a:lstStyle/>
          <a:p>
            <a:r>
              <a:rPr lang="en-GB" dirty="0"/>
              <a:t>Armchair travel</a:t>
            </a:r>
          </a:p>
        </p:txBody>
      </p:sp>
      <p:sp>
        <p:nvSpPr>
          <p:cNvPr id="18" name="Rectangle 17">
            <a:extLst>
              <a:ext uri="{FF2B5EF4-FFF2-40B4-BE49-F238E27FC236}">
                <a16:creationId xmlns:a16="http://schemas.microsoft.com/office/drawing/2014/main" id="{42EDCC53-461B-45FD-B4DB-71FB2DF2EFD2}"/>
              </a:ext>
            </a:extLst>
          </p:cNvPr>
          <p:cNvSpPr/>
          <p:nvPr/>
        </p:nvSpPr>
        <p:spPr>
          <a:xfrm rot="763437">
            <a:off x="6416230" y="876569"/>
            <a:ext cx="2946536" cy="584775"/>
          </a:xfrm>
          <a:prstGeom prst="rect">
            <a:avLst/>
          </a:prstGeom>
          <a:noFill/>
        </p:spPr>
        <p:txBody>
          <a:bodyPr wrap="square" lIns="91440" tIns="45720" rIns="91440" bIns="45720">
            <a:spAutoFit/>
          </a:bodyPr>
          <a:lstStyle/>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Music &amp; Fun</a:t>
            </a:r>
            <a:endPar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9" name="Rectangle 18">
            <a:extLst>
              <a:ext uri="{FF2B5EF4-FFF2-40B4-BE49-F238E27FC236}">
                <a16:creationId xmlns:a16="http://schemas.microsoft.com/office/drawing/2014/main" id="{3912300F-7FA2-4D54-B958-2A3BDA9E63DD}"/>
              </a:ext>
            </a:extLst>
          </p:cNvPr>
          <p:cNvSpPr/>
          <p:nvPr/>
        </p:nvSpPr>
        <p:spPr>
          <a:xfrm rot="727413">
            <a:off x="965529" y="2404886"/>
            <a:ext cx="2403222" cy="523220"/>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rPr>
              <a:t>Arts &amp; Crafts</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20" name="Rectangle 19">
            <a:extLst>
              <a:ext uri="{FF2B5EF4-FFF2-40B4-BE49-F238E27FC236}">
                <a16:creationId xmlns:a16="http://schemas.microsoft.com/office/drawing/2014/main" id="{27A6372B-FB88-4946-8D32-1D305AA6C1F9}"/>
              </a:ext>
            </a:extLst>
          </p:cNvPr>
          <p:cNvSpPr/>
          <p:nvPr/>
        </p:nvSpPr>
        <p:spPr>
          <a:xfrm rot="21377823">
            <a:off x="1333682" y="4512816"/>
            <a:ext cx="2824030"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effectLst/>
              </a:rPr>
              <a:t>Reminiscence</a:t>
            </a:r>
          </a:p>
        </p:txBody>
      </p:sp>
      <p:sp>
        <p:nvSpPr>
          <p:cNvPr id="21" name="Rectangle 20">
            <a:extLst>
              <a:ext uri="{FF2B5EF4-FFF2-40B4-BE49-F238E27FC236}">
                <a16:creationId xmlns:a16="http://schemas.microsoft.com/office/drawing/2014/main" id="{D820166E-FB46-4590-B386-CC2F4DE8EBCE}"/>
              </a:ext>
            </a:extLst>
          </p:cNvPr>
          <p:cNvSpPr/>
          <p:nvPr/>
        </p:nvSpPr>
        <p:spPr>
          <a:xfrm>
            <a:off x="4424614" y="432305"/>
            <a:ext cx="1883039" cy="584775"/>
          </a:xfrm>
          <a:prstGeom prst="rect">
            <a:avLst/>
          </a:prstGeom>
          <a:noFill/>
        </p:spPr>
        <p:txBody>
          <a:bodyPr wrap="square" lIns="91440" tIns="45720" rIns="91440" bIns="45720">
            <a:spAutoFit/>
          </a:bodyPr>
          <a:lstStyle/>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Cooking</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2" name="Rectangle 21">
            <a:extLst>
              <a:ext uri="{FF2B5EF4-FFF2-40B4-BE49-F238E27FC236}">
                <a16:creationId xmlns:a16="http://schemas.microsoft.com/office/drawing/2014/main" id="{7285669A-74C3-4992-8801-68932E2A5443}"/>
              </a:ext>
            </a:extLst>
          </p:cNvPr>
          <p:cNvSpPr/>
          <p:nvPr/>
        </p:nvSpPr>
        <p:spPr>
          <a:xfrm>
            <a:off x="2875979" y="3816208"/>
            <a:ext cx="2270328" cy="461665"/>
          </a:xfrm>
          <a:prstGeom prst="rect">
            <a:avLst/>
          </a:prstGeom>
          <a:noFill/>
        </p:spPr>
        <p:txBody>
          <a:bodyPr wrap="square" lIns="91440" tIns="45720" rIns="91440" bIns="45720">
            <a:spAutoFit/>
          </a:bodyPr>
          <a:lstStyle/>
          <a:p>
            <a:pPr algn="ctr"/>
            <a:r>
              <a:rPr lang="en-US" sz="2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Lifestyle work</a:t>
            </a:r>
          </a:p>
        </p:txBody>
      </p:sp>
      <p:graphicFrame>
        <p:nvGraphicFramePr>
          <p:cNvPr id="23" name="Object 22">
            <a:extLst>
              <a:ext uri="{FF2B5EF4-FFF2-40B4-BE49-F238E27FC236}">
                <a16:creationId xmlns:a16="http://schemas.microsoft.com/office/drawing/2014/main" id="{6455C1DE-5E44-4F66-B15A-F8C59FF9B001}"/>
              </a:ext>
            </a:extLst>
          </p:cNvPr>
          <p:cNvGraphicFramePr>
            <a:graphicFrameLocks noChangeAspect="1"/>
          </p:cNvGraphicFramePr>
          <p:nvPr>
            <p:extLst>
              <p:ext uri="{D42A27DB-BD31-4B8C-83A1-F6EECF244321}">
                <p14:modId xmlns:p14="http://schemas.microsoft.com/office/powerpoint/2010/main" val="3432490703"/>
              </p:ext>
            </p:extLst>
          </p:nvPr>
        </p:nvGraphicFramePr>
        <p:xfrm>
          <a:off x="4938418" y="2528524"/>
          <a:ext cx="1762517" cy="2575368"/>
        </p:xfrm>
        <a:graphic>
          <a:graphicData uri="http://schemas.openxmlformats.org/presentationml/2006/ole">
            <mc:AlternateContent xmlns:mc="http://schemas.openxmlformats.org/markup-compatibility/2006">
              <mc:Choice xmlns:v="urn:schemas-microsoft-com:vml" Requires="v">
                <p:oleObj spid="_x0000_s1142" name="Document" r:id="rId8" imgW="6675256" imgH="9757498" progId="Word.Document.12">
                  <p:embed/>
                </p:oleObj>
              </mc:Choice>
              <mc:Fallback>
                <p:oleObj name="Document" r:id="rId8" imgW="6675256" imgH="9757498" progId="Word.Document.12">
                  <p:embed/>
                  <p:pic>
                    <p:nvPicPr>
                      <p:cNvPr id="0" name=""/>
                      <p:cNvPicPr/>
                      <p:nvPr/>
                    </p:nvPicPr>
                    <p:blipFill>
                      <a:blip r:embed="rId9"/>
                      <a:stretch>
                        <a:fillRect/>
                      </a:stretch>
                    </p:blipFill>
                    <p:spPr>
                      <a:xfrm>
                        <a:off x="4938418" y="2528524"/>
                        <a:ext cx="1762517" cy="257536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31DFF439-608B-4CE2-8E79-D9B6F92FEB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5213" y="1635646"/>
            <a:ext cx="2339847" cy="2478742"/>
          </a:xfrm>
          <a:prstGeom prst="rect">
            <a:avLst/>
          </a:prstGeom>
        </p:spPr>
      </p:pic>
    </p:spTree>
    <p:extLst>
      <p:ext uri="{BB962C8B-B14F-4D97-AF65-F5344CB8AC3E}">
        <p14:creationId xmlns:p14="http://schemas.microsoft.com/office/powerpoint/2010/main" val="308740538"/>
      </p:ext>
    </p:extLst>
  </p:cSld>
  <p:clrMapOvr>
    <a:masterClrMapping/>
  </p:clrMapOvr>
</p:sld>
</file>

<file path=ppt/theme/theme1.xml><?xml version="1.0" encoding="utf-8"?>
<a:theme xmlns:a="http://schemas.openxmlformats.org/drawingml/2006/main" name="Office Theme">
  <a:themeElements>
    <a:clrScheme name="Anchor">
      <a:dk1>
        <a:sysClr val="windowText" lastClr="000000"/>
      </a:dk1>
      <a:lt1>
        <a:sysClr val="window" lastClr="FFFFFF"/>
      </a:lt1>
      <a:dk2>
        <a:srgbClr val="FFFFFF"/>
      </a:dk2>
      <a:lt2>
        <a:srgbClr val="FFFFFF"/>
      </a:lt2>
      <a:accent1>
        <a:srgbClr val="2E1D67"/>
      </a:accent1>
      <a:accent2>
        <a:srgbClr val="EB6012"/>
      </a:accent2>
      <a:accent3>
        <a:srgbClr val="823C8B"/>
      </a:accent3>
      <a:accent4>
        <a:srgbClr val="B289BE"/>
      </a:accent4>
      <a:accent5>
        <a:srgbClr val="009F98"/>
      </a:accent5>
      <a:accent6>
        <a:srgbClr val="2E1D67"/>
      </a:accent6>
      <a:hlink>
        <a:srgbClr val="2E1D67"/>
      </a:hlink>
      <a:folHlink>
        <a:srgbClr val="0000FF"/>
      </a:folHlink>
    </a:clrScheme>
    <a:fontScheme name="Anchor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32C2167B-E1D8-4351-BB7F-C087A7E02DA5}" vid="{9FDFA244-948D-47B5-8FE7-D8D0702CFF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D2CA70CA811A4C9F18DA57CEC52A38" ma:contentTypeVersion="10" ma:contentTypeDescription="Create a new document." ma:contentTypeScope="" ma:versionID="eb77b47be9ce329ef3243f76179df2e3">
  <xsd:schema xmlns:xsd="http://www.w3.org/2001/XMLSchema" xmlns:xs="http://www.w3.org/2001/XMLSchema" xmlns:p="http://schemas.microsoft.com/office/2006/metadata/properties" xmlns:ns2="3e6cab67-71e1-43fe-bf44-962cf23444a2" xmlns:ns3="22d97ed3-d2a5-4c55-aaa9-0f8d366c11e6" targetNamespace="http://schemas.microsoft.com/office/2006/metadata/properties" ma:root="true" ma:fieldsID="ce6cdf38a8f1a12195fb6d39bc502dfe" ns2:_="" ns3:_="">
    <xsd:import namespace="3e6cab67-71e1-43fe-bf44-962cf23444a2"/>
    <xsd:import namespace="22d97ed3-d2a5-4c55-aaa9-0f8d366c11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6cab67-71e1-43fe-bf44-962cf23444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d97ed3-d2a5-4c55-aaa9-0f8d366c11e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5A7924-ABD0-4B7F-8EBD-B41DE8AC4A82}">
  <ds:schemaRefs>
    <ds:schemaRef ds:uri="http://schemas.microsoft.com/sharepoint/v3/contenttype/forms"/>
  </ds:schemaRefs>
</ds:datastoreItem>
</file>

<file path=customXml/itemProps2.xml><?xml version="1.0" encoding="utf-8"?>
<ds:datastoreItem xmlns:ds="http://schemas.openxmlformats.org/officeDocument/2006/customXml" ds:itemID="{70EA7FDA-5A01-45B1-AE1B-318BA0244133}"/>
</file>

<file path=customXml/itemProps3.xml><?xml version="1.0" encoding="utf-8"?>
<ds:datastoreItem xmlns:ds="http://schemas.openxmlformats.org/officeDocument/2006/customXml" ds:itemID="{D8E9B612-4061-4721-B815-1347A68B0872}">
  <ds:schemaRefs>
    <ds:schemaRef ds:uri="http://schemas.microsoft.com/office/2006/documentManagement/types"/>
    <ds:schemaRef ds:uri="http://purl.org/dc/elements/1.1/"/>
    <ds:schemaRef ds:uri="http://schemas.microsoft.com/office/infopath/2007/PartnerControls"/>
    <ds:schemaRef ds:uri="a5d936f2-ab50-48ad-aa67-0ba0422868b2"/>
    <ds:schemaRef ds:uri="http://www.w3.org/XML/1998/namespace"/>
    <ds:schemaRef ds:uri="http://purl.org/dc/terms/"/>
    <ds:schemaRef ds:uri="http://schemas.microsoft.com/office/2006/metadata/properti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561</TotalTime>
  <Words>2328</Words>
  <Application>Microsoft Office PowerPoint</Application>
  <PresentationFormat>On-screen Show (16:9)</PresentationFormat>
  <Paragraphs>127</Paragraphs>
  <Slides>11</Slides>
  <Notes>11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8" baseType="lpstr">
      <vt:lpstr>Arial</vt:lpstr>
      <vt:lpstr>Arial Black</vt:lpstr>
      <vt:lpstr>Arial Nova</vt:lpstr>
      <vt:lpstr>Arial Rounded MT Bold</vt:lpstr>
      <vt:lpstr>Calibri</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Garlick Kirstie</dc:creator>
  <cp:lastModifiedBy>Garlick Kirstie</cp:lastModifiedBy>
  <cp:revision>60</cp:revision>
  <cp:lastPrinted>2019-11-21T11:34:01Z</cp:lastPrinted>
  <dcterms:created xsi:type="dcterms:W3CDTF">2019-11-19T12:42:59Z</dcterms:created>
  <dcterms:modified xsi:type="dcterms:W3CDTF">2019-11-25T10:43:49Z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0x01010037D2CA70CA811A4C9F18DA57CEC52A38</vt:lpwstr>
  </property>
</Properties>
</file>