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86" r:id="rId6"/>
    <p:sldId id="259" r:id="rId7"/>
    <p:sldId id="289" r:id="rId8"/>
    <p:sldId id="279" r:id="rId9"/>
    <p:sldId id="285" r:id="rId10"/>
    <p:sldId id="281" r:id="rId11"/>
    <p:sldId id="287" r:id="rId12"/>
    <p:sldId id="290" r:id="rId13"/>
    <p:sldId id="284" r:id="rId1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3" d="100"/>
          <a:sy n="63" d="100"/>
        </p:scale>
        <p:origin x="5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Fox" userId="5d3c37f3-95f6-4888-a524-0ec9b88bc512" providerId="ADAL" clId="{9FB6E57A-61CB-4751-9121-5F8EE34BCB2B}"/>
    <pc:docChg chg="modSld">
      <pc:chgData name="Sophie Fox" userId="5d3c37f3-95f6-4888-a524-0ec9b88bc512" providerId="ADAL" clId="{9FB6E57A-61CB-4751-9121-5F8EE34BCB2B}" dt="2019-11-29T12:33:41.092" v="12" actId="20577"/>
      <pc:docMkLst>
        <pc:docMk/>
      </pc:docMkLst>
      <pc:sldChg chg="modSp">
        <pc:chgData name="Sophie Fox" userId="5d3c37f3-95f6-4888-a524-0ec9b88bc512" providerId="ADAL" clId="{9FB6E57A-61CB-4751-9121-5F8EE34BCB2B}" dt="2019-11-29T12:33:41.092" v="12" actId="20577"/>
        <pc:sldMkLst>
          <pc:docMk/>
          <pc:sldMk cId="746188403" sldId="256"/>
        </pc:sldMkLst>
        <pc:spChg chg="mod">
          <ac:chgData name="Sophie Fox" userId="5d3c37f3-95f6-4888-a524-0ec9b88bc512" providerId="ADAL" clId="{9FB6E57A-61CB-4751-9121-5F8EE34BCB2B}" dt="2019-11-29T12:33:41.092" v="12" actId="20577"/>
          <ac:spMkLst>
            <pc:docMk/>
            <pc:sldMk cId="746188403" sldId="256"/>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A4371-C53F-4E2B-8203-E64B97F5101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AF614CDC-C97C-42E3-83AC-7369CD38E2E6}">
      <dgm:prSet phldrT="[Text]"/>
      <dgm:spPr>
        <a:xfrm>
          <a:off x="2124064" y="232126"/>
          <a:ext cx="1860500" cy="455293"/>
        </a:xfrm>
        <a:prstGeom prst="rect">
          <a:avLst/>
        </a:prstGeom>
        <a:solidFill>
          <a:srgbClr val="0072C6">
            <a:hueOff val="0"/>
            <a:satOff val="0"/>
            <a:lumOff val="0"/>
            <a:alphaOff val="0"/>
          </a:srgbClr>
        </a:solidFill>
        <a:ln w="25400" cap="flat" cmpd="sng" algn="ctr">
          <a:solidFill>
            <a:srgbClr val="0072C6">
              <a:hueOff val="0"/>
              <a:satOff val="0"/>
              <a:lumOff val="0"/>
              <a:alphaOff val="0"/>
            </a:srgbClr>
          </a:solidFill>
          <a:prstDash val="solid"/>
        </a:ln>
        <a:effectLst/>
      </dgm:spPr>
      <dgm:t>
        <a:bodyPr/>
        <a:lstStyle/>
        <a:p>
          <a:r>
            <a:rPr lang="en-GB" b="1" dirty="0">
              <a:solidFill>
                <a:srgbClr val="230000"/>
              </a:solidFill>
              <a:latin typeface="Arial"/>
              <a:ea typeface="+mn-ea"/>
              <a:cs typeface="+mn-cs"/>
            </a:rPr>
            <a:t>Integrated Health and Care</a:t>
          </a:r>
        </a:p>
      </dgm:t>
    </dgm:pt>
    <dgm:pt modelId="{6655BA08-416B-4C65-9927-EC2DF90B143F}" type="parTrans" cxnId="{9FB1EDEB-AD82-46E0-B780-8177CB85EDEB}">
      <dgm:prSet/>
      <dgm:spPr/>
      <dgm:t>
        <a:bodyPr/>
        <a:lstStyle/>
        <a:p>
          <a:endParaRPr lang="en-GB"/>
        </a:p>
      </dgm:t>
    </dgm:pt>
    <dgm:pt modelId="{C5855AC0-735C-4DC6-A496-23F0FB25C12A}" type="sibTrans" cxnId="{9FB1EDEB-AD82-46E0-B780-8177CB85EDEB}">
      <dgm:prSet/>
      <dgm:spPr/>
      <dgm:t>
        <a:bodyPr/>
        <a:lstStyle/>
        <a:p>
          <a:endParaRPr lang="en-GB"/>
        </a:p>
      </dgm:t>
    </dgm:pt>
    <dgm:pt modelId="{CC6CB858-CC58-4117-97A0-932CC38F769E}">
      <dgm:prSet phldrT="[Text]"/>
      <dgm:spPr>
        <a:xfrm>
          <a:off x="2124064"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GB" dirty="0">
            <a:solidFill>
              <a:srgbClr val="230000">
                <a:hueOff val="0"/>
                <a:satOff val="0"/>
                <a:lumOff val="0"/>
                <a:alphaOff val="0"/>
              </a:srgbClr>
            </a:solidFill>
            <a:latin typeface="Arial"/>
            <a:ea typeface="+mn-ea"/>
            <a:cs typeface="+mn-cs"/>
          </a:endParaRPr>
        </a:p>
      </dgm:t>
    </dgm:pt>
    <dgm:pt modelId="{9E681EDE-47B2-4FD0-A92D-7360ED743197}" type="parTrans" cxnId="{4F0D58A6-FDEA-42B7-9E66-07DD3D4810CC}">
      <dgm:prSet/>
      <dgm:spPr/>
      <dgm:t>
        <a:bodyPr/>
        <a:lstStyle/>
        <a:p>
          <a:endParaRPr lang="en-GB"/>
        </a:p>
      </dgm:t>
    </dgm:pt>
    <dgm:pt modelId="{16158460-CC94-4C24-815B-CC5AFA700903}" type="sibTrans" cxnId="{4F0D58A6-FDEA-42B7-9E66-07DD3D4810CC}">
      <dgm:prSet/>
      <dgm:spPr/>
      <dgm:t>
        <a:bodyPr/>
        <a:lstStyle/>
        <a:p>
          <a:endParaRPr lang="en-GB"/>
        </a:p>
      </dgm:t>
    </dgm:pt>
    <dgm:pt modelId="{F9354E14-B9EF-44C8-B57D-8DF1EC1705AA}">
      <dgm:prSet phldrT="[Text]"/>
      <dgm:spPr>
        <a:xfrm>
          <a:off x="4245035" y="232126"/>
          <a:ext cx="1860500" cy="455293"/>
        </a:xfrm>
        <a:prstGeom prst="rect">
          <a:avLst/>
        </a:prstGeom>
        <a:solidFill>
          <a:srgbClr val="0072C6">
            <a:hueOff val="0"/>
            <a:satOff val="0"/>
            <a:lumOff val="0"/>
            <a:alphaOff val="0"/>
          </a:srgbClr>
        </a:solidFill>
        <a:ln w="25400" cap="flat" cmpd="sng" algn="ctr">
          <a:solidFill>
            <a:srgbClr val="0072C6">
              <a:hueOff val="0"/>
              <a:satOff val="0"/>
              <a:lumOff val="0"/>
              <a:alphaOff val="0"/>
            </a:srgbClr>
          </a:solidFill>
          <a:prstDash val="solid"/>
        </a:ln>
        <a:effectLst/>
      </dgm:spPr>
      <dgm:t>
        <a:bodyPr/>
        <a:lstStyle/>
        <a:p>
          <a:r>
            <a:rPr lang="en-GB" b="1" dirty="0">
              <a:solidFill>
                <a:srgbClr val="230000"/>
              </a:solidFill>
              <a:latin typeface="Arial"/>
              <a:ea typeface="+mn-ea"/>
              <a:cs typeface="+mn-cs"/>
            </a:rPr>
            <a:t>Children and Young People</a:t>
          </a:r>
        </a:p>
      </dgm:t>
    </dgm:pt>
    <dgm:pt modelId="{6544F3F9-FB48-4120-B2B0-D4F332F177E6}" type="parTrans" cxnId="{616BCCC9-8D9A-4D96-9B15-2ECAC9858BAA}">
      <dgm:prSet/>
      <dgm:spPr/>
      <dgm:t>
        <a:bodyPr/>
        <a:lstStyle/>
        <a:p>
          <a:endParaRPr lang="en-GB"/>
        </a:p>
      </dgm:t>
    </dgm:pt>
    <dgm:pt modelId="{B76E420A-9A36-4C56-9710-7789ACB898C4}" type="sibTrans" cxnId="{616BCCC9-8D9A-4D96-9B15-2ECAC9858BAA}">
      <dgm:prSet/>
      <dgm:spPr/>
      <dgm:t>
        <a:bodyPr/>
        <a:lstStyle/>
        <a:p>
          <a:endParaRPr lang="en-GB"/>
        </a:p>
      </dgm:t>
    </dgm:pt>
    <dgm:pt modelId="{86621C2E-8005-4125-A85A-7A27FC9385AD}">
      <dgm:prSet phldrT="[Text]"/>
      <dgm:spPr>
        <a:xfrm>
          <a:off x="4258821" y="698239"/>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r>
            <a:rPr lang="en-GB" dirty="0">
              <a:solidFill>
                <a:srgbClr val="230000">
                  <a:hueOff val="0"/>
                  <a:satOff val="0"/>
                  <a:lumOff val="0"/>
                  <a:alphaOff val="0"/>
                </a:srgbClr>
              </a:solidFill>
              <a:latin typeface="Arial"/>
              <a:ea typeface="+mn-ea"/>
              <a:cs typeface="+mn-cs"/>
            </a:rPr>
            <a:t>Early Help Gateway</a:t>
          </a:r>
        </a:p>
      </dgm:t>
    </dgm:pt>
    <dgm:pt modelId="{28F0C161-C315-4CDD-B031-AEA2C02586EE}" type="parTrans" cxnId="{00D55288-63B8-4206-904F-3A50A9C6079B}">
      <dgm:prSet/>
      <dgm:spPr/>
      <dgm:t>
        <a:bodyPr/>
        <a:lstStyle/>
        <a:p>
          <a:endParaRPr lang="en-GB"/>
        </a:p>
      </dgm:t>
    </dgm:pt>
    <dgm:pt modelId="{776982B3-ED1E-4403-AA1F-398752D4835B}" type="sibTrans" cxnId="{00D55288-63B8-4206-904F-3A50A9C6079B}">
      <dgm:prSet/>
      <dgm:spPr/>
      <dgm:t>
        <a:bodyPr/>
        <a:lstStyle/>
        <a:p>
          <a:endParaRPr lang="en-GB"/>
        </a:p>
      </dgm:t>
    </dgm:pt>
    <dgm:pt modelId="{9DAC0D00-A6BB-4D04-83C7-3A060A6611E9}">
      <dgm:prSet phldrT="[Text]"/>
      <dgm:spPr>
        <a:xfrm>
          <a:off x="4258821" y="698239"/>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r>
            <a:rPr lang="en-GB" dirty="0">
              <a:solidFill>
                <a:srgbClr val="230000">
                  <a:hueOff val="0"/>
                  <a:satOff val="0"/>
                  <a:lumOff val="0"/>
                  <a:alphaOff val="0"/>
                </a:srgbClr>
              </a:solidFill>
              <a:latin typeface="Arial"/>
              <a:ea typeface="+mn-ea"/>
              <a:cs typeface="+mn-cs"/>
            </a:rPr>
            <a:t>Children’s Social Care- End to End Review</a:t>
          </a:r>
        </a:p>
      </dgm:t>
    </dgm:pt>
    <dgm:pt modelId="{64A50198-A6A2-4162-A5CF-592AB343D2D4}" type="parTrans" cxnId="{585E6B52-2840-4684-A9E6-6C3ED0A17E51}">
      <dgm:prSet/>
      <dgm:spPr/>
      <dgm:t>
        <a:bodyPr/>
        <a:lstStyle/>
        <a:p>
          <a:endParaRPr lang="en-GB"/>
        </a:p>
      </dgm:t>
    </dgm:pt>
    <dgm:pt modelId="{6832B2DF-94CD-4268-9B8F-60804EA98F2E}" type="sibTrans" cxnId="{585E6B52-2840-4684-A9E6-6C3ED0A17E51}">
      <dgm:prSet/>
      <dgm:spPr/>
      <dgm:t>
        <a:bodyPr/>
        <a:lstStyle/>
        <a:p>
          <a:endParaRPr lang="en-GB"/>
        </a:p>
      </dgm:t>
    </dgm:pt>
    <dgm:pt modelId="{E3BF8101-B19C-4966-8118-7A8768D9DB72}">
      <dgm:prSet phldrT="[Text]"/>
      <dgm:spPr>
        <a:xfrm>
          <a:off x="6366005" y="232126"/>
          <a:ext cx="1860500" cy="455293"/>
        </a:xfrm>
        <a:prstGeom prst="rect">
          <a:avLst/>
        </a:prstGeom>
        <a:solidFill>
          <a:srgbClr val="0072C6">
            <a:hueOff val="0"/>
            <a:satOff val="0"/>
            <a:lumOff val="0"/>
            <a:alphaOff val="0"/>
          </a:srgbClr>
        </a:solidFill>
        <a:ln w="25400" cap="flat" cmpd="sng" algn="ctr">
          <a:solidFill>
            <a:srgbClr val="0072C6">
              <a:hueOff val="0"/>
              <a:satOff val="0"/>
              <a:lumOff val="0"/>
              <a:alphaOff val="0"/>
            </a:srgbClr>
          </a:solidFill>
          <a:prstDash val="solid"/>
        </a:ln>
        <a:effectLst/>
      </dgm:spPr>
      <dgm:t>
        <a:bodyPr/>
        <a:lstStyle/>
        <a:p>
          <a:r>
            <a:rPr lang="en-GB" b="1" dirty="0">
              <a:solidFill>
                <a:srgbClr val="230000"/>
              </a:solidFill>
              <a:latin typeface="Arial"/>
              <a:ea typeface="+mn-ea"/>
              <a:cs typeface="+mn-cs"/>
            </a:rPr>
            <a:t>Integrated System of Health and Wellbeing </a:t>
          </a:r>
        </a:p>
      </dgm:t>
    </dgm:pt>
    <dgm:pt modelId="{C7231520-F6DD-4DD5-8D94-78F819792E80}" type="parTrans" cxnId="{EF373FF7-E840-4E1B-9747-65491647B837}">
      <dgm:prSet/>
      <dgm:spPr/>
      <dgm:t>
        <a:bodyPr/>
        <a:lstStyle/>
        <a:p>
          <a:endParaRPr lang="en-GB"/>
        </a:p>
      </dgm:t>
    </dgm:pt>
    <dgm:pt modelId="{BC99F7DF-2082-407C-AF37-5FA2B3873F5A}" type="sibTrans" cxnId="{EF373FF7-E840-4E1B-9747-65491647B837}">
      <dgm:prSet/>
      <dgm:spPr/>
      <dgm:t>
        <a:bodyPr/>
        <a:lstStyle/>
        <a:p>
          <a:endParaRPr lang="en-GB"/>
        </a:p>
      </dgm:t>
    </dgm:pt>
    <dgm:pt modelId="{F1C2B6C9-84C8-4FC2-86B4-74C27962069F}">
      <dgm:prSet phldrT="[Text]" custT="1"/>
      <dgm:spPr>
        <a:xfrm>
          <a:off x="6366005"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GB" sz="1300" dirty="0">
            <a:solidFill>
              <a:srgbClr val="230000">
                <a:hueOff val="0"/>
                <a:satOff val="0"/>
                <a:lumOff val="0"/>
                <a:alphaOff val="0"/>
              </a:srgbClr>
            </a:solidFill>
            <a:latin typeface="Arial"/>
            <a:ea typeface="+mn-ea"/>
            <a:cs typeface="+mn-cs"/>
          </a:endParaRPr>
        </a:p>
      </dgm:t>
    </dgm:pt>
    <dgm:pt modelId="{DB2C09A1-DDFE-45E1-9A97-41205CD22620}" type="parTrans" cxnId="{9452C147-DCD4-48FC-819E-521350294E73}">
      <dgm:prSet/>
      <dgm:spPr/>
      <dgm:t>
        <a:bodyPr/>
        <a:lstStyle/>
        <a:p>
          <a:endParaRPr lang="en-GB"/>
        </a:p>
      </dgm:t>
    </dgm:pt>
    <dgm:pt modelId="{3DCD8D2B-C713-4E9F-8ADC-986CA93CC686}" type="sibTrans" cxnId="{9452C147-DCD4-48FC-819E-521350294E73}">
      <dgm:prSet/>
      <dgm:spPr/>
      <dgm:t>
        <a:bodyPr/>
        <a:lstStyle/>
        <a:p>
          <a:endParaRPr lang="en-GB"/>
        </a:p>
      </dgm:t>
    </dgm:pt>
    <dgm:pt modelId="{9BD08EF1-E0B5-4E5C-B9F8-3DE3183BD574}">
      <dgm:prSet/>
      <dgm:spPr>
        <a:xfrm>
          <a:off x="3094" y="232126"/>
          <a:ext cx="1860500" cy="455293"/>
        </a:xfrm>
        <a:prstGeom prst="rect">
          <a:avLst/>
        </a:prstGeom>
        <a:solidFill>
          <a:srgbClr val="0072C6">
            <a:hueOff val="0"/>
            <a:satOff val="0"/>
            <a:lumOff val="0"/>
            <a:alphaOff val="0"/>
          </a:srgbClr>
        </a:solidFill>
        <a:ln w="25400" cap="flat" cmpd="sng" algn="ctr">
          <a:solidFill>
            <a:srgbClr val="0072C6">
              <a:hueOff val="0"/>
              <a:satOff val="0"/>
              <a:lumOff val="0"/>
              <a:alphaOff val="0"/>
            </a:srgbClr>
          </a:solidFill>
          <a:prstDash val="solid"/>
        </a:ln>
        <a:effectLst/>
      </dgm:spPr>
      <dgm:t>
        <a:bodyPr/>
        <a:lstStyle/>
        <a:p>
          <a:r>
            <a:rPr lang="en-GB" b="1" dirty="0">
              <a:solidFill>
                <a:srgbClr val="230000"/>
              </a:solidFill>
              <a:latin typeface="Arial"/>
              <a:ea typeface="+mn-ea"/>
              <a:cs typeface="+mn-cs"/>
            </a:rPr>
            <a:t>Integrated Commissioning</a:t>
          </a:r>
        </a:p>
      </dgm:t>
    </dgm:pt>
    <dgm:pt modelId="{554083F0-1500-4792-B76E-7DE6192C0266}" type="parTrans" cxnId="{245782F0-7EC7-4644-A496-518A2D941AAA}">
      <dgm:prSet/>
      <dgm:spPr/>
      <dgm:t>
        <a:bodyPr/>
        <a:lstStyle/>
        <a:p>
          <a:endParaRPr lang="en-GB"/>
        </a:p>
      </dgm:t>
    </dgm:pt>
    <dgm:pt modelId="{B2E541C9-24F6-4809-96A9-776D6E9D4F9B}" type="sibTrans" cxnId="{245782F0-7EC7-4644-A496-518A2D941AAA}">
      <dgm:prSet/>
      <dgm:spPr/>
      <dgm:t>
        <a:bodyPr/>
        <a:lstStyle/>
        <a:p>
          <a:endParaRPr lang="en-GB"/>
        </a:p>
      </dgm:t>
    </dgm:pt>
    <dgm:pt modelId="{813AB9BC-28E0-4B58-A60E-69D3B7659546}">
      <dgm:prSet/>
      <dgm:spPr>
        <a:xfrm>
          <a:off x="3094"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endParaRPr lang="en-GB" b="0" dirty="0">
            <a:solidFill>
              <a:srgbClr val="230000"/>
            </a:solidFill>
            <a:latin typeface="Arial"/>
            <a:ea typeface="+mn-ea"/>
            <a:cs typeface="+mn-cs"/>
          </a:endParaRPr>
        </a:p>
      </dgm:t>
    </dgm:pt>
    <dgm:pt modelId="{6BB06B0B-C40F-4C78-930D-92BFF6639CCE}" type="parTrans" cxnId="{A28440AC-95B1-42FF-93FD-F72BD5481C38}">
      <dgm:prSet/>
      <dgm:spPr/>
      <dgm:t>
        <a:bodyPr/>
        <a:lstStyle/>
        <a:p>
          <a:endParaRPr lang="en-GB"/>
        </a:p>
      </dgm:t>
    </dgm:pt>
    <dgm:pt modelId="{A4209ED6-0B07-48EC-9C3F-7A8C0D55155C}" type="sibTrans" cxnId="{A28440AC-95B1-42FF-93FD-F72BD5481C38}">
      <dgm:prSet/>
      <dgm:spPr/>
      <dgm:t>
        <a:bodyPr/>
        <a:lstStyle/>
        <a:p>
          <a:endParaRPr lang="en-GB"/>
        </a:p>
      </dgm:t>
    </dgm:pt>
    <dgm:pt modelId="{2E424AFC-D551-43A8-AFA4-79BC2603438D}">
      <dgm:prSet phldrT="[Text]"/>
      <dgm:spPr>
        <a:xfrm>
          <a:off x="4258821" y="698239"/>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r>
            <a:rPr lang="en-GB" dirty="0">
              <a:solidFill>
                <a:srgbClr val="230000">
                  <a:hueOff val="0"/>
                  <a:satOff val="0"/>
                  <a:lumOff val="0"/>
                  <a:alphaOff val="0"/>
                </a:srgbClr>
              </a:solidFill>
              <a:latin typeface="Arial"/>
              <a:ea typeface="+mn-ea"/>
              <a:cs typeface="+mn-cs"/>
            </a:rPr>
            <a:t>Family Support</a:t>
          </a:r>
        </a:p>
      </dgm:t>
    </dgm:pt>
    <dgm:pt modelId="{37CB29C9-3DA8-4338-A304-4D8956CE28B2}" type="parTrans" cxnId="{4327D795-3F36-4C3A-8919-8B97E21E017E}">
      <dgm:prSet/>
      <dgm:spPr/>
      <dgm:t>
        <a:bodyPr/>
        <a:lstStyle/>
        <a:p>
          <a:endParaRPr lang="en-GB"/>
        </a:p>
      </dgm:t>
    </dgm:pt>
    <dgm:pt modelId="{42F6237F-B662-4D07-8EB7-CF8A63979AD7}" type="sibTrans" cxnId="{4327D795-3F36-4C3A-8919-8B97E21E017E}">
      <dgm:prSet/>
      <dgm:spPr/>
      <dgm:t>
        <a:bodyPr/>
        <a:lstStyle/>
        <a:p>
          <a:endParaRPr lang="en-GB"/>
        </a:p>
      </dgm:t>
    </dgm:pt>
    <dgm:pt modelId="{327D22E8-1819-4F66-B305-6FA9F8DDFDCB}">
      <dgm:prSet phldrT="[Text]"/>
      <dgm:spPr>
        <a:xfrm>
          <a:off x="4258821" y="698239"/>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r>
            <a:rPr lang="en-GB" dirty="0">
              <a:solidFill>
                <a:srgbClr val="230000">
                  <a:hueOff val="0"/>
                  <a:satOff val="0"/>
                  <a:lumOff val="0"/>
                  <a:alphaOff val="0"/>
                </a:srgbClr>
              </a:solidFill>
              <a:latin typeface="Arial"/>
              <a:ea typeface="+mn-ea"/>
              <a:cs typeface="+mn-cs"/>
            </a:rPr>
            <a:t>The Hub</a:t>
          </a:r>
        </a:p>
      </dgm:t>
    </dgm:pt>
    <dgm:pt modelId="{3E88B0C2-8973-47C2-9229-0C4780D69B0C}" type="parTrans" cxnId="{3F52BD2A-5513-4C96-840D-36BFCE1E9C2E}">
      <dgm:prSet/>
      <dgm:spPr/>
      <dgm:t>
        <a:bodyPr/>
        <a:lstStyle/>
        <a:p>
          <a:endParaRPr lang="en-US"/>
        </a:p>
      </dgm:t>
    </dgm:pt>
    <dgm:pt modelId="{98701527-E88F-4257-BB28-F6CCFB877956}" type="sibTrans" cxnId="{3F52BD2A-5513-4C96-840D-36BFCE1E9C2E}">
      <dgm:prSet/>
      <dgm:spPr/>
      <dgm:t>
        <a:bodyPr/>
        <a:lstStyle/>
        <a:p>
          <a:endParaRPr lang="en-US"/>
        </a:p>
      </dgm:t>
    </dgm:pt>
    <dgm:pt modelId="{E1C5D2E0-25FC-4027-B363-79525400F428}">
      <dgm:prSet phldrT="[Text]"/>
      <dgm:spPr>
        <a:xfrm>
          <a:off x="4258821" y="698239"/>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r>
            <a:rPr lang="en-GB" dirty="0">
              <a:solidFill>
                <a:srgbClr val="230000">
                  <a:hueOff val="0"/>
                  <a:satOff val="0"/>
                  <a:lumOff val="0"/>
                  <a:alphaOff val="0"/>
                </a:srgbClr>
              </a:solidFill>
              <a:latin typeface="Arial"/>
              <a:ea typeface="+mn-ea"/>
              <a:cs typeface="+mn-cs"/>
            </a:rPr>
            <a:t>Catered</a:t>
          </a:r>
        </a:p>
      </dgm:t>
    </dgm:pt>
    <dgm:pt modelId="{436C0139-CD52-4463-B8FD-F881CB71FCBA}" type="parTrans" cxnId="{68F25933-9F58-4308-8EAD-86795E44B2DC}">
      <dgm:prSet/>
      <dgm:spPr/>
      <dgm:t>
        <a:bodyPr/>
        <a:lstStyle/>
        <a:p>
          <a:endParaRPr lang="en-US"/>
        </a:p>
      </dgm:t>
    </dgm:pt>
    <dgm:pt modelId="{F2C44C92-2BB1-4635-854E-2405B1251AFD}" type="sibTrans" cxnId="{68F25933-9F58-4308-8EAD-86795E44B2DC}">
      <dgm:prSet/>
      <dgm:spPr/>
      <dgm:t>
        <a:bodyPr/>
        <a:lstStyle/>
        <a:p>
          <a:endParaRPr lang="en-US"/>
        </a:p>
      </dgm:t>
    </dgm:pt>
    <dgm:pt modelId="{76970F11-EA0B-4C9B-B980-728374B626D8}">
      <dgm:prSet phldrT="[Text]"/>
      <dgm:spPr>
        <a:xfrm>
          <a:off x="4258821" y="698239"/>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r>
            <a:rPr lang="en-GB" dirty="0">
              <a:solidFill>
                <a:srgbClr val="230000">
                  <a:hueOff val="0"/>
                  <a:satOff val="0"/>
                  <a:lumOff val="0"/>
                  <a:alphaOff val="0"/>
                </a:srgbClr>
              </a:solidFill>
              <a:latin typeface="Arial"/>
              <a:ea typeface="+mn-ea"/>
              <a:cs typeface="+mn-cs"/>
            </a:rPr>
            <a:t>R.A.A</a:t>
          </a:r>
        </a:p>
      </dgm:t>
    </dgm:pt>
    <dgm:pt modelId="{3AC5B305-4E2E-4D9B-9066-36ABAC38E055}" type="parTrans" cxnId="{F1F3EC66-0E4B-40FC-8F92-D842D0E9E99E}">
      <dgm:prSet/>
      <dgm:spPr/>
      <dgm:t>
        <a:bodyPr/>
        <a:lstStyle/>
        <a:p>
          <a:endParaRPr lang="en-US"/>
        </a:p>
      </dgm:t>
    </dgm:pt>
    <dgm:pt modelId="{DB3787E8-1088-477F-803C-86D4709E08D5}" type="sibTrans" cxnId="{F1F3EC66-0E4B-40FC-8F92-D842D0E9E99E}">
      <dgm:prSet/>
      <dgm:spPr/>
      <dgm:t>
        <a:bodyPr/>
        <a:lstStyle/>
        <a:p>
          <a:endParaRPr lang="en-US"/>
        </a:p>
      </dgm:t>
    </dgm:pt>
    <dgm:pt modelId="{7E114668-4849-45C1-8B57-C21BED8F6101}">
      <dgm:prSet phldrT="[Text]"/>
      <dgm:spPr>
        <a:xfrm>
          <a:off x="4258821" y="698239"/>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r>
            <a:rPr lang="en-GB" dirty="0">
              <a:solidFill>
                <a:srgbClr val="230000">
                  <a:hueOff val="0"/>
                  <a:satOff val="0"/>
                  <a:lumOff val="0"/>
                  <a:alphaOff val="0"/>
                </a:srgbClr>
              </a:solidFill>
              <a:latin typeface="Arial"/>
              <a:ea typeface="+mn-ea"/>
              <a:cs typeface="+mn-cs"/>
            </a:rPr>
            <a:t>Emotional Health and Wellbeing in Schools</a:t>
          </a:r>
        </a:p>
      </dgm:t>
    </dgm:pt>
    <dgm:pt modelId="{6358AD41-014B-463F-9346-40AB0FDADA60}" type="parTrans" cxnId="{FAC816DB-3752-4890-9CAB-E0CA0450DA01}">
      <dgm:prSet/>
      <dgm:spPr/>
      <dgm:t>
        <a:bodyPr/>
        <a:lstStyle/>
        <a:p>
          <a:endParaRPr lang="en-US"/>
        </a:p>
      </dgm:t>
    </dgm:pt>
    <dgm:pt modelId="{1B4A2BED-52B6-4A5C-B917-8DD4D5ACD5BD}" type="sibTrans" cxnId="{FAC816DB-3752-4890-9CAB-E0CA0450DA01}">
      <dgm:prSet/>
      <dgm:spPr/>
      <dgm:t>
        <a:bodyPr/>
        <a:lstStyle/>
        <a:p>
          <a:endParaRPr lang="en-US"/>
        </a:p>
      </dgm:t>
    </dgm:pt>
    <dgm:pt modelId="{967F09D6-2AAF-4B08-8DC0-2DE18E9642F7}">
      <dgm:prSet phldrT="[Text]"/>
      <dgm:spPr>
        <a:xfrm>
          <a:off x="6366005"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114300" lvl="1" indent="0" defTabSz="577850">
            <a:lnSpc>
              <a:spcPct val="90000"/>
            </a:lnSpc>
            <a:spcBef>
              <a:spcPct val="0"/>
            </a:spcBef>
            <a:spcAft>
              <a:spcPct val="15000"/>
            </a:spcAft>
            <a:buNone/>
          </a:pPr>
          <a:r>
            <a:rPr lang="en-GB" sz="1300" dirty="0">
              <a:solidFill>
                <a:srgbClr val="230000">
                  <a:hueOff val="0"/>
                  <a:satOff val="0"/>
                  <a:lumOff val="0"/>
                  <a:alphaOff val="0"/>
                </a:srgbClr>
              </a:solidFill>
              <a:latin typeface="Arial"/>
              <a:ea typeface="+mn-ea"/>
              <a:cs typeface="+mn-cs"/>
            </a:rPr>
            <a:t> Thrive Plymouth</a:t>
          </a:r>
        </a:p>
      </dgm:t>
    </dgm:pt>
    <dgm:pt modelId="{9643D7C6-D75D-4056-ABD3-19EB229C5C2F}" type="parTrans" cxnId="{253CD3D4-9EF4-43E8-ACB4-750754E51426}">
      <dgm:prSet/>
      <dgm:spPr/>
      <dgm:t>
        <a:bodyPr/>
        <a:lstStyle/>
        <a:p>
          <a:endParaRPr lang="en-GB"/>
        </a:p>
      </dgm:t>
    </dgm:pt>
    <dgm:pt modelId="{515E2032-D77B-4AD6-89EF-0297F00D5AA4}" type="sibTrans" cxnId="{253CD3D4-9EF4-43E8-ACB4-750754E51426}">
      <dgm:prSet/>
      <dgm:spPr/>
      <dgm:t>
        <a:bodyPr/>
        <a:lstStyle/>
        <a:p>
          <a:endParaRPr lang="en-GB"/>
        </a:p>
      </dgm:t>
    </dgm:pt>
    <dgm:pt modelId="{1110EFB9-E85E-4382-922D-E8670E9E47A4}">
      <dgm:prSet phldrT="[Text]"/>
      <dgm:spPr>
        <a:xfrm>
          <a:off x="4258821" y="698239"/>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r>
            <a:rPr lang="en-GB" dirty="0">
              <a:solidFill>
                <a:srgbClr val="230000">
                  <a:hueOff val="0"/>
                  <a:satOff val="0"/>
                  <a:lumOff val="0"/>
                  <a:alphaOff val="0"/>
                </a:srgbClr>
              </a:solidFill>
              <a:latin typeface="Arial"/>
              <a:ea typeface="+mn-ea"/>
              <a:cs typeface="+mn-cs"/>
            </a:rPr>
            <a:t>Targeted provision</a:t>
          </a:r>
        </a:p>
      </dgm:t>
    </dgm:pt>
    <dgm:pt modelId="{3AB7B545-ECD1-4B47-866D-D8FD4D8C3AD1}" type="parTrans" cxnId="{629EB4EC-1F03-4BDD-8A66-990D3EC335EF}">
      <dgm:prSet/>
      <dgm:spPr/>
      <dgm:t>
        <a:bodyPr/>
        <a:lstStyle/>
        <a:p>
          <a:endParaRPr lang="en-GB"/>
        </a:p>
      </dgm:t>
    </dgm:pt>
    <dgm:pt modelId="{15AF7226-AE11-41FE-859F-CA3967B1B476}" type="sibTrans" cxnId="{629EB4EC-1F03-4BDD-8A66-990D3EC335EF}">
      <dgm:prSet/>
      <dgm:spPr/>
      <dgm:t>
        <a:bodyPr/>
        <a:lstStyle/>
        <a:p>
          <a:endParaRPr lang="en-GB"/>
        </a:p>
      </dgm:t>
    </dgm:pt>
    <dgm:pt modelId="{BB18A547-C99C-4B86-8276-AE3DDB95E63E}">
      <dgm:prSet/>
      <dgm:spPr>
        <a:xfrm>
          <a:off x="3094"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r>
            <a:rPr lang="en-GB" b="0">
              <a:solidFill>
                <a:srgbClr val="230000"/>
              </a:solidFill>
              <a:latin typeface="Arial"/>
              <a:ea typeface="+mn-ea"/>
              <a:cs typeface="+mn-cs"/>
            </a:rPr>
            <a:t>Co-location of commissioners</a:t>
          </a:r>
          <a:endParaRPr lang="en-GB" b="0" dirty="0">
            <a:solidFill>
              <a:srgbClr val="230000"/>
            </a:solidFill>
            <a:latin typeface="Arial"/>
            <a:ea typeface="+mn-ea"/>
            <a:cs typeface="+mn-cs"/>
          </a:endParaRPr>
        </a:p>
      </dgm:t>
    </dgm:pt>
    <dgm:pt modelId="{FF040B7E-426F-4B2D-9321-09F24EDC55BD}" type="parTrans" cxnId="{193FADE8-8FA9-4E46-86B9-8C1BAB7ECEED}">
      <dgm:prSet/>
      <dgm:spPr/>
      <dgm:t>
        <a:bodyPr/>
        <a:lstStyle/>
        <a:p>
          <a:endParaRPr lang="en-GB"/>
        </a:p>
      </dgm:t>
    </dgm:pt>
    <dgm:pt modelId="{C4CEAE32-2EB2-4BEF-BF6B-2DE5318B8F6B}" type="sibTrans" cxnId="{193FADE8-8FA9-4E46-86B9-8C1BAB7ECEED}">
      <dgm:prSet/>
      <dgm:spPr/>
      <dgm:t>
        <a:bodyPr/>
        <a:lstStyle/>
        <a:p>
          <a:endParaRPr lang="en-GB"/>
        </a:p>
      </dgm:t>
    </dgm:pt>
    <dgm:pt modelId="{0B0E59D3-B040-4727-B686-DC1F937C5D25}">
      <dgm:prSet/>
      <dgm:spPr>
        <a:xfrm>
          <a:off x="3094"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r>
            <a:rPr lang="en-GB" b="0">
              <a:solidFill>
                <a:srgbClr val="230000"/>
              </a:solidFill>
              <a:latin typeface="Arial"/>
              <a:ea typeface="+mn-ea"/>
              <a:cs typeface="+mn-cs"/>
            </a:rPr>
            <a:t>Integrated Governance Arrangements</a:t>
          </a:r>
          <a:endParaRPr lang="en-GB" b="0" dirty="0">
            <a:solidFill>
              <a:srgbClr val="230000"/>
            </a:solidFill>
            <a:latin typeface="Arial"/>
            <a:ea typeface="+mn-ea"/>
            <a:cs typeface="+mn-cs"/>
          </a:endParaRPr>
        </a:p>
      </dgm:t>
    </dgm:pt>
    <dgm:pt modelId="{4D47433F-3CBB-436E-B823-F4DAFA51E2E7}" type="parTrans" cxnId="{AA23F829-885E-42E3-926D-19AD0EE0F9C4}">
      <dgm:prSet/>
      <dgm:spPr/>
      <dgm:t>
        <a:bodyPr/>
        <a:lstStyle/>
        <a:p>
          <a:endParaRPr lang="en-GB"/>
        </a:p>
      </dgm:t>
    </dgm:pt>
    <dgm:pt modelId="{AC44FA83-8FAA-4062-A8D6-5E0F06B15858}" type="sibTrans" cxnId="{AA23F829-885E-42E3-926D-19AD0EE0F9C4}">
      <dgm:prSet/>
      <dgm:spPr/>
      <dgm:t>
        <a:bodyPr/>
        <a:lstStyle/>
        <a:p>
          <a:endParaRPr lang="en-GB"/>
        </a:p>
      </dgm:t>
    </dgm:pt>
    <dgm:pt modelId="{8DA84BF9-231C-40E4-943C-5D87341DDA25}">
      <dgm:prSet/>
      <dgm:spPr>
        <a:xfrm>
          <a:off x="3094"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r>
            <a:rPr lang="en-GB" b="0">
              <a:solidFill>
                <a:srgbClr val="230000"/>
              </a:solidFill>
              <a:latin typeface="Arial"/>
              <a:ea typeface="+mn-ea"/>
              <a:cs typeface="+mn-cs"/>
            </a:rPr>
            <a:t>Section 75 - Pooled Fund and Risk Share</a:t>
          </a:r>
          <a:endParaRPr lang="en-GB" b="0" dirty="0">
            <a:solidFill>
              <a:srgbClr val="230000"/>
            </a:solidFill>
            <a:latin typeface="Arial"/>
            <a:ea typeface="+mn-ea"/>
            <a:cs typeface="+mn-cs"/>
          </a:endParaRPr>
        </a:p>
      </dgm:t>
    </dgm:pt>
    <dgm:pt modelId="{636F099C-A146-4DC6-A7A2-7FFED20DC3F2}" type="parTrans" cxnId="{0A0866B7-0B37-4D2E-9107-3BC13E285C72}">
      <dgm:prSet/>
      <dgm:spPr/>
      <dgm:t>
        <a:bodyPr/>
        <a:lstStyle/>
        <a:p>
          <a:endParaRPr lang="en-GB"/>
        </a:p>
      </dgm:t>
    </dgm:pt>
    <dgm:pt modelId="{4B05DFB4-7045-4A6C-BD35-B6268F30AD04}" type="sibTrans" cxnId="{0A0866B7-0B37-4D2E-9107-3BC13E285C72}">
      <dgm:prSet/>
      <dgm:spPr/>
      <dgm:t>
        <a:bodyPr/>
        <a:lstStyle/>
        <a:p>
          <a:endParaRPr lang="en-GB"/>
        </a:p>
      </dgm:t>
    </dgm:pt>
    <dgm:pt modelId="{4A59E5A9-A047-4A98-8947-BB20CF0441C6}">
      <dgm:prSet/>
      <dgm:spPr>
        <a:xfrm>
          <a:off x="3094"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r>
            <a:rPr lang="en-GB" b="0">
              <a:solidFill>
                <a:srgbClr val="230000"/>
              </a:solidFill>
              <a:latin typeface="Arial"/>
              <a:ea typeface="+mn-ea"/>
              <a:cs typeface="+mn-cs"/>
            </a:rPr>
            <a:t>Four System Commissioning Strategies</a:t>
          </a:r>
          <a:endParaRPr lang="en-GB" b="0" dirty="0">
            <a:solidFill>
              <a:srgbClr val="230000"/>
            </a:solidFill>
            <a:latin typeface="Arial"/>
            <a:ea typeface="+mn-ea"/>
            <a:cs typeface="+mn-cs"/>
          </a:endParaRPr>
        </a:p>
      </dgm:t>
    </dgm:pt>
    <dgm:pt modelId="{D4569753-C5C1-4565-8196-CF1BE37A059B}" type="parTrans" cxnId="{6F006F0F-408E-43A5-A47D-CE4DD781431E}">
      <dgm:prSet/>
      <dgm:spPr/>
      <dgm:t>
        <a:bodyPr/>
        <a:lstStyle/>
        <a:p>
          <a:endParaRPr lang="en-GB"/>
        </a:p>
      </dgm:t>
    </dgm:pt>
    <dgm:pt modelId="{150B7772-BC11-43C2-AE9D-AA3AEDEA63F9}" type="sibTrans" cxnId="{6F006F0F-408E-43A5-A47D-CE4DD781431E}">
      <dgm:prSet/>
      <dgm:spPr/>
      <dgm:t>
        <a:bodyPr/>
        <a:lstStyle/>
        <a:p>
          <a:endParaRPr lang="en-GB"/>
        </a:p>
      </dgm:t>
    </dgm:pt>
    <dgm:pt modelId="{D7DFD30C-F46A-4984-BEDE-08B2C1079BFD}">
      <dgm:prSet/>
      <dgm:spPr>
        <a:xfrm>
          <a:off x="3094"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r>
            <a:rPr lang="en-GB" b="0">
              <a:solidFill>
                <a:srgbClr val="230000"/>
              </a:solidFill>
              <a:latin typeface="Arial"/>
              <a:ea typeface="+mn-ea"/>
              <a:cs typeface="+mn-cs"/>
            </a:rPr>
            <a:t>Director of Integrated Commissioning</a:t>
          </a:r>
          <a:endParaRPr lang="en-GB" b="0" dirty="0">
            <a:solidFill>
              <a:srgbClr val="230000"/>
            </a:solidFill>
            <a:latin typeface="Arial"/>
            <a:ea typeface="+mn-ea"/>
            <a:cs typeface="+mn-cs"/>
          </a:endParaRPr>
        </a:p>
      </dgm:t>
    </dgm:pt>
    <dgm:pt modelId="{DEAB2883-AC53-4E53-88A7-D5EF2A958D28}" type="parTrans" cxnId="{8F84CB79-3A63-4EF7-85AF-894BB1A75A87}">
      <dgm:prSet/>
      <dgm:spPr/>
      <dgm:t>
        <a:bodyPr/>
        <a:lstStyle/>
        <a:p>
          <a:endParaRPr lang="en-GB"/>
        </a:p>
      </dgm:t>
    </dgm:pt>
    <dgm:pt modelId="{A1B04ECB-337A-462D-B7DC-7BCE07CAEF57}" type="sibTrans" cxnId="{8F84CB79-3A63-4EF7-85AF-894BB1A75A87}">
      <dgm:prSet/>
      <dgm:spPr/>
      <dgm:t>
        <a:bodyPr/>
        <a:lstStyle/>
        <a:p>
          <a:endParaRPr lang="en-GB"/>
        </a:p>
      </dgm:t>
    </dgm:pt>
    <dgm:pt modelId="{A43C6548-22AB-4A5A-93D8-D66034E74C31}">
      <dgm:prSet/>
      <dgm:spPr>
        <a:xfrm>
          <a:off x="3094"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r>
            <a:rPr lang="en-GB" b="0">
              <a:solidFill>
                <a:srgbClr val="230000"/>
              </a:solidFill>
              <a:latin typeface="Arial"/>
              <a:ea typeface="+mn-ea"/>
              <a:cs typeface="+mn-cs"/>
            </a:rPr>
            <a:t>One Team-Organisational Development- Big Events</a:t>
          </a:r>
          <a:endParaRPr lang="en-GB" b="0" dirty="0">
            <a:solidFill>
              <a:srgbClr val="230000"/>
            </a:solidFill>
            <a:latin typeface="Arial"/>
            <a:ea typeface="+mn-ea"/>
            <a:cs typeface="+mn-cs"/>
          </a:endParaRPr>
        </a:p>
      </dgm:t>
    </dgm:pt>
    <dgm:pt modelId="{B4A37423-2B09-4510-B26E-90C2F00B0541}" type="parTrans" cxnId="{8E0507BC-CD02-435C-B234-6A2F3E879B0D}">
      <dgm:prSet/>
      <dgm:spPr/>
      <dgm:t>
        <a:bodyPr/>
        <a:lstStyle/>
        <a:p>
          <a:endParaRPr lang="en-GB"/>
        </a:p>
      </dgm:t>
    </dgm:pt>
    <dgm:pt modelId="{7F97C638-EA1A-404D-98C6-85737B05DD61}" type="sibTrans" cxnId="{8E0507BC-CD02-435C-B234-6A2F3E879B0D}">
      <dgm:prSet/>
      <dgm:spPr/>
      <dgm:t>
        <a:bodyPr/>
        <a:lstStyle/>
        <a:p>
          <a:endParaRPr lang="en-GB"/>
        </a:p>
      </dgm:t>
    </dgm:pt>
    <dgm:pt modelId="{E073D108-6CF8-4C35-A553-2F298E00A0E6}">
      <dgm:prSet/>
      <dgm:spPr>
        <a:xfrm>
          <a:off x="3094"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r>
            <a:rPr lang="en-GB" b="1" dirty="0">
              <a:solidFill>
                <a:srgbClr val="230000"/>
              </a:solidFill>
              <a:latin typeface="Arial"/>
              <a:ea typeface="+mn-ea"/>
              <a:cs typeface="+mn-cs"/>
            </a:rPr>
            <a:t>DELT</a:t>
          </a:r>
        </a:p>
      </dgm:t>
    </dgm:pt>
    <dgm:pt modelId="{D08C7104-255C-422B-893D-D4AF98E4C31F}" type="parTrans" cxnId="{60597D8B-45D4-4D2D-AECA-C2D147765679}">
      <dgm:prSet/>
      <dgm:spPr/>
      <dgm:t>
        <a:bodyPr/>
        <a:lstStyle/>
        <a:p>
          <a:endParaRPr lang="en-GB"/>
        </a:p>
      </dgm:t>
    </dgm:pt>
    <dgm:pt modelId="{42AE7760-E902-4496-97AC-94A390FF1A42}" type="sibTrans" cxnId="{60597D8B-45D4-4D2D-AECA-C2D147765679}">
      <dgm:prSet/>
      <dgm:spPr/>
      <dgm:t>
        <a:bodyPr/>
        <a:lstStyle/>
        <a:p>
          <a:endParaRPr lang="en-GB"/>
        </a:p>
      </dgm:t>
    </dgm:pt>
    <dgm:pt modelId="{47AF7943-AA4A-4D0E-93A2-8CA80AD8DA96}">
      <dgm:prSet/>
      <dgm:spPr>
        <a:xfrm>
          <a:off x="2124064"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114300" indent="0" defTabSz="577850">
            <a:lnSpc>
              <a:spcPct val="90000"/>
            </a:lnSpc>
            <a:spcBef>
              <a:spcPct val="0"/>
            </a:spcBef>
            <a:spcAft>
              <a:spcPct val="15000"/>
            </a:spcAft>
            <a:buNone/>
          </a:pPr>
          <a:r>
            <a:rPr lang="en-GB" dirty="0">
              <a:solidFill>
                <a:srgbClr val="230000">
                  <a:hueOff val="0"/>
                  <a:satOff val="0"/>
                  <a:lumOff val="0"/>
                  <a:alphaOff val="0"/>
                </a:srgbClr>
              </a:solidFill>
              <a:latin typeface="Arial"/>
              <a:ea typeface="+mn-ea"/>
              <a:cs typeface="+mn-cs"/>
            </a:rPr>
            <a:t>2005- Residential Care to Independent Living (Extra Care)</a:t>
          </a:r>
        </a:p>
      </dgm:t>
    </dgm:pt>
    <dgm:pt modelId="{21FD85E3-56FC-4D14-8E5F-AF1F74720536}" type="parTrans" cxnId="{0C92626E-8162-4F84-9124-6890CEF73CB2}">
      <dgm:prSet/>
      <dgm:spPr/>
      <dgm:t>
        <a:bodyPr/>
        <a:lstStyle/>
        <a:p>
          <a:endParaRPr lang="en-GB"/>
        </a:p>
      </dgm:t>
    </dgm:pt>
    <dgm:pt modelId="{6440CC40-4EB9-42C5-AEB7-97C56E168412}" type="sibTrans" cxnId="{0C92626E-8162-4F84-9124-6890CEF73CB2}">
      <dgm:prSet/>
      <dgm:spPr/>
      <dgm:t>
        <a:bodyPr/>
        <a:lstStyle/>
        <a:p>
          <a:endParaRPr lang="en-GB"/>
        </a:p>
      </dgm:t>
    </dgm:pt>
    <dgm:pt modelId="{3899522A-568C-4A2B-9682-4A041AC506E4}">
      <dgm:prSet/>
      <dgm:spPr>
        <a:xfrm>
          <a:off x="2124064"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114300" indent="0" defTabSz="577850">
            <a:lnSpc>
              <a:spcPct val="90000"/>
            </a:lnSpc>
            <a:spcBef>
              <a:spcPct val="0"/>
            </a:spcBef>
            <a:spcAft>
              <a:spcPct val="15000"/>
            </a:spcAft>
            <a:buNone/>
          </a:pPr>
          <a:r>
            <a:rPr lang="en-GB" dirty="0">
              <a:solidFill>
                <a:srgbClr val="230000">
                  <a:hueOff val="0"/>
                  <a:satOff val="0"/>
                  <a:lumOff val="0"/>
                  <a:alphaOff val="0"/>
                </a:srgbClr>
              </a:solidFill>
              <a:latin typeface="Arial"/>
              <a:ea typeface="+mn-ea"/>
              <a:cs typeface="+mn-cs"/>
            </a:rPr>
            <a:t>2011 - Transformation of ASC- personalisation centre of new operating model</a:t>
          </a:r>
        </a:p>
      </dgm:t>
    </dgm:pt>
    <dgm:pt modelId="{EF05C1B7-4756-40CE-8D69-00A08FE4B7B5}" type="parTrans" cxnId="{9840C0C2-0DE2-4E78-92AE-B3718C31DF1A}">
      <dgm:prSet/>
      <dgm:spPr/>
      <dgm:t>
        <a:bodyPr/>
        <a:lstStyle/>
        <a:p>
          <a:endParaRPr lang="en-GB"/>
        </a:p>
      </dgm:t>
    </dgm:pt>
    <dgm:pt modelId="{CC43B916-8953-40EE-A684-6938FB9B2944}" type="sibTrans" cxnId="{9840C0C2-0DE2-4E78-92AE-B3718C31DF1A}">
      <dgm:prSet/>
      <dgm:spPr/>
      <dgm:t>
        <a:bodyPr/>
        <a:lstStyle/>
        <a:p>
          <a:endParaRPr lang="en-GB"/>
        </a:p>
      </dgm:t>
    </dgm:pt>
    <dgm:pt modelId="{240CCF9C-EF16-4FD1-896D-0C601E03030E}">
      <dgm:prSet/>
      <dgm:spPr>
        <a:xfrm>
          <a:off x="2124064"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114300" indent="0" defTabSz="577850">
            <a:lnSpc>
              <a:spcPct val="90000"/>
            </a:lnSpc>
            <a:spcBef>
              <a:spcPct val="0"/>
            </a:spcBef>
            <a:spcAft>
              <a:spcPct val="15000"/>
            </a:spcAft>
            <a:buNone/>
          </a:pPr>
          <a:r>
            <a:rPr lang="en-GB" dirty="0">
              <a:solidFill>
                <a:srgbClr val="230000">
                  <a:hueOff val="0"/>
                  <a:satOff val="0"/>
                  <a:lumOff val="0"/>
                  <a:alphaOff val="0"/>
                </a:srgbClr>
              </a:solidFill>
              <a:latin typeface="Arial"/>
              <a:ea typeface="+mn-ea"/>
              <a:cs typeface="+mn-cs"/>
            </a:rPr>
            <a:t>2015- Integrated Community Health and Care Provider (Physical and Mental Health)</a:t>
          </a:r>
        </a:p>
      </dgm:t>
    </dgm:pt>
    <dgm:pt modelId="{324998D9-04C5-4FFA-AC05-8790A6D4F9AE}" type="parTrans" cxnId="{5F8CB9A0-24D9-407B-B8D2-94445B297BAA}">
      <dgm:prSet/>
      <dgm:spPr/>
      <dgm:t>
        <a:bodyPr/>
        <a:lstStyle/>
        <a:p>
          <a:endParaRPr lang="en-GB"/>
        </a:p>
      </dgm:t>
    </dgm:pt>
    <dgm:pt modelId="{67770683-FFF3-499A-AFE4-EC2D72ECB082}" type="sibTrans" cxnId="{5F8CB9A0-24D9-407B-B8D2-94445B297BAA}">
      <dgm:prSet/>
      <dgm:spPr/>
      <dgm:t>
        <a:bodyPr/>
        <a:lstStyle/>
        <a:p>
          <a:endParaRPr lang="en-GB"/>
        </a:p>
      </dgm:t>
    </dgm:pt>
    <dgm:pt modelId="{454DDD60-46B1-4117-9300-360FAF2608D9}">
      <dgm:prSet phldrT="[Text]"/>
      <dgm:spPr>
        <a:xfrm>
          <a:off x="4258821" y="698239"/>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endParaRPr lang="en-GB" dirty="0">
            <a:solidFill>
              <a:srgbClr val="230000">
                <a:hueOff val="0"/>
                <a:satOff val="0"/>
                <a:lumOff val="0"/>
                <a:alphaOff val="0"/>
              </a:srgbClr>
            </a:solidFill>
            <a:latin typeface="Arial"/>
            <a:ea typeface="+mn-ea"/>
            <a:cs typeface="+mn-cs"/>
          </a:endParaRPr>
        </a:p>
      </dgm:t>
    </dgm:pt>
    <dgm:pt modelId="{EBF2E86B-0C34-42B1-9F5F-B3DE86B7F78C}" type="parTrans" cxnId="{AADFF4A5-4E11-4500-BE4F-BD1963F4CC83}">
      <dgm:prSet/>
      <dgm:spPr/>
      <dgm:t>
        <a:bodyPr/>
        <a:lstStyle/>
        <a:p>
          <a:endParaRPr lang="en-GB"/>
        </a:p>
      </dgm:t>
    </dgm:pt>
    <dgm:pt modelId="{AE218C84-00AD-429C-B7A0-7DE742E97F93}" type="sibTrans" cxnId="{AADFF4A5-4E11-4500-BE4F-BD1963F4CC83}">
      <dgm:prSet/>
      <dgm:spPr/>
      <dgm:t>
        <a:bodyPr/>
        <a:lstStyle/>
        <a:p>
          <a:endParaRPr lang="en-GB"/>
        </a:p>
      </dgm:t>
    </dgm:pt>
    <dgm:pt modelId="{15F13B19-7CA7-4299-839F-F0ED89BABD59}">
      <dgm:prSet phldrT="[Text]"/>
      <dgm:spPr>
        <a:xfrm>
          <a:off x="6366005"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114300" marR="0" lvl="1" indent="0" defTabSz="577850" eaLnBrk="1" fontAlgn="auto" latinLnBrk="0" hangingPunct="1">
            <a:lnSpc>
              <a:spcPct val="90000"/>
            </a:lnSpc>
            <a:spcBef>
              <a:spcPct val="0"/>
            </a:spcBef>
            <a:spcAft>
              <a:spcPct val="15000"/>
            </a:spcAft>
            <a:buClrTx/>
            <a:buSzTx/>
            <a:buFontTx/>
            <a:buNone/>
            <a:tabLst/>
            <a:defRPr/>
          </a:pPr>
          <a:r>
            <a:rPr lang="en-GB" sz="1300" dirty="0">
              <a:solidFill>
                <a:srgbClr val="230000">
                  <a:hueOff val="0"/>
                  <a:satOff val="0"/>
                  <a:lumOff val="0"/>
                  <a:alphaOff val="0"/>
                </a:srgbClr>
              </a:solidFill>
              <a:latin typeface="Arial"/>
              <a:ea typeface="+mn-ea"/>
              <a:cs typeface="+mn-cs"/>
            </a:rPr>
            <a:t> Wellbeing Hubs</a:t>
          </a:r>
        </a:p>
      </dgm:t>
    </dgm:pt>
    <dgm:pt modelId="{674C5AFF-488F-4203-A4E0-FC8D71626729}" type="parTrans" cxnId="{0930FD0C-0B46-4170-A68C-25C260B828C0}">
      <dgm:prSet/>
      <dgm:spPr/>
      <dgm:t>
        <a:bodyPr/>
        <a:lstStyle/>
        <a:p>
          <a:endParaRPr lang="en-GB"/>
        </a:p>
      </dgm:t>
    </dgm:pt>
    <dgm:pt modelId="{CB4B579B-7666-41B5-8215-9689B6278913}" type="sibTrans" cxnId="{0930FD0C-0B46-4170-A68C-25C260B828C0}">
      <dgm:prSet/>
      <dgm:spPr/>
      <dgm:t>
        <a:bodyPr/>
        <a:lstStyle/>
        <a:p>
          <a:endParaRPr lang="en-GB"/>
        </a:p>
      </dgm:t>
    </dgm:pt>
    <dgm:pt modelId="{B317C521-7F8E-4337-BD74-189FFEC6DB53}">
      <dgm:prSet phldrT="[Text]"/>
      <dgm:spPr>
        <a:xfrm>
          <a:off x="6366005"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114300" lvl="1" indent="0" defTabSz="577850">
            <a:lnSpc>
              <a:spcPct val="90000"/>
            </a:lnSpc>
            <a:spcBef>
              <a:spcPct val="0"/>
            </a:spcBef>
            <a:spcAft>
              <a:spcPct val="15000"/>
            </a:spcAft>
            <a:buNone/>
          </a:pPr>
          <a:r>
            <a:rPr lang="en-GB" sz="1300" dirty="0">
              <a:solidFill>
                <a:srgbClr val="230000">
                  <a:hueOff val="0"/>
                  <a:satOff val="0"/>
                  <a:lumOff val="0"/>
                  <a:alphaOff val="0"/>
                </a:srgbClr>
              </a:solidFill>
              <a:latin typeface="Arial"/>
              <a:ea typeface="+mn-ea"/>
              <a:cs typeface="+mn-cs"/>
            </a:rPr>
            <a:t> Focus on preventative Services</a:t>
          </a:r>
        </a:p>
      </dgm:t>
    </dgm:pt>
    <dgm:pt modelId="{67D14813-FE1E-41E7-A733-7BEBE9AD97CB}" type="parTrans" cxnId="{D5E532D7-88A8-4EFE-A1A9-A293A9CABC96}">
      <dgm:prSet/>
      <dgm:spPr/>
      <dgm:t>
        <a:bodyPr/>
        <a:lstStyle/>
        <a:p>
          <a:endParaRPr lang="en-GB"/>
        </a:p>
      </dgm:t>
    </dgm:pt>
    <dgm:pt modelId="{FEE170AD-85C3-4029-9494-164C0C5F3952}" type="sibTrans" cxnId="{D5E532D7-88A8-4EFE-A1A9-A293A9CABC96}">
      <dgm:prSet/>
      <dgm:spPr/>
      <dgm:t>
        <a:bodyPr/>
        <a:lstStyle/>
        <a:p>
          <a:endParaRPr lang="en-GB"/>
        </a:p>
      </dgm:t>
    </dgm:pt>
    <dgm:pt modelId="{A8BB7705-77C4-4AA5-BF2C-0F9D19084D48}">
      <dgm:prSet phldrT="[Text]"/>
      <dgm:spPr>
        <a:xfrm>
          <a:off x="6366005"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114300" lvl="1" indent="0" defTabSz="577850">
            <a:lnSpc>
              <a:spcPct val="90000"/>
            </a:lnSpc>
            <a:spcBef>
              <a:spcPct val="0"/>
            </a:spcBef>
            <a:spcAft>
              <a:spcPct val="15000"/>
            </a:spcAft>
            <a:buNone/>
          </a:pPr>
          <a:r>
            <a:rPr lang="en-GB" sz="1300" dirty="0">
              <a:solidFill>
                <a:srgbClr val="230000">
                  <a:hueOff val="0"/>
                  <a:satOff val="0"/>
                  <a:lumOff val="0"/>
                  <a:alphaOff val="0"/>
                </a:srgbClr>
              </a:solidFill>
              <a:latin typeface="Arial"/>
              <a:ea typeface="+mn-ea"/>
              <a:cs typeface="+mn-cs"/>
            </a:rPr>
            <a:t> Information and advice offer/POD</a:t>
          </a:r>
        </a:p>
      </dgm:t>
    </dgm:pt>
    <dgm:pt modelId="{88D5D424-7BC4-4BE8-99EA-106863AD437F}" type="parTrans" cxnId="{437958C3-DA4A-4167-9ADB-F909B4B69706}">
      <dgm:prSet/>
      <dgm:spPr/>
      <dgm:t>
        <a:bodyPr/>
        <a:lstStyle/>
        <a:p>
          <a:endParaRPr lang="en-GB"/>
        </a:p>
      </dgm:t>
    </dgm:pt>
    <dgm:pt modelId="{92724071-13B5-4776-9848-98BA7714AA21}" type="sibTrans" cxnId="{437958C3-DA4A-4167-9ADB-F909B4B69706}">
      <dgm:prSet/>
      <dgm:spPr/>
      <dgm:t>
        <a:bodyPr/>
        <a:lstStyle/>
        <a:p>
          <a:endParaRPr lang="en-GB"/>
        </a:p>
      </dgm:t>
    </dgm:pt>
    <dgm:pt modelId="{43F0AD06-29A2-415B-92C7-ECB0CC0834DF}">
      <dgm:prSet phldrT="[Text]"/>
      <dgm:spPr>
        <a:xfrm>
          <a:off x="6366005"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114300" lvl="1" indent="0" defTabSz="577850">
            <a:lnSpc>
              <a:spcPct val="90000"/>
            </a:lnSpc>
            <a:spcBef>
              <a:spcPct val="0"/>
            </a:spcBef>
            <a:spcAft>
              <a:spcPct val="15000"/>
            </a:spcAft>
            <a:buNone/>
          </a:pPr>
          <a:r>
            <a:rPr lang="en-GB" sz="1300" dirty="0">
              <a:solidFill>
                <a:srgbClr val="230000">
                  <a:hueOff val="0"/>
                  <a:satOff val="0"/>
                  <a:lumOff val="0"/>
                  <a:alphaOff val="0"/>
                </a:srgbClr>
              </a:solidFill>
              <a:latin typeface="Arial"/>
              <a:ea typeface="+mn-ea"/>
              <a:cs typeface="+mn-cs"/>
            </a:rPr>
            <a:t> Befriending</a:t>
          </a:r>
        </a:p>
      </dgm:t>
    </dgm:pt>
    <dgm:pt modelId="{06A4051F-E200-4944-9932-AC2B41BE5B3D}" type="parTrans" cxnId="{BFEB4F0E-4942-47B9-8BB7-A901A195140F}">
      <dgm:prSet/>
      <dgm:spPr/>
      <dgm:t>
        <a:bodyPr/>
        <a:lstStyle/>
        <a:p>
          <a:endParaRPr lang="en-GB"/>
        </a:p>
      </dgm:t>
    </dgm:pt>
    <dgm:pt modelId="{F2FD7401-7A92-4433-BDB7-DF718081CADE}" type="sibTrans" cxnId="{BFEB4F0E-4942-47B9-8BB7-A901A195140F}">
      <dgm:prSet/>
      <dgm:spPr/>
      <dgm:t>
        <a:bodyPr/>
        <a:lstStyle/>
        <a:p>
          <a:endParaRPr lang="en-GB"/>
        </a:p>
      </dgm:t>
    </dgm:pt>
    <dgm:pt modelId="{8E57B1F6-6331-45AF-9171-468E7E123A5E}">
      <dgm:prSet phldrT="[Text]"/>
      <dgm:spPr>
        <a:xfrm>
          <a:off x="6366005"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114300" lvl="1" indent="0" defTabSz="577850">
            <a:lnSpc>
              <a:spcPct val="90000"/>
            </a:lnSpc>
            <a:spcBef>
              <a:spcPct val="0"/>
            </a:spcBef>
            <a:spcAft>
              <a:spcPct val="15000"/>
            </a:spcAft>
            <a:buNone/>
          </a:pPr>
          <a:r>
            <a:rPr lang="en-GB" sz="1300" dirty="0">
              <a:solidFill>
                <a:srgbClr val="230000">
                  <a:hueOff val="0"/>
                  <a:satOff val="0"/>
                  <a:lumOff val="0"/>
                  <a:alphaOff val="0"/>
                </a:srgbClr>
              </a:solidFill>
              <a:latin typeface="Arial"/>
              <a:ea typeface="+mn-ea"/>
              <a:cs typeface="+mn-cs"/>
            </a:rPr>
            <a:t> Caring  for Carers</a:t>
          </a:r>
        </a:p>
      </dgm:t>
    </dgm:pt>
    <dgm:pt modelId="{EA8B03D1-F65A-41E3-93AF-BD59F3AC6530}" type="parTrans" cxnId="{996842C9-A972-4AC9-B305-152338C24736}">
      <dgm:prSet/>
      <dgm:spPr/>
      <dgm:t>
        <a:bodyPr/>
        <a:lstStyle/>
        <a:p>
          <a:endParaRPr lang="en-GB"/>
        </a:p>
      </dgm:t>
    </dgm:pt>
    <dgm:pt modelId="{49F9C192-BCEE-40BD-878E-D726DCBC6D3B}" type="sibTrans" cxnId="{996842C9-A972-4AC9-B305-152338C24736}">
      <dgm:prSet/>
      <dgm:spPr/>
      <dgm:t>
        <a:bodyPr/>
        <a:lstStyle/>
        <a:p>
          <a:endParaRPr lang="en-GB"/>
        </a:p>
      </dgm:t>
    </dgm:pt>
    <dgm:pt modelId="{AD74012D-A8A9-4165-8CFA-4D6C263E6895}">
      <dgm:prSet phldrT="[Text]"/>
      <dgm:spPr>
        <a:xfrm>
          <a:off x="6366005"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114300" lvl="1" indent="0" defTabSz="577850">
            <a:lnSpc>
              <a:spcPct val="90000"/>
            </a:lnSpc>
            <a:spcBef>
              <a:spcPct val="0"/>
            </a:spcBef>
            <a:spcAft>
              <a:spcPct val="15000"/>
            </a:spcAft>
            <a:buNone/>
          </a:pPr>
          <a:r>
            <a:rPr lang="en-GB" sz="1300" dirty="0">
              <a:solidFill>
                <a:srgbClr val="230000">
                  <a:hueOff val="0"/>
                  <a:satOff val="0"/>
                  <a:lumOff val="0"/>
                  <a:alphaOff val="0"/>
                </a:srgbClr>
              </a:solidFill>
              <a:latin typeface="Arial"/>
              <a:ea typeface="+mn-ea"/>
              <a:cs typeface="+mn-cs"/>
            </a:rPr>
            <a:t> Dementia friendly city</a:t>
          </a:r>
        </a:p>
      </dgm:t>
    </dgm:pt>
    <dgm:pt modelId="{AE38B5B2-ED73-4F8F-8CD2-6FDA378ABA16}" type="parTrans" cxnId="{4AF8F5AF-6F13-43BF-8F6C-30C285D1822E}">
      <dgm:prSet/>
      <dgm:spPr/>
      <dgm:t>
        <a:bodyPr/>
        <a:lstStyle/>
        <a:p>
          <a:endParaRPr lang="en-GB"/>
        </a:p>
      </dgm:t>
    </dgm:pt>
    <dgm:pt modelId="{63A21D80-8155-4287-8D80-FCEB7D1E05E3}" type="sibTrans" cxnId="{4AF8F5AF-6F13-43BF-8F6C-30C285D1822E}">
      <dgm:prSet/>
      <dgm:spPr/>
      <dgm:t>
        <a:bodyPr/>
        <a:lstStyle/>
        <a:p>
          <a:endParaRPr lang="en-GB"/>
        </a:p>
      </dgm:t>
    </dgm:pt>
    <dgm:pt modelId="{890A49DF-AC91-4854-AF56-318B7F8DB254}">
      <dgm:prSet phldrT="[Text]"/>
      <dgm:spPr>
        <a:xfrm>
          <a:off x="6366005"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114300" lvl="1" indent="0" defTabSz="577850">
            <a:lnSpc>
              <a:spcPct val="90000"/>
            </a:lnSpc>
            <a:spcBef>
              <a:spcPct val="0"/>
            </a:spcBef>
            <a:spcAft>
              <a:spcPct val="15000"/>
            </a:spcAft>
            <a:buNone/>
          </a:pPr>
          <a:r>
            <a:rPr lang="en-GB" sz="1300" dirty="0">
              <a:solidFill>
                <a:srgbClr val="230000">
                  <a:hueOff val="0"/>
                  <a:satOff val="0"/>
                  <a:lumOff val="0"/>
                  <a:alphaOff val="0"/>
                </a:srgbClr>
              </a:solidFill>
              <a:latin typeface="Arial"/>
              <a:ea typeface="+mn-ea"/>
              <a:cs typeface="+mn-cs"/>
            </a:rPr>
            <a:t> Complex lives-Alliance Contract </a:t>
          </a:r>
        </a:p>
      </dgm:t>
    </dgm:pt>
    <dgm:pt modelId="{9B2452F5-C78F-4ABB-976C-19E7C70B2753}" type="parTrans" cxnId="{41179081-CDEF-420B-9FDD-305D3D141190}">
      <dgm:prSet/>
      <dgm:spPr/>
      <dgm:t>
        <a:bodyPr/>
        <a:lstStyle/>
        <a:p>
          <a:endParaRPr lang="en-GB"/>
        </a:p>
      </dgm:t>
    </dgm:pt>
    <dgm:pt modelId="{8914741F-5004-46A1-9CBE-0D149F72F166}" type="sibTrans" cxnId="{41179081-CDEF-420B-9FDD-305D3D141190}">
      <dgm:prSet/>
      <dgm:spPr/>
      <dgm:t>
        <a:bodyPr/>
        <a:lstStyle/>
        <a:p>
          <a:endParaRPr lang="en-GB"/>
        </a:p>
      </dgm:t>
    </dgm:pt>
    <dgm:pt modelId="{4EB59D41-D7A0-4FF6-9278-59D479E98324}">
      <dgm:prSet phldrT="[Text]"/>
      <dgm:spPr>
        <a:xfrm>
          <a:off x="6366005"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114300" lvl="1" indent="0" defTabSz="577850">
            <a:lnSpc>
              <a:spcPct val="90000"/>
            </a:lnSpc>
            <a:spcBef>
              <a:spcPct val="0"/>
            </a:spcBef>
            <a:spcAft>
              <a:spcPct val="15000"/>
            </a:spcAft>
            <a:buNone/>
          </a:pPr>
          <a:endParaRPr lang="en-GB" sz="1300" dirty="0">
            <a:solidFill>
              <a:srgbClr val="230000">
                <a:hueOff val="0"/>
                <a:satOff val="0"/>
                <a:lumOff val="0"/>
                <a:alphaOff val="0"/>
              </a:srgbClr>
            </a:solidFill>
            <a:latin typeface="Arial"/>
            <a:ea typeface="+mn-ea"/>
            <a:cs typeface="+mn-cs"/>
          </a:endParaRPr>
        </a:p>
      </dgm:t>
    </dgm:pt>
    <dgm:pt modelId="{6A7CFCE5-D230-42CD-95DB-6C52BA309BE9}" type="parTrans" cxnId="{C4B8C617-E985-4BBE-9DAC-A9AAA09E062F}">
      <dgm:prSet/>
      <dgm:spPr/>
      <dgm:t>
        <a:bodyPr/>
        <a:lstStyle/>
        <a:p>
          <a:endParaRPr lang="en-US"/>
        </a:p>
      </dgm:t>
    </dgm:pt>
    <dgm:pt modelId="{808C4F8A-A361-42DE-9B60-09BE7B7134B9}" type="sibTrans" cxnId="{C4B8C617-E985-4BBE-9DAC-A9AAA09E062F}">
      <dgm:prSet/>
      <dgm:spPr/>
      <dgm:t>
        <a:bodyPr/>
        <a:lstStyle/>
        <a:p>
          <a:endParaRPr lang="en-US"/>
        </a:p>
      </dgm:t>
    </dgm:pt>
    <dgm:pt modelId="{98122FFD-16A2-4D86-9E36-FBB363B5BF52}">
      <dgm:prSet phldrT="[Text]"/>
      <dgm:spPr>
        <a:xfrm>
          <a:off x="4258821" y="698239"/>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r>
            <a:rPr lang="en-GB" dirty="0">
              <a:solidFill>
                <a:srgbClr val="230000">
                  <a:hueOff val="0"/>
                  <a:satOff val="0"/>
                  <a:lumOff val="0"/>
                  <a:alphaOff val="0"/>
                </a:srgbClr>
              </a:solidFill>
              <a:latin typeface="Arial"/>
              <a:ea typeface="+mn-ea"/>
              <a:cs typeface="+mn-cs"/>
            </a:rPr>
            <a:t>Strategic Partnerships</a:t>
          </a:r>
        </a:p>
      </dgm:t>
    </dgm:pt>
    <dgm:pt modelId="{F88A7996-D787-4CA9-8316-E58432D90CD7}" type="parTrans" cxnId="{C07D5BCF-7FF2-4455-BC58-DBD50D0F05FE}">
      <dgm:prSet/>
      <dgm:spPr/>
      <dgm:t>
        <a:bodyPr/>
        <a:lstStyle/>
        <a:p>
          <a:endParaRPr lang="en-US"/>
        </a:p>
      </dgm:t>
    </dgm:pt>
    <dgm:pt modelId="{453DA5B8-9193-4D48-8D0F-6BA66E771D8A}" type="sibTrans" cxnId="{C07D5BCF-7FF2-4455-BC58-DBD50D0F05FE}">
      <dgm:prSet/>
      <dgm:spPr/>
      <dgm:t>
        <a:bodyPr/>
        <a:lstStyle/>
        <a:p>
          <a:endParaRPr lang="en-US"/>
        </a:p>
      </dgm:t>
    </dgm:pt>
    <dgm:pt modelId="{E76FBA36-3F22-49D5-9C17-63E0CD4BB6F3}">
      <dgm:prSet/>
      <dgm:spPr>
        <a:xfrm>
          <a:off x="2124064"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114300" indent="0" defTabSz="577850">
            <a:lnSpc>
              <a:spcPct val="90000"/>
            </a:lnSpc>
            <a:spcBef>
              <a:spcPct val="0"/>
            </a:spcBef>
            <a:spcAft>
              <a:spcPct val="15000"/>
            </a:spcAft>
            <a:buNone/>
          </a:pPr>
          <a:r>
            <a:rPr lang="en-GB" dirty="0">
              <a:solidFill>
                <a:srgbClr val="230000">
                  <a:hueOff val="0"/>
                  <a:satOff val="0"/>
                  <a:lumOff val="0"/>
                  <a:alphaOff val="0"/>
                </a:srgbClr>
              </a:solidFill>
              <a:latin typeface="Arial"/>
              <a:ea typeface="+mn-ea"/>
              <a:cs typeface="+mn-cs"/>
            </a:rPr>
            <a:t>2018-19- Improving System Flow</a:t>
          </a:r>
        </a:p>
      </dgm:t>
    </dgm:pt>
    <dgm:pt modelId="{B1D331FC-E036-4D0B-9757-836ADCA34E99}" type="parTrans" cxnId="{7ECA1FCA-C7DC-40DC-9F51-4F0410C92F12}">
      <dgm:prSet/>
      <dgm:spPr/>
      <dgm:t>
        <a:bodyPr/>
        <a:lstStyle/>
        <a:p>
          <a:endParaRPr lang="en-GB"/>
        </a:p>
      </dgm:t>
    </dgm:pt>
    <dgm:pt modelId="{4F00B34F-043D-4559-975C-7AAE113DA986}" type="sibTrans" cxnId="{7ECA1FCA-C7DC-40DC-9F51-4F0410C92F12}">
      <dgm:prSet/>
      <dgm:spPr/>
      <dgm:t>
        <a:bodyPr/>
        <a:lstStyle/>
        <a:p>
          <a:endParaRPr lang="en-GB"/>
        </a:p>
      </dgm:t>
    </dgm:pt>
    <dgm:pt modelId="{0FB0EF61-EB00-4352-96B1-D9A13293DE15}">
      <dgm:prSet/>
      <dgm:spPr>
        <a:xfrm>
          <a:off x="2124064" y="68742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114300" indent="0" defTabSz="577850">
            <a:lnSpc>
              <a:spcPct val="90000"/>
            </a:lnSpc>
            <a:spcBef>
              <a:spcPct val="0"/>
            </a:spcBef>
            <a:spcAft>
              <a:spcPct val="15000"/>
            </a:spcAft>
            <a:buNone/>
          </a:pPr>
          <a:r>
            <a:rPr lang="en-GB" dirty="0">
              <a:solidFill>
                <a:srgbClr val="230000">
                  <a:hueOff val="0"/>
                  <a:satOff val="0"/>
                  <a:lumOff val="0"/>
                  <a:alphaOff val="0"/>
                </a:srgbClr>
              </a:solidFill>
              <a:latin typeface="Arial"/>
              <a:ea typeface="+mn-ea"/>
              <a:cs typeface="+mn-cs"/>
            </a:rPr>
            <a:t>Development of ICP </a:t>
          </a:r>
        </a:p>
      </dgm:t>
    </dgm:pt>
    <dgm:pt modelId="{326EA96F-923A-4606-8208-CB54C154C9A3}" type="parTrans" cxnId="{E97B72CC-9AD0-462F-9D9D-CEBE271E3124}">
      <dgm:prSet/>
      <dgm:spPr/>
      <dgm:t>
        <a:bodyPr/>
        <a:lstStyle/>
        <a:p>
          <a:endParaRPr lang="en-GB"/>
        </a:p>
      </dgm:t>
    </dgm:pt>
    <dgm:pt modelId="{7EBF8670-EC16-43A7-BB8E-4E64338DBB7D}" type="sibTrans" cxnId="{E97B72CC-9AD0-462F-9D9D-CEBE271E3124}">
      <dgm:prSet/>
      <dgm:spPr/>
      <dgm:t>
        <a:bodyPr/>
        <a:lstStyle/>
        <a:p>
          <a:endParaRPr lang="en-GB"/>
        </a:p>
      </dgm:t>
    </dgm:pt>
    <dgm:pt modelId="{DB513C65-C0CA-429E-B7F7-BB416A0E6E5F}">
      <dgm:prSet phldrT="[Text]"/>
      <dgm:spPr>
        <a:xfrm>
          <a:off x="6366005" y="687420"/>
          <a:ext cx="1860500" cy="3606415"/>
        </a:xfr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114300" lvl="1" indent="0" defTabSz="577850">
            <a:lnSpc>
              <a:spcPct val="90000"/>
            </a:lnSpc>
            <a:spcBef>
              <a:spcPct val="0"/>
            </a:spcBef>
            <a:spcAft>
              <a:spcPct val="15000"/>
            </a:spcAft>
            <a:buNone/>
          </a:pPr>
          <a:r>
            <a:rPr lang="en-GB" sz="1300" dirty="0">
              <a:solidFill>
                <a:srgbClr val="230000">
                  <a:hueOff val="0"/>
                  <a:satOff val="0"/>
                  <a:lumOff val="0"/>
                  <a:alphaOff val="0"/>
                </a:srgbClr>
              </a:solidFill>
              <a:latin typeface="Arial"/>
              <a:ea typeface="+mn-ea"/>
              <a:cs typeface="+mn-cs"/>
            </a:rPr>
            <a:t>Creative Solutions Forum</a:t>
          </a:r>
        </a:p>
      </dgm:t>
    </dgm:pt>
    <dgm:pt modelId="{70861C28-CA0D-4BF1-8530-38ECD1C46834}" type="parTrans" cxnId="{8DCABBDF-2E2B-4A4B-947A-E946B603998C}">
      <dgm:prSet/>
      <dgm:spPr/>
      <dgm:t>
        <a:bodyPr/>
        <a:lstStyle/>
        <a:p>
          <a:endParaRPr lang="en-US"/>
        </a:p>
      </dgm:t>
    </dgm:pt>
    <dgm:pt modelId="{3D6D7107-FD82-43EC-859C-A9D872DC1BBE}" type="sibTrans" cxnId="{8DCABBDF-2E2B-4A4B-947A-E946B603998C}">
      <dgm:prSet/>
      <dgm:spPr/>
      <dgm:t>
        <a:bodyPr/>
        <a:lstStyle/>
        <a:p>
          <a:endParaRPr lang="en-US"/>
        </a:p>
      </dgm:t>
    </dgm:pt>
    <dgm:pt modelId="{AD52E940-057D-48DD-B896-9757B033B98E}">
      <dgm:prSet phldrT="[Text]"/>
      <dgm:spPr>
        <a:xfrm>
          <a:off x="6366005" y="687420"/>
          <a:ext cx="1860500" cy="3606415"/>
        </a:xfr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ln>
        <a:effectLst/>
      </dgm:spPr>
      <dgm:t>
        <a:bodyPr/>
        <a:lstStyle/>
        <a:p>
          <a:pPr marL="114300" lvl="1" indent="0" defTabSz="577850">
            <a:lnSpc>
              <a:spcPct val="90000"/>
            </a:lnSpc>
            <a:spcBef>
              <a:spcPct val="0"/>
            </a:spcBef>
            <a:spcAft>
              <a:spcPct val="15000"/>
            </a:spcAft>
            <a:buNone/>
          </a:pPr>
          <a:r>
            <a:rPr lang="en-GB" sz="1300" dirty="0">
              <a:solidFill>
                <a:srgbClr val="230000">
                  <a:hueOff val="0"/>
                  <a:satOff val="0"/>
                  <a:lumOff val="0"/>
                  <a:alphaOff val="0"/>
                </a:srgbClr>
              </a:solidFill>
              <a:latin typeface="Arial"/>
              <a:ea typeface="+mn-ea"/>
              <a:cs typeface="+mn-cs"/>
            </a:rPr>
            <a:t>Trauma Informed City</a:t>
          </a:r>
        </a:p>
      </dgm:t>
    </dgm:pt>
    <dgm:pt modelId="{0824CB31-5FF3-4CEC-9F49-44AD8489B2B9}" type="parTrans" cxnId="{1D4F591E-70B3-4880-B38E-B52726EC3E49}">
      <dgm:prSet/>
      <dgm:spPr/>
      <dgm:t>
        <a:bodyPr/>
        <a:lstStyle/>
        <a:p>
          <a:endParaRPr lang="en-US"/>
        </a:p>
      </dgm:t>
    </dgm:pt>
    <dgm:pt modelId="{D54E667B-CA94-41E6-9E47-9B7E2D4AAEA4}" type="sibTrans" cxnId="{1D4F591E-70B3-4880-B38E-B52726EC3E49}">
      <dgm:prSet/>
      <dgm:spPr/>
      <dgm:t>
        <a:bodyPr/>
        <a:lstStyle/>
        <a:p>
          <a:endParaRPr lang="en-US"/>
        </a:p>
      </dgm:t>
    </dgm:pt>
    <dgm:pt modelId="{B7BAB709-E053-41AD-B6C7-6A1195CEFF57}" type="pres">
      <dgm:prSet presAssocID="{51AA4371-C53F-4E2B-8203-E64B97F5101B}" presName="Name0" presStyleCnt="0">
        <dgm:presLayoutVars>
          <dgm:dir/>
          <dgm:animLvl val="lvl"/>
          <dgm:resizeHandles val="exact"/>
        </dgm:presLayoutVars>
      </dgm:prSet>
      <dgm:spPr/>
    </dgm:pt>
    <dgm:pt modelId="{1698DBC9-785B-4DEE-914A-D25ADC9DDC91}" type="pres">
      <dgm:prSet presAssocID="{9BD08EF1-E0B5-4E5C-B9F8-3DE3183BD574}" presName="composite" presStyleCnt="0"/>
      <dgm:spPr/>
    </dgm:pt>
    <dgm:pt modelId="{56E70583-BD89-41D0-B18F-F5DBDE07B513}" type="pres">
      <dgm:prSet presAssocID="{9BD08EF1-E0B5-4E5C-B9F8-3DE3183BD574}" presName="parTx" presStyleLbl="alignNode1" presStyleIdx="0" presStyleCnt="4">
        <dgm:presLayoutVars>
          <dgm:chMax val="0"/>
          <dgm:chPref val="0"/>
          <dgm:bulletEnabled val="1"/>
        </dgm:presLayoutVars>
      </dgm:prSet>
      <dgm:spPr/>
    </dgm:pt>
    <dgm:pt modelId="{DC3F870C-2FA5-4E0C-B46E-4EC9A34F152A}" type="pres">
      <dgm:prSet presAssocID="{9BD08EF1-E0B5-4E5C-B9F8-3DE3183BD574}" presName="desTx" presStyleLbl="alignAccFollowNode1" presStyleIdx="0" presStyleCnt="4">
        <dgm:presLayoutVars>
          <dgm:bulletEnabled val="1"/>
        </dgm:presLayoutVars>
      </dgm:prSet>
      <dgm:spPr/>
    </dgm:pt>
    <dgm:pt modelId="{D228152E-81CE-466A-8982-D7833400BAF6}" type="pres">
      <dgm:prSet presAssocID="{B2E541C9-24F6-4809-96A9-776D6E9D4F9B}" presName="space" presStyleCnt="0"/>
      <dgm:spPr/>
    </dgm:pt>
    <dgm:pt modelId="{1D15BC5D-EEE0-4664-A8A6-C67298B843E7}" type="pres">
      <dgm:prSet presAssocID="{AF614CDC-C97C-42E3-83AC-7369CD38E2E6}" presName="composite" presStyleCnt="0"/>
      <dgm:spPr/>
    </dgm:pt>
    <dgm:pt modelId="{51A903FA-D6C9-42CD-A77F-EA14A4FB647B}" type="pres">
      <dgm:prSet presAssocID="{AF614CDC-C97C-42E3-83AC-7369CD38E2E6}" presName="parTx" presStyleLbl="alignNode1" presStyleIdx="1" presStyleCnt="4">
        <dgm:presLayoutVars>
          <dgm:chMax val="0"/>
          <dgm:chPref val="0"/>
          <dgm:bulletEnabled val="1"/>
        </dgm:presLayoutVars>
      </dgm:prSet>
      <dgm:spPr/>
    </dgm:pt>
    <dgm:pt modelId="{59A6C834-28C0-48D2-8800-A9EC9CC88F23}" type="pres">
      <dgm:prSet presAssocID="{AF614CDC-C97C-42E3-83AC-7369CD38E2E6}" presName="desTx" presStyleLbl="alignAccFollowNode1" presStyleIdx="1" presStyleCnt="4">
        <dgm:presLayoutVars>
          <dgm:bulletEnabled val="1"/>
        </dgm:presLayoutVars>
      </dgm:prSet>
      <dgm:spPr/>
    </dgm:pt>
    <dgm:pt modelId="{B46AF360-63F5-42FA-A19F-03FD0F2840C7}" type="pres">
      <dgm:prSet presAssocID="{C5855AC0-735C-4DC6-A496-23F0FB25C12A}" presName="space" presStyleCnt="0"/>
      <dgm:spPr/>
    </dgm:pt>
    <dgm:pt modelId="{3A31C1F9-4C68-4A3E-AF83-8C987334EB33}" type="pres">
      <dgm:prSet presAssocID="{F9354E14-B9EF-44C8-B57D-8DF1EC1705AA}" presName="composite" presStyleCnt="0"/>
      <dgm:spPr/>
    </dgm:pt>
    <dgm:pt modelId="{AB514B7C-79C0-47CE-BA45-2F24F1967893}" type="pres">
      <dgm:prSet presAssocID="{F9354E14-B9EF-44C8-B57D-8DF1EC1705AA}" presName="parTx" presStyleLbl="alignNode1" presStyleIdx="2" presStyleCnt="4">
        <dgm:presLayoutVars>
          <dgm:chMax val="0"/>
          <dgm:chPref val="0"/>
          <dgm:bulletEnabled val="1"/>
        </dgm:presLayoutVars>
      </dgm:prSet>
      <dgm:spPr/>
    </dgm:pt>
    <dgm:pt modelId="{1E8D23F6-6702-4EBF-AA79-7F6AFCA9D239}" type="pres">
      <dgm:prSet presAssocID="{F9354E14-B9EF-44C8-B57D-8DF1EC1705AA}" presName="desTx" presStyleLbl="alignAccFollowNode1" presStyleIdx="2" presStyleCnt="4" custLinFactNeighborX="741" custLinFactNeighborY="300">
        <dgm:presLayoutVars>
          <dgm:bulletEnabled val="1"/>
        </dgm:presLayoutVars>
      </dgm:prSet>
      <dgm:spPr/>
    </dgm:pt>
    <dgm:pt modelId="{F4942D1F-DEB4-4A12-B922-99ABA82BD830}" type="pres">
      <dgm:prSet presAssocID="{B76E420A-9A36-4C56-9710-7789ACB898C4}" presName="space" presStyleCnt="0"/>
      <dgm:spPr/>
    </dgm:pt>
    <dgm:pt modelId="{AD5DCB16-1BE8-45E2-B49A-B1426DA30CC4}" type="pres">
      <dgm:prSet presAssocID="{E3BF8101-B19C-4966-8118-7A8768D9DB72}" presName="composite" presStyleCnt="0"/>
      <dgm:spPr/>
    </dgm:pt>
    <dgm:pt modelId="{CB2E5816-B40F-4D41-B63F-AC45D0E9A24C}" type="pres">
      <dgm:prSet presAssocID="{E3BF8101-B19C-4966-8118-7A8768D9DB72}" presName="parTx" presStyleLbl="alignNode1" presStyleIdx="3" presStyleCnt="4">
        <dgm:presLayoutVars>
          <dgm:chMax val="0"/>
          <dgm:chPref val="0"/>
          <dgm:bulletEnabled val="1"/>
        </dgm:presLayoutVars>
      </dgm:prSet>
      <dgm:spPr/>
    </dgm:pt>
    <dgm:pt modelId="{49C2751E-88B2-49BF-91BC-516C6752A9F3}" type="pres">
      <dgm:prSet presAssocID="{E3BF8101-B19C-4966-8118-7A8768D9DB72}" presName="desTx" presStyleLbl="alignAccFollowNode1" presStyleIdx="3" presStyleCnt="4">
        <dgm:presLayoutVars>
          <dgm:bulletEnabled val="1"/>
        </dgm:presLayoutVars>
      </dgm:prSet>
      <dgm:spPr>
        <a:prstGeom prst="rect">
          <a:avLst/>
        </a:prstGeom>
      </dgm:spPr>
    </dgm:pt>
  </dgm:ptLst>
  <dgm:cxnLst>
    <dgm:cxn modelId="{4D3F2906-0BE8-40FE-A460-23801760B766}" type="presOf" srcId="{D7DFD30C-F46A-4984-BEDE-08B2C1079BFD}" destId="{DC3F870C-2FA5-4E0C-B46E-4EC9A34F152A}" srcOrd="0" destOrd="5" presId="urn:microsoft.com/office/officeart/2005/8/layout/hList1"/>
    <dgm:cxn modelId="{0930FD0C-0B46-4170-A68C-25C260B828C0}" srcId="{E3BF8101-B19C-4966-8118-7A8768D9DB72}" destId="{15F13B19-7CA7-4299-839F-F0ED89BABD59}" srcOrd="2" destOrd="0" parTransId="{674C5AFF-488F-4203-A4E0-FC8D71626729}" sibTransId="{CB4B579B-7666-41B5-8215-9689B6278913}"/>
    <dgm:cxn modelId="{BFEB4F0E-4942-47B9-8BB7-A901A195140F}" srcId="{E3BF8101-B19C-4966-8118-7A8768D9DB72}" destId="{43F0AD06-29A2-415B-92C7-ECB0CC0834DF}" srcOrd="5" destOrd="0" parTransId="{06A4051F-E200-4944-9932-AC2B41BE5B3D}" sibTransId="{F2FD7401-7A92-4433-BDB7-DF718081CADE}"/>
    <dgm:cxn modelId="{6F006F0F-408E-43A5-A47D-CE4DD781431E}" srcId="{9BD08EF1-E0B5-4E5C-B9F8-3DE3183BD574}" destId="{4A59E5A9-A047-4A98-8947-BB20CF0441C6}" srcOrd="4" destOrd="0" parTransId="{D4569753-C5C1-4565-8196-CF1BE37A059B}" sibTransId="{150B7772-BC11-43C2-AE9D-AA3AEDEA63F9}"/>
    <dgm:cxn modelId="{C4B8C617-E985-4BBE-9DAC-A9AAA09E062F}" srcId="{E3BF8101-B19C-4966-8118-7A8768D9DB72}" destId="{4EB59D41-D7A0-4FF6-9278-59D479E98324}" srcOrd="11" destOrd="0" parTransId="{6A7CFCE5-D230-42CD-95DB-6C52BA309BE9}" sibTransId="{808C4F8A-A361-42DE-9B60-09BE7B7134B9}"/>
    <dgm:cxn modelId="{1D4F591E-70B3-4880-B38E-B52726EC3E49}" srcId="{E3BF8101-B19C-4966-8118-7A8768D9DB72}" destId="{AD52E940-057D-48DD-B896-9757B033B98E}" srcOrd="10" destOrd="0" parTransId="{0824CB31-5FF3-4CEC-9F49-44AD8489B2B9}" sibTransId="{D54E667B-CA94-41E6-9E47-9B7E2D4AAEA4}"/>
    <dgm:cxn modelId="{67C24620-9D37-48B5-BAA1-2C3556629F38}" type="presOf" srcId="{E76FBA36-3F22-49D5-9C17-63E0CD4BB6F3}" destId="{59A6C834-28C0-48D2-8800-A9EC9CC88F23}" srcOrd="0" destOrd="4" presId="urn:microsoft.com/office/officeart/2005/8/layout/hList1"/>
    <dgm:cxn modelId="{52890C28-5B57-4AAD-95D6-21C80BA03B6F}" type="presOf" srcId="{4A59E5A9-A047-4A98-8947-BB20CF0441C6}" destId="{DC3F870C-2FA5-4E0C-B46E-4EC9A34F152A}" srcOrd="0" destOrd="4" presId="urn:microsoft.com/office/officeart/2005/8/layout/hList1"/>
    <dgm:cxn modelId="{AA23F829-885E-42E3-926D-19AD0EE0F9C4}" srcId="{9BD08EF1-E0B5-4E5C-B9F8-3DE3183BD574}" destId="{0B0E59D3-B040-4727-B686-DC1F937C5D25}" srcOrd="2" destOrd="0" parTransId="{4D47433F-3CBB-436E-B823-F4DAFA51E2E7}" sibTransId="{AC44FA83-8FAA-4062-A8D6-5E0F06B15858}"/>
    <dgm:cxn modelId="{8D47152A-395B-44D9-ABBD-D57502408DA7}" type="presOf" srcId="{47AF7943-AA4A-4D0E-93A2-8CA80AD8DA96}" destId="{59A6C834-28C0-48D2-8800-A9EC9CC88F23}" srcOrd="0" destOrd="1" presId="urn:microsoft.com/office/officeart/2005/8/layout/hList1"/>
    <dgm:cxn modelId="{D126782A-EDCE-4E43-9778-BB2C54E1353B}" type="presOf" srcId="{454DDD60-46B1-4117-9300-360FAF2608D9}" destId="{1E8D23F6-6702-4EBF-AA79-7F6AFCA9D239}" srcOrd="0" destOrd="0" presId="urn:microsoft.com/office/officeart/2005/8/layout/hList1"/>
    <dgm:cxn modelId="{3F52BD2A-5513-4C96-840D-36BFCE1E9C2E}" srcId="{F9354E14-B9EF-44C8-B57D-8DF1EC1705AA}" destId="{327D22E8-1819-4F66-B305-6FA9F8DDFDCB}" srcOrd="2" destOrd="0" parTransId="{3E88B0C2-8973-47C2-9229-0C4780D69B0C}" sibTransId="{98701527-E88F-4257-BB28-F6CCFB877956}"/>
    <dgm:cxn modelId="{4957E82C-A851-4E91-A902-3B7D57278D0C}" type="presOf" srcId="{3899522A-568C-4A2B-9682-4A041AC506E4}" destId="{59A6C834-28C0-48D2-8800-A9EC9CC88F23}" srcOrd="0" destOrd="2" presId="urn:microsoft.com/office/officeart/2005/8/layout/hList1"/>
    <dgm:cxn modelId="{68F25933-9F58-4308-8EAD-86795E44B2DC}" srcId="{F9354E14-B9EF-44C8-B57D-8DF1EC1705AA}" destId="{E1C5D2E0-25FC-4027-B363-79525400F428}" srcOrd="7" destOrd="0" parTransId="{436C0139-CD52-4463-B8FD-F881CB71FCBA}" sibTransId="{F2C44C92-2BB1-4635-854E-2405B1251AFD}"/>
    <dgm:cxn modelId="{FCE3003B-3948-4D3F-82DA-02CDD8010F0F}" type="presOf" srcId="{E073D108-6CF8-4C35-A553-2F298E00A0E6}" destId="{DC3F870C-2FA5-4E0C-B46E-4EC9A34F152A}" srcOrd="0" destOrd="7" presId="urn:microsoft.com/office/officeart/2005/8/layout/hList1"/>
    <dgm:cxn modelId="{A4CC6840-BDEA-4B45-9BE8-52A42DCFC587}" type="presOf" srcId="{0FB0EF61-EB00-4352-96B1-D9A13293DE15}" destId="{59A6C834-28C0-48D2-8800-A9EC9CC88F23}" srcOrd="0" destOrd="5" presId="urn:microsoft.com/office/officeart/2005/8/layout/hList1"/>
    <dgm:cxn modelId="{3638C65E-5769-4235-972F-4186AAAA08D3}" type="presOf" srcId="{B317C521-7F8E-4337-BD74-189FFEC6DB53}" destId="{49C2751E-88B2-49BF-91BC-516C6752A9F3}" srcOrd="0" destOrd="3" presId="urn:microsoft.com/office/officeart/2005/8/layout/hList1"/>
    <dgm:cxn modelId="{F1F3EC66-0E4B-40FC-8F92-D842D0E9E99E}" srcId="{F9354E14-B9EF-44C8-B57D-8DF1EC1705AA}" destId="{76970F11-EA0B-4C9B-B980-728374B626D8}" srcOrd="8" destOrd="0" parTransId="{3AC5B305-4E2E-4D9B-9066-36ABAC38E055}" sibTransId="{DB3787E8-1088-477F-803C-86D4709E08D5}"/>
    <dgm:cxn modelId="{9452C147-DCD4-48FC-819E-521350294E73}" srcId="{E3BF8101-B19C-4966-8118-7A8768D9DB72}" destId="{F1C2B6C9-84C8-4FC2-86B4-74C27962069F}" srcOrd="0" destOrd="0" parTransId="{DB2C09A1-DDFE-45E1-9A97-41205CD22620}" sibTransId="{3DCD8D2B-C713-4E9F-8ADC-986CA93CC686}"/>
    <dgm:cxn modelId="{8B3E0E68-A407-4877-82BF-F58F1DEB0034}" type="presOf" srcId="{327D22E8-1819-4F66-B305-6FA9F8DDFDCB}" destId="{1E8D23F6-6702-4EBF-AA79-7F6AFCA9D239}" srcOrd="0" destOrd="2" presId="urn:microsoft.com/office/officeart/2005/8/layout/hList1"/>
    <dgm:cxn modelId="{A1EB5D69-65EC-46AD-B44D-C605FF334DC1}" type="presOf" srcId="{DB513C65-C0CA-429E-B7F7-BB416A0E6E5F}" destId="{49C2751E-88B2-49BF-91BC-516C6752A9F3}" srcOrd="0" destOrd="9" presId="urn:microsoft.com/office/officeart/2005/8/layout/hList1"/>
    <dgm:cxn modelId="{0C92626E-8162-4F84-9124-6890CEF73CB2}" srcId="{AF614CDC-C97C-42E3-83AC-7369CD38E2E6}" destId="{47AF7943-AA4A-4D0E-93A2-8CA80AD8DA96}" srcOrd="1" destOrd="0" parTransId="{21FD85E3-56FC-4D14-8E5F-AF1F74720536}" sibTransId="{6440CC40-4EB9-42C5-AEB7-97C56E168412}"/>
    <dgm:cxn modelId="{585E6B52-2840-4684-A9E6-6C3ED0A17E51}" srcId="{F9354E14-B9EF-44C8-B57D-8DF1EC1705AA}" destId="{9DAC0D00-A6BB-4D04-83C7-3A060A6611E9}" srcOrd="3" destOrd="0" parTransId="{64A50198-A6A2-4162-A5CF-592AB343D2D4}" sibTransId="{6832B2DF-94CD-4268-9B8F-60804EA98F2E}"/>
    <dgm:cxn modelId="{16EA3356-10A5-4B34-BE25-F16703082A9E}" type="presOf" srcId="{240CCF9C-EF16-4FD1-896D-0C601E03030E}" destId="{59A6C834-28C0-48D2-8800-A9EC9CC88F23}" srcOrd="0" destOrd="3" presId="urn:microsoft.com/office/officeart/2005/8/layout/hList1"/>
    <dgm:cxn modelId="{E033AB59-F1FC-4132-A854-94CC377FCF8C}" type="presOf" srcId="{AF614CDC-C97C-42E3-83AC-7369CD38E2E6}" destId="{51A903FA-D6C9-42CD-A77F-EA14A4FB647B}" srcOrd="0" destOrd="0" presId="urn:microsoft.com/office/officeart/2005/8/layout/hList1"/>
    <dgm:cxn modelId="{8F84CB79-3A63-4EF7-85AF-894BB1A75A87}" srcId="{9BD08EF1-E0B5-4E5C-B9F8-3DE3183BD574}" destId="{D7DFD30C-F46A-4984-BEDE-08B2C1079BFD}" srcOrd="5" destOrd="0" parTransId="{DEAB2883-AC53-4E53-88A7-D5EF2A958D28}" sibTransId="{A1B04ECB-337A-462D-B7DC-7BCE07CAEF57}"/>
    <dgm:cxn modelId="{782DFC59-79C2-4F44-BD32-D87302B9DE9E}" type="presOf" srcId="{86621C2E-8005-4125-A85A-7A27FC9385AD}" destId="{1E8D23F6-6702-4EBF-AA79-7F6AFCA9D239}" srcOrd="0" destOrd="1" presId="urn:microsoft.com/office/officeart/2005/8/layout/hList1"/>
    <dgm:cxn modelId="{0F904B7B-85D7-4834-9F0E-F2B51B0D2F4D}" type="presOf" srcId="{E3BF8101-B19C-4966-8118-7A8768D9DB72}" destId="{CB2E5816-B40F-4D41-B63F-AC45D0E9A24C}" srcOrd="0" destOrd="0" presId="urn:microsoft.com/office/officeart/2005/8/layout/hList1"/>
    <dgm:cxn modelId="{4F301D7F-4279-4E89-96B9-0BE4FD1A3E99}" type="presOf" srcId="{2E424AFC-D551-43A8-AFA4-79BC2603438D}" destId="{1E8D23F6-6702-4EBF-AA79-7F6AFCA9D239}" srcOrd="0" destOrd="4" presId="urn:microsoft.com/office/officeart/2005/8/layout/hList1"/>
    <dgm:cxn modelId="{41179081-CDEF-420B-9FDD-305D3D141190}" srcId="{E3BF8101-B19C-4966-8118-7A8768D9DB72}" destId="{890A49DF-AC91-4854-AF56-318B7F8DB254}" srcOrd="8" destOrd="0" parTransId="{9B2452F5-C78F-4ABB-976C-19E7C70B2753}" sibTransId="{8914741F-5004-46A1-9CBE-0D149F72F166}"/>
    <dgm:cxn modelId="{22D7C782-ABD4-46A7-A163-0EA2FD38630A}" type="presOf" srcId="{890A49DF-AC91-4854-AF56-318B7F8DB254}" destId="{49C2751E-88B2-49BF-91BC-516C6752A9F3}" srcOrd="0" destOrd="8" presId="urn:microsoft.com/office/officeart/2005/8/layout/hList1"/>
    <dgm:cxn modelId="{07E50684-6006-40F9-84D5-C07190834077}" type="presOf" srcId="{AD74012D-A8A9-4165-8CFA-4D6C263E6895}" destId="{49C2751E-88B2-49BF-91BC-516C6752A9F3}" srcOrd="0" destOrd="7" presId="urn:microsoft.com/office/officeart/2005/8/layout/hList1"/>
    <dgm:cxn modelId="{ECAF7787-C940-41BE-82D4-1B4BBDE0167A}" type="presOf" srcId="{9BD08EF1-E0B5-4E5C-B9F8-3DE3183BD574}" destId="{56E70583-BD89-41D0-B18F-F5DBDE07B513}" srcOrd="0" destOrd="0" presId="urn:microsoft.com/office/officeart/2005/8/layout/hList1"/>
    <dgm:cxn modelId="{00D55288-63B8-4206-904F-3A50A9C6079B}" srcId="{F9354E14-B9EF-44C8-B57D-8DF1EC1705AA}" destId="{86621C2E-8005-4125-A85A-7A27FC9385AD}" srcOrd="1" destOrd="0" parTransId="{28F0C161-C315-4CDD-B031-AEA2C02586EE}" sibTransId="{776982B3-ED1E-4403-AA1F-398752D4835B}"/>
    <dgm:cxn modelId="{60597D8B-45D4-4D2D-AECA-C2D147765679}" srcId="{9BD08EF1-E0B5-4E5C-B9F8-3DE3183BD574}" destId="{E073D108-6CF8-4C35-A553-2F298E00A0E6}" srcOrd="7" destOrd="0" parTransId="{D08C7104-255C-422B-893D-D4AF98E4C31F}" sibTransId="{42AE7760-E902-4496-97AC-94A390FF1A42}"/>
    <dgm:cxn modelId="{E786DB8F-1AFA-4EF2-B533-1C71C94BC064}" type="presOf" srcId="{15F13B19-7CA7-4299-839F-F0ED89BABD59}" destId="{49C2751E-88B2-49BF-91BC-516C6752A9F3}" srcOrd="0" destOrd="2" presId="urn:microsoft.com/office/officeart/2005/8/layout/hList1"/>
    <dgm:cxn modelId="{62C8D191-6109-4CEB-9D8C-23779AEE6ADC}" type="presOf" srcId="{F9354E14-B9EF-44C8-B57D-8DF1EC1705AA}" destId="{AB514B7C-79C0-47CE-BA45-2F24F1967893}" srcOrd="0" destOrd="0" presId="urn:microsoft.com/office/officeart/2005/8/layout/hList1"/>
    <dgm:cxn modelId="{3B011D94-B1D3-4EEA-B8C9-CA74CA0A1044}" type="presOf" srcId="{AD52E940-057D-48DD-B896-9757B033B98E}" destId="{49C2751E-88B2-49BF-91BC-516C6752A9F3}" srcOrd="0" destOrd="10" presId="urn:microsoft.com/office/officeart/2005/8/layout/hList1"/>
    <dgm:cxn modelId="{4327D795-3F36-4C3A-8919-8B97E21E017E}" srcId="{F9354E14-B9EF-44C8-B57D-8DF1EC1705AA}" destId="{2E424AFC-D551-43A8-AFA4-79BC2603438D}" srcOrd="4" destOrd="0" parTransId="{37CB29C9-3DA8-4338-A304-4D8956CE28B2}" sibTransId="{42F6237F-B662-4D07-8EB7-CF8A63979AD7}"/>
    <dgm:cxn modelId="{E2E1C29D-D0ED-472F-9CEA-BC66294A946A}" type="presOf" srcId="{0B0E59D3-B040-4727-B686-DC1F937C5D25}" destId="{DC3F870C-2FA5-4E0C-B46E-4EC9A34F152A}" srcOrd="0" destOrd="2" presId="urn:microsoft.com/office/officeart/2005/8/layout/hList1"/>
    <dgm:cxn modelId="{5F8CB9A0-24D9-407B-B8D2-94445B297BAA}" srcId="{AF614CDC-C97C-42E3-83AC-7369CD38E2E6}" destId="{240CCF9C-EF16-4FD1-896D-0C601E03030E}" srcOrd="3" destOrd="0" parTransId="{324998D9-04C5-4FFA-AC05-8790A6D4F9AE}" sibTransId="{67770683-FFF3-499A-AFE4-EC2D72ECB082}"/>
    <dgm:cxn modelId="{AADFF4A5-4E11-4500-BE4F-BD1963F4CC83}" srcId="{F9354E14-B9EF-44C8-B57D-8DF1EC1705AA}" destId="{454DDD60-46B1-4117-9300-360FAF2608D9}" srcOrd="0" destOrd="0" parTransId="{EBF2E86B-0C34-42B1-9F5F-B3DE86B7F78C}" sibTransId="{AE218C84-00AD-429C-B7A0-7DE742E97F93}"/>
    <dgm:cxn modelId="{4F0D58A6-FDEA-42B7-9E66-07DD3D4810CC}" srcId="{AF614CDC-C97C-42E3-83AC-7369CD38E2E6}" destId="{CC6CB858-CC58-4117-97A0-932CC38F769E}" srcOrd="0" destOrd="0" parTransId="{9E681EDE-47B2-4FD0-A92D-7360ED743197}" sibTransId="{16158460-CC94-4C24-815B-CC5AFA700903}"/>
    <dgm:cxn modelId="{A28440AC-95B1-42FF-93FD-F72BD5481C38}" srcId="{9BD08EF1-E0B5-4E5C-B9F8-3DE3183BD574}" destId="{813AB9BC-28E0-4B58-A60E-69D3B7659546}" srcOrd="0" destOrd="0" parTransId="{6BB06B0B-C40F-4C78-930D-92BFF6639CCE}" sibTransId="{A4209ED6-0B07-48EC-9C3F-7A8C0D55155C}"/>
    <dgm:cxn modelId="{4AF8F5AF-6F13-43BF-8F6C-30C285D1822E}" srcId="{E3BF8101-B19C-4966-8118-7A8768D9DB72}" destId="{AD74012D-A8A9-4165-8CFA-4D6C263E6895}" srcOrd="7" destOrd="0" parTransId="{AE38B5B2-ED73-4F8F-8CD2-6FDA378ABA16}" sibTransId="{63A21D80-8155-4287-8D80-FCEB7D1E05E3}"/>
    <dgm:cxn modelId="{207732B7-6D5C-489A-887E-3109E29F95B7}" type="presOf" srcId="{813AB9BC-28E0-4B58-A60E-69D3B7659546}" destId="{DC3F870C-2FA5-4E0C-B46E-4EC9A34F152A}" srcOrd="0" destOrd="0" presId="urn:microsoft.com/office/officeart/2005/8/layout/hList1"/>
    <dgm:cxn modelId="{0A0866B7-0B37-4D2E-9107-3BC13E285C72}" srcId="{9BD08EF1-E0B5-4E5C-B9F8-3DE3183BD574}" destId="{8DA84BF9-231C-40E4-943C-5D87341DDA25}" srcOrd="3" destOrd="0" parTransId="{636F099C-A146-4DC6-A7A2-7FFED20DC3F2}" sibTransId="{4B05DFB4-7045-4A6C-BD35-B6268F30AD04}"/>
    <dgm:cxn modelId="{ADA81DB9-CD3E-46ED-83C0-A9DCBC280708}" type="presOf" srcId="{8E57B1F6-6331-45AF-9171-468E7E123A5E}" destId="{49C2751E-88B2-49BF-91BC-516C6752A9F3}" srcOrd="0" destOrd="6" presId="urn:microsoft.com/office/officeart/2005/8/layout/hList1"/>
    <dgm:cxn modelId="{9BE928B9-0BBC-4146-8AD3-6C3526D663A5}" type="presOf" srcId="{9DAC0D00-A6BB-4D04-83C7-3A060A6611E9}" destId="{1E8D23F6-6702-4EBF-AA79-7F6AFCA9D239}" srcOrd="0" destOrd="3" presId="urn:microsoft.com/office/officeart/2005/8/layout/hList1"/>
    <dgm:cxn modelId="{8E0507BC-CD02-435C-B234-6A2F3E879B0D}" srcId="{9BD08EF1-E0B5-4E5C-B9F8-3DE3183BD574}" destId="{A43C6548-22AB-4A5A-93D8-D66034E74C31}" srcOrd="6" destOrd="0" parTransId="{B4A37423-2B09-4510-B26E-90C2F00B0541}" sibTransId="{7F97C638-EA1A-404D-98C6-85737B05DD61}"/>
    <dgm:cxn modelId="{3887EABE-8343-4C42-A3D1-7107BCF13D7F}" type="presOf" srcId="{43F0AD06-29A2-415B-92C7-ECB0CC0834DF}" destId="{49C2751E-88B2-49BF-91BC-516C6752A9F3}" srcOrd="0" destOrd="5" presId="urn:microsoft.com/office/officeart/2005/8/layout/hList1"/>
    <dgm:cxn modelId="{9840C0C2-0DE2-4E78-92AE-B3718C31DF1A}" srcId="{AF614CDC-C97C-42E3-83AC-7369CD38E2E6}" destId="{3899522A-568C-4A2B-9682-4A041AC506E4}" srcOrd="2" destOrd="0" parTransId="{EF05C1B7-4756-40CE-8D69-00A08FE4B7B5}" sibTransId="{CC43B916-8953-40EE-A684-6938FB9B2944}"/>
    <dgm:cxn modelId="{437958C3-DA4A-4167-9ADB-F909B4B69706}" srcId="{E3BF8101-B19C-4966-8118-7A8768D9DB72}" destId="{A8BB7705-77C4-4AA5-BF2C-0F9D19084D48}" srcOrd="4" destOrd="0" parTransId="{88D5D424-7BC4-4BE8-99EA-106863AD437F}" sibTransId="{92724071-13B5-4776-9848-98BA7714AA21}"/>
    <dgm:cxn modelId="{D5B5D0C4-60CE-4882-83F7-23C8F4D6C5E5}" type="presOf" srcId="{CC6CB858-CC58-4117-97A0-932CC38F769E}" destId="{59A6C834-28C0-48D2-8800-A9EC9CC88F23}" srcOrd="0" destOrd="0" presId="urn:microsoft.com/office/officeart/2005/8/layout/hList1"/>
    <dgm:cxn modelId="{C5A5E0C5-E0F9-41D1-94FA-56FD6355D60A}" type="presOf" srcId="{4EB59D41-D7A0-4FF6-9278-59D479E98324}" destId="{49C2751E-88B2-49BF-91BC-516C6752A9F3}" srcOrd="0" destOrd="11" presId="urn:microsoft.com/office/officeart/2005/8/layout/hList1"/>
    <dgm:cxn modelId="{996842C9-A972-4AC9-B305-152338C24736}" srcId="{E3BF8101-B19C-4966-8118-7A8768D9DB72}" destId="{8E57B1F6-6331-45AF-9171-468E7E123A5E}" srcOrd="6" destOrd="0" parTransId="{EA8B03D1-F65A-41E3-93AF-BD59F3AC6530}" sibTransId="{49F9C192-BCEE-40BD-878E-D726DCBC6D3B}"/>
    <dgm:cxn modelId="{616BCCC9-8D9A-4D96-9B15-2ECAC9858BAA}" srcId="{51AA4371-C53F-4E2B-8203-E64B97F5101B}" destId="{F9354E14-B9EF-44C8-B57D-8DF1EC1705AA}" srcOrd="2" destOrd="0" parTransId="{6544F3F9-FB48-4120-B2B0-D4F332F177E6}" sibTransId="{B76E420A-9A36-4C56-9710-7789ACB898C4}"/>
    <dgm:cxn modelId="{7ECA1FCA-C7DC-40DC-9F51-4F0410C92F12}" srcId="{AF614CDC-C97C-42E3-83AC-7369CD38E2E6}" destId="{E76FBA36-3F22-49D5-9C17-63E0CD4BB6F3}" srcOrd="4" destOrd="0" parTransId="{B1D331FC-E036-4D0B-9757-836ADCA34E99}" sibTransId="{4F00B34F-043D-4559-975C-7AAE113DA986}"/>
    <dgm:cxn modelId="{E97B72CC-9AD0-462F-9D9D-CEBE271E3124}" srcId="{AF614CDC-C97C-42E3-83AC-7369CD38E2E6}" destId="{0FB0EF61-EB00-4352-96B1-D9A13293DE15}" srcOrd="5" destOrd="0" parTransId="{326EA96F-923A-4606-8208-CB54C154C9A3}" sibTransId="{7EBF8670-EC16-43A7-BB8E-4E64338DBB7D}"/>
    <dgm:cxn modelId="{7803AACE-0522-43A0-8987-9165595EC1E2}" type="presOf" srcId="{E1C5D2E0-25FC-4027-B363-79525400F428}" destId="{1E8D23F6-6702-4EBF-AA79-7F6AFCA9D239}" srcOrd="0" destOrd="7" presId="urn:microsoft.com/office/officeart/2005/8/layout/hList1"/>
    <dgm:cxn modelId="{C07D5BCF-7FF2-4455-BC58-DBD50D0F05FE}" srcId="{F9354E14-B9EF-44C8-B57D-8DF1EC1705AA}" destId="{98122FFD-16A2-4D86-9E36-FBB363B5BF52}" srcOrd="9" destOrd="0" parTransId="{F88A7996-D787-4CA9-8316-E58432D90CD7}" sibTransId="{453DA5B8-9193-4D48-8D0F-6BA66E771D8A}"/>
    <dgm:cxn modelId="{54C050CF-AFDB-4BEE-B915-A966319D7BFF}" type="presOf" srcId="{A43C6548-22AB-4A5A-93D8-D66034E74C31}" destId="{DC3F870C-2FA5-4E0C-B46E-4EC9A34F152A}" srcOrd="0" destOrd="6" presId="urn:microsoft.com/office/officeart/2005/8/layout/hList1"/>
    <dgm:cxn modelId="{253CD3D4-9EF4-43E8-ACB4-750754E51426}" srcId="{E3BF8101-B19C-4966-8118-7A8768D9DB72}" destId="{967F09D6-2AAF-4B08-8DC0-2DE18E9642F7}" srcOrd="1" destOrd="0" parTransId="{9643D7C6-D75D-4056-ABD3-19EB229C5C2F}" sibTransId="{515E2032-D77B-4AD6-89EF-0297F00D5AA4}"/>
    <dgm:cxn modelId="{C02308D5-6245-4520-B5D9-FCE18F65265A}" type="presOf" srcId="{A8BB7705-77C4-4AA5-BF2C-0F9D19084D48}" destId="{49C2751E-88B2-49BF-91BC-516C6752A9F3}" srcOrd="0" destOrd="4" presId="urn:microsoft.com/office/officeart/2005/8/layout/hList1"/>
    <dgm:cxn modelId="{F77C92D6-B89B-48EC-8FEF-5094F3B5ECFA}" type="presOf" srcId="{1110EFB9-E85E-4382-922D-E8670E9E47A4}" destId="{1E8D23F6-6702-4EBF-AA79-7F6AFCA9D239}" srcOrd="0" destOrd="5" presId="urn:microsoft.com/office/officeart/2005/8/layout/hList1"/>
    <dgm:cxn modelId="{D5E532D7-88A8-4EFE-A1A9-A293A9CABC96}" srcId="{E3BF8101-B19C-4966-8118-7A8768D9DB72}" destId="{B317C521-7F8E-4337-BD74-189FFEC6DB53}" srcOrd="3" destOrd="0" parTransId="{67D14813-FE1E-41E7-A733-7BEBE9AD97CB}" sibTransId="{FEE170AD-85C3-4029-9494-164C0C5F3952}"/>
    <dgm:cxn modelId="{73FD9CD8-CF8E-4083-9535-306E55A366A8}" type="presOf" srcId="{51AA4371-C53F-4E2B-8203-E64B97F5101B}" destId="{B7BAB709-E053-41AD-B6C7-6A1195CEFF57}" srcOrd="0" destOrd="0" presId="urn:microsoft.com/office/officeart/2005/8/layout/hList1"/>
    <dgm:cxn modelId="{FAC816DB-3752-4890-9CAB-E0CA0450DA01}" srcId="{F9354E14-B9EF-44C8-B57D-8DF1EC1705AA}" destId="{7E114668-4849-45C1-8B57-C21BED8F6101}" srcOrd="6" destOrd="0" parTransId="{6358AD41-014B-463F-9346-40AB0FDADA60}" sibTransId="{1B4A2BED-52B6-4A5C-B917-8DD4D5ACD5BD}"/>
    <dgm:cxn modelId="{3F37F5DD-4AEF-4601-ABC1-A26FA174B853}" type="presOf" srcId="{98122FFD-16A2-4D86-9E36-FBB363B5BF52}" destId="{1E8D23F6-6702-4EBF-AA79-7F6AFCA9D239}" srcOrd="0" destOrd="9" presId="urn:microsoft.com/office/officeart/2005/8/layout/hList1"/>
    <dgm:cxn modelId="{8DCABBDF-2E2B-4A4B-947A-E946B603998C}" srcId="{E3BF8101-B19C-4966-8118-7A8768D9DB72}" destId="{DB513C65-C0CA-429E-B7F7-BB416A0E6E5F}" srcOrd="9" destOrd="0" parTransId="{70861C28-CA0D-4BF1-8530-38ECD1C46834}" sibTransId="{3D6D7107-FD82-43EC-859C-A9D872DC1BBE}"/>
    <dgm:cxn modelId="{CCABDAE4-2A01-4642-A2EE-C74ADEEFF3CB}" type="presOf" srcId="{967F09D6-2AAF-4B08-8DC0-2DE18E9642F7}" destId="{49C2751E-88B2-49BF-91BC-516C6752A9F3}" srcOrd="0" destOrd="1" presId="urn:microsoft.com/office/officeart/2005/8/layout/hList1"/>
    <dgm:cxn modelId="{F2102DE6-4FFC-4441-BE6B-3B2A59EE1E0D}" type="presOf" srcId="{BB18A547-C99C-4B86-8276-AE3DDB95E63E}" destId="{DC3F870C-2FA5-4E0C-B46E-4EC9A34F152A}" srcOrd="0" destOrd="1" presId="urn:microsoft.com/office/officeart/2005/8/layout/hList1"/>
    <dgm:cxn modelId="{193FADE8-8FA9-4E46-86B9-8C1BAB7ECEED}" srcId="{9BD08EF1-E0B5-4E5C-B9F8-3DE3183BD574}" destId="{BB18A547-C99C-4B86-8276-AE3DDB95E63E}" srcOrd="1" destOrd="0" parTransId="{FF040B7E-426F-4B2D-9321-09F24EDC55BD}" sibTransId="{C4CEAE32-2EB2-4BEF-BF6B-2DE5318B8F6B}"/>
    <dgm:cxn modelId="{877225EA-D8AC-449C-9DEE-43E70D7A607E}" type="presOf" srcId="{7E114668-4849-45C1-8B57-C21BED8F6101}" destId="{1E8D23F6-6702-4EBF-AA79-7F6AFCA9D239}" srcOrd="0" destOrd="6" presId="urn:microsoft.com/office/officeart/2005/8/layout/hList1"/>
    <dgm:cxn modelId="{9FB1EDEB-AD82-46E0-B780-8177CB85EDEB}" srcId="{51AA4371-C53F-4E2B-8203-E64B97F5101B}" destId="{AF614CDC-C97C-42E3-83AC-7369CD38E2E6}" srcOrd="1" destOrd="0" parTransId="{6655BA08-416B-4C65-9927-EC2DF90B143F}" sibTransId="{C5855AC0-735C-4DC6-A496-23F0FB25C12A}"/>
    <dgm:cxn modelId="{629EB4EC-1F03-4BDD-8A66-990D3EC335EF}" srcId="{F9354E14-B9EF-44C8-B57D-8DF1EC1705AA}" destId="{1110EFB9-E85E-4382-922D-E8670E9E47A4}" srcOrd="5" destOrd="0" parTransId="{3AB7B545-ECD1-4B47-866D-D8FD4D8C3AD1}" sibTransId="{15AF7226-AE11-41FE-859F-CA3967B1B476}"/>
    <dgm:cxn modelId="{245782F0-7EC7-4644-A496-518A2D941AAA}" srcId="{51AA4371-C53F-4E2B-8203-E64B97F5101B}" destId="{9BD08EF1-E0B5-4E5C-B9F8-3DE3183BD574}" srcOrd="0" destOrd="0" parTransId="{554083F0-1500-4792-B76E-7DE6192C0266}" sibTransId="{B2E541C9-24F6-4809-96A9-776D6E9D4F9B}"/>
    <dgm:cxn modelId="{8768E0F2-6D8D-4754-A9A4-D5EC2C865A99}" type="presOf" srcId="{76970F11-EA0B-4C9B-B980-728374B626D8}" destId="{1E8D23F6-6702-4EBF-AA79-7F6AFCA9D239}" srcOrd="0" destOrd="8" presId="urn:microsoft.com/office/officeart/2005/8/layout/hList1"/>
    <dgm:cxn modelId="{6F87D9F3-1DE9-44E0-9758-7DFC30915C30}" type="presOf" srcId="{8DA84BF9-231C-40E4-943C-5D87341DDA25}" destId="{DC3F870C-2FA5-4E0C-B46E-4EC9A34F152A}" srcOrd="0" destOrd="3" presId="urn:microsoft.com/office/officeart/2005/8/layout/hList1"/>
    <dgm:cxn modelId="{EF373FF7-E840-4E1B-9747-65491647B837}" srcId="{51AA4371-C53F-4E2B-8203-E64B97F5101B}" destId="{E3BF8101-B19C-4966-8118-7A8768D9DB72}" srcOrd="3" destOrd="0" parTransId="{C7231520-F6DD-4DD5-8D94-78F819792E80}" sibTransId="{BC99F7DF-2082-407C-AF37-5FA2B3873F5A}"/>
    <dgm:cxn modelId="{49D4B9FC-E6AC-4F37-9B35-6E79D17F5580}" type="presOf" srcId="{F1C2B6C9-84C8-4FC2-86B4-74C27962069F}" destId="{49C2751E-88B2-49BF-91BC-516C6752A9F3}" srcOrd="0" destOrd="0" presId="urn:microsoft.com/office/officeart/2005/8/layout/hList1"/>
    <dgm:cxn modelId="{29C563E9-5FE3-4A61-810D-770DAC74E29D}" type="presParOf" srcId="{B7BAB709-E053-41AD-B6C7-6A1195CEFF57}" destId="{1698DBC9-785B-4DEE-914A-D25ADC9DDC91}" srcOrd="0" destOrd="0" presId="urn:microsoft.com/office/officeart/2005/8/layout/hList1"/>
    <dgm:cxn modelId="{F4CCA8F2-7F98-46C4-BFCD-4C377DC127E6}" type="presParOf" srcId="{1698DBC9-785B-4DEE-914A-D25ADC9DDC91}" destId="{56E70583-BD89-41D0-B18F-F5DBDE07B513}" srcOrd="0" destOrd="0" presId="urn:microsoft.com/office/officeart/2005/8/layout/hList1"/>
    <dgm:cxn modelId="{E135589F-F57B-4BDE-A113-EEE0C23AB20A}" type="presParOf" srcId="{1698DBC9-785B-4DEE-914A-D25ADC9DDC91}" destId="{DC3F870C-2FA5-4E0C-B46E-4EC9A34F152A}" srcOrd="1" destOrd="0" presId="urn:microsoft.com/office/officeart/2005/8/layout/hList1"/>
    <dgm:cxn modelId="{9AB864ED-B922-472A-A0DC-BC05E79C1F6C}" type="presParOf" srcId="{B7BAB709-E053-41AD-B6C7-6A1195CEFF57}" destId="{D228152E-81CE-466A-8982-D7833400BAF6}" srcOrd="1" destOrd="0" presId="urn:microsoft.com/office/officeart/2005/8/layout/hList1"/>
    <dgm:cxn modelId="{009A310B-50FF-485A-99A2-162BECF70818}" type="presParOf" srcId="{B7BAB709-E053-41AD-B6C7-6A1195CEFF57}" destId="{1D15BC5D-EEE0-4664-A8A6-C67298B843E7}" srcOrd="2" destOrd="0" presId="urn:microsoft.com/office/officeart/2005/8/layout/hList1"/>
    <dgm:cxn modelId="{E8679554-5470-4EF9-8E60-A0B5C72607A0}" type="presParOf" srcId="{1D15BC5D-EEE0-4664-A8A6-C67298B843E7}" destId="{51A903FA-D6C9-42CD-A77F-EA14A4FB647B}" srcOrd="0" destOrd="0" presId="urn:microsoft.com/office/officeart/2005/8/layout/hList1"/>
    <dgm:cxn modelId="{673DA328-2A72-4DF5-A5B9-53910E69EDCF}" type="presParOf" srcId="{1D15BC5D-EEE0-4664-A8A6-C67298B843E7}" destId="{59A6C834-28C0-48D2-8800-A9EC9CC88F23}" srcOrd="1" destOrd="0" presId="urn:microsoft.com/office/officeart/2005/8/layout/hList1"/>
    <dgm:cxn modelId="{C159321D-BB4A-4934-8D21-A297FC9368FF}" type="presParOf" srcId="{B7BAB709-E053-41AD-B6C7-6A1195CEFF57}" destId="{B46AF360-63F5-42FA-A19F-03FD0F2840C7}" srcOrd="3" destOrd="0" presId="urn:microsoft.com/office/officeart/2005/8/layout/hList1"/>
    <dgm:cxn modelId="{953D8FCE-F11B-4E04-A6D6-16A8658AE444}" type="presParOf" srcId="{B7BAB709-E053-41AD-B6C7-6A1195CEFF57}" destId="{3A31C1F9-4C68-4A3E-AF83-8C987334EB33}" srcOrd="4" destOrd="0" presId="urn:microsoft.com/office/officeart/2005/8/layout/hList1"/>
    <dgm:cxn modelId="{46D2354C-9CE4-4A91-A97C-79990E59F98C}" type="presParOf" srcId="{3A31C1F9-4C68-4A3E-AF83-8C987334EB33}" destId="{AB514B7C-79C0-47CE-BA45-2F24F1967893}" srcOrd="0" destOrd="0" presId="urn:microsoft.com/office/officeart/2005/8/layout/hList1"/>
    <dgm:cxn modelId="{372EA4DD-D1E3-4940-B228-240F257B9EB8}" type="presParOf" srcId="{3A31C1F9-4C68-4A3E-AF83-8C987334EB33}" destId="{1E8D23F6-6702-4EBF-AA79-7F6AFCA9D239}" srcOrd="1" destOrd="0" presId="urn:microsoft.com/office/officeart/2005/8/layout/hList1"/>
    <dgm:cxn modelId="{46867384-64D2-4290-8FF5-999A3FD50F9E}" type="presParOf" srcId="{B7BAB709-E053-41AD-B6C7-6A1195CEFF57}" destId="{F4942D1F-DEB4-4A12-B922-99ABA82BD830}" srcOrd="5" destOrd="0" presId="urn:microsoft.com/office/officeart/2005/8/layout/hList1"/>
    <dgm:cxn modelId="{649BEBE5-6C51-440E-89C3-509869BA63D2}" type="presParOf" srcId="{B7BAB709-E053-41AD-B6C7-6A1195CEFF57}" destId="{AD5DCB16-1BE8-45E2-B49A-B1426DA30CC4}" srcOrd="6" destOrd="0" presId="urn:microsoft.com/office/officeart/2005/8/layout/hList1"/>
    <dgm:cxn modelId="{4D63E07D-12D9-4264-9DFC-0F6E2D3EAF58}" type="presParOf" srcId="{AD5DCB16-1BE8-45E2-B49A-B1426DA30CC4}" destId="{CB2E5816-B40F-4D41-B63F-AC45D0E9A24C}" srcOrd="0" destOrd="0" presId="urn:microsoft.com/office/officeart/2005/8/layout/hList1"/>
    <dgm:cxn modelId="{9649FBE6-3D5B-4FE2-A28E-C682885FC7EB}" type="presParOf" srcId="{AD5DCB16-1BE8-45E2-B49A-B1426DA30CC4}" destId="{49C2751E-88B2-49BF-91BC-516C6752A9F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70583-BD89-41D0-B18F-F5DBDE07B513}">
      <dsp:nvSpPr>
        <dsp:cNvPr id="0" name=""/>
        <dsp:cNvSpPr/>
      </dsp:nvSpPr>
      <dsp:spPr>
        <a:xfrm>
          <a:off x="3094" y="229287"/>
          <a:ext cx="1860500" cy="455293"/>
        </a:xfrm>
        <a:prstGeom prst="rect">
          <a:avLst/>
        </a:prstGeom>
        <a:solidFill>
          <a:srgbClr val="0072C6">
            <a:hueOff val="0"/>
            <a:satOff val="0"/>
            <a:lumOff val="0"/>
            <a:alphaOff val="0"/>
          </a:srgbClr>
        </a:solidFill>
        <a:ln w="25400" cap="flat" cmpd="sng" algn="ctr">
          <a:solidFill>
            <a:srgbClr val="0072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rgbClr val="230000"/>
              </a:solidFill>
              <a:latin typeface="Arial"/>
              <a:ea typeface="+mn-ea"/>
              <a:cs typeface="+mn-cs"/>
            </a:rPr>
            <a:t>Integrated Commissioning</a:t>
          </a:r>
        </a:p>
      </dsp:txBody>
      <dsp:txXfrm>
        <a:off x="3094" y="229287"/>
        <a:ext cx="1860500" cy="455293"/>
      </dsp:txXfrm>
    </dsp:sp>
    <dsp:sp modelId="{DC3F870C-2FA5-4E0C-B46E-4EC9A34F152A}">
      <dsp:nvSpPr>
        <dsp:cNvPr id="0" name=""/>
        <dsp:cNvSpPr/>
      </dsp:nvSpPr>
      <dsp:spPr>
        <a:xfrm>
          <a:off x="3094" y="684581"/>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endParaRPr lang="en-GB" sz="1300" b="0" kern="1200" dirty="0">
            <a:solidFill>
              <a:srgbClr val="230000"/>
            </a:solidFill>
            <a:latin typeface="Arial"/>
            <a:ea typeface="+mn-ea"/>
            <a:cs typeface="+mn-cs"/>
          </a:endParaRPr>
        </a:p>
        <a:p>
          <a:pPr marL="114300" lvl="1" indent="-114300" algn="l" defTabSz="577850">
            <a:lnSpc>
              <a:spcPct val="90000"/>
            </a:lnSpc>
            <a:spcBef>
              <a:spcPct val="0"/>
            </a:spcBef>
            <a:spcAft>
              <a:spcPct val="15000"/>
            </a:spcAft>
            <a:buChar char="•"/>
          </a:pPr>
          <a:r>
            <a:rPr lang="en-GB" sz="1300" b="0" kern="1200">
              <a:solidFill>
                <a:srgbClr val="230000"/>
              </a:solidFill>
              <a:latin typeface="Arial"/>
              <a:ea typeface="+mn-ea"/>
              <a:cs typeface="+mn-cs"/>
            </a:rPr>
            <a:t>Co-location of commissioners</a:t>
          </a:r>
          <a:endParaRPr lang="en-GB" sz="1300" b="0" kern="1200" dirty="0">
            <a:solidFill>
              <a:srgbClr val="230000"/>
            </a:solidFill>
            <a:latin typeface="Arial"/>
            <a:ea typeface="+mn-ea"/>
            <a:cs typeface="+mn-cs"/>
          </a:endParaRPr>
        </a:p>
        <a:p>
          <a:pPr marL="114300" lvl="1" indent="-114300" algn="l" defTabSz="577850">
            <a:lnSpc>
              <a:spcPct val="90000"/>
            </a:lnSpc>
            <a:spcBef>
              <a:spcPct val="0"/>
            </a:spcBef>
            <a:spcAft>
              <a:spcPct val="15000"/>
            </a:spcAft>
            <a:buChar char="•"/>
          </a:pPr>
          <a:r>
            <a:rPr lang="en-GB" sz="1300" b="0" kern="1200">
              <a:solidFill>
                <a:srgbClr val="230000"/>
              </a:solidFill>
              <a:latin typeface="Arial"/>
              <a:ea typeface="+mn-ea"/>
              <a:cs typeface="+mn-cs"/>
            </a:rPr>
            <a:t>Integrated Governance Arrangements</a:t>
          </a:r>
          <a:endParaRPr lang="en-GB" sz="1300" b="0" kern="1200" dirty="0">
            <a:solidFill>
              <a:srgbClr val="230000"/>
            </a:solidFill>
            <a:latin typeface="Arial"/>
            <a:ea typeface="+mn-ea"/>
            <a:cs typeface="+mn-cs"/>
          </a:endParaRPr>
        </a:p>
        <a:p>
          <a:pPr marL="114300" lvl="1" indent="-114300" algn="l" defTabSz="577850">
            <a:lnSpc>
              <a:spcPct val="90000"/>
            </a:lnSpc>
            <a:spcBef>
              <a:spcPct val="0"/>
            </a:spcBef>
            <a:spcAft>
              <a:spcPct val="15000"/>
            </a:spcAft>
            <a:buChar char="•"/>
          </a:pPr>
          <a:r>
            <a:rPr lang="en-GB" sz="1300" b="0" kern="1200">
              <a:solidFill>
                <a:srgbClr val="230000"/>
              </a:solidFill>
              <a:latin typeface="Arial"/>
              <a:ea typeface="+mn-ea"/>
              <a:cs typeface="+mn-cs"/>
            </a:rPr>
            <a:t>Section 75 - Pooled Fund and Risk Share</a:t>
          </a:r>
          <a:endParaRPr lang="en-GB" sz="1300" b="0" kern="1200" dirty="0">
            <a:solidFill>
              <a:srgbClr val="230000"/>
            </a:solidFill>
            <a:latin typeface="Arial"/>
            <a:ea typeface="+mn-ea"/>
            <a:cs typeface="+mn-cs"/>
          </a:endParaRPr>
        </a:p>
        <a:p>
          <a:pPr marL="114300" lvl="1" indent="-114300" algn="l" defTabSz="577850">
            <a:lnSpc>
              <a:spcPct val="90000"/>
            </a:lnSpc>
            <a:spcBef>
              <a:spcPct val="0"/>
            </a:spcBef>
            <a:spcAft>
              <a:spcPct val="15000"/>
            </a:spcAft>
            <a:buChar char="•"/>
          </a:pPr>
          <a:r>
            <a:rPr lang="en-GB" sz="1300" b="0" kern="1200">
              <a:solidFill>
                <a:srgbClr val="230000"/>
              </a:solidFill>
              <a:latin typeface="Arial"/>
              <a:ea typeface="+mn-ea"/>
              <a:cs typeface="+mn-cs"/>
            </a:rPr>
            <a:t>Four System Commissioning Strategies</a:t>
          </a:r>
          <a:endParaRPr lang="en-GB" sz="1300" b="0" kern="1200" dirty="0">
            <a:solidFill>
              <a:srgbClr val="230000"/>
            </a:solidFill>
            <a:latin typeface="Arial"/>
            <a:ea typeface="+mn-ea"/>
            <a:cs typeface="+mn-cs"/>
          </a:endParaRPr>
        </a:p>
        <a:p>
          <a:pPr marL="114300" lvl="1" indent="-114300" algn="l" defTabSz="577850">
            <a:lnSpc>
              <a:spcPct val="90000"/>
            </a:lnSpc>
            <a:spcBef>
              <a:spcPct val="0"/>
            </a:spcBef>
            <a:spcAft>
              <a:spcPct val="15000"/>
            </a:spcAft>
            <a:buChar char="•"/>
          </a:pPr>
          <a:r>
            <a:rPr lang="en-GB" sz="1300" b="0" kern="1200">
              <a:solidFill>
                <a:srgbClr val="230000"/>
              </a:solidFill>
              <a:latin typeface="Arial"/>
              <a:ea typeface="+mn-ea"/>
              <a:cs typeface="+mn-cs"/>
            </a:rPr>
            <a:t>Director of Integrated Commissioning</a:t>
          </a:r>
          <a:endParaRPr lang="en-GB" sz="1300" b="0" kern="1200" dirty="0">
            <a:solidFill>
              <a:srgbClr val="230000"/>
            </a:solidFill>
            <a:latin typeface="Arial"/>
            <a:ea typeface="+mn-ea"/>
            <a:cs typeface="+mn-cs"/>
          </a:endParaRPr>
        </a:p>
        <a:p>
          <a:pPr marL="114300" lvl="1" indent="-114300" algn="l" defTabSz="577850">
            <a:lnSpc>
              <a:spcPct val="90000"/>
            </a:lnSpc>
            <a:spcBef>
              <a:spcPct val="0"/>
            </a:spcBef>
            <a:spcAft>
              <a:spcPct val="15000"/>
            </a:spcAft>
            <a:buChar char="•"/>
          </a:pPr>
          <a:r>
            <a:rPr lang="en-GB" sz="1300" b="0" kern="1200">
              <a:solidFill>
                <a:srgbClr val="230000"/>
              </a:solidFill>
              <a:latin typeface="Arial"/>
              <a:ea typeface="+mn-ea"/>
              <a:cs typeface="+mn-cs"/>
            </a:rPr>
            <a:t>One Team-Organisational Development- Big Events</a:t>
          </a:r>
          <a:endParaRPr lang="en-GB" sz="1300" b="0" kern="1200" dirty="0">
            <a:solidFill>
              <a:srgbClr val="230000"/>
            </a:solidFill>
            <a:latin typeface="Arial"/>
            <a:ea typeface="+mn-ea"/>
            <a:cs typeface="+mn-cs"/>
          </a:endParaRPr>
        </a:p>
        <a:p>
          <a:pPr marL="114300" lvl="1" indent="-114300" algn="l" defTabSz="577850">
            <a:lnSpc>
              <a:spcPct val="90000"/>
            </a:lnSpc>
            <a:spcBef>
              <a:spcPct val="0"/>
            </a:spcBef>
            <a:spcAft>
              <a:spcPct val="15000"/>
            </a:spcAft>
            <a:buChar char="•"/>
          </a:pPr>
          <a:r>
            <a:rPr lang="en-GB" sz="1300" b="1" kern="1200" dirty="0">
              <a:solidFill>
                <a:srgbClr val="230000"/>
              </a:solidFill>
              <a:latin typeface="Arial"/>
              <a:ea typeface="+mn-ea"/>
              <a:cs typeface="+mn-cs"/>
            </a:rPr>
            <a:t>DELT</a:t>
          </a:r>
        </a:p>
      </dsp:txBody>
      <dsp:txXfrm>
        <a:off x="3094" y="684581"/>
        <a:ext cx="1860500" cy="3606415"/>
      </dsp:txXfrm>
    </dsp:sp>
    <dsp:sp modelId="{51A903FA-D6C9-42CD-A77F-EA14A4FB647B}">
      <dsp:nvSpPr>
        <dsp:cNvPr id="0" name=""/>
        <dsp:cNvSpPr/>
      </dsp:nvSpPr>
      <dsp:spPr>
        <a:xfrm>
          <a:off x="2124064" y="229287"/>
          <a:ext cx="1860500" cy="455293"/>
        </a:xfrm>
        <a:prstGeom prst="rect">
          <a:avLst/>
        </a:prstGeom>
        <a:solidFill>
          <a:srgbClr val="0072C6">
            <a:hueOff val="0"/>
            <a:satOff val="0"/>
            <a:lumOff val="0"/>
            <a:alphaOff val="0"/>
          </a:srgbClr>
        </a:solidFill>
        <a:ln w="25400" cap="flat" cmpd="sng" algn="ctr">
          <a:solidFill>
            <a:srgbClr val="0072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rgbClr val="230000"/>
              </a:solidFill>
              <a:latin typeface="Arial"/>
              <a:ea typeface="+mn-ea"/>
              <a:cs typeface="+mn-cs"/>
            </a:rPr>
            <a:t>Integrated Health and Care</a:t>
          </a:r>
        </a:p>
      </dsp:txBody>
      <dsp:txXfrm>
        <a:off x="2124064" y="229287"/>
        <a:ext cx="1860500" cy="455293"/>
      </dsp:txXfrm>
    </dsp:sp>
    <dsp:sp modelId="{59A6C834-28C0-48D2-8800-A9EC9CC88F23}">
      <dsp:nvSpPr>
        <dsp:cNvPr id="0" name=""/>
        <dsp:cNvSpPr/>
      </dsp:nvSpPr>
      <dsp:spPr>
        <a:xfrm>
          <a:off x="2124064" y="684581"/>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None/>
            <a:tabLst/>
            <a:defRPr/>
          </a:pPr>
          <a:endParaRPr lang="en-GB" sz="1300" kern="1200" dirty="0">
            <a:solidFill>
              <a:srgbClr val="230000">
                <a:hueOff val="0"/>
                <a:satOff val="0"/>
                <a:lumOff val="0"/>
                <a:alphaOff val="0"/>
              </a:srgbClr>
            </a:solidFill>
            <a:latin typeface="Arial"/>
            <a:ea typeface="+mn-ea"/>
            <a:cs typeface="+mn-cs"/>
          </a:endParaRPr>
        </a:p>
        <a:p>
          <a:pPr marL="114300" lvl="1" indent="0" algn="l" defTabSz="577850">
            <a:lnSpc>
              <a:spcPct val="90000"/>
            </a:lnSpc>
            <a:spcBef>
              <a:spcPct val="0"/>
            </a:spcBef>
            <a:spcAft>
              <a:spcPct val="15000"/>
            </a:spcAft>
            <a:buNone/>
          </a:pPr>
          <a:r>
            <a:rPr lang="en-GB" sz="1300" kern="1200" dirty="0">
              <a:solidFill>
                <a:srgbClr val="230000">
                  <a:hueOff val="0"/>
                  <a:satOff val="0"/>
                  <a:lumOff val="0"/>
                  <a:alphaOff val="0"/>
                </a:srgbClr>
              </a:solidFill>
              <a:latin typeface="Arial"/>
              <a:ea typeface="+mn-ea"/>
              <a:cs typeface="+mn-cs"/>
            </a:rPr>
            <a:t>2005- Residential Care to Independent Living (Extra Care)</a:t>
          </a:r>
        </a:p>
        <a:p>
          <a:pPr marL="114300" lvl="1" indent="0" algn="l" defTabSz="577850">
            <a:lnSpc>
              <a:spcPct val="90000"/>
            </a:lnSpc>
            <a:spcBef>
              <a:spcPct val="0"/>
            </a:spcBef>
            <a:spcAft>
              <a:spcPct val="15000"/>
            </a:spcAft>
            <a:buNone/>
          </a:pPr>
          <a:r>
            <a:rPr lang="en-GB" sz="1300" kern="1200" dirty="0">
              <a:solidFill>
                <a:srgbClr val="230000">
                  <a:hueOff val="0"/>
                  <a:satOff val="0"/>
                  <a:lumOff val="0"/>
                  <a:alphaOff val="0"/>
                </a:srgbClr>
              </a:solidFill>
              <a:latin typeface="Arial"/>
              <a:ea typeface="+mn-ea"/>
              <a:cs typeface="+mn-cs"/>
            </a:rPr>
            <a:t>2011 - Transformation of ASC- personalisation centre of new operating model</a:t>
          </a:r>
        </a:p>
        <a:p>
          <a:pPr marL="114300" lvl="1" indent="0" algn="l" defTabSz="577850">
            <a:lnSpc>
              <a:spcPct val="90000"/>
            </a:lnSpc>
            <a:spcBef>
              <a:spcPct val="0"/>
            </a:spcBef>
            <a:spcAft>
              <a:spcPct val="15000"/>
            </a:spcAft>
            <a:buNone/>
          </a:pPr>
          <a:r>
            <a:rPr lang="en-GB" sz="1300" kern="1200" dirty="0">
              <a:solidFill>
                <a:srgbClr val="230000">
                  <a:hueOff val="0"/>
                  <a:satOff val="0"/>
                  <a:lumOff val="0"/>
                  <a:alphaOff val="0"/>
                </a:srgbClr>
              </a:solidFill>
              <a:latin typeface="Arial"/>
              <a:ea typeface="+mn-ea"/>
              <a:cs typeface="+mn-cs"/>
            </a:rPr>
            <a:t>2015- Integrated Community Health and Care Provider (Physical and Mental Health)</a:t>
          </a:r>
        </a:p>
        <a:p>
          <a:pPr marL="114300" lvl="1" indent="0" algn="l" defTabSz="577850">
            <a:lnSpc>
              <a:spcPct val="90000"/>
            </a:lnSpc>
            <a:spcBef>
              <a:spcPct val="0"/>
            </a:spcBef>
            <a:spcAft>
              <a:spcPct val="15000"/>
            </a:spcAft>
            <a:buNone/>
          </a:pPr>
          <a:r>
            <a:rPr lang="en-GB" sz="1300" kern="1200" dirty="0">
              <a:solidFill>
                <a:srgbClr val="230000">
                  <a:hueOff val="0"/>
                  <a:satOff val="0"/>
                  <a:lumOff val="0"/>
                  <a:alphaOff val="0"/>
                </a:srgbClr>
              </a:solidFill>
              <a:latin typeface="Arial"/>
              <a:ea typeface="+mn-ea"/>
              <a:cs typeface="+mn-cs"/>
            </a:rPr>
            <a:t>2018-19- Improving System Flow</a:t>
          </a:r>
        </a:p>
        <a:p>
          <a:pPr marL="114300" lvl="1" indent="0" algn="l" defTabSz="577850">
            <a:lnSpc>
              <a:spcPct val="90000"/>
            </a:lnSpc>
            <a:spcBef>
              <a:spcPct val="0"/>
            </a:spcBef>
            <a:spcAft>
              <a:spcPct val="15000"/>
            </a:spcAft>
            <a:buNone/>
          </a:pPr>
          <a:r>
            <a:rPr lang="en-GB" sz="1300" kern="1200" dirty="0">
              <a:solidFill>
                <a:srgbClr val="230000">
                  <a:hueOff val="0"/>
                  <a:satOff val="0"/>
                  <a:lumOff val="0"/>
                  <a:alphaOff val="0"/>
                </a:srgbClr>
              </a:solidFill>
              <a:latin typeface="Arial"/>
              <a:ea typeface="+mn-ea"/>
              <a:cs typeface="+mn-cs"/>
            </a:rPr>
            <a:t>Development of ICP </a:t>
          </a:r>
        </a:p>
      </dsp:txBody>
      <dsp:txXfrm>
        <a:off x="2124064" y="684581"/>
        <a:ext cx="1860500" cy="3606415"/>
      </dsp:txXfrm>
    </dsp:sp>
    <dsp:sp modelId="{AB514B7C-79C0-47CE-BA45-2F24F1967893}">
      <dsp:nvSpPr>
        <dsp:cNvPr id="0" name=""/>
        <dsp:cNvSpPr/>
      </dsp:nvSpPr>
      <dsp:spPr>
        <a:xfrm>
          <a:off x="4245035" y="229287"/>
          <a:ext cx="1860500" cy="455293"/>
        </a:xfrm>
        <a:prstGeom prst="rect">
          <a:avLst/>
        </a:prstGeom>
        <a:solidFill>
          <a:srgbClr val="0072C6">
            <a:hueOff val="0"/>
            <a:satOff val="0"/>
            <a:lumOff val="0"/>
            <a:alphaOff val="0"/>
          </a:srgbClr>
        </a:solidFill>
        <a:ln w="25400" cap="flat" cmpd="sng" algn="ctr">
          <a:solidFill>
            <a:srgbClr val="0072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rgbClr val="230000"/>
              </a:solidFill>
              <a:latin typeface="Arial"/>
              <a:ea typeface="+mn-ea"/>
              <a:cs typeface="+mn-cs"/>
            </a:rPr>
            <a:t>Children and Young People</a:t>
          </a:r>
        </a:p>
      </dsp:txBody>
      <dsp:txXfrm>
        <a:off x="4245035" y="229287"/>
        <a:ext cx="1860500" cy="455293"/>
      </dsp:txXfrm>
    </dsp:sp>
    <dsp:sp modelId="{1E8D23F6-6702-4EBF-AA79-7F6AFCA9D239}">
      <dsp:nvSpPr>
        <dsp:cNvPr id="0" name=""/>
        <dsp:cNvSpPr/>
      </dsp:nvSpPr>
      <dsp:spPr>
        <a:xfrm>
          <a:off x="4258821" y="695400"/>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endParaRPr lang="en-GB" sz="1300" kern="1200" dirty="0">
            <a:solidFill>
              <a:srgbClr val="230000">
                <a:hueOff val="0"/>
                <a:satOff val="0"/>
                <a:lumOff val="0"/>
                <a:alphaOff val="0"/>
              </a:srgbClr>
            </a:solidFill>
            <a:latin typeface="Arial"/>
            <a:ea typeface="+mn-ea"/>
            <a:cs typeface="+mn-cs"/>
          </a:endParaRPr>
        </a:p>
        <a:p>
          <a:pPr marL="114300" lvl="1" indent="-114300" algn="l" defTabSz="577850">
            <a:lnSpc>
              <a:spcPct val="90000"/>
            </a:lnSpc>
            <a:spcBef>
              <a:spcPct val="0"/>
            </a:spcBef>
            <a:spcAft>
              <a:spcPct val="15000"/>
            </a:spcAft>
            <a:buChar char="•"/>
          </a:pPr>
          <a:r>
            <a:rPr lang="en-GB" sz="1300" kern="1200" dirty="0">
              <a:solidFill>
                <a:srgbClr val="230000">
                  <a:hueOff val="0"/>
                  <a:satOff val="0"/>
                  <a:lumOff val="0"/>
                  <a:alphaOff val="0"/>
                </a:srgbClr>
              </a:solidFill>
              <a:latin typeface="Arial"/>
              <a:ea typeface="+mn-ea"/>
              <a:cs typeface="+mn-cs"/>
            </a:rPr>
            <a:t>Early Help Gateway</a:t>
          </a:r>
        </a:p>
        <a:p>
          <a:pPr marL="114300" lvl="1" indent="-114300" algn="l" defTabSz="577850">
            <a:lnSpc>
              <a:spcPct val="90000"/>
            </a:lnSpc>
            <a:spcBef>
              <a:spcPct val="0"/>
            </a:spcBef>
            <a:spcAft>
              <a:spcPct val="15000"/>
            </a:spcAft>
            <a:buChar char="•"/>
          </a:pPr>
          <a:r>
            <a:rPr lang="en-GB" sz="1300" kern="1200" dirty="0">
              <a:solidFill>
                <a:srgbClr val="230000">
                  <a:hueOff val="0"/>
                  <a:satOff val="0"/>
                  <a:lumOff val="0"/>
                  <a:alphaOff val="0"/>
                </a:srgbClr>
              </a:solidFill>
              <a:latin typeface="Arial"/>
              <a:ea typeface="+mn-ea"/>
              <a:cs typeface="+mn-cs"/>
            </a:rPr>
            <a:t>The Hub</a:t>
          </a:r>
        </a:p>
        <a:p>
          <a:pPr marL="114300" lvl="1" indent="-114300" algn="l" defTabSz="577850">
            <a:lnSpc>
              <a:spcPct val="90000"/>
            </a:lnSpc>
            <a:spcBef>
              <a:spcPct val="0"/>
            </a:spcBef>
            <a:spcAft>
              <a:spcPct val="15000"/>
            </a:spcAft>
            <a:buChar char="•"/>
          </a:pPr>
          <a:r>
            <a:rPr lang="en-GB" sz="1300" kern="1200" dirty="0">
              <a:solidFill>
                <a:srgbClr val="230000">
                  <a:hueOff val="0"/>
                  <a:satOff val="0"/>
                  <a:lumOff val="0"/>
                  <a:alphaOff val="0"/>
                </a:srgbClr>
              </a:solidFill>
              <a:latin typeface="Arial"/>
              <a:ea typeface="+mn-ea"/>
              <a:cs typeface="+mn-cs"/>
            </a:rPr>
            <a:t>Children’s Social Care- End to End Review</a:t>
          </a:r>
        </a:p>
        <a:p>
          <a:pPr marL="114300" lvl="1" indent="-114300" algn="l" defTabSz="577850">
            <a:lnSpc>
              <a:spcPct val="90000"/>
            </a:lnSpc>
            <a:spcBef>
              <a:spcPct val="0"/>
            </a:spcBef>
            <a:spcAft>
              <a:spcPct val="15000"/>
            </a:spcAft>
            <a:buChar char="•"/>
          </a:pPr>
          <a:r>
            <a:rPr lang="en-GB" sz="1300" kern="1200" dirty="0">
              <a:solidFill>
                <a:srgbClr val="230000">
                  <a:hueOff val="0"/>
                  <a:satOff val="0"/>
                  <a:lumOff val="0"/>
                  <a:alphaOff val="0"/>
                </a:srgbClr>
              </a:solidFill>
              <a:latin typeface="Arial"/>
              <a:ea typeface="+mn-ea"/>
              <a:cs typeface="+mn-cs"/>
            </a:rPr>
            <a:t>Family Support</a:t>
          </a:r>
        </a:p>
        <a:p>
          <a:pPr marL="114300" lvl="1" indent="-114300" algn="l" defTabSz="577850">
            <a:lnSpc>
              <a:spcPct val="90000"/>
            </a:lnSpc>
            <a:spcBef>
              <a:spcPct val="0"/>
            </a:spcBef>
            <a:spcAft>
              <a:spcPct val="15000"/>
            </a:spcAft>
            <a:buChar char="•"/>
          </a:pPr>
          <a:r>
            <a:rPr lang="en-GB" sz="1300" kern="1200" dirty="0">
              <a:solidFill>
                <a:srgbClr val="230000">
                  <a:hueOff val="0"/>
                  <a:satOff val="0"/>
                  <a:lumOff val="0"/>
                  <a:alphaOff val="0"/>
                </a:srgbClr>
              </a:solidFill>
              <a:latin typeface="Arial"/>
              <a:ea typeface="+mn-ea"/>
              <a:cs typeface="+mn-cs"/>
            </a:rPr>
            <a:t>Targeted provision</a:t>
          </a:r>
        </a:p>
        <a:p>
          <a:pPr marL="114300" lvl="1" indent="-114300" algn="l" defTabSz="577850">
            <a:lnSpc>
              <a:spcPct val="90000"/>
            </a:lnSpc>
            <a:spcBef>
              <a:spcPct val="0"/>
            </a:spcBef>
            <a:spcAft>
              <a:spcPct val="15000"/>
            </a:spcAft>
            <a:buChar char="•"/>
          </a:pPr>
          <a:r>
            <a:rPr lang="en-GB" sz="1300" kern="1200" dirty="0">
              <a:solidFill>
                <a:srgbClr val="230000">
                  <a:hueOff val="0"/>
                  <a:satOff val="0"/>
                  <a:lumOff val="0"/>
                  <a:alphaOff val="0"/>
                </a:srgbClr>
              </a:solidFill>
              <a:latin typeface="Arial"/>
              <a:ea typeface="+mn-ea"/>
              <a:cs typeface="+mn-cs"/>
            </a:rPr>
            <a:t>Emotional Health and Wellbeing in Schools</a:t>
          </a:r>
        </a:p>
        <a:p>
          <a:pPr marL="114300" lvl="1" indent="-114300" algn="l" defTabSz="577850">
            <a:lnSpc>
              <a:spcPct val="90000"/>
            </a:lnSpc>
            <a:spcBef>
              <a:spcPct val="0"/>
            </a:spcBef>
            <a:spcAft>
              <a:spcPct val="15000"/>
            </a:spcAft>
            <a:buChar char="•"/>
          </a:pPr>
          <a:r>
            <a:rPr lang="en-GB" sz="1300" kern="1200" dirty="0">
              <a:solidFill>
                <a:srgbClr val="230000">
                  <a:hueOff val="0"/>
                  <a:satOff val="0"/>
                  <a:lumOff val="0"/>
                  <a:alphaOff val="0"/>
                </a:srgbClr>
              </a:solidFill>
              <a:latin typeface="Arial"/>
              <a:ea typeface="+mn-ea"/>
              <a:cs typeface="+mn-cs"/>
            </a:rPr>
            <a:t>Catered</a:t>
          </a:r>
        </a:p>
        <a:p>
          <a:pPr marL="114300" lvl="1" indent="-114300" algn="l" defTabSz="577850">
            <a:lnSpc>
              <a:spcPct val="90000"/>
            </a:lnSpc>
            <a:spcBef>
              <a:spcPct val="0"/>
            </a:spcBef>
            <a:spcAft>
              <a:spcPct val="15000"/>
            </a:spcAft>
            <a:buChar char="•"/>
          </a:pPr>
          <a:r>
            <a:rPr lang="en-GB" sz="1300" kern="1200" dirty="0">
              <a:solidFill>
                <a:srgbClr val="230000">
                  <a:hueOff val="0"/>
                  <a:satOff val="0"/>
                  <a:lumOff val="0"/>
                  <a:alphaOff val="0"/>
                </a:srgbClr>
              </a:solidFill>
              <a:latin typeface="Arial"/>
              <a:ea typeface="+mn-ea"/>
              <a:cs typeface="+mn-cs"/>
            </a:rPr>
            <a:t>R.A.A</a:t>
          </a:r>
        </a:p>
        <a:p>
          <a:pPr marL="114300" lvl="1" indent="-114300" algn="l" defTabSz="577850">
            <a:lnSpc>
              <a:spcPct val="90000"/>
            </a:lnSpc>
            <a:spcBef>
              <a:spcPct val="0"/>
            </a:spcBef>
            <a:spcAft>
              <a:spcPct val="15000"/>
            </a:spcAft>
            <a:buChar char="•"/>
          </a:pPr>
          <a:r>
            <a:rPr lang="en-GB" sz="1300" kern="1200" dirty="0">
              <a:solidFill>
                <a:srgbClr val="230000">
                  <a:hueOff val="0"/>
                  <a:satOff val="0"/>
                  <a:lumOff val="0"/>
                  <a:alphaOff val="0"/>
                </a:srgbClr>
              </a:solidFill>
              <a:latin typeface="Arial"/>
              <a:ea typeface="+mn-ea"/>
              <a:cs typeface="+mn-cs"/>
            </a:rPr>
            <a:t>Strategic Partnerships</a:t>
          </a:r>
        </a:p>
      </dsp:txBody>
      <dsp:txXfrm>
        <a:off x="4258821" y="695400"/>
        <a:ext cx="1860500" cy="3606415"/>
      </dsp:txXfrm>
    </dsp:sp>
    <dsp:sp modelId="{CB2E5816-B40F-4D41-B63F-AC45D0E9A24C}">
      <dsp:nvSpPr>
        <dsp:cNvPr id="0" name=""/>
        <dsp:cNvSpPr/>
      </dsp:nvSpPr>
      <dsp:spPr>
        <a:xfrm>
          <a:off x="6366005" y="229287"/>
          <a:ext cx="1860500" cy="455293"/>
        </a:xfrm>
        <a:prstGeom prst="rect">
          <a:avLst/>
        </a:prstGeom>
        <a:solidFill>
          <a:srgbClr val="0072C6">
            <a:hueOff val="0"/>
            <a:satOff val="0"/>
            <a:lumOff val="0"/>
            <a:alphaOff val="0"/>
          </a:srgbClr>
        </a:solidFill>
        <a:ln w="25400" cap="flat" cmpd="sng" algn="ctr">
          <a:solidFill>
            <a:srgbClr val="0072C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rgbClr val="230000"/>
              </a:solidFill>
              <a:latin typeface="Arial"/>
              <a:ea typeface="+mn-ea"/>
              <a:cs typeface="+mn-cs"/>
            </a:rPr>
            <a:t>Integrated System of Health and Wellbeing </a:t>
          </a:r>
        </a:p>
      </dsp:txBody>
      <dsp:txXfrm>
        <a:off x="6366005" y="229287"/>
        <a:ext cx="1860500" cy="455293"/>
      </dsp:txXfrm>
    </dsp:sp>
    <dsp:sp modelId="{49C2751E-88B2-49BF-91BC-516C6752A9F3}">
      <dsp:nvSpPr>
        <dsp:cNvPr id="0" name=""/>
        <dsp:cNvSpPr/>
      </dsp:nvSpPr>
      <dsp:spPr>
        <a:xfrm>
          <a:off x="6366005" y="684581"/>
          <a:ext cx="1860500" cy="3606415"/>
        </a:xfrm>
        <a:prstGeom prst="rect">
          <a:avLst/>
        </a:prstGeom>
        <a:solidFill>
          <a:srgbClr val="0072C6">
            <a:alpha val="90000"/>
            <a:tint val="40000"/>
            <a:hueOff val="0"/>
            <a:satOff val="0"/>
            <a:lumOff val="0"/>
            <a:alphaOff val="0"/>
          </a:srgbClr>
        </a:solidFill>
        <a:ln w="25400" cap="flat" cmpd="sng" algn="ctr">
          <a:solidFill>
            <a:srgbClr val="0072C6">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GB" sz="1300" kern="1200" dirty="0">
            <a:solidFill>
              <a:srgbClr val="230000">
                <a:hueOff val="0"/>
                <a:satOff val="0"/>
                <a:lumOff val="0"/>
                <a:alphaOff val="0"/>
              </a:srgbClr>
            </a:solidFill>
            <a:latin typeface="Arial"/>
            <a:ea typeface="+mn-ea"/>
            <a:cs typeface="+mn-cs"/>
          </a:endParaRPr>
        </a:p>
        <a:p>
          <a:pPr marL="114300" lvl="1" indent="0" algn="l" defTabSz="577850">
            <a:lnSpc>
              <a:spcPct val="90000"/>
            </a:lnSpc>
            <a:spcBef>
              <a:spcPct val="0"/>
            </a:spcBef>
            <a:spcAft>
              <a:spcPct val="15000"/>
            </a:spcAft>
            <a:buNone/>
          </a:pPr>
          <a:r>
            <a:rPr lang="en-GB" sz="1300" kern="1200" dirty="0">
              <a:solidFill>
                <a:srgbClr val="230000">
                  <a:hueOff val="0"/>
                  <a:satOff val="0"/>
                  <a:lumOff val="0"/>
                  <a:alphaOff val="0"/>
                </a:srgbClr>
              </a:solidFill>
              <a:latin typeface="Arial"/>
              <a:ea typeface="+mn-ea"/>
              <a:cs typeface="+mn-cs"/>
            </a:rPr>
            <a:t> Thrive Plymouth</a:t>
          </a:r>
        </a:p>
        <a:p>
          <a:pPr marL="114300" marR="0" lvl="1" indent="0" algn="l" defTabSz="577850" eaLnBrk="1" fontAlgn="auto" latinLnBrk="0" hangingPunct="1">
            <a:lnSpc>
              <a:spcPct val="90000"/>
            </a:lnSpc>
            <a:spcBef>
              <a:spcPct val="0"/>
            </a:spcBef>
            <a:spcAft>
              <a:spcPct val="15000"/>
            </a:spcAft>
            <a:buClrTx/>
            <a:buSzTx/>
            <a:buFontTx/>
            <a:buNone/>
            <a:tabLst/>
            <a:defRPr/>
          </a:pPr>
          <a:r>
            <a:rPr lang="en-GB" sz="1300" kern="1200" dirty="0">
              <a:solidFill>
                <a:srgbClr val="230000">
                  <a:hueOff val="0"/>
                  <a:satOff val="0"/>
                  <a:lumOff val="0"/>
                  <a:alphaOff val="0"/>
                </a:srgbClr>
              </a:solidFill>
              <a:latin typeface="Arial"/>
              <a:ea typeface="+mn-ea"/>
              <a:cs typeface="+mn-cs"/>
            </a:rPr>
            <a:t> Wellbeing Hubs</a:t>
          </a:r>
        </a:p>
        <a:p>
          <a:pPr marL="114300" lvl="1" indent="0" algn="l" defTabSz="577850">
            <a:lnSpc>
              <a:spcPct val="90000"/>
            </a:lnSpc>
            <a:spcBef>
              <a:spcPct val="0"/>
            </a:spcBef>
            <a:spcAft>
              <a:spcPct val="15000"/>
            </a:spcAft>
            <a:buNone/>
          </a:pPr>
          <a:r>
            <a:rPr lang="en-GB" sz="1300" kern="1200" dirty="0">
              <a:solidFill>
                <a:srgbClr val="230000">
                  <a:hueOff val="0"/>
                  <a:satOff val="0"/>
                  <a:lumOff val="0"/>
                  <a:alphaOff val="0"/>
                </a:srgbClr>
              </a:solidFill>
              <a:latin typeface="Arial"/>
              <a:ea typeface="+mn-ea"/>
              <a:cs typeface="+mn-cs"/>
            </a:rPr>
            <a:t> Focus on preventative Services</a:t>
          </a:r>
        </a:p>
        <a:p>
          <a:pPr marL="114300" lvl="1" indent="0" algn="l" defTabSz="577850">
            <a:lnSpc>
              <a:spcPct val="90000"/>
            </a:lnSpc>
            <a:spcBef>
              <a:spcPct val="0"/>
            </a:spcBef>
            <a:spcAft>
              <a:spcPct val="15000"/>
            </a:spcAft>
            <a:buNone/>
          </a:pPr>
          <a:r>
            <a:rPr lang="en-GB" sz="1300" kern="1200" dirty="0">
              <a:solidFill>
                <a:srgbClr val="230000">
                  <a:hueOff val="0"/>
                  <a:satOff val="0"/>
                  <a:lumOff val="0"/>
                  <a:alphaOff val="0"/>
                </a:srgbClr>
              </a:solidFill>
              <a:latin typeface="Arial"/>
              <a:ea typeface="+mn-ea"/>
              <a:cs typeface="+mn-cs"/>
            </a:rPr>
            <a:t> Information and advice offer/POD</a:t>
          </a:r>
        </a:p>
        <a:p>
          <a:pPr marL="114300" lvl="1" indent="0" algn="l" defTabSz="577850">
            <a:lnSpc>
              <a:spcPct val="90000"/>
            </a:lnSpc>
            <a:spcBef>
              <a:spcPct val="0"/>
            </a:spcBef>
            <a:spcAft>
              <a:spcPct val="15000"/>
            </a:spcAft>
            <a:buNone/>
          </a:pPr>
          <a:r>
            <a:rPr lang="en-GB" sz="1300" kern="1200" dirty="0">
              <a:solidFill>
                <a:srgbClr val="230000">
                  <a:hueOff val="0"/>
                  <a:satOff val="0"/>
                  <a:lumOff val="0"/>
                  <a:alphaOff val="0"/>
                </a:srgbClr>
              </a:solidFill>
              <a:latin typeface="Arial"/>
              <a:ea typeface="+mn-ea"/>
              <a:cs typeface="+mn-cs"/>
            </a:rPr>
            <a:t> Befriending</a:t>
          </a:r>
        </a:p>
        <a:p>
          <a:pPr marL="114300" lvl="1" indent="0" algn="l" defTabSz="577850">
            <a:lnSpc>
              <a:spcPct val="90000"/>
            </a:lnSpc>
            <a:spcBef>
              <a:spcPct val="0"/>
            </a:spcBef>
            <a:spcAft>
              <a:spcPct val="15000"/>
            </a:spcAft>
            <a:buNone/>
          </a:pPr>
          <a:r>
            <a:rPr lang="en-GB" sz="1300" kern="1200" dirty="0">
              <a:solidFill>
                <a:srgbClr val="230000">
                  <a:hueOff val="0"/>
                  <a:satOff val="0"/>
                  <a:lumOff val="0"/>
                  <a:alphaOff val="0"/>
                </a:srgbClr>
              </a:solidFill>
              <a:latin typeface="Arial"/>
              <a:ea typeface="+mn-ea"/>
              <a:cs typeface="+mn-cs"/>
            </a:rPr>
            <a:t> Caring  for Carers</a:t>
          </a:r>
        </a:p>
        <a:p>
          <a:pPr marL="114300" lvl="1" indent="0" algn="l" defTabSz="577850">
            <a:lnSpc>
              <a:spcPct val="90000"/>
            </a:lnSpc>
            <a:spcBef>
              <a:spcPct val="0"/>
            </a:spcBef>
            <a:spcAft>
              <a:spcPct val="15000"/>
            </a:spcAft>
            <a:buNone/>
          </a:pPr>
          <a:r>
            <a:rPr lang="en-GB" sz="1300" kern="1200" dirty="0">
              <a:solidFill>
                <a:srgbClr val="230000">
                  <a:hueOff val="0"/>
                  <a:satOff val="0"/>
                  <a:lumOff val="0"/>
                  <a:alphaOff val="0"/>
                </a:srgbClr>
              </a:solidFill>
              <a:latin typeface="Arial"/>
              <a:ea typeface="+mn-ea"/>
              <a:cs typeface="+mn-cs"/>
            </a:rPr>
            <a:t> Dementia friendly city</a:t>
          </a:r>
        </a:p>
        <a:p>
          <a:pPr marL="114300" lvl="1" indent="0" algn="l" defTabSz="577850">
            <a:lnSpc>
              <a:spcPct val="90000"/>
            </a:lnSpc>
            <a:spcBef>
              <a:spcPct val="0"/>
            </a:spcBef>
            <a:spcAft>
              <a:spcPct val="15000"/>
            </a:spcAft>
            <a:buNone/>
          </a:pPr>
          <a:r>
            <a:rPr lang="en-GB" sz="1300" kern="1200" dirty="0">
              <a:solidFill>
                <a:srgbClr val="230000">
                  <a:hueOff val="0"/>
                  <a:satOff val="0"/>
                  <a:lumOff val="0"/>
                  <a:alphaOff val="0"/>
                </a:srgbClr>
              </a:solidFill>
              <a:latin typeface="Arial"/>
              <a:ea typeface="+mn-ea"/>
              <a:cs typeface="+mn-cs"/>
            </a:rPr>
            <a:t> Complex lives-Alliance Contract </a:t>
          </a:r>
        </a:p>
        <a:p>
          <a:pPr marL="114300" lvl="1" indent="0" algn="l" defTabSz="577850">
            <a:lnSpc>
              <a:spcPct val="90000"/>
            </a:lnSpc>
            <a:spcBef>
              <a:spcPct val="0"/>
            </a:spcBef>
            <a:spcAft>
              <a:spcPct val="15000"/>
            </a:spcAft>
            <a:buNone/>
          </a:pPr>
          <a:r>
            <a:rPr lang="en-GB" sz="1300" kern="1200" dirty="0">
              <a:solidFill>
                <a:srgbClr val="230000">
                  <a:hueOff val="0"/>
                  <a:satOff val="0"/>
                  <a:lumOff val="0"/>
                  <a:alphaOff val="0"/>
                </a:srgbClr>
              </a:solidFill>
              <a:latin typeface="Arial"/>
              <a:ea typeface="+mn-ea"/>
              <a:cs typeface="+mn-cs"/>
            </a:rPr>
            <a:t>Creative Solutions Forum</a:t>
          </a:r>
        </a:p>
        <a:p>
          <a:pPr marL="114300" lvl="1" indent="0" algn="l" defTabSz="577850">
            <a:lnSpc>
              <a:spcPct val="90000"/>
            </a:lnSpc>
            <a:spcBef>
              <a:spcPct val="0"/>
            </a:spcBef>
            <a:spcAft>
              <a:spcPct val="15000"/>
            </a:spcAft>
            <a:buNone/>
          </a:pPr>
          <a:r>
            <a:rPr lang="en-GB" sz="1300" kern="1200" dirty="0">
              <a:solidFill>
                <a:srgbClr val="230000">
                  <a:hueOff val="0"/>
                  <a:satOff val="0"/>
                  <a:lumOff val="0"/>
                  <a:alphaOff val="0"/>
                </a:srgbClr>
              </a:solidFill>
              <a:latin typeface="Arial"/>
              <a:ea typeface="+mn-ea"/>
              <a:cs typeface="+mn-cs"/>
            </a:rPr>
            <a:t>Trauma Informed City</a:t>
          </a:r>
        </a:p>
        <a:p>
          <a:pPr marL="114300" lvl="1" indent="0" algn="l" defTabSz="577850">
            <a:lnSpc>
              <a:spcPct val="90000"/>
            </a:lnSpc>
            <a:spcBef>
              <a:spcPct val="0"/>
            </a:spcBef>
            <a:spcAft>
              <a:spcPct val="15000"/>
            </a:spcAft>
            <a:buNone/>
          </a:pPr>
          <a:endParaRPr lang="en-GB" sz="1300" kern="1200" dirty="0">
            <a:solidFill>
              <a:srgbClr val="230000">
                <a:hueOff val="0"/>
                <a:satOff val="0"/>
                <a:lumOff val="0"/>
                <a:alphaOff val="0"/>
              </a:srgbClr>
            </a:solidFill>
            <a:latin typeface="Arial"/>
            <a:ea typeface="+mn-ea"/>
            <a:cs typeface="+mn-cs"/>
          </a:endParaRPr>
        </a:p>
      </dsp:txBody>
      <dsp:txXfrm>
        <a:off x="6366005" y="684581"/>
        <a:ext cx="1860500" cy="360641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E3E854B-60AD-4C3C-85B6-033EF9002EA3}" type="datetimeFigureOut">
              <a:rPr lang="en-GB" smtClean="0"/>
              <a:t>29/11/2019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A42D79-402D-4F55-B241-BBB71940FBBE}" type="slidenum">
              <a:rPr lang="en-GB" smtClean="0"/>
              <a:t>‹#›</a:t>
            </a:fld>
            <a:endParaRPr lang="en-GB"/>
          </a:p>
        </p:txBody>
      </p:sp>
    </p:spTree>
    <p:extLst>
      <p:ext uri="{BB962C8B-B14F-4D97-AF65-F5344CB8AC3E}">
        <p14:creationId xmlns:p14="http://schemas.microsoft.com/office/powerpoint/2010/main" val="687766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A42D79-402D-4F55-B241-BBB71940FBBE}" type="slidenum">
              <a:rPr lang="en-GB" smtClean="0"/>
              <a:t>1</a:t>
            </a:fld>
            <a:endParaRPr lang="en-GB"/>
          </a:p>
        </p:txBody>
      </p:sp>
    </p:spTree>
    <p:extLst>
      <p:ext uri="{BB962C8B-B14F-4D97-AF65-F5344CB8AC3E}">
        <p14:creationId xmlns:p14="http://schemas.microsoft.com/office/powerpoint/2010/main" val="1393401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A42D79-402D-4F55-B241-BBB71940FBBE}" type="slidenum">
              <a:rPr lang="en-GB" smtClean="0"/>
              <a:t>10</a:t>
            </a:fld>
            <a:endParaRPr lang="en-GB"/>
          </a:p>
        </p:txBody>
      </p:sp>
    </p:spTree>
    <p:extLst>
      <p:ext uri="{BB962C8B-B14F-4D97-AF65-F5344CB8AC3E}">
        <p14:creationId xmlns:p14="http://schemas.microsoft.com/office/powerpoint/2010/main" val="1155528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A42D79-402D-4F55-B241-BBB71940FBBE}" type="slidenum">
              <a:rPr lang="en-GB" smtClean="0"/>
              <a:t>2</a:t>
            </a:fld>
            <a:endParaRPr lang="en-GB"/>
          </a:p>
        </p:txBody>
      </p:sp>
    </p:spTree>
    <p:extLst>
      <p:ext uri="{BB962C8B-B14F-4D97-AF65-F5344CB8AC3E}">
        <p14:creationId xmlns:p14="http://schemas.microsoft.com/office/powerpoint/2010/main" val="3278883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A42D79-402D-4F55-B241-BBB71940FBBE}" type="slidenum">
              <a:rPr lang="en-GB" smtClean="0"/>
              <a:t>3</a:t>
            </a:fld>
            <a:endParaRPr lang="en-GB"/>
          </a:p>
        </p:txBody>
      </p:sp>
    </p:spTree>
    <p:extLst>
      <p:ext uri="{BB962C8B-B14F-4D97-AF65-F5344CB8AC3E}">
        <p14:creationId xmlns:p14="http://schemas.microsoft.com/office/powerpoint/2010/main" val="2644319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A42D79-402D-4F55-B241-BBB71940FBBE}" type="slidenum">
              <a:rPr lang="en-GB" smtClean="0"/>
              <a:t>4</a:t>
            </a:fld>
            <a:endParaRPr lang="en-GB"/>
          </a:p>
        </p:txBody>
      </p:sp>
    </p:spTree>
    <p:extLst>
      <p:ext uri="{BB962C8B-B14F-4D97-AF65-F5344CB8AC3E}">
        <p14:creationId xmlns:p14="http://schemas.microsoft.com/office/powerpoint/2010/main" val="4161332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A42D79-402D-4F55-B241-BBB71940FBBE}" type="slidenum">
              <a:rPr lang="en-GB" smtClean="0"/>
              <a:t>5</a:t>
            </a:fld>
            <a:endParaRPr lang="en-GB"/>
          </a:p>
        </p:txBody>
      </p:sp>
    </p:spTree>
    <p:extLst>
      <p:ext uri="{BB962C8B-B14F-4D97-AF65-F5344CB8AC3E}">
        <p14:creationId xmlns:p14="http://schemas.microsoft.com/office/powerpoint/2010/main" val="362707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A42D79-402D-4F55-B241-BBB71940FBBE}" type="slidenum">
              <a:rPr lang="en-GB" smtClean="0"/>
              <a:t>6</a:t>
            </a:fld>
            <a:endParaRPr lang="en-GB"/>
          </a:p>
        </p:txBody>
      </p:sp>
    </p:spTree>
    <p:extLst>
      <p:ext uri="{BB962C8B-B14F-4D97-AF65-F5344CB8AC3E}">
        <p14:creationId xmlns:p14="http://schemas.microsoft.com/office/powerpoint/2010/main" val="232954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A42D79-402D-4F55-B241-BBB71940FBBE}" type="slidenum">
              <a:rPr lang="en-GB" smtClean="0"/>
              <a:t>7</a:t>
            </a:fld>
            <a:endParaRPr lang="en-GB"/>
          </a:p>
        </p:txBody>
      </p:sp>
    </p:spTree>
    <p:extLst>
      <p:ext uri="{BB962C8B-B14F-4D97-AF65-F5344CB8AC3E}">
        <p14:creationId xmlns:p14="http://schemas.microsoft.com/office/powerpoint/2010/main" val="1157336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A42D79-402D-4F55-B241-BBB71940FBBE}" type="slidenum">
              <a:rPr lang="en-GB" smtClean="0"/>
              <a:t>8</a:t>
            </a:fld>
            <a:endParaRPr lang="en-GB"/>
          </a:p>
        </p:txBody>
      </p:sp>
    </p:spTree>
    <p:extLst>
      <p:ext uri="{BB962C8B-B14F-4D97-AF65-F5344CB8AC3E}">
        <p14:creationId xmlns:p14="http://schemas.microsoft.com/office/powerpoint/2010/main" val="1840345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A42D79-402D-4F55-B241-BBB71940FBBE}" type="slidenum">
              <a:rPr lang="en-GB" smtClean="0"/>
              <a:t>9</a:t>
            </a:fld>
            <a:endParaRPr lang="en-GB"/>
          </a:p>
        </p:txBody>
      </p:sp>
    </p:spTree>
    <p:extLst>
      <p:ext uri="{BB962C8B-B14F-4D97-AF65-F5344CB8AC3E}">
        <p14:creationId xmlns:p14="http://schemas.microsoft.com/office/powerpoint/2010/main" val="2036696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A85F-ADA2-45AB-80DB-87CAFE5EA8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639DC13-9693-4C6C-9350-4090537686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4CCEF0-3BB0-4759-978B-2098DC324844}"/>
              </a:ext>
            </a:extLst>
          </p:cNvPr>
          <p:cNvSpPr>
            <a:spLocks noGrp="1"/>
          </p:cNvSpPr>
          <p:nvPr>
            <p:ph type="dt" sz="half" idx="10"/>
          </p:nvPr>
        </p:nvSpPr>
        <p:spPr/>
        <p:txBody>
          <a:bodyPr/>
          <a:lstStyle/>
          <a:p>
            <a:fld id="{B4D42E13-C473-48CC-8530-66C0ABD99CD5}" type="datetimeFigureOut">
              <a:rPr lang="en-GB" smtClean="0"/>
              <a:t>29/11/2019</a:t>
            </a:fld>
            <a:endParaRPr lang="en-GB"/>
          </a:p>
        </p:txBody>
      </p:sp>
      <p:sp>
        <p:nvSpPr>
          <p:cNvPr id="5" name="Footer Placeholder 4">
            <a:extLst>
              <a:ext uri="{FF2B5EF4-FFF2-40B4-BE49-F238E27FC236}">
                <a16:creationId xmlns:a16="http://schemas.microsoft.com/office/drawing/2014/main" id="{07A5CC9C-BD7B-4FF3-8E29-E16A61E4D8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9B36A0-E991-471B-9488-486093710609}"/>
              </a:ext>
            </a:extLst>
          </p:cNvPr>
          <p:cNvSpPr>
            <a:spLocks noGrp="1"/>
          </p:cNvSpPr>
          <p:nvPr>
            <p:ph type="sldNum" sz="quarter" idx="12"/>
          </p:nvPr>
        </p:nvSpPr>
        <p:spPr/>
        <p:txBody>
          <a:bodyPr/>
          <a:lstStyle/>
          <a:p>
            <a:fld id="{66ABD13D-CCED-4985-8B16-4FFF39746AE9}" type="slidenum">
              <a:rPr lang="en-GB" smtClean="0"/>
              <a:t>‹#›</a:t>
            </a:fld>
            <a:endParaRPr lang="en-GB"/>
          </a:p>
        </p:txBody>
      </p:sp>
    </p:spTree>
    <p:extLst>
      <p:ext uri="{BB962C8B-B14F-4D97-AF65-F5344CB8AC3E}">
        <p14:creationId xmlns:p14="http://schemas.microsoft.com/office/powerpoint/2010/main" val="71915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D5EE1-75DC-4D3A-BBE6-1E30073945C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AC1F0C-929F-4DDB-AF0A-7EB685F24E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96E6CF-FE01-4C05-B73C-976EEA21AA80}"/>
              </a:ext>
            </a:extLst>
          </p:cNvPr>
          <p:cNvSpPr>
            <a:spLocks noGrp="1"/>
          </p:cNvSpPr>
          <p:nvPr>
            <p:ph type="dt" sz="half" idx="10"/>
          </p:nvPr>
        </p:nvSpPr>
        <p:spPr/>
        <p:txBody>
          <a:bodyPr/>
          <a:lstStyle/>
          <a:p>
            <a:fld id="{B4D42E13-C473-48CC-8530-66C0ABD99CD5}" type="datetimeFigureOut">
              <a:rPr lang="en-GB" smtClean="0"/>
              <a:t>29/11/2019</a:t>
            </a:fld>
            <a:endParaRPr lang="en-GB"/>
          </a:p>
        </p:txBody>
      </p:sp>
      <p:sp>
        <p:nvSpPr>
          <p:cNvPr id="5" name="Footer Placeholder 4">
            <a:extLst>
              <a:ext uri="{FF2B5EF4-FFF2-40B4-BE49-F238E27FC236}">
                <a16:creationId xmlns:a16="http://schemas.microsoft.com/office/drawing/2014/main" id="{2D177C58-27DE-4B99-8526-62F2FBB1EF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989851-85E3-44DF-9A2F-2BE75773E495}"/>
              </a:ext>
            </a:extLst>
          </p:cNvPr>
          <p:cNvSpPr>
            <a:spLocks noGrp="1"/>
          </p:cNvSpPr>
          <p:nvPr>
            <p:ph type="sldNum" sz="quarter" idx="12"/>
          </p:nvPr>
        </p:nvSpPr>
        <p:spPr/>
        <p:txBody>
          <a:bodyPr/>
          <a:lstStyle/>
          <a:p>
            <a:fld id="{66ABD13D-CCED-4985-8B16-4FFF39746AE9}" type="slidenum">
              <a:rPr lang="en-GB" smtClean="0"/>
              <a:t>‹#›</a:t>
            </a:fld>
            <a:endParaRPr lang="en-GB"/>
          </a:p>
        </p:txBody>
      </p:sp>
    </p:spTree>
    <p:extLst>
      <p:ext uri="{BB962C8B-B14F-4D97-AF65-F5344CB8AC3E}">
        <p14:creationId xmlns:p14="http://schemas.microsoft.com/office/powerpoint/2010/main" val="293245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96B38B-1C70-4DC1-AD5F-5A8683C064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D447A1-68D9-4C81-84E2-EC1FBBB2301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223923-8EF1-49BF-B79B-93D45C5B4328}"/>
              </a:ext>
            </a:extLst>
          </p:cNvPr>
          <p:cNvSpPr>
            <a:spLocks noGrp="1"/>
          </p:cNvSpPr>
          <p:nvPr>
            <p:ph type="dt" sz="half" idx="10"/>
          </p:nvPr>
        </p:nvSpPr>
        <p:spPr/>
        <p:txBody>
          <a:bodyPr/>
          <a:lstStyle/>
          <a:p>
            <a:fld id="{B4D42E13-C473-48CC-8530-66C0ABD99CD5}" type="datetimeFigureOut">
              <a:rPr lang="en-GB" smtClean="0"/>
              <a:t>29/11/2019</a:t>
            </a:fld>
            <a:endParaRPr lang="en-GB"/>
          </a:p>
        </p:txBody>
      </p:sp>
      <p:sp>
        <p:nvSpPr>
          <p:cNvPr id="5" name="Footer Placeholder 4">
            <a:extLst>
              <a:ext uri="{FF2B5EF4-FFF2-40B4-BE49-F238E27FC236}">
                <a16:creationId xmlns:a16="http://schemas.microsoft.com/office/drawing/2014/main" id="{CC6FA26B-FCF8-4953-AB40-3BDFD9068A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1097A9-09E5-4A5D-A6BE-C6EEE06B30C3}"/>
              </a:ext>
            </a:extLst>
          </p:cNvPr>
          <p:cNvSpPr>
            <a:spLocks noGrp="1"/>
          </p:cNvSpPr>
          <p:nvPr>
            <p:ph type="sldNum" sz="quarter" idx="12"/>
          </p:nvPr>
        </p:nvSpPr>
        <p:spPr/>
        <p:txBody>
          <a:bodyPr/>
          <a:lstStyle/>
          <a:p>
            <a:fld id="{66ABD13D-CCED-4985-8B16-4FFF39746AE9}" type="slidenum">
              <a:rPr lang="en-GB" smtClean="0"/>
              <a:t>‹#›</a:t>
            </a:fld>
            <a:endParaRPr lang="en-GB"/>
          </a:p>
        </p:txBody>
      </p:sp>
    </p:spTree>
    <p:extLst>
      <p:ext uri="{BB962C8B-B14F-4D97-AF65-F5344CB8AC3E}">
        <p14:creationId xmlns:p14="http://schemas.microsoft.com/office/powerpoint/2010/main" val="337356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B4A1-6399-44CB-A41C-F9D609B0C4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9BB697-0B42-4874-AC6C-18D543762B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64EFBB-433F-4A31-BADA-185E902F08BB}"/>
              </a:ext>
            </a:extLst>
          </p:cNvPr>
          <p:cNvSpPr>
            <a:spLocks noGrp="1"/>
          </p:cNvSpPr>
          <p:nvPr>
            <p:ph type="dt" sz="half" idx="10"/>
          </p:nvPr>
        </p:nvSpPr>
        <p:spPr/>
        <p:txBody>
          <a:bodyPr/>
          <a:lstStyle/>
          <a:p>
            <a:fld id="{B4D42E13-C473-48CC-8530-66C0ABD99CD5}" type="datetimeFigureOut">
              <a:rPr lang="en-GB" smtClean="0"/>
              <a:t>29/11/2019</a:t>
            </a:fld>
            <a:endParaRPr lang="en-GB"/>
          </a:p>
        </p:txBody>
      </p:sp>
      <p:sp>
        <p:nvSpPr>
          <p:cNvPr id="5" name="Footer Placeholder 4">
            <a:extLst>
              <a:ext uri="{FF2B5EF4-FFF2-40B4-BE49-F238E27FC236}">
                <a16:creationId xmlns:a16="http://schemas.microsoft.com/office/drawing/2014/main" id="{EE678D1F-818E-4869-887E-F50BD344F5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E9A86C-99CD-4000-991C-57BF9DB005EB}"/>
              </a:ext>
            </a:extLst>
          </p:cNvPr>
          <p:cNvSpPr>
            <a:spLocks noGrp="1"/>
          </p:cNvSpPr>
          <p:nvPr>
            <p:ph type="sldNum" sz="quarter" idx="12"/>
          </p:nvPr>
        </p:nvSpPr>
        <p:spPr/>
        <p:txBody>
          <a:bodyPr/>
          <a:lstStyle/>
          <a:p>
            <a:fld id="{66ABD13D-CCED-4985-8B16-4FFF39746AE9}" type="slidenum">
              <a:rPr lang="en-GB" smtClean="0"/>
              <a:t>‹#›</a:t>
            </a:fld>
            <a:endParaRPr lang="en-GB"/>
          </a:p>
        </p:txBody>
      </p:sp>
    </p:spTree>
    <p:extLst>
      <p:ext uri="{BB962C8B-B14F-4D97-AF65-F5344CB8AC3E}">
        <p14:creationId xmlns:p14="http://schemas.microsoft.com/office/powerpoint/2010/main" val="934859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3159-857F-480A-A968-763606C155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465EA87-E822-4665-8697-0122409910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22388DE-44A5-4A49-8A6D-8D0DB1CA51AA}"/>
              </a:ext>
            </a:extLst>
          </p:cNvPr>
          <p:cNvSpPr>
            <a:spLocks noGrp="1"/>
          </p:cNvSpPr>
          <p:nvPr>
            <p:ph type="dt" sz="half" idx="10"/>
          </p:nvPr>
        </p:nvSpPr>
        <p:spPr/>
        <p:txBody>
          <a:bodyPr/>
          <a:lstStyle/>
          <a:p>
            <a:fld id="{B4D42E13-C473-48CC-8530-66C0ABD99CD5}" type="datetimeFigureOut">
              <a:rPr lang="en-GB" smtClean="0"/>
              <a:t>29/11/2019</a:t>
            </a:fld>
            <a:endParaRPr lang="en-GB"/>
          </a:p>
        </p:txBody>
      </p:sp>
      <p:sp>
        <p:nvSpPr>
          <p:cNvPr id="5" name="Footer Placeholder 4">
            <a:extLst>
              <a:ext uri="{FF2B5EF4-FFF2-40B4-BE49-F238E27FC236}">
                <a16:creationId xmlns:a16="http://schemas.microsoft.com/office/drawing/2014/main" id="{3DEEF19C-7FD8-4C86-AD82-D562A5D149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6E9643-855F-465B-BF52-4653C106C867}"/>
              </a:ext>
            </a:extLst>
          </p:cNvPr>
          <p:cNvSpPr>
            <a:spLocks noGrp="1"/>
          </p:cNvSpPr>
          <p:nvPr>
            <p:ph type="sldNum" sz="quarter" idx="12"/>
          </p:nvPr>
        </p:nvSpPr>
        <p:spPr/>
        <p:txBody>
          <a:bodyPr/>
          <a:lstStyle/>
          <a:p>
            <a:fld id="{66ABD13D-CCED-4985-8B16-4FFF39746AE9}" type="slidenum">
              <a:rPr lang="en-GB" smtClean="0"/>
              <a:t>‹#›</a:t>
            </a:fld>
            <a:endParaRPr lang="en-GB"/>
          </a:p>
        </p:txBody>
      </p:sp>
    </p:spTree>
    <p:extLst>
      <p:ext uri="{BB962C8B-B14F-4D97-AF65-F5344CB8AC3E}">
        <p14:creationId xmlns:p14="http://schemas.microsoft.com/office/powerpoint/2010/main" val="333284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23DE8-5C13-4BE0-93B5-F088516E5D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3A1B74-EC71-4D43-9F3E-64A46A6573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6965A15-E38A-4145-8137-C612C30B6B1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672E6F-EEA0-469C-8E94-20DD2D71F658}"/>
              </a:ext>
            </a:extLst>
          </p:cNvPr>
          <p:cNvSpPr>
            <a:spLocks noGrp="1"/>
          </p:cNvSpPr>
          <p:nvPr>
            <p:ph type="dt" sz="half" idx="10"/>
          </p:nvPr>
        </p:nvSpPr>
        <p:spPr/>
        <p:txBody>
          <a:bodyPr/>
          <a:lstStyle/>
          <a:p>
            <a:fld id="{B4D42E13-C473-48CC-8530-66C0ABD99CD5}" type="datetimeFigureOut">
              <a:rPr lang="en-GB" smtClean="0"/>
              <a:t>29/11/2019</a:t>
            </a:fld>
            <a:endParaRPr lang="en-GB"/>
          </a:p>
        </p:txBody>
      </p:sp>
      <p:sp>
        <p:nvSpPr>
          <p:cNvPr id="6" name="Footer Placeholder 5">
            <a:extLst>
              <a:ext uri="{FF2B5EF4-FFF2-40B4-BE49-F238E27FC236}">
                <a16:creationId xmlns:a16="http://schemas.microsoft.com/office/drawing/2014/main" id="{01F8F5F9-02BE-4022-9DA8-1C0E3026A7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C6832C-C282-48FB-8237-00C10EFF4F8B}"/>
              </a:ext>
            </a:extLst>
          </p:cNvPr>
          <p:cNvSpPr>
            <a:spLocks noGrp="1"/>
          </p:cNvSpPr>
          <p:nvPr>
            <p:ph type="sldNum" sz="quarter" idx="12"/>
          </p:nvPr>
        </p:nvSpPr>
        <p:spPr/>
        <p:txBody>
          <a:bodyPr/>
          <a:lstStyle/>
          <a:p>
            <a:fld id="{66ABD13D-CCED-4985-8B16-4FFF39746AE9}" type="slidenum">
              <a:rPr lang="en-GB" smtClean="0"/>
              <a:t>‹#›</a:t>
            </a:fld>
            <a:endParaRPr lang="en-GB"/>
          </a:p>
        </p:txBody>
      </p:sp>
    </p:spTree>
    <p:extLst>
      <p:ext uri="{BB962C8B-B14F-4D97-AF65-F5344CB8AC3E}">
        <p14:creationId xmlns:p14="http://schemas.microsoft.com/office/powerpoint/2010/main" val="414157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390D1-B9A4-4777-B7F6-1C192AAE8F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CCCA94-D64F-4D83-B425-F15111C5D4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E7AF75-1F5A-40F4-82A5-811FC25CE6C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EE07F57-79F0-4D55-B332-C619C8D360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71C0BA-DE22-4560-A468-C1F22ED15A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4A56D8C-DB66-46D2-BB24-5ACA79B65C0A}"/>
              </a:ext>
            </a:extLst>
          </p:cNvPr>
          <p:cNvSpPr>
            <a:spLocks noGrp="1"/>
          </p:cNvSpPr>
          <p:nvPr>
            <p:ph type="dt" sz="half" idx="10"/>
          </p:nvPr>
        </p:nvSpPr>
        <p:spPr/>
        <p:txBody>
          <a:bodyPr/>
          <a:lstStyle/>
          <a:p>
            <a:fld id="{B4D42E13-C473-48CC-8530-66C0ABD99CD5}" type="datetimeFigureOut">
              <a:rPr lang="en-GB" smtClean="0"/>
              <a:t>29/11/2019</a:t>
            </a:fld>
            <a:endParaRPr lang="en-GB"/>
          </a:p>
        </p:txBody>
      </p:sp>
      <p:sp>
        <p:nvSpPr>
          <p:cNvPr id="8" name="Footer Placeholder 7">
            <a:extLst>
              <a:ext uri="{FF2B5EF4-FFF2-40B4-BE49-F238E27FC236}">
                <a16:creationId xmlns:a16="http://schemas.microsoft.com/office/drawing/2014/main" id="{7AF3DCB9-9FF0-4A30-821D-398D818A94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071489D-5ADD-409C-96DC-6B4795C288CF}"/>
              </a:ext>
            </a:extLst>
          </p:cNvPr>
          <p:cNvSpPr>
            <a:spLocks noGrp="1"/>
          </p:cNvSpPr>
          <p:nvPr>
            <p:ph type="sldNum" sz="quarter" idx="12"/>
          </p:nvPr>
        </p:nvSpPr>
        <p:spPr/>
        <p:txBody>
          <a:bodyPr/>
          <a:lstStyle/>
          <a:p>
            <a:fld id="{66ABD13D-CCED-4985-8B16-4FFF39746AE9}" type="slidenum">
              <a:rPr lang="en-GB" smtClean="0"/>
              <a:t>‹#›</a:t>
            </a:fld>
            <a:endParaRPr lang="en-GB"/>
          </a:p>
        </p:txBody>
      </p:sp>
    </p:spTree>
    <p:extLst>
      <p:ext uri="{BB962C8B-B14F-4D97-AF65-F5344CB8AC3E}">
        <p14:creationId xmlns:p14="http://schemas.microsoft.com/office/powerpoint/2010/main" val="3305572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8D92-7324-4097-92DE-CEE6D5B271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7E11193-3742-4B9C-9FAF-C10FC0390EC4}"/>
              </a:ext>
            </a:extLst>
          </p:cNvPr>
          <p:cNvSpPr>
            <a:spLocks noGrp="1"/>
          </p:cNvSpPr>
          <p:nvPr>
            <p:ph type="dt" sz="half" idx="10"/>
          </p:nvPr>
        </p:nvSpPr>
        <p:spPr/>
        <p:txBody>
          <a:bodyPr/>
          <a:lstStyle/>
          <a:p>
            <a:fld id="{B4D42E13-C473-48CC-8530-66C0ABD99CD5}" type="datetimeFigureOut">
              <a:rPr lang="en-GB" smtClean="0"/>
              <a:t>29/11/2019</a:t>
            </a:fld>
            <a:endParaRPr lang="en-GB"/>
          </a:p>
        </p:txBody>
      </p:sp>
      <p:sp>
        <p:nvSpPr>
          <p:cNvPr id="4" name="Footer Placeholder 3">
            <a:extLst>
              <a:ext uri="{FF2B5EF4-FFF2-40B4-BE49-F238E27FC236}">
                <a16:creationId xmlns:a16="http://schemas.microsoft.com/office/drawing/2014/main" id="{8EC925DA-F3D4-4933-8182-0EA96BC198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A791A16-E840-45A0-A4D1-C3D7D4595046}"/>
              </a:ext>
            </a:extLst>
          </p:cNvPr>
          <p:cNvSpPr>
            <a:spLocks noGrp="1"/>
          </p:cNvSpPr>
          <p:nvPr>
            <p:ph type="sldNum" sz="quarter" idx="12"/>
          </p:nvPr>
        </p:nvSpPr>
        <p:spPr/>
        <p:txBody>
          <a:bodyPr/>
          <a:lstStyle/>
          <a:p>
            <a:fld id="{66ABD13D-CCED-4985-8B16-4FFF39746AE9}" type="slidenum">
              <a:rPr lang="en-GB" smtClean="0"/>
              <a:t>‹#›</a:t>
            </a:fld>
            <a:endParaRPr lang="en-GB"/>
          </a:p>
        </p:txBody>
      </p:sp>
    </p:spTree>
    <p:extLst>
      <p:ext uri="{BB962C8B-B14F-4D97-AF65-F5344CB8AC3E}">
        <p14:creationId xmlns:p14="http://schemas.microsoft.com/office/powerpoint/2010/main" val="2547749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3DCAA-2B17-4643-9702-08A0B88CCBE1}"/>
              </a:ext>
            </a:extLst>
          </p:cNvPr>
          <p:cNvSpPr>
            <a:spLocks noGrp="1"/>
          </p:cNvSpPr>
          <p:nvPr>
            <p:ph type="dt" sz="half" idx="10"/>
          </p:nvPr>
        </p:nvSpPr>
        <p:spPr/>
        <p:txBody>
          <a:bodyPr/>
          <a:lstStyle/>
          <a:p>
            <a:fld id="{B4D42E13-C473-48CC-8530-66C0ABD99CD5}" type="datetimeFigureOut">
              <a:rPr lang="en-GB" smtClean="0"/>
              <a:t>29/11/2019</a:t>
            </a:fld>
            <a:endParaRPr lang="en-GB"/>
          </a:p>
        </p:txBody>
      </p:sp>
      <p:sp>
        <p:nvSpPr>
          <p:cNvPr id="3" name="Footer Placeholder 2">
            <a:extLst>
              <a:ext uri="{FF2B5EF4-FFF2-40B4-BE49-F238E27FC236}">
                <a16:creationId xmlns:a16="http://schemas.microsoft.com/office/drawing/2014/main" id="{0D18D6BC-21F0-4582-8A8F-6A112C76E17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57D7C4-6923-480C-ACB8-0D86E7F61B30}"/>
              </a:ext>
            </a:extLst>
          </p:cNvPr>
          <p:cNvSpPr>
            <a:spLocks noGrp="1"/>
          </p:cNvSpPr>
          <p:nvPr>
            <p:ph type="sldNum" sz="quarter" idx="12"/>
          </p:nvPr>
        </p:nvSpPr>
        <p:spPr/>
        <p:txBody>
          <a:bodyPr/>
          <a:lstStyle/>
          <a:p>
            <a:fld id="{66ABD13D-CCED-4985-8B16-4FFF39746AE9}" type="slidenum">
              <a:rPr lang="en-GB" smtClean="0"/>
              <a:t>‹#›</a:t>
            </a:fld>
            <a:endParaRPr lang="en-GB"/>
          </a:p>
        </p:txBody>
      </p:sp>
    </p:spTree>
    <p:extLst>
      <p:ext uri="{BB962C8B-B14F-4D97-AF65-F5344CB8AC3E}">
        <p14:creationId xmlns:p14="http://schemas.microsoft.com/office/powerpoint/2010/main" val="2217087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05EEE-45B8-46F8-A1EA-A427435418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44D98E-8C3E-4903-AFD5-C1E5A329B8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67BB349-923B-4055-9447-4F6B692FAE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F19478-B168-4804-851A-602FE563F8D9}"/>
              </a:ext>
            </a:extLst>
          </p:cNvPr>
          <p:cNvSpPr>
            <a:spLocks noGrp="1"/>
          </p:cNvSpPr>
          <p:nvPr>
            <p:ph type="dt" sz="half" idx="10"/>
          </p:nvPr>
        </p:nvSpPr>
        <p:spPr/>
        <p:txBody>
          <a:bodyPr/>
          <a:lstStyle/>
          <a:p>
            <a:fld id="{B4D42E13-C473-48CC-8530-66C0ABD99CD5}" type="datetimeFigureOut">
              <a:rPr lang="en-GB" smtClean="0"/>
              <a:t>29/11/2019</a:t>
            </a:fld>
            <a:endParaRPr lang="en-GB"/>
          </a:p>
        </p:txBody>
      </p:sp>
      <p:sp>
        <p:nvSpPr>
          <p:cNvPr id="6" name="Footer Placeholder 5">
            <a:extLst>
              <a:ext uri="{FF2B5EF4-FFF2-40B4-BE49-F238E27FC236}">
                <a16:creationId xmlns:a16="http://schemas.microsoft.com/office/drawing/2014/main" id="{4DFFA44A-E9BA-4F07-ABE7-FD5DEACFAB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057E1B-362A-4842-BB66-001B026860D1}"/>
              </a:ext>
            </a:extLst>
          </p:cNvPr>
          <p:cNvSpPr>
            <a:spLocks noGrp="1"/>
          </p:cNvSpPr>
          <p:nvPr>
            <p:ph type="sldNum" sz="quarter" idx="12"/>
          </p:nvPr>
        </p:nvSpPr>
        <p:spPr/>
        <p:txBody>
          <a:bodyPr/>
          <a:lstStyle/>
          <a:p>
            <a:fld id="{66ABD13D-CCED-4985-8B16-4FFF39746AE9}" type="slidenum">
              <a:rPr lang="en-GB" smtClean="0"/>
              <a:t>‹#›</a:t>
            </a:fld>
            <a:endParaRPr lang="en-GB"/>
          </a:p>
        </p:txBody>
      </p:sp>
    </p:spTree>
    <p:extLst>
      <p:ext uri="{BB962C8B-B14F-4D97-AF65-F5344CB8AC3E}">
        <p14:creationId xmlns:p14="http://schemas.microsoft.com/office/powerpoint/2010/main" val="3190325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5640A-1F30-4AD8-8C74-470731C829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B84235-3902-43D6-99DB-7B939E95C5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87BA9B-0646-4E15-B7A1-66466CB46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CF29CB-35CA-4979-9F0B-33A9736F7990}"/>
              </a:ext>
            </a:extLst>
          </p:cNvPr>
          <p:cNvSpPr>
            <a:spLocks noGrp="1"/>
          </p:cNvSpPr>
          <p:nvPr>
            <p:ph type="dt" sz="half" idx="10"/>
          </p:nvPr>
        </p:nvSpPr>
        <p:spPr/>
        <p:txBody>
          <a:bodyPr/>
          <a:lstStyle/>
          <a:p>
            <a:fld id="{B4D42E13-C473-48CC-8530-66C0ABD99CD5}" type="datetimeFigureOut">
              <a:rPr lang="en-GB" smtClean="0"/>
              <a:t>29/11/2019</a:t>
            </a:fld>
            <a:endParaRPr lang="en-GB"/>
          </a:p>
        </p:txBody>
      </p:sp>
      <p:sp>
        <p:nvSpPr>
          <p:cNvPr id="6" name="Footer Placeholder 5">
            <a:extLst>
              <a:ext uri="{FF2B5EF4-FFF2-40B4-BE49-F238E27FC236}">
                <a16:creationId xmlns:a16="http://schemas.microsoft.com/office/drawing/2014/main" id="{2189C792-4640-4BB2-92F6-A744930471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70DB4B-0C1C-46EC-81AA-D0EB143D2428}"/>
              </a:ext>
            </a:extLst>
          </p:cNvPr>
          <p:cNvSpPr>
            <a:spLocks noGrp="1"/>
          </p:cNvSpPr>
          <p:nvPr>
            <p:ph type="sldNum" sz="quarter" idx="12"/>
          </p:nvPr>
        </p:nvSpPr>
        <p:spPr/>
        <p:txBody>
          <a:bodyPr/>
          <a:lstStyle/>
          <a:p>
            <a:fld id="{66ABD13D-CCED-4985-8B16-4FFF39746AE9}" type="slidenum">
              <a:rPr lang="en-GB" smtClean="0"/>
              <a:t>‹#›</a:t>
            </a:fld>
            <a:endParaRPr lang="en-GB"/>
          </a:p>
        </p:txBody>
      </p:sp>
    </p:spTree>
    <p:extLst>
      <p:ext uri="{BB962C8B-B14F-4D97-AF65-F5344CB8AC3E}">
        <p14:creationId xmlns:p14="http://schemas.microsoft.com/office/powerpoint/2010/main" val="102028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AA0559-FFF9-4FAB-A94C-6BCD132D5E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6E1E5E-B988-4886-AE6B-A01133F066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69F09F-0976-4A5F-B341-D68A08760A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42E13-C473-48CC-8530-66C0ABD99CD5}" type="datetimeFigureOut">
              <a:rPr lang="en-GB" smtClean="0"/>
              <a:t>29/11/2019</a:t>
            </a:fld>
            <a:endParaRPr lang="en-GB"/>
          </a:p>
        </p:txBody>
      </p:sp>
      <p:sp>
        <p:nvSpPr>
          <p:cNvPr id="5" name="Footer Placeholder 4">
            <a:extLst>
              <a:ext uri="{FF2B5EF4-FFF2-40B4-BE49-F238E27FC236}">
                <a16:creationId xmlns:a16="http://schemas.microsoft.com/office/drawing/2014/main" id="{54F365C5-BB06-41E2-BA28-76278449F2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F9CF345-09F7-46FD-A3C6-9CBEAE8B3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BD13D-CCED-4985-8B16-4FFF39746AE9}" type="slidenum">
              <a:rPr lang="en-GB" smtClean="0"/>
              <a:t>‹#›</a:t>
            </a:fld>
            <a:endParaRPr lang="en-GB"/>
          </a:p>
        </p:txBody>
      </p:sp>
      <p:sp>
        <p:nvSpPr>
          <p:cNvPr id="7" name="MSIPCMContentMarking" descr="{&quot;HashCode&quot;:51021198,&quot;Placement&quot;:&quot;Header&quot;,&quot;Top&quot;:0.0,&quot;Left&quot;:0.0,&quot;SlideWidth&quot;:960,&quot;SlideHeight&quot;:540}"/>
          <p:cNvSpPr txBox="1"/>
          <p:nvPr userDrawn="1"/>
        </p:nvSpPr>
        <p:spPr>
          <a:xfrm>
            <a:off x="0" y="0"/>
            <a:ext cx="1864702" cy="280749"/>
          </a:xfrm>
          <a:prstGeom prst="rect">
            <a:avLst/>
          </a:prstGeom>
          <a:noFill/>
        </p:spPr>
        <p:txBody>
          <a:bodyPr vert="horz" wrap="square" lIns="0" tIns="0" rIns="0" bIns="0" rtlCol="0" anchor="ctr" anchorCtr="1">
            <a:spAutoFit/>
          </a:bodyPr>
          <a:lstStyle/>
          <a:p>
            <a:pPr algn="l">
              <a:spcBef>
                <a:spcPts val="0"/>
              </a:spcBef>
              <a:spcAft>
                <a:spcPts val="0"/>
              </a:spcAft>
            </a:pPr>
            <a:r>
              <a:rPr lang="en-GB" sz="1200">
                <a:solidFill>
                  <a:srgbClr val="000000"/>
                </a:solidFill>
                <a:latin typeface="Arial" panose="020B0604020202020204" pitchFamily="34" charset="0"/>
              </a:rPr>
              <a:t>OFFICIAL:SENSITIVE</a:t>
            </a:r>
          </a:p>
        </p:txBody>
      </p:sp>
    </p:spTree>
    <p:extLst>
      <p:ext uri="{BB962C8B-B14F-4D97-AF65-F5344CB8AC3E}">
        <p14:creationId xmlns:p14="http://schemas.microsoft.com/office/powerpoint/2010/main" val="101874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D2AA4718-688E-4BC2-B762-97AC5EE94E9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5153822" y="795169"/>
            <a:ext cx="6553545" cy="52756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a:extLst>
              <a:ext uri="{FF2B5EF4-FFF2-40B4-BE49-F238E27FC236}">
                <a16:creationId xmlns:a16="http://schemas.microsoft.com/office/drawing/2014/main" id="{6CAA345C-657E-4BE0-8CF9-229DB58163F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5153822" y="795169"/>
            <a:ext cx="6553545" cy="52756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5037D56-F66D-4324-A6CD-572DC74BB35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4629F2B-0420-4911-9E81-CB3A53A76FB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BCC59BF-941E-490B-899B-82C3A69CB247}"/>
              </a:ext>
            </a:extLst>
          </p:cNvPr>
          <p:cNvSpPr>
            <a:spLocks noGrp="1"/>
          </p:cNvSpPr>
          <p:nvPr>
            <p:ph type="ctrTitle"/>
          </p:nvPr>
        </p:nvSpPr>
        <p:spPr>
          <a:xfrm>
            <a:off x="674237" y="914400"/>
            <a:ext cx="3657600" cy="2887579"/>
          </a:xfrm>
        </p:spPr>
        <p:txBody>
          <a:bodyPr>
            <a:normAutofit/>
          </a:bodyPr>
          <a:lstStyle/>
          <a:p>
            <a:r>
              <a:rPr lang="en-GB" sz="4800" dirty="0">
                <a:solidFill>
                  <a:schemeClr val="bg1"/>
                </a:solidFill>
              </a:rPr>
              <a:t>Integrating Health and Wellbeing</a:t>
            </a:r>
          </a:p>
        </p:txBody>
      </p:sp>
      <p:sp>
        <p:nvSpPr>
          <p:cNvPr id="2" name="TextBox 1"/>
          <p:cNvSpPr txBox="1"/>
          <p:nvPr/>
        </p:nvSpPr>
        <p:spPr>
          <a:xfrm>
            <a:off x="941832" y="4870443"/>
            <a:ext cx="3209544" cy="923330"/>
          </a:xfrm>
          <a:prstGeom prst="rect">
            <a:avLst/>
          </a:prstGeom>
          <a:solidFill>
            <a:schemeClr val="bg1"/>
          </a:solidFill>
        </p:spPr>
        <p:txBody>
          <a:bodyPr wrap="square" rtlCol="0">
            <a:spAutoFit/>
          </a:bodyPr>
          <a:lstStyle/>
          <a:p>
            <a:r>
              <a:rPr lang="en-GB"/>
              <a:t>Anna Coles </a:t>
            </a:r>
          </a:p>
          <a:p>
            <a:r>
              <a:rPr lang="en-GB"/>
              <a:t>Plymouth </a:t>
            </a:r>
            <a:r>
              <a:rPr lang="en-GB" dirty="0"/>
              <a:t>City Council</a:t>
            </a:r>
          </a:p>
          <a:p>
            <a:endParaRPr lang="en-GB" dirty="0"/>
          </a:p>
        </p:txBody>
      </p:sp>
    </p:spTree>
    <p:extLst>
      <p:ext uri="{BB962C8B-B14F-4D97-AF65-F5344CB8AC3E}">
        <p14:creationId xmlns:p14="http://schemas.microsoft.com/office/powerpoint/2010/main" val="74618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01CB-B94B-410C-828E-940A73AB15DC}"/>
              </a:ext>
            </a:extLst>
          </p:cNvPr>
          <p:cNvSpPr>
            <a:spLocks noGrp="1"/>
          </p:cNvSpPr>
          <p:nvPr>
            <p:ph type="title"/>
          </p:nvPr>
        </p:nvSpPr>
        <p:spPr/>
        <p:txBody>
          <a:bodyPr>
            <a:normAutofit/>
          </a:bodyPr>
          <a:lstStyle/>
          <a:p>
            <a:r>
              <a:rPr lang="en-GB" b="1" dirty="0"/>
              <a:t>Learning and Next Steps</a:t>
            </a:r>
          </a:p>
        </p:txBody>
      </p:sp>
      <p:sp>
        <p:nvSpPr>
          <p:cNvPr id="5" name="Content Placeholder 4"/>
          <p:cNvSpPr>
            <a:spLocks noGrp="1"/>
          </p:cNvSpPr>
          <p:nvPr>
            <p:ph sz="half" idx="1"/>
          </p:nvPr>
        </p:nvSpPr>
        <p:spPr>
          <a:ln>
            <a:solidFill>
              <a:schemeClr val="tx1"/>
            </a:solidFill>
          </a:ln>
        </p:spPr>
        <p:txBody>
          <a:bodyPr>
            <a:normAutofit fontScale="92500" lnSpcReduction="20000"/>
          </a:bodyPr>
          <a:lstStyle/>
          <a:p>
            <a:pPr marL="0" indent="0">
              <a:buNone/>
            </a:pPr>
            <a:r>
              <a:rPr lang="en-GB" b="1" dirty="0"/>
              <a:t>Learning and Reflection</a:t>
            </a:r>
          </a:p>
          <a:p>
            <a:pPr>
              <a:lnSpc>
                <a:spcPct val="120000"/>
              </a:lnSpc>
            </a:pPr>
            <a:r>
              <a:rPr lang="en-GB" sz="2300" dirty="0"/>
              <a:t>Integration takes time</a:t>
            </a:r>
          </a:p>
          <a:p>
            <a:pPr>
              <a:lnSpc>
                <a:spcPct val="120000"/>
              </a:lnSpc>
            </a:pPr>
            <a:r>
              <a:rPr lang="en-GB" sz="2300" dirty="0"/>
              <a:t>Integration is complex</a:t>
            </a:r>
          </a:p>
          <a:p>
            <a:pPr>
              <a:lnSpc>
                <a:spcPct val="120000"/>
              </a:lnSpc>
            </a:pPr>
            <a:r>
              <a:rPr lang="en-GB" sz="2300" dirty="0"/>
              <a:t>Integration is a journey</a:t>
            </a:r>
          </a:p>
          <a:p>
            <a:pPr>
              <a:lnSpc>
                <a:spcPct val="120000"/>
              </a:lnSpc>
            </a:pPr>
            <a:r>
              <a:rPr lang="en-GB" sz="2300" dirty="0"/>
              <a:t>Integration is not a panacea</a:t>
            </a:r>
          </a:p>
          <a:p>
            <a:pPr>
              <a:lnSpc>
                <a:spcPct val="120000"/>
              </a:lnSpc>
            </a:pPr>
            <a:r>
              <a:rPr lang="en-GB" sz="2300" dirty="0"/>
              <a:t>Integration is the right thing to do!- people are what matter not organisations or artificial boundaries</a:t>
            </a:r>
          </a:p>
          <a:p>
            <a:pPr>
              <a:lnSpc>
                <a:spcPct val="120000"/>
              </a:lnSpc>
            </a:pPr>
            <a:r>
              <a:rPr lang="en-GB" sz="2300" dirty="0"/>
              <a:t>Integration is about people, behaviours, culture, relationships and trust</a:t>
            </a:r>
            <a:endParaRPr lang="en-GB" sz="2300" b="1" dirty="0"/>
          </a:p>
          <a:p>
            <a:endParaRPr lang="en-GB" dirty="0"/>
          </a:p>
          <a:p>
            <a:endParaRPr lang="en-GB" dirty="0"/>
          </a:p>
        </p:txBody>
      </p:sp>
      <p:sp>
        <p:nvSpPr>
          <p:cNvPr id="6" name="Content Placeholder 5"/>
          <p:cNvSpPr>
            <a:spLocks noGrp="1"/>
          </p:cNvSpPr>
          <p:nvPr>
            <p:ph sz="half" idx="2"/>
          </p:nvPr>
        </p:nvSpPr>
        <p:spPr>
          <a:ln>
            <a:solidFill>
              <a:schemeClr val="tx1"/>
            </a:solidFill>
          </a:ln>
        </p:spPr>
        <p:txBody>
          <a:bodyPr>
            <a:normAutofit fontScale="92500" lnSpcReduction="20000"/>
          </a:bodyPr>
          <a:lstStyle/>
          <a:p>
            <a:r>
              <a:rPr lang="en-GB" b="1" dirty="0"/>
              <a:t>What’s Next </a:t>
            </a:r>
          </a:p>
          <a:p>
            <a:r>
              <a:rPr lang="en-GB" sz="2200" dirty="0"/>
              <a:t>Caring For Plymouth</a:t>
            </a:r>
          </a:p>
          <a:p>
            <a:r>
              <a:rPr lang="en-GB" sz="2200" dirty="0"/>
              <a:t>Developing the Alliance Contract for Complex Lives</a:t>
            </a:r>
          </a:p>
          <a:p>
            <a:r>
              <a:rPr lang="en-GB" sz="2200" dirty="0"/>
              <a:t>Roll out of Homelessness and Rough Sleeping Strategy</a:t>
            </a:r>
          </a:p>
          <a:p>
            <a:r>
              <a:rPr lang="en-GB" sz="2200" dirty="0"/>
              <a:t>Developing Primary Care Networks</a:t>
            </a:r>
          </a:p>
          <a:p>
            <a:r>
              <a:rPr lang="en-GB" sz="2200" dirty="0"/>
              <a:t>Maximising the Public Estate (Wellbeing Hubs and Family Centres)</a:t>
            </a:r>
          </a:p>
          <a:p>
            <a:r>
              <a:rPr lang="en-GB" sz="2200" dirty="0"/>
              <a:t>Commissioning an Integrated Care Partnership</a:t>
            </a:r>
          </a:p>
          <a:p>
            <a:r>
              <a:rPr lang="en-GB" sz="2200" dirty="0"/>
              <a:t>Local, Integrated and Responsive Mental Health Services</a:t>
            </a:r>
          </a:p>
          <a:p>
            <a:r>
              <a:rPr lang="en-GB" sz="2200" dirty="0"/>
              <a:t>Breaking down eligibility and service criteria</a:t>
            </a:r>
            <a:endParaRPr lang="en-GB" sz="1800" dirty="0"/>
          </a:p>
          <a:p>
            <a:endParaRPr lang="en-GB" dirty="0"/>
          </a:p>
        </p:txBody>
      </p:sp>
      <p:pic>
        <p:nvPicPr>
          <p:cNvPr id="4" name="Picture 3">
            <a:extLst>
              <a:ext uri="{FF2B5EF4-FFF2-40B4-BE49-F238E27FC236}">
                <a16:creationId xmlns:a16="http://schemas.microsoft.com/office/drawing/2014/main" id="{5A151D7F-43CF-4552-B41F-CFDC5499CA7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499725" y="20568"/>
            <a:ext cx="17081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01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01CB-B94B-410C-828E-940A73AB15DC}"/>
              </a:ext>
            </a:extLst>
          </p:cNvPr>
          <p:cNvSpPr>
            <a:spLocks noGrp="1"/>
          </p:cNvSpPr>
          <p:nvPr>
            <p:ph type="title"/>
          </p:nvPr>
        </p:nvSpPr>
        <p:spPr>
          <a:xfrm>
            <a:off x="838200" y="365125"/>
            <a:ext cx="9095509" cy="1325563"/>
          </a:xfrm>
        </p:spPr>
        <p:txBody>
          <a:bodyPr>
            <a:normAutofit/>
          </a:bodyPr>
          <a:lstStyle/>
          <a:p>
            <a:r>
              <a:rPr lang="en-GB" b="1" dirty="0"/>
              <a:t>National Context</a:t>
            </a:r>
          </a:p>
        </p:txBody>
      </p:sp>
      <p:sp>
        <p:nvSpPr>
          <p:cNvPr id="3" name="Content Placeholder 2">
            <a:extLst>
              <a:ext uri="{FF2B5EF4-FFF2-40B4-BE49-F238E27FC236}">
                <a16:creationId xmlns:a16="http://schemas.microsoft.com/office/drawing/2014/main" id="{F073C4FA-301B-4F2E-AD57-B7E3604E4AEA}"/>
              </a:ext>
            </a:extLst>
          </p:cNvPr>
          <p:cNvSpPr>
            <a:spLocks noGrp="1"/>
          </p:cNvSpPr>
          <p:nvPr>
            <p:ph idx="1"/>
          </p:nvPr>
        </p:nvSpPr>
        <p:spPr/>
        <p:txBody>
          <a:bodyPr>
            <a:normAutofit/>
          </a:bodyPr>
          <a:lstStyle/>
          <a:p>
            <a:pPr>
              <a:buFont typeface="Wingdings" panose="05000000000000000000" pitchFamily="2" charset="2"/>
              <a:buChar char="Ø"/>
            </a:pPr>
            <a:r>
              <a:rPr lang="en-GB" dirty="0"/>
              <a:t>Rising Demand and Complexity</a:t>
            </a:r>
          </a:p>
          <a:p>
            <a:pPr>
              <a:buFont typeface="Wingdings" panose="05000000000000000000" pitchFamily="2" charset="2"/>
              <a:buChar char="Ø"/>
            </a:pPr>
            <a:r>
              <a:rPr lang="en-GB" dirty="0"/>
              <a:t>Funding</a:t>
            </a:r>
          </a:p>
          <a:p>
            <a:pPr>
              <a:buFont typeface="Wingdings" panose="05000000000000000000" pitchFamily="2" charset="2"/>
              <a:buChar char="Ø"/>
            </a:pPr>
            <a:r>
              <a:rPr lang="en-GB" dirty="0"/>
              <a:t>Workforce Issues</a:t>
            </a:r>
          </a:p>
          <a:p>
            <a:pPr>
              <a:buFont typeface="Wingdings" panose="05000000000000000000" pitchFamily="2" charset="2"/>
              <a:buChar char="Ø"/>
            </a:pPr>
            <a:r>
              <a:rPr lang="en-GB" dirty="0"/>
              <a:t>Lack of Clear Policy Focus</a:t>
            </a:r>
          </a:p>
          <a:p>
            <a:pPr>
              <a:buFont typeface="Wingdings" panose="05000000000000000000" pitchFamily="2" charset="2"/>
              <a:buChar char="Ø"/>
            </a:pPr>
            <a:r>
              <a:rPr lang="en-GB" dirty="0"/>
              <a:t>Integration and Joint Working </a:t>
            </a:r>
          </a:p>
          <a:p>
            <a:pPr lvl="1">
              <a:buFont typeface="Wingdings" panose="05000000000000000000" pitchFamily="2" charset="2"/>
              <a:buChar char="Ø"/>
            </a:pPr>
            <a:r>
              <a:rPr lang="en-GB" dirty="0"/>
              <a:t>Better Care Fund (High Impact Changes)</a:t>
            </a:r>
          </a:p>
          <a:p>
            <a:pPr lvl="1">
              <a:buFont typeface="Wingdings" panose="05000000000000000000" pitchFamily="2" charset="2"/>
              <a:buChar char="Ø"/>
            </a:pPr>
            <a:r>
              <a:rPr lang="en-GB" dirty="0"/>
              <a:t>Sustainability and Transformation Partnerships to Integrated Care Systems</a:t>
            </a:r>
          </a:p>
          <a:p>
            <a:pPr lvl="1">
              <a:buFont typeface="Wingdings" panose="05000000000000000000" pitchFamily="2" charset="2"/>
              <a:buChar char="Ø"/>
            </a:pPr>
            <a:r>
              <a:rPr lang="en-GB" dirty="0"/>
              <a:t>The NHS Long Term Plan</a:t>
            </a:r>
          </a:p>
          <a:p>
            <a:pPr marL="0" indent="0">
              <a:buNone/>
            </a:pPr>
            <a:endParaRPr lang="en-GB" dirty="0"/>
          </a:p>
        </p:txBody>
      </p:sp>
      <p:pic>
        <p:nvPicPr>
          <p:cNvPr id="4" name="Picture 3">
            <a:extLst>
              <a:ext uri="{FF2B5EF4-FFF2-40B4-BE49-F238E27FC236}">
                <a16:creationId xmlns:a16="http://schemas.microsoft.com/office/drawing/2014/main" id="{5A151D7F-43CF-4552-B41F-CFDC5499CA7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499725" y="20568"/>
            <a:ext cx="17081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291" y="1825625"/>
            <a:ext cx="2136957" cy="2792095"/>
          </a:xfrm>
          <a:prstGeom prst="rect">
            <a:avLst/>
          </a:prstGeom>
          <a:ln>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5129" y="1825625"/>
            <a:ext cx="2203703" cy="2792095"/>
          </a:xfrm>
          <a:prstGeom prst="rect">
            <a:avLst/>
          </a:prstGeom>
          <a:ln>
            <a:solidFill>
              <a:schemeClr val="tx1"/>
            </a:solidFill>
          </a:ln>
        </p:spPr>
      </p:pic>
    </p:spTree>
    <p:extLst>
      <p:ext uri="{BB962C8B-B14F-4D97-AF65-F5344CB8AC3E}">
        <p14:creationId xmlns:p14="http://schemas.microsoft.com/office/powerpoint/2010/main" val="301968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3B6C1-91BD-4872-AE63-5C0FC4FF3B64}"/>
              </a:ext>
            </a:extLst>
          </p:cNvPr>
          <p:cNvSpPr>
            <a:spLocks noGrp="1"/>
          </p:cNvSpPr>
          <p:nvPr>
            <p:ph type="title"/>
          </p:nvPr>
        </p:nvSpPr>
        <p:spPr>
          <a:xfrm>
            <a:off x="838200" y="365125"/>
            <a:ext cx="9661525" cy="1325563"/>
          </a:xfrm>
        </p:spPr>
        <p:txBody>
          <a:bodyPr>
            <a:normAutofit/>
          </a:bodyPr>
          <a:lstStyle/>
          <a:p>
            <a:r>
              <a:rPr lang="en-GB" b="1" dirty="0"/>
              <a:t>SW ADASS Strategic Priorities</a:t>
            </a:r>
          </a:p>
        </p:txBody>
      </p:sp>
      <p:sp>
        <p:nvSpPr>
          <p:cNvPr id="3" name="Content Placeholder 2">
            <a:extLst>
              <a:ext uri="{FF2B5EF4-FFF2-40B4-BE49-F238E27FC236}">
                <a16:creationId xmlns:a16="http://schemas.microsoft.com/office/drawing/2014/main" id="{B94D5425-AC5D-48AA-9BD1-D2F674823787}"/>
              </a:ext>
            </a:extLst>
          </p:cNvPr>
          <p:cNvSpPr>
            <a:spLocks noGrp="1"/>
          </p:cNvSpPr>
          <p:nvPr>
            <p:ph idx="1"/>
          </p:nvPr>
        </p:nvSpPr>
        <p:spPr>
          <a:xfrm>
            <a:off x="838200" y="1825625"/>
            <a:ext cx="10515600" cy="4667250"/>
          </a:xfrm>
        </p:spPr>
        <p:txBody>
          <a:bodyPr>
            <a:normAutofit fontScale="92500" lnSpcReduction="10000"/>
          </a:bodyPr>
          <a:lstStyle/>
          <a:p>
            <a:r>
              <a:rPr lang="en-GB" sz="3600" b="1" i="1" dirty="0"/>
              <a:t>Priority 1</a:t>
            </a:r>
            <a:r>
              <a:rPr lang="en-GB" sz="3600" i="1" dirty="0"/>
              <a:t>: Improving the quality of social care practice </a:t>
            </a:r>
            <a:endParaRPr lang="en-GB" sz="3600" dirty="0"/>
          </a:p>
          <a:p>
            <a:r>
              <a:rPr lang="en-GB" sz="3600" b="1" i="1" dirty="0"/>
              <a:t>Priority 2:</a:t>
            </a:r>
            <a:r>
              <a:rPr lang="en-GB" sz="3600" i="1" dirty="0"/>
              <a:t> Effective commissioning and utilisation of resources </a:t>
            </a:r>
            <a:endParaRPr lang="en-GB" sz="3600" dirty="0"/>
          </a:p>
          <a:p>
            <a:r>
              <a:rPr lang="en-GB" sz="3600" b="1" i="1" dirty="0"/>
              <a:t>Priority 3:</a:t>
            </a:r>
            <a:r>
              <a:rPr lang="en-GB" sz="3600" i="1" dirty="0"/>
              <a:t> Market sustainability</a:t>
            </a:r>
            <a:endParaRPr lang="en-GB" sz="3600" dirty="0"/>
          </a:p>
          <a:p>
            <a:r>
              <a:rPr lang="en-GB" sz="3600" b="1" i="1" dirty="0"/>
              <a:t>Priority 4:</a:t>
            </a:r>
            <a:r>
              <a:rPr lang="en-GB" sz="3600" i="1" dirty="0"/>
              <a:t> New health and social care models and devolution  </a:t>
            </a:r>
            <a:endParaRPr lang="en-GB" sz="3600" dirty="0"/>
          </a:p>
          <a:p>
            <a:r>
              <a:rPr lang="en-GB" sz="3600" b="1" i="1" dirty="0"/>
              <a:t>Priority 5:</a:t>
            </a:r>
            <a:r>
              <a:rPr lang="en-GB" sz="3600" i="1" dirty="0"/>
              <a:t> Increasing the confidence of the Adult Social Care voice</a:t>
            </a:r>
            <a:endParaRPr lang="en-GB" sz="3600" dirty="0"/>
          </a:p>
          <a:p>
            <a:pPr marL="0" indent="0">
              <a:buNone/>
            </a:pPr>
            <a:r>
              <a:rPr lang="en-GB" sz="6400" dirty="0"/>
              <a:t>                   </a:t>
            </a:r>
          </a:p>
          <a:p>
            <a:pPr marL="0" indent="0">
              <a:buNone/>
            </a:pPr>
            <a:endParaRPr lang="en-GB" dirty="0"/>
          </a:p>
        </p:txBody>
      </p:sp>
      <p:pic>
        <p:nvPicPr>
          <p:cNvPr id="4" name="Picture 3">
            <a:extLst>
              <a:ext uri="{FF2B5EF4-FFF2-40B4-BE49-F238E27FC236}">
                <a16:creationId xmlns:a16="http://schemas.microsoft.com/office/drawing/2014/main" id="{4630D295-03BB-42DC-A77D-968D0EC06FAB}"/>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499725" y="20568"/>
            <a:ext cx="17081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5058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01CB-B94B-410C-828E-940A73AB15DC}"/>
              </a:ext>
            </a:extLst>
          </p:cNvPr>
          <p:cNvSpPr>
            <a:spLocks noGrp="1"/>
          </p:cNvSpPr>
          <p:nvPr>
            <p:ph type="title"/>
          </p:nvPr>
        </p:nvSpPr>
        <p:spPr>
          <a:xfrm>
            <a:off x="838200" y="365125"/>
            <a:ext cx="9095509" cy="1325563"/>
          </a:xfrm>
        </p:spPr>
        <p:txBody>
          <a:bodyPr>
            <a:normAutofit/>
          </a:bodyPr>
          <a:lstStyle/>
          <a:p>
            <a:r>
              <a:rPr lang="en-GB" b="1" dirty="0"/>
              <a:t>SW ADASS Care and Housing Network</a:t>
            </a:r>
          </a:p>
        </p:txBody>
      </p:sp>
      <p:sp>
        <p:nvSpPr>
          <p:cNvPr id="3" name="Content Placeholder 2">
            <a:extLst>
              <a:ext uri="{FF2B5EF4-FFF2-40B4-BE49-F238E27FC236}">
                <a16:creationId xmlns:a16="http://schemas.microsoft.com/office/drawing/2014/main" id="{F073C4FA-301B-4F2E-AD57-B7E3604E4AEA}"/>
              </a:ext>
            </a:extLst>
          </p:cNvPr>
          <p:cNvSpPr>
            <a:spLocks noGrp="1"/>
          </p:cNvSpPr>
          <p:nvPr>
            <p:ph idx="1"/>
          </p:nvPr>
        </p:nvSpPr>
        <p:spPr/>
        <p:txBody>
          <a:bodyPr>
            <a:normAutofit fontScale="85000" lnSpcReduction="20000"/>
          </a:bodyPr>
          <a:lstStyle/>
          <a:p>
            <a:pPr marL="0" indent="0">
              <a:buNone/>
            </a:pPr>
            <a:r>
              <a:rPr lang="en-GB" b="1" u="sng" dirty="0"/>
              <a:t>Purpose</a:t>
            </a:r>
          </a:p>
          <a:p>
            <a:r>
              <a:rPr lang="en-GB" dirty="0"/>
              <a:t>Connecting the SW ADASS Network with the SW Housing Lin the Network seeks to understand best practice and what works in relation to care and housing, promoting and enabling collaborative working across the different sectors with the aim of developing your local care and housing offer. </a:t>
            </a:r>
          </a:p>
          <a:p>
            <a:endParaRPr lang="en-GB" b="1" dirty="0"/>
          </a:p>
          <a:p>
            <a:pPr marL="0" indent="0">
              <a:buNone/>
            </a:pPr>
            <a:r>
              <a:rPr lang="en-GB" b="1" u="sng" dirty="0"/>
              <a:t>Themes</a:t>
            </a:r>
          </a:p>
          <a:p>
            <a:r>
              <a:rPr lang="en-GB" b="1" dirty="0"/>
              <a:t>Supported Living Options</a:t>
            </a:r>
            <a:r>
              <a:rPr lang="en-GB" dirty="0"/>
              <a:t> (Private Rented/Sheltered/Retirement/Extra Care/Supported Living) Includes both Working Age and Older Adults. </a:t>
            </a:r>
          </a:p>
          <a:p>
            <a:r>
              <a:rPr lang="en-GB" b="1" dirty="0"/>
              <a:t>Care and the Home</a:t>
            </a:r>
            <a:r>
              <a:rPr lang="en-GB" dirty="0"/>
              <a:t> (DFGs, Housing Aids, Adaptations, Handyperson Schemes and Housing Related Support Services)</a:t>
            </a:r>
          </a:p>
          <a:p>
            <a:r>
              <a:rPr lang="en-GB" b="1" dirty="0"/>
              <a:t>ASC, Homelessness and Rough Sleeping</a:t>
            </a:r>
            <a:endParaRPr lang="en-GB" dirty="0"/>
          </a:p>
          <a:p>
            <a:r>
              <a:rPr lang="en-GB" b="1" dirty="0"/>
              <a:t>Health and Housing </a:t>
            </a:r>
            <a:r>
              <a:rPr lang="en-GB" dirty="0"/>
              <a:t>(High Impact Change Model, Pathway Flats)</a:t>
            </a:r>
          </a:p>
          <a:p>
            <a:pPr marL="0" indent="0">
              <a:buNone/>
            </a:pPr>
            <a:endParaRPr lang="en-GB" dirty="0"/>
          </a:p>
        </p:txBody>
      </p:sp>
      <p:pic>
        <p:nvPicPr>
          <p:cNvPr id="4" name="Picture 3">
            <a:extLst>
              <a:ext uri="{FF2B5EF4-FFF2-40B4-BE49-F238E27FC236}">
                <a16:creationId xmlns:a16="http://schemas.microsoft.com/office/drawing/2014/main" id="{5A151D7F-43CF-4552-B41F-CFDC5499CA7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499725" y="20568"/>
            <a:ext cx="17081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39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01CB-B94B-410C-828E-940A73AB15DC}"/>
              </a:ext>
            </a:extLst>
          </p:cNvPr>
          <p:cNvSpPr>
            <a:spLocks noGrp="1"/>
          </p:cNvSpPr>
          <p:nvPr>
            <p:ph type="title"/>
          </p:nvPr>
        </p:nvSpPr>
        <p:spPr>
          <a:xfrm>
            <a:off x="838200" y="365125"/>
            <a:ext cx="9095509" cy="1325563"/>
          </a:xfrm>
        </p:spPr>
        <p:txBody>
          <a:bodyPr>
            <a:normAutofit/>
          </a:bodyPr>
          <a:lstStyle/>
          <a:p>
            <a:r>
              <a:rPr lang="en-GB" b="1" dirty="0"/>
              <a:t>Integrating Health and Wellbeing in Plymouth</a:t>
            </a:r>
          </a:p>
        </p:txBody>
      </p:sp>
      <p:pic>
        <p:nvPicPr>
          <p:cNvPr id="6" name="Content Placeholder 5"/>
          <p:cNvPicPr>
            <a:picLocks noGrp="1" noChangeAspect="1"/>
          </p:cNvPicPr>
          <p:nvPr>
            <p:ph idx="1"/>
          </p:nvPr>
        </p:nvPicPr>
        <p:blipFill>
          <a:blip r:embed="rId3"/>
          <a:stretch>
            <a:fillRect/>
          </a:stretch>
        </p:blipFill>
        <p:spPr>
          <a:xfrm>
            <a:off x="1492301" y="1825625"/>
            <a:ext cx="8836761" cy="4750740"/>
          </a:xfrm>
          <a:prstGeom prst="rect">
            <a:avLst/>
          </a:prstGeom>
        </p:spPr>
      </p:pic>
      <p:pic>
        <p:nvPicPr>
          <p:cNvPr id="4" name="Picture 3">
            <a:extLst>
              <a:ext uri="{FF2B5EF4-FFF2-40B4-BE49-F238E27FC236}">
                <a16:creationId xmlns:a16="http://schemas.microsoft.com/office/drawing/2014/main" id="{5A151D7F-43CF-4552-B41F-CFDC5499CA70}"/>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499725" y="20568"/>
            <a:ext cx="17081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85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01CB-B94B-410C-828E-940A73AB15DC}"/>
              </a:ext>
            </a:extLst>
          </p:cNvPr>
          <p:cNvSpPr>
            <a:spLocks noGrp="1"/>
          </p:cNvSpPr>
          <p:nvPr>
            <p:ph type="title"/>
          </p:nvPr>
        </p:nvSpPr>
        <p:spPr>
          <a:xfrm>
            <a:off x="838200" y="365125"/>
            <a:ext cx="9095509" cy="1325563"/>
          </a:xfrm>
        </p:spPr>
        <p:txBody>
          <a:bodyPr>
            <a:normAutofit/>
          </a:bodyPr>
          <a:lstStyle/>
          <a:p>
            <a:r>
              <a:rPr lang="en-GB" b="1" dirty="0"/>
              <a:t>Our Local Challenges</a:t>
            </a:r>
          </a:p>
        </p:txBody>
      </p:sp>
      <p:sp>
        <p:nvSpPr>
          <p:cNvPr id="3" name="Content Placeholder 2">
            <a:extLst>
              <a:ext uri="{FF2B5EF4-FFF2-40B4-BE49-F238E27FC236}">
                <a16:creationId xmlns:a16="http://schemas.microsoft.com/office/drawing/2014/main" id="{F073C4FA-301B-4F2E-AD57-B7E3604E4AEA}"/>
              </a:ext>
            </a:extLst>
          </p:cNvPr>
          <p:cNvSpPr>
            <a:spLocks noGrp="1"/>
          </p:cNvSpPr>
          <p:nvPr>
            <p:ph idx="1"/>
          </p:nvPr>
        </p:nvSpPr>
        <p:spPr>
          <a:xfrm>
            <a:off x="838200" y="1276470"/>
            <a:ext cx="11199607" cy="5106041"/>
          </a:xfrm>
        </p:spPr>
        <p:txBody>
          <a:bodyPr>
            <a:noAutofit/>
          </a:bodyPr>
          <a:lstStyle/>
          <a:p>
            <a:pPr marL="0" lvl="0" indent="0">
              <a:lnSpc>
                <a:spcPct val="100000"/>
              </a:lnSpc>
              <a:spcBef>
                <a:spcPct val="20000"/>
              </a:spcBef>
              <a:buNone/>
            </a:pPr>
            <a:r>
              <a:rPr lang="en-GB" sz="1600" b="1" dirty="0">
                <a:solidFill>
                  <a:srgbClr val="230000"/>
                </a:solidFill>
              </a:rPr>
              <a:t>Demographics and Complexity of Need</a:t>
            </a:r>
          </a:p>
          <a:p>
            <a:pPr marL="285750" lvl="0" indent="-285750">
              <a:lnSpc>
                <a:spcPct val="100000"/>
              </a:lnSpc>
              <a:spcBef>
                <a:spcPct val="20000"/>
              </a:spcBef>
            </a:pPr>
            <a:r>
              <a:rPr lang="en-GB" sz="1600" dirty="0">
                <a:solidFill>
                  <a:srgbClr val="230000"/>
                </a:solidFill>
              </a:rPr>
              <a:t>High levels of deprivation, child poverty, health inequalities and an ageing population. </a:t>
            </a:r>
          </a:p>
          <a:p>
            <a:pPr marL="285750" lvl="0" indent="-285750">
              <a:lnSpc>
                <a:spcPct val="100000"/>
              </a:lnSpc>
              <a:spcBef>
                <a:spcPct val="20000"/>
              </a:spcBef>
            </a:pPr>
            <a:r>
              <a:rPr lang="en-GB" sz="1600" dirty="0">
                <a:solidFill>
                  <a:srgbClr val="230000"/>
                </a:solidFill>
              </a:rPr>
              <a:t>Rising demand and increasing acuity across the City </a:t>
            </a:r>
          </a:p>
          <a:p>
            <a:pPr marL="0" lvl="0" indent="0">
              <a:lnSpc>
                <a:spcPct val="100000"/>
              </a:lnSpc>
              <a:spcBef>
                <a:spcPct val="20000"/>
              </a:spcBef>
              <a:buNone/>
            </a:pPr>
            <a:r>
              <a:rPr lang="en-GB" sz="1600" b="1" dirty="0">
                <a:solidFill>
                  <a:srgbClr val="230000"/>
                </a:solidFill>
              </a:rPr>
              <a:t>The Health of Plymouth</a:t>
            </a:r>
          </a:p>
          <a:p>
            <a:pPr>
              <a:lnSpc>
                <a:spcPct val="100000"/>
              </a:lnSpc>
              <a:spcBef>
                <a:spcPct val="20000"/>
              </a:spcBef>
            </a:pPr>
            <a:r>
              <a:rPr lang="en-GB" sz="1600" dirty="0">
                <a:solidFill>
                  <a:srgbClr val="230000"/>
                </a:solidFill>
              </a:rPr>
              <a:t>Significantly higher childhood and adult obesity</a:t>
            </a:r>
          </a:p>
          <a:p>
            <a:pPr>
              <a:lnSpc>
                <a:spcPct val="100000"/>
              </a:lnSpc>
              <a:spcBef>
                <a:spcPct val="20000"/>
              </a:spcBef>
            </a:pPr>
            <a:r>
              <a:rPr lang="en-GB" sz="1600" dirty="0">
                <a:solidFill>
                  <a:srgbClr val="230000"/>
                </a:solidFill>
              </a:rPr>
              <a:t>Rate of deaths due to drug misuse higher than England average</a:t>
            </a:r>
          </a:p>
          <a:p>
            <a:pPr>
              <a:lnSpc>
                <a:spcPct val="100000"/>
              </a:lnSpc>
              <a:spcBef>
                <a:spcPct val="20000"/>
              </a:spcBef>
            </a:pPr>
            <a:r>
              <a:rPr lang="en-GB" sz="1600" dirty="0">
                <a:solidFill>
                  <a:srgbClr val="230000"/>
                </a:solidFill>
              </a:rPr>
              <a:t>Above average Preventable Mortality rates </a:t>
            </a:r>
          </a:p>
          <a:p>
            <a:pPr marL="0" indent="0">
              <a:lnSpc>
                <a:spcPct val="100000"/>
              </a:lnSpc>
              <a:spcBef>
                <a:spcPct val="20000"/>
              </a:spcBef>
              <a:buNone/>
            </a:pPr>
            <a:r>
              <a:rPr lang="en-GB" sz="1600" b="1" dirty="0">
                <a:solidFill>
                  <a:srgbClr val="230000"/>
                </a:solidFill>
              </a:rPr>
              <a:t>Financial Sustainability and Equity</a:t>
            </a:r>
          </a:p>
          <a:p>
            <a:pPr marL="285750" lvl="0" indent="-285750">
              <a:lnSpc>
                <a:spcPct val="100000"/>
              </a:lnSpc>
              <a:spcBef>
                <a:spcPct val="20000"/>
              </a:spcBef>
            </a:pPr>
            <a:r>
              <a:rPr lang="en-GB" sz="1600" dirty="0">
                <a:solidFill>
                  <a:srgbClr val="230000"/>
                </a:solidFill>
              </a:rPr>
              <a:t>Rising cost of care and the equity challenge</a:t>
            </a:r>
          </a:p>
          <a:p>
            <a:pPr marL="0" lvl="0" indent="0">
              <a:lnSpc>
                <a:spcPct val="100000"/>
              </a:lnSpc>
              <a:spcBef>
                <a:spcPct val="20000"/>
              </a:spcBef>
              <a:buNone/>
            </a:pPr>
            <a:r>
              <a:rPr lang="en-GB" sz="1600" b="1" dirty="0">
                <a:solidFill>
                  <a:srgbClr val="230000"/>
                </a:solidFill>
              </a:rPr>
              <a:t>Performance and Outcome Challenges</a:t>
            </a:r>
          </a:p>
          <a:p>
            <a:pPr marL="285750" lvl="0" indent="-285750">
              <a:lnSpc>
                <a:spcPct val="100000"/>
              </a:lnSpc>
              <a:spcBef>
                <a:spcPct val="20000"/>
              </a:spcBef>
            </a:pPr>
            <a:r>
              <a:rPr lang="en-GB" sz="1600" dirty="0">
                <a:solidFill>
                  <a:srgbClr val="230000"/>
                </a:solidFill>
              </a:rPr>
              <a:t>Performance against NHS Constitutional Standards</a:t>
            </a:r>
          </a:p>
          <a:p>
            <a:pPr marL="285750" lvl="0" indent="-285750">
              <a:lnSpc>
                <a:spcPct val="100000"/>
              </a:lnSpc>
              <a:spcBef>
                <a:spcPct val="20000"/>
              </a:spcBef>
            </a:pPr>
            <a:r>
              <a:rPr lang="en-GB" sz="1600" dirty="0">
                <a:solidFill>
                  <a:srgbClr val="230000"/>
                </a:solidFill>
              </a:rPr>
              <a:t>Educational Attainment</a:t>
            </a:r>
          </a:p>
          <a:p>
            <a:pPr marL="0" lvl="0" indent="0">
              <a:lnSpc>
                <a:spcPct val="100000"/>
              </a:lnSpc>
              <a:spcBef>
                <a:spcPct val="20000"/>
              </a:spcBef>
              <a:buNone/>
            </a:pPr>
            <a:r>
              <a:rPr lang="en-GB" sz="1600" b="1" dirty="0">
                <a:solidFill>
                  <a:srgbClr val="230000"/>
                </a:solidFill>
              </a:rPr>
              <a:t>Workforce and Market Sufficiency</a:t>
            </a:r>
          </a:p>
          <a:p>
            <a:pPr marL="285750" lvl="0" indent="-285750">
              <a:lnSpc>
                <a:spcPct val="100000"/>
              </a:lnSpc>
              <a:spcBef>
                <a:spcPct val="20000"/>
              </a:spcBef>
            </a:pPr>
            <a:r>
              <a:rPr lang="en-GB" sz="1600" dirty="0">
                <a:solidFill>
                  <a:srgbClr val="230000"/>
                </a:solidFill>
              </a:rPr>
              <a:t>Significant workforce gaps in certain areas</a:t>
            </a:r>
          </a:p>
          <a:p>
            <a:pPr>
              <a:lnSpc>
                <a:spcPct val="100000"/>
              </a:lnSpc>
              <a:spcBef>
                <a:spcPct val="20000"/>
              </a:spcBef>
            </a:pPr>
            <a:r>
              <a:rPr lang="en-GB" sz="1600" dirty="0">
                <a:solidFill>
                  <a:srgbClr val="230000"/>
                </a:solidFill>
              </a:rPr>
              <a:t>Placement Sufficiency</a:t>
            </a:r>
          </a:p>
          <a:p>
            <a:pPr marL="0" lvl="0" indent="0">
              <a:lnSpc>
                <a:spcPct val="100000"/>
              </a:lnSpc>
              <a:spcBef>
                <a:spcPct val="20000"/>
              </a:spcBef>
              <a:buNone/>
            </a:pPr>
            <a:r>
              <a:rPr lang="en-GB" sz="1600" b="1" dirty="0">
                <a:solidFill>
                  <a:srgbClr val="230000"/>
                </a:solidFill>
              </a:rPr>
              <a:t>Fragility of Primary Care</a:t>
            </a:r>
          </a:p>
          <a:p>
            <a:pPr marL="285750" lvl="0" indent="-285750">
              <a:lnSpc>
                <a:spcPct val="100000"/>
              </a:lnSpc>
              <a:spcBef>
                <a:spcPct val="20000"/>
              </a:spcBef>
            </a:pPr>
            <a:r>
              <a:rPr lang="en-GB" sz="1600" dirty="0">
                <a:solidFill>
                  <a:srgbClr val="230000"/>
                </a:solidFill>
              </a:rPr>
              <a:t>Number of GP vacancies across the city, an ageing workforce and contract handbacks</a:t>
            </a:r>
          </a:p>
          <a:p>
            <a:pPr marL="285750" lvl="0" indent="-285750">
              <a:lnSpc>
                <a:spcPct val="100000"/>
              </a:lnSpc>
              <a:spcBef>
                <a:spcPct val="20000"/>
              </a:spcBef>
            </a:pPr>
            <a:endParaRPr lang="en-GB" sz="1800" dirty="0"/>
          </a:p>
        </p:txBody>
      </p:sp>
      <p:pic>
        <p:nvPicPr>
          <p:cNvPr id="4" name="Picture 3">
            <a:extLst>
              <a:ext uri="{FF2B5EF4-FFF2-40B4-BE49-F238E27FC236}">
                <a16:creationId xmlns:a16="http://schemas.microsoft.com/office/drawing/2014/main" id="{5A151D7F-43CF-4552-B41F-CFDC5499CA7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499725" y="20568"/>
            <a:ext cx="17081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5385954" y="1755812"/>
            <a:ext cx="6515368" cy="4600216"/>
          </a:xfrm>
          <a:prstGeom prst="rect">
            <a:avLst/>
          </a:prstGeom>
        </p:spPr>
      </p:pic>
      <p:sp>
        <p:nvSpPr>
          <p:cNvPr id="6" name="TextBox 5"/>
          <p:cNvSpPr txBox="1"/>
          <p:nvPr/>
        </p:nvSpPr>
        <p:spPr>
          <a:xfrm>
            <a:off x="9130454" y="1763621"/>
            <a:ext cx="1632373" cy="461665"/>
          </a:xfrm>
          <a:prstGeom prst="rect">
            <a:avLst/>
          </a:prstGeom>
          <a:noFill/>
        </p:spPr>
        <p:txBody>
          <a:bodyPr wrap="square" rtlCol="0">
            <a:spAutoFit/>
          </a:bodyPr>
          <a:lstStyle/>
          <a:p>
            <a:r>
              <a:rPr lang="en-GB" sz="1200" b="1" dirty="0" err="1"/>
              <a:t>Southway</a:t>
            </a:r>
            <a:endParaRPr lang="en-GB" sz="1200" b="1" dirty="0"/>
          </a:p>
          <a:p>
            <a:r>
              <a:rPr lang="en-GB" sz="1200" b="1" dirty="0"/>
              <a:t>81 years 2 months</a:t>
            </a:r>
            <a:endParaRPr lang="en-GB" sz="1200" dirty="0"/>
          </a:p>
        </p:txBody>
      </p:sp>
      <p:sp>
        <p:nvSpPr>
          <p:cNvPr id="8" name="TextBox 7"/>
          <p:cNvSpPr txBox="1"/>
          <p:nvPr/>
        </p:nvSpPr>
        <p:spPr>
          <a:xfrm>
            <a:off x="8324427" y="4036599"/>
            <a:ext cx="1388533" cy="461665"/>
          </a:xfrm>
          <a:prstGeom prst="rect">
            <a:avLst/>
          </a:prstGeom>
          <a:noFill/>
        </p:spPr>
        <p:txBody>
          <a:bodyPr wrap="square" rtlCol="0">
            <a:spAutoFit/>
          </a:bodyPr>
          <a:lstStyle/>
          <a:p>
            <a:r>
              <a:rPr lang="en-GB" sz="1200" b="1" dirty="0"/>
              <a:t>Stoke</a:t>
            </a:r>
            <a:endParaRPr lang="en-GB" sz="1200" dirty="0"/>
          </a:p>
          <a:p>
            <a:r>
              <a:rPr lang="en-GB" sz="1200" b="1" dirty="0"/>
              <a:t>78 years 5 months</a:t>
            </a:r>
            <a:endParaRPr lang="en-GB" dirty="0"/>
          </a:p>
        </p:txBody>
      </p:sp>
      <p:sp>
        <p:nvSpPr>
          <p:cNvPr id="9" name="TextBox 8"/>
          <p:cNvSpPr txBox="1"/>
          <p:nvPr/>
        </p:nvSpPr>
        <p:spPr>
          <a:xfrm>
            <a:off x="5433368" y="5059680"/>
            <a:ext cx="1942791" cy="461665"/>
          </a:xfrm>
          <a:prstGeom prst="rect">
            <a:avLst/>
          </a:prstGeom>
          <a:noFill/>
        </p:spPr>
        <p:txBody>
          <a:bodyPr wrap="square" rtlCol="0">
            <a:spAutoFit/>
          </a:bodyPr>
          <a:lstStyle/>
          <a:p>
            <a:r>
              <a:rPr lang="en-GB" sz="1200" b="1" dirty="0"/>
              <a:t>St Peter and the Waterfront</a:t>
            </a:r>
          </a:p>
          <a:p>
            <a:r>
              <a:rPr lang="en-GB" sz="1200" b="1" dirty="0"/>
              <a:t>77 years 1 month</a:t>
            </a:r>
            <a:endParaRPr lang="en-GB" sz="1200" dirty="0"/>
          </a:p>
        </p:txBody>
      </p:sp>
      <p:sp>
        <p:nvSpPr>
          <p:cNvPr id="10" name="TextBox 9"/>
          <p:cNvSpPr txBox="1"/>
          <p:nvPr/>
        </p:nvSpPr>
        <p:spPr>
          <a:xfrm>
            <a:off x="9946640" y="5121230"/>
            <a:ext cx="1727200" cy="461665"/>
          </a:xfrm>
          <a:prstGeom prst="rect">
            <a:avLst/>
          </a:prstGeom>
          <a:noFill/>
        </p:spPr>
        <p:txBody>
          <a:bodyPr wrap="square" rtlCol="0">
            <a:spAutoFit/>
          </a:bodyPr>
          <a:lstStyle/>
          <a:p>
            <a:r>
              <a:rPr lang="en-GB" sz="1200" b="1" dirty="0" err="1"/>
              <a:t>Plymstock</a:t>
            </a:r>
            <a:r>
              <a:rPr lang="en-GB" sz="1200" b="1" dirty="0"/>
              <a:t> Radford</a:t>
            </a:r>
          </a:p>
          <a:p>
            <a:r>
              <a:rPr lang="en-GB" sz="1200" b="1" dirty="0"/>
              <a:t>84 years 4 months</a:t>
            </a:r>
            <a:endParaRPr lang="en-GB" sz="1200" dirty="0"/>
          </a:p>
        </p:txBody>
      </p:sp>
      <p:sp>
        <p:nvSpPr>
          <p:cNvPr id="11" name="TextBox 10"/>
          <p:cNvSpPr txBox="1"/>
          <p:nvPr/>
        </p:nvSpPr>
        <p:spPr>
          <a:xfrm>
            <a:off x="9594001" y="4405831"/>
            <a:ext cx="2335473" cy="461665"/>
          </a:xfrm>
          <a:prstGeom prst="rect">
            <a:avLst/>
          </a:prstGeom>
          <a:noFill/>
        </p:spPr>
        <p:txBody>
          <a:bodyPr wrap="square" rtlCol="0">
            <a:spAutoFit/>
          </a:bodyPr>
          <a:lstStyle/>
          <a:p>
            <a:r>
              <a:rPr lang="en-GB" sz="1200" b="1" dirty="0"/>
              <a:t>Sutton and Mount Gould</a:t>
            </a:r>
          </a:p>
          <a:p>
            <a:r>
              <a:rPr lang="en-GB" sz="1200" b="1" dirty="0"/>
              <a:t>80 years 6 months</a:t>
            </a:r>
            <a:endParaRPr lang="en-GB" sz="1200" dirty="0"/>
          </a:p>
        </p:txBody>
      </p:sp>
      <p:sp>
        <p:nvSpPr>
          <p:cNvPr id="12" name="TextBox 11"/>
          <p:cNvSpPr txBox="1"/>
          <p:nvPr/>
        </p:nvSpPr>
        <p:spPr>
          <a:xfrm>
            <a:off x="10200640" y="3547048"/>
            <a:ext cx="1991360" cy="461665"/>
          </a:xfrm>
          <a:prstGeom prst="rect">
            <a:avLst/>
          </a:prstGeom>
          <a:noFill/>
        </p:spPr>
        <p:txBody>
          <a:bodyPr wrap="square" rtlCol="0">
            <a:spAutoFit/>
          </a:bodyPr>
          <a:lstStyle/>
          <a:p>
            <a:r>
              <a:rPr lang="en-GB" sz="1200" b="1" dirty="0" err="1"/>
              <a:t>Plympton</a:t>
            </a:r>
            <a:r>
              <a:rPr lang="en-GB" sz="1200" b="1" dirty="0"/>
              <a:t> </a:t>
            </a:r>
            <a:r>
              <a:rPr lang="en-GB" sz="1200" b="1" dirty="0" err="1"/>
              <a:t>Chaddlewood</a:t>
            </a:r>
            <a:endParaRPr lang="en-GB" sz="1200" b="1" dirty="0"/>
          </a:p>
          <a:p>
            <a:r>
              <a:rPr lang="en-GB" sz="1200" b="1" dirty="0"/>
              <a:t>84 years 10 months</a:t>
            </a:r>
            <a:endParaRPr lang="en-GB" sz="1200" dirty="0"/>
          </a:p>
        </p:txBody>
      </p:sp>
      <p:sp>
        <p:nvSpPr>
          <p:cNvPr id="13" name="TextBox 12"/>
          <p:cNvSpPr txBox="1"/>
          <p:nvPr/>
        </p:nvSpPr>
        <p:spPr>
          <a:xfrm>
            <a:off x="8758655" y="1779009"/>
            <a:ext cx="371799" cy="215444"/>
          </a:xfrm>
          <a:prstGeom prst="rect">
            <a:avLst/>
          </a:prstGeom>
          <a:noFill/>
        </p:spPr>
        <p:txBody>
          <a:bodyPr wrap="square" rtlCol="0">
            <a:spAutoFit/>
          </a:bodyPr>
          <a:lstStyle/>
          <a:p>
            <a:r>
              <a:rPr lang="en-GB" sz="800" dirty="0"/>
              <a:t>stop</a:t>
            </a:r>
          </a:p>
        </p:txBody>
      </p:sp>
      <p:sp>
        <p:nvSpPr>
          <p:cNvPr id="14" name="TextBox 13"/>
          <p:cNvSpPr txBox="1"/>
          <p:nvPr/>
        </p:nvSpPr>
        <p:spPr>
          <a:xfrm>
            <a:off x="8060266" y="4188340"/>
            <a:ext cx="365759" cy="215444"/>
          </a:xfrm>
          <a:prstGeom prst="rect">
            <a:avLst/>
          </a:prstGeom>
          <a:noFill/>
        </p:spPr>
        <p:txBody>
          <a:bodyPr wrap="square" rtlCol="0">
            <a:spAutoFit/>
          </a:bodyPr>
          <a:lstStyle/>
          <a:p>
            <a:r>
              <a:rPr lang="en-GB" sz="800" dirty="0"/>
              <a:t>stop</a:t>
            </a:r>
          </a:p>
        </p:txBody>
      </p:sp>
      <p:sp>
        <p:nvSpPr>
          <p:cNvPr id="15" name="Rectangle 14"/>
          <p:cNvSpPr/>
          <p:nvPr/>
        </p:nvSpPr>
        <p:spPr>
          <a:xfrm>
            <a:off x="7306196" y="5059680"/>
            <a:ext cx="367408" cy="215444"/>
          </a:xfrm>
          <a:prstGeom prst="rect">
            <a:avLst/>
          </a:prstGeom>
        </p:spPr>
        <p:txBody>
          <a:bodyPr wrap="none">
            <a:spAutoFit/>
          </a:bodyPr>
          <a:lstStyle/>
          <a:p>
            <a:r>
              <a:rPr lang="en-GB" sz="800" dirty="0"/>
              <a:t>stop</a:t>
            </a:r>
          </a:p>
        </p:txBody>
      </p:sp>
      <p:sp>
        <p:nvSpPr>
          <p:cNvPr id="16" name="Rectangle 15"/>
          <p:cNvSpPr/>
          <p:nvPr/>
        </p:nvSpPr>
        <p:spPr>
          <a:xfrm>
            <a:off x="9546432" y="5182790"/>
            <a:ext cx="367408" cy="215444"/>
          </a:xfrm>
          <a:prstGeom prst="rect">
            <a:avLst/>
          </a:prstGeom>
        </p:spPr>
        <p:txBody>
          <a:bodyPr wrap="none">
            <a:spAutoFit/>
          </a:bodyPr>
          <a:lstStyle/>
          <a:p>
            <a:r>
              <a:rPr lang="en-GB" sz="800" dirty="0"/>
              <a:t>stop</a:t>
            </a:r>
          </a:p>
        </p:txBody>
      </p:sp>
      <p:sp>
        <p:nvSpPr>
          <p:cNvPr id="17" name="Rectangle 16"/>
          <p:cNvSpPr/>
          <p:nvPr/>
        </p:nvSpPr>
        <p:spPr>
          <a:xfrm>
            <a:off x="9130454" y="4563388"/>
            <a:ext cx="367408" cy="215444"/>
          </a:xfrm>
          <a:prstGeom prst="rect">
            <a:avLst/>
          </a:prstGeom>
        </p:spPr>
        <p:txBody>
          <a:bodyPr wrap="none">
            <a:spAutoFit/>
          </a:bodyPr>
          <a:lstStyle/>
          <a:p>
            <a:r>
              <a:rPr lang="en-GB" sz="800" dirty="0"/>
              <a:t>stop</a:t>
            </a:r>
          </a:p>
        </p:txBody>
      </p:sp>
      <p:sp>
        <p:nvSpPr>
          <p:cNvPr id="18" name="Rectangle 17"/>
          <p:cNvSpPr/>
          <p:nvPr/>
        </p:nvSpPr>
        <p:spPr>
          <a:xfrm>
            <a:off x="11602157" y="3945690"/>
            <a:ext cx="367408" cy="215444"/>
          </a:xfrm>
          <a:prstGeom prst="rect">
            <a:avLst/>
          </a:prstGeom>
        </p:spPr>
        <p:txBody>
          <a:bodyPr wrap="none">
            <a:spAutoFit/>
          </a:bodyPr>
          <a:lstStyle/>
          <a:p>
            <a:r>
              <a:rPr lang="en-GB" sz="800" dirty="0"/>
              <a:t>stop</a:t>
            </a:r>
          </a:p>
        </p:txBody>
      </p:sp>
    </p:spTree>
    <p:extLst>
      <p:ext uri="{BB962C8B-B14F-4D97-AF65-F5344CB8AC3E}">
        <p14:creationId xmlns:p14="http://schemas.microsoft.com/office/powerpoint/2010/main" val="2768598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01CB-B94B-410C-828E-940A73AB15DC}"/>
              </a:ext>
            </a:extLst>
          </p:cNvPr>
          <p:cNvSpPr>
            <a:spLocks noGrp="1"/>
          </p:cNvSpPr>
          <p:nvPr>
            <p:ph type="title"/>
          </p:nvPr>
        </p:nvSpPr>
        <p:spPr>
          <a:xfrm>
            <a:off x="838200" y="365125"/>
            <a:ext cx="9095509" cy="1325563"/>
          </a:xfrm>
        </p:spPr>
        <p:txBody>
          <a:bodyPr>
            <a:normAutofit/>
          </a:bodyPr>
          <a:lstStyle/>
          <a:p>
            <a:r>
              <a:rPr lang="en-GB" b="1" dirty="0"/>
              <a:t>Local Vision for Health and Wellbeing</a:t>
            </a:r>
          </a:p>
        </p:txBody>
      </p:sp>
      <p:sp>
        <p:nvSpPr>
          <p:cNvPr id="3" name="Content Placeholder 2">
            <a:extLst>
              <a:ext uri="{FF2B5EF4-FFF2-40B4-BE49-F238E27FC236}">
                <a16:creationId xmlns:a16="http://schemas.microsoft.com/office/drawing/2014/main" id="{F073C4FA-301B-4F2E-AD57-B7E3604E4AEA}"/>
              </a:ext>
            </a:extLst>
          </p:cNvPr>
          <p:cNvSpPr>
            <a:spLocks noGrp="1"/>
          </p:cNvSpPr>
          <p:nvPr>
            <p:ph idx="1"/>
          </p:nvPr>
        </p:nvSpPr>
        <p:spPr>
          <a:xfrm>
            <a:off x="838200" y="1395343"/>
            <a:ext cx="10515600" cy="4781620"/>
          </a:xfrm>
        </p:spPr>
        <p:txBody>
          <a:bodyPr>
            <a:normAutofit/>
          </a:bodyPr>
          <a:lstStyle/>
          <a:p>
            <a:r>
              <a:rPr lang="en-US" sz="2200" dirty="0"/>
              <a:t>The Health and Wellbeing Board set the level of ambition and timeline for our system integration but stayed out of the operational detail, taking a </a:t>
            </a:r>
            <a:r>
              <a:rPr lang="en-US" sz="2200" b="1" dirty="0"/>
              <a:t>System Leadership</a:t>
            </a:r>
            <a:r>
              <a:rPr lang="en-US" sz="2200" dirty="0"/>
              <a:t> approach</a:t>
            </a:r>
          </a:p>
          <a:p>
            <a:r>
              <a:rPr lang="en-US" sz="2200" dirty="0"/>
              <a:t>Vision of Improving Population-Based Wellbeing through Integration:</a:t>
            </a:r>
          </a:p>
          <a:p>
            <a:pPr lvl="1">
              <a:buFont typeface="Wingdings" panose="05000000000000000000" pitchFamily="2" charset="2"/>
              <a:buChar char="Ø"/>
            </a:pPr>
            <a:r>
              <a:rPr lang="en-US" sz="2200" dirty="0"/>
              <a:t>Integrated Commissioning</a:t>
            </a:r>
          </a:p>
          <a:p>
            <a:pPr lvl="1">
              <a:buFont typeface="Wingdings" panose="05000000000000000000" pitchFamily="2" charset="2"/>
              <a:buChar char="Ø"/>
            </a:pPr>
            <a:r>
              <a:rPr lang="en-US" sz="2200" dirty="0"/>
              <a:t>Integrated Health and Social Care</a:t>
            </a:r>
          </a:p>
          <a:p>
            <a:pPr lvl="1">
              <a:buFont typeface="Wingdings" panose="05000000000000000000" pitchFamily="2" charset="2"/>
              <a:buChar char="Ø"/>
            </a:pPr>
            <a:r>
              <a:rPr lang="en-US" sz="2200" dirty="0"/>
              <a:t>Integrated System of Health and Wellbeing</a:t>
            </a:r>
          </a:p>
          <a:p>
            <a:r>
              <a:rPr lang="en-US" sz="2200" dirty="0"/>
              <a:t>Delivered through the Integrated Health and Wellbeing </a:t>
            </a:r>
            <a:r>
              <a:rPr lang="en-US" sz="2200" dirty="0" err="1"/>
              <a:t>Programme</a:t>
            </a:r>
            <a:r>
              <a:rPr lang="en-US" sz="2200" dirty="0"/>
              <a:t>, the aims of this are:</a:t>
            </a:r>
          </a:p>
          <a:p>
            <a:pPr lvl="1">
              <a:buFont typeface="Wingdings" panose="05000000000000000000" pitchFamily="2" charset="2"/>
              <a:buChar char="Ø"/>
            </a:pPr>
            <a:r>
              <a:rPr lang="en-GB" sz="2200" dirty="0"/>
              <a:t>To improve health &amp; wellbeing outcomes for the local population;</a:t>
            </a:r>
          </a:p>
          <a:p>
            <a:pPr lvl="1">
              <a:buFont typeface="Wingdings" panose="05000000000000000000" pitchFamily="2" charset="2"/>
              <a:buChar char="Ø"/>
            </a:pPr>
            <a:r>
              <a:rPr lang="en-GB" sz="2200" dirty="0"/>
              <a:t>To reduce inequalities in health &amp; wellbeing of the local population;</a:t>
            </a:r>
          </a:p>
          <a:p>
            <a:pPr lvl="1">
              <a:buFont typeface="Wingdings" panose="05000000000000000000" pitchFamily="2" charset="2"/>
              <a:buChar char="Ø"/>
            </a:pPr>
            <a:r>
              <a:rPr lang="en-GB" sz="2200" dirty="0"/>
              <a:t>To improve people’s experience of care; and</a:t>
            </a:r>
          </a:p>
          <a:p>
            <a:pPr lvl="1">
              <a:buFont typeface="Wingdings" panose="05000000000000000000" pitchFamily="2" charset="2"/>
              <a:buChar char="Ø"/>
            </a:pPr>
            <a:r>
              <a:rPr lang="en-GB" sz="2200" dirty="0"/>
              <a:t>To improve the sustainability of our health &amp; wellbeing system.</a:t>
            </a:r>
          </a:p>
        </p:txBody>
      </p:sp>
      <p:pic>
        <p:nvPicPr>
          <p:cNvPr id="4" name="Picture 3">
            <a:extLst>
              <a:ext uri="{FF2B5EF4-FFF2-40B4-BE49-F238E27FC236}">
                <a16:creationId xmlns:a16="http://schemas.microsoft.com/office/drawing/2014/main" id="{5A151D7F-43CF-4552-B41F-CFDC5499CA7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499725" y="20568"/>
            <a:ext cx="17081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0597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01CB-B94B-410C-828E-940A73AB15DC}"/>
              </a:ext>
            </a:extLst>
          </p:cNvPr>
          <p:cNvSpPr>
            <a:spLocks noGrp="1"/>
          </p:cNvSpPr>
          <p:nvPr>
            <p:ph type="title"/>
          </p:nvPr>
        </p:nvSpPr>
        <p:spPr>
          <a:xfrm>
            <a:off x="838200" y="365125"/>
            <a:ext cx="9755909" cy="1325563"/>
          </a:xfrm>
        </p:spPr>
        <p:txBody>
          <a:bodyPr>
            <a:normAutofit/>
          </a:bodyPr>
          <a:lstStyle/>
          <a:p>
            <a:r>
              <a:rPr lang="en-GB" b="1" dirty="0"/>
              <a:t>Integrating Health and Wellbeing-”One system, One Budget”</a:t>
            </a:r>
          </a:p>
        </p:txBody>
      </p:sp>
      <p:pic>
        <p:nvPicPr>
          <p:cNvPr id="4" name="Picture 3">
            <a:extLst>
              <a:ext uri="{FF2B5EF4-FFF2-40B4-BE49-F238E27FC236}">
                <a16:creationId xmlns:a16="http://schemas.microsoft.com/office/drawing/2014/main" id="{5A151D7F-43CF-4552-B41F-CFDC5499CA7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499725" y="20568"/>
            <a:ext cx="17081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Content Placeholder 4"/>
          <p:cNvGraphicFramePr>
            <a:graphicFrameLocks/>
          </p:cNvGraphicFramePr>
          <p:nvPr>
            <p:extLst>
              <p:ext uri="{D42A27DB-BD31-4B8C-83A1-F6EECF244321}">
                <p14:modId xmlns:p14="http://schemas.microsoft.com/office/powerpoint/2010/main" val="2470764933"/>
              </p:ext>
            </p:extLst>
          </p:nvPr>
        </p:nvGraphicFramePr>
        <p:xfrm>
          <a:off x="1489935" y="2337715"/>
          <a:ext cx="8229600" cy="45202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Down Arrow Callout 5"/>
          <p:cNvSpPr/>
          <p:nvPr/>
        </p:nvSpPr>
        <p:spPr>
          <a:xfrm>
            <a:off x="2893808" y="1571625"/>
            <a:ext cx="5421854" cy="1089827"/>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dirty="0">
              <a:solidFill>
                <a:schemeClr val="tx1"/>
              </a:solidFill>
            </a:endParaRPr>
          </a:p>
          <a:p>
            <a:pPr algn="ctr"/>
            <a:endParaRPr lang="en-GB" sz="2800" b="1" dirty="0">
              <a:solidFill>
                <a:schemeClr val="tx1"/>
              </a:solidFill>
            </a:endParaRPr>
          </a:p>
          <a:p>
            <a:pPr algn="ctr"/>
            <a:r>
              <a:rPr lang="en-GB" sz="2800" b="1" dirty="0">
                <a:solidFill>
                  <a:schemeClr val="tx1"/>
                </a:solidFill>
              </a:rPr>
              <a:t>The Plymouth Plan </a:t>
            </a:r>
          </a:p>
          <a:p>
            <a:pPr algn="ctr"/>
            <a:r>
              <a:rPr lang="en-GB" b="1" dirty="0">
                <a:solidFill>
                  <a:schemeClr val="tx1"/>
                </a:solidFill>
              </a:rPr>
              <a:t>Healthy City, Growing City, International City</a:t>
            </a:r>
          </a:p>
          <a:p>
            <a:pPr algn="ctr"/>
            <a:endParaRPr lang="en-GB" sz="2800" b="1" dirty="0">
              <a:solidFill>
                <a:schemeClr val="tx1"/>
              </a:solidFill>
            </a:endParaRPr>
          </a:p>
          <a:p>
            <a:pPr algn="ctr"/>
            <a:endParaRPr lang="en-GB" sz="2800" b="1" dirty="0">
              <a:solidFill>
                <a:schemeClr val="tx1"/>
              </a:solidFill>
            </a:endParaRPr>
          </a:p>
        </p:txBody>
      </p:sp>
    </p:spTree>
    <p:extLst>
      <p:ext uri="{BB962C8B-B14F-4D97-AF65-F5344CB8AC3E}">
        <p14:creationId xmlns:p14="http://schemas.microsoft.com/office/powerpoint/2010/main" val="813063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Care and Housing within our System</a:t>
            </a:r>
          </a:p>
        </p:txBody>
      </p:sp>
      <p:sp>
        <p:nvSpPr>
          <p:cNvPr id="3" name="Content Placeholder 2"/>
          <p:cNvSpPr>
            <a:spLocks noGrp="1"/>
          </p:cNvSpPr>
          <p:nvPr>
            <p:ph idx="1"/>
          </p:nvPr>
        </p:nvSpPr>
        <p:spPr/>
        <p:txBody>
          <a:bodyPr>
            <a:normAutofit/>
          </a:bodyPr>
          <a:lstStyle/>
          <a:p>
            <a:r>
              <a:rPr lang="en-GB" dirty="0"/>
              <a:t>Housing and Wellbeing</a:t>
            </a:r>
          </a:p>
          <a:p>
            <a:pPr lvl="1"/>
            <a:r>
              <a:rPr lang="en-GB" dirty="0"/>
              <a:t>Plan for Homes 3</a:t>
            </a:r>
          </a:p>
          <a:p>
            <a:r>
              <a:rPr lang="en-GB" dirty="0"/>
              <a:t>Promoting Independent Living</a:t>
            </a:r>
          </a:p>
          <a:p>
            <a:pPr lvl="1"/>
            <a:r>
              <a:rPr lang="en-GB" dirty="0"/>
              <a:t>Extra Care</a:t>
            </a:r>
          </a:p>
          <a:p>
            <a:pPr lvl="1"/>
            <a:r>
              <a:rPr lang="en-GB" dirty="0"/>
              <a:t>Pathway Flats</a:t>
            </a:r>
          </a:p>
          <a:p>
            <a:r>
              <a:rPr lang="en-GB" dirty="0"/>
              <a:t>Supporting the most vulnerable</a:t>
            </a:r>
          </a:p>
          <a:p>
            <a:pPr lvl="1"/>
            <a:r>
              <a:rPr lang="en-GB" dirty="0"/>
              <a:t>Purpose Built Hostel and Refuge</a:t>
            </a:r>
          </a:p>
          <a:p>
            <a:pPr lvl="1"/>
            <a:r>
              <a:rPr lang="en-GB" dirty="0"/>
              <a:t>The Alliance</a:t>
            </a:r>
          </a:p>
          <a:p>
            <a:pPr lvl="1"/>
            <a:r>
              <a:rPr lang="en-GB" dirty="0"/>
              <a:t>Creative Solutions Forums</a:t>
            </a:r>
          </a:p>
        </p:txBody>
      </p:sp>
      <p:pic>
        <p:nvPicPr>
          <p:cNvPr id="4" name="Picture 3"/>
          <p:cNvPicPr>
            <a:picLocks noChangeAspect="1"/>
          </p:cNvPicPr>
          <p:nvPr/>
        </p:nvPicPr>
        <p:blipFill>
          <a:blip r:embed="rId3"/>
          <a:stretch>
            <a:fillRect/>
          </a:stretch>
        </p:blipFill>
        <p:spPr>
          <a:xfrm>
            <a:off x="6011862" y="1928957"/>
            <a:ext cx="5857875" cy="3905250"/>
          </a:xfrm>
          <a:prstGeom prst="rect">
            <a:avLst/>
          </a:prstGeom>
        </p:spPr>
      </p:pic>
    </p:spTree>
    <p:extLst>
      <p:ext uri="{BB962C8B-B14F-4D97-AF65-F5344CB8AC3E}">
        <p14:creationId xmlns:p14="http://schemas.microsoft.com/office/powerpoint/2010/main" val="1947698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D2CA70CA811A4C9F18DA57CEC52A38" ma:contentTypeVersion="10" ma:contentTypeDescription="Create a new document." ma:contentTypeScope="" ma:versionID="eb77b47be9ce329ef3243f76179df2e3">
  <xsd:schema xmlns:xsd="http://www.w3.org/2001/XMLSchema" xmlns:xs="http://www.w3.org/2001/XMLSchema" xmlns:p="http://schemas.microsoft.com/office/2006/metadata/properties" xmlns:ns2="3e6cab67-71e1-43fe-bf44-962cf23444a2" xmlns:ns3="22d97ed3-d2a5-4c55-aaa9-0f8d366c11e6" targetNamespace="http://schemas.microsoft.com/office/2006/metadata/properties" ma:root="true" ma:fieldsID="ce6cdf38a8f1a12195fb6d39bc502dfe" ns2:_="" ns3:_="">
    <xsd:import namespace="3e6cab67-71e1-43fe-bf44-962cf23444a2"/>
    <xsd:import namespace="22d97ed3-d2a5-4c55-aaa9-0f8d366c11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6cab67-71e1-43fe-bf44-962cf23444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d97ed3-d2a5-4c55-aaa9-0f8d366c11e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682811-6BF0-4D36-8FC6-955482C69E3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D1A9E34-6A01-497E-8B33-AA714BBB3704}">
  <ds:schemaRefs>
    <ds:schemaRef ds:uri="http://schemas.microsoft.com/sharepoint/v3/contenttype/forms"/>
  </ds:schemaRefs>
</ds:datastoreItem>
</file>

<file path=customXml/itemProps3.xml><?xml version="1.0" encoding="utf-8"?>
<ds:datastoreItem xmlns:ds="http://schemas.openxmlformats.org/officeDocument/2006/customXml" ds:itemID="{194E47DE-5688-483B-8C7C-F8A2F31DB9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6cab67-71e1-43fe-bf44-962cf23444a2"/>
    <ds:schemaRef ds:uri="22d97ed3-d2a5-4c55-aaa9-0f8d366c11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2659</TotalTime>
  <Words>835</Words>
  <Application>Microsoft Office PowerPoint</Application>
  <PresentationFormat>Widescreen</PresentationFormat>
  <Paragraphs>153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Integrating Health and Wellbeing</vt:lpstr>
      <vt:lpstr>National Context</vt:lpstr>
      <vt:lpstr>SW ADASS Strategic Priorities</vt:lpstr>
      <vt:lpstr>SW ADASS Care and Housing Network</vt:lpstr>
      <vt:lpstr>Integrating Health and Wellbeing in Plymouth</vt:lpstr>
      <vt:lpstr>Our Local Challenges</vt:lpstr>
      <vt:lpstr>Local Vision for Health and Wellbeing</vt:lpstr>
      <vt:lpstr>Integrating Health and Wellbeing-”One system, One Budget”</vt:lpstr>
      <vt:lpstr>Care and Housing within our System</vt:lpstr>
      <vt:lpstr>Learning and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Delayed Transfer of Care</dc:title>
  <dc:creator>Christina Smale</dc:creator>
  <cp:lastModifiedBy>Sophie Fox</cp:lastModifiedBy>
  <cp:revision>155</cp:revision>
  <cp:lastPrinted>2019-11-25T10:49:36Z</cp:lastPrinted>
  <dcterms:created xsi:type="dcterms:W3CDTF">2017-10-16T13:53:45Z</dcterms:created>
  <dcterms:modified xsi:type="dcterms:W3CDTF">2019-11-29T12:33:44Z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57318c2-6b86-43df-b189-c92fcad1cee5_Enabled">
    <vt:lpwstr>true</vt:lpwstr>
  </property>
  <property fmtid="{D5CDD505-2E9C-101B-9397-08002B2CF9AE}" pid="3" name="MSIP_Label_d57318c2-6b86-43df-b189-c92fcad1cee5_SetDate">
    <vt:lpwstr>2019-11-12T16:09:22Z</vt:lpwstr>
  </property>
  <property fmtid="{D5CDD505-2E9C-101B-9397-08002B2CF9AE}" pid="4" name="MSIP_Label_d57318c2-6b86-43df-b189-c92fcad1cee5_Method">
    <vt:lpwstr>Privileged</vt:lpwstr>
  </property>
  <property fmtid="{D5CDD505-2E9C-101B-9397-08002B2CF9AE}" pid="5" name="MSIP_Label_d57318c2-6b86-43df-b189-c92fcad1cee5_Name">
    <vt:lpwstr>d57318c2-6b86-43df-b189-c92fcad1cee5</vt:lpwstr>
  </property>
  <property fmtid="{D5CDD505-2E9C-101B-9397-08002B2CF9AE}" pid="6" name="MSIP_Label_d57318c2-6b86-43df-b189-c92fcad1cee5_SiteId">
    <vt:lpwstr>a9a3c3d1-fc0f-4943-bc2a-d73e388cc2df</vt:lpwstr>
  </property>
  <property fmtid="{D5CDD505-2E9C-101B-9397-08002B2CF9AE}" pid="7" name="MSIP_Label_d57318c2-6b86-43df-b189-c92fcad1cee5_ActionId">
    <vt:lpwstr>daf9cf37-7211-4723-9b86-0000845bec12</vt:lpwstr>
  </property>
  <property fmtid="{D5CDD505-2E9C-101B-9397-08002B2CF9AE}" pid="8" name="MSIP_Label_d57318c2-6b86-43df-b189-c92fcad1cee5_ContentBits">
    <vt:lpwstr>1</vt:lpwstr>
  </property>
  <property fmtid="{D5CDD505-2E9C-101B-9397-08002B2CF9AE}" pid="9" name="ContentTypeId">
    <vt:lpwstr>0x01010037D2CA70CA811A4C9F18DA57CEC52A38</vt:lpwstr>
  </property>
</Properties>
</file>