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62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7" r:id="rId6"/>
    <p:sldId id="264" r:id="rId7"/>
    <p:sldId id="300" r:id="rId8"/>
    <p:sldId id="279" r:id="rId9"/>
    <p:sldId id="294" r:id="rId10"/>
    <p:sldId id="298" r:id="rId11"/>
    <p:sldId id="295" r:id="rId12"/>
    <p:sldId id="296" r:id="rId13"/>
    <p:sldId id="297" r:id="rId14"/>
    <p:sldId id="299" r:id="rId15"/>
    <p:sldId id="29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91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7" autoAdjust="0"/>
    <p:restoredTop sz="86997" autoAdjust="0"/>
  </p:normalViewPr>
  <p:slideViewPr>
    <p:cSldViewPr snapToGrid="0" snapToObjects="1">
      <p:cViewPr varScale="1">
        <p:scale>
          <a:sx n="115" d="100"/>
          <a:sy n="115" d="100"/>
        </p:scale>
        <p:origin x="136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ustomXml" Target="../customXml/item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0" dirty="0">
                <a:solidFill>
                  <a:schemeClr val="tx1"/>
                </a:solidFill>
              </a:rPr>
              <a:t>Minor and Major </a:t>
            </a:r>
            <a:r>
              <a:rPr lang="en-US" sz="2000" b="0" dirty="0" smtClean="0">
                <a:solidFill>
                  <a:schemeClr val="tx1"/>
                </a:solidFill>
              </a:rPr>
              <a:t>Adaptations </a:t>
            </a:r>
            <a:r>
              <a:rPr lang="en-US" sz="2000" b="0" dirty="0">
                <a:solidFill>
                  <a:schemeClr val="tx1"/>
                </a:solidFill>
              </a:rPr>
              <a:t>Completed within Target Time</a:t>
            </a:r>
          </a:p>
        </c:rich>
      </c:tx>
      <c:layout>
        <c:manualLayout>
          <c:xMode val="edge"/>
          <c:yMode val="edge"/>
          <c:x val="0.12499222319432295"/>
          <c:y val="1.6375239692033746E-2"/>
        </c:manualLayout>
      </c:layout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C0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3"/>
          </a:solidFill>
          <a:ln>
            <a:noFill/>
          </a:ln>
          <a:effectLst/>
        </c:spPr>
        <c:dLbl>
          <c:idx val="0"/>
          <c:layout>
            <c:manualLayout>
              <c:x val="9.0324572806003717E-4"/>
              <c:y val="-6.407322654462242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3"/>
          </a:solidFill>
          <a:ln>
            <a:noFill/>
          </a:ln>
          <a:effectLst/>
        </c:spPr>
        <c:dLbl>
          <c:idx val="0"/>
          <c:layout>
            <c:manualLayout>
              <c:x val="4.4726003177496549E-3"/>
              <c:y val="-3.966437833714718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rgbClr val="C00000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rgbClr val="C0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C00000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3"/>
          </a:solidFill>
          <a:ln>
            <a:noFill/>
          </a:ln>
          <a:effectLst/>
        </c:spPr>
        <c:dLbl>
          <c:idx val="0"/>
          <c:layout>
            <c:manualLayout>
              <c:x val="9.0324572806003717E-4"/>
              <c:y val="-6.407322654462242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3"/>
          </a:solidFill>
          <a:ln>
            <a:noFill/>
          </a:ln>
          <a:effectLst/>
        </c:spPr>
        <c:dLbl>
          <c:idx val="0"/>
          <c:layout>
            <c:manualLayout>
              <c:x val="4.4726003177496549E-3"/>
              <c:y val="-3.966437833714718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20027418447694037"/>
          <c:y val="0.15259308852567183"/>
          <c:w val="0.67685508061492317"/>
          <c:h val="0.76017213190310551"/>
        </c:manualLayout>
      </c:layout>
      <c:barChart>
        <c:barDir val="col"/>
        <c:grouping val="stacked"/>
        <c:varyColors val="0"/>
        <c:ser>
          <c:idx val="0"/>
          <c:order val="0"/>
          <c:tx>
            <c:v>Sum of Done</c:v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2"/>
              <c:pt idx="0">
                <c:v>Major Adaptations</c:v>
              </c:pt>
              <c:pt idx="1">
                <c:v>Minor Adaptations</c:v>
              </c:pt>
            </c:strLit>
          </c:cat>
          <c:val>
            <c:numLit>
              <c:formatCode>General</c:formatCode>
              <c:ptCount val="2"/>
              <c:pt idx="0">
                <c:v>21</c:v>
              </c:pt>
              <c:pt idx="1">
                <c:v>154</c:v>
              </c:pt>
            </c:numLit>
          </c:val>
          <c:extLst>
            <c:ext xmlns:c16="http://schemas.microsoft.com/office/drawing/2014/chart" uri="{C3380CC4-5D6E-409C-BE32-E72D297353CC}">
              <c16:uniqueId val="{00000000-43F9-4065-AFDB-78EB981FA942}"/>
            </c:ext>
          </c:extLst>
        </c:ser>
        <c:ser>
          <c:idx val="1"/>
          <c:order val="1"/>
          <c:tx>
            <c:v>Sum of In time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3F9-4065-AFDB-78EB981FA9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2"/>
              <c:pt idx="0">
                <c:v>Major Adaptations</c:v>
              </c:pt>
              <c:pt idx="1">
                <c:v>Minor Adaptations</c:v>
              </c:pt>
            </c:strLit>
          </c:cat>
          <c:val>
            <c:numLit>
              <c:formatCode>General</c:formatCode>
              <c:ptCount val="2"/>
              <c:pt idx="0">
                <c:v>5</c:v>
              </c:pt>
              <c:pt idx="1">
                <c:v>27</c:v>
              </c:pt>
            </c:numLit>
          </c:val>
          <c:extLst>
            <c:ext xmlns:c16="http://schemas.microsoft.com/office/drawing/2014/chart" uri="{C3380CC4-5D6E-409C-BE32-E72D297353CC}">
              <c16:uniqueId val="{00000002-43F9-4065-AFDB-78EB981FA942}"/>
            </c:ext>
          </c:extLst>
        </c:ser>
        <c:ser>
          <c:idx val="2"/>
          <c:order val="2"/>
          <c:tx>
            <c:v>Sum of % achieved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0324572806003717E-4"/>
                  <c:y val="-6.40732265446224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81%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3F9-4065-AFDB-78EB981FA942}"/>
                </c:ext>
              </c:extLst>
            </c:dLbl>
            <c:dLbl>
              <c:idx val="1"/>
              <c:layout>
                <c:manualLayout>
                  <c:x val="4.4726003177496549E-3"/>
                  <c:y val="-3.96643783371471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85%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3F9-4065-AFDB-78EB981FA9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2"/>
              <c:pt idx="0">
                <c:v>Major Adaptations</c:v>
              </c:pt>
              <c:pt idx="1">
                <c:v>Minor Adaptations</c:v>
              </c:pt>
            </c:strLit>
          </c:cat>
          <c:val>
            <c:numLit>
              <c:formatCode>General</c:formatCode>
              <c:ptCount val="2"/>
              <c:pt idx="0">
                <c:v>0.80769230769230771</c:v>
              </c:pt>
              <c:pt idx="1">
                <c:v>0.850828729281768</c:v>
              </c:pt>
            </c:numLit>
          </c:val>
          <c:extLst>
            <c:ext xmlns:c16="http://schemas.microsoft.com/office/drawing/2014/chart" uri="{C3380CC4-5D6E-409C-BE32-E72D297353CC}">
              <c16:uniqueId val="{00000005-43F9-4065-AFDB-78EB981FA94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02405312"/>
        <c:axId val="402404328"/>
      </c:barChart>
      <c:catAx>
        <c:axId val="40240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404328"/>
        <c:crosses val="autoZero"/>
        <c:auto val="1"/>
        <c:lblAlgn val="ctr"/>
        <c:lblOffset val="100"/>
        <c:noMultiLvlLbl val="0"/>
      </c:catAx>
      <c:valAx>
        <c:axId val="402404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240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extLst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08268-E04B-8A42-9861-54B4356F8F31}" type="datetimeFigureOut">
              <a:rPr lang="en-US" smtClean="0">
                <a:latin typeface="Segoe UI"/>
              </a:rPr>
              <a:pPr/>
              <a:t>11/11/2019</a:t>
            </a:fld>
            <a:endParaRPr lang="en-US" dirty="0">
              <a:latin typeface="Segoe U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E47A6-CF1C-3740-90D1-201F0F097C7A}" type="slidenum">
              <a:rPr lang="en-US" smtClean="0">
                <a:latin typeface="Segoe UI"/>
              </a:rPr>
              <a:pPr/>
              <a:t>‹#›</a:t>
            </a:fld>
            <a:endParaRPr lang="en-US" dirty="0"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930776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1094F-34C2-4270-8832-73AEB743D542}" type="datetimeFigureOut">
              <a:rPr lang="en-GB" smtClean="0"/>
              <a:t>11/11/2019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87B81-84C4-4417-81C6-57248AEE24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10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0"/>
          <p:cNvSpPr>
            <a:spLocks noGrp="1"/>
          </p:cNvSpPr>
          <p:nvPr>
            <p:ph type="title" hasCustomPrompt="1"/>
          </p:nvPr>
        </p:nvSpPr>
        <p:spPr>
          <a:xfrm>
            <a:off x="457200" y="16529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latin typeface="Segoe UI"/>
                <a:cs typeface="Segoe UI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57200" y="2834047"/>
            <a:ext cx="8229600" cy="1006475"/>
          </a:xfrm>
          <a:prstGeom prst="rect">
            <a:avLst/>
          </a:prstGeom>
        </p:spPr>
        <p:txBody>
          <a:bodyPr vert="horz" anchor="t"/>
          <a:lstStyle>
            <a:lvl1pPr>
              <a:defRPr sz="2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376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  <a:cs typeface="Segoe UI"/>
              </a:defRPr>
            </a:lvl1pPr>
            <a:lvl2pPr>
              <a:defRPr>
                <a:latin typeface="Segoe UI"/>
                <a:cs typeface="Segoe UI"/>
              </a:defRPr>
            </a:lvl2pPr>
            <a:lvl3pPr>
              <a:defRPr>
                <a:latin typeface="Segoe UI"/>
                <a:cs typeface="Segoe UI"/>
              </a:defRPr>
            </a:lvl3pPr>
            <a:lvl4pPr>
              <a:defRPr>
                <a:latin typeface="Segoe UI"/>
                <a:cs typeface="Segoe UI"/>
              </a:defRPr>
            </a:lvl4pPr>
            <a:lvl5pPr>
              <a:defRPr>
                <a:latin typeface="Segoe UI"/>
                <a:cs typeface="Segoe UI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2E97-6EDD-5E45-BABC-2D855DB431AB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70F8-D265-F943-B2EE-D1B2267A625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latin typeface="Segoe UI"/>
                <a:cs typeface="Segoe UI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51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Segoe UI"/>
                <a:cs typeface="Segoe U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2E97-6EDD-5E45-BABC-2D855DB431AB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70F8-D265-F943-B2EE-D1B2267A62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9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  <a:cs typeface="Segoe UI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1"/>
            <a:ext cx="4038600" cy="43307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Segoe UI"/>
              </a:defRPr>
            </a:lvl1pPr>
            <a:lvl2pPr>
              <a:defRPr sz="2400">
                <a:latin typeface="Segoe UI"/>
              </a:defRPr>
            </a:lvl2pPr>
            <a:lvl3pPr>
              <a:defRPr sz="2000">
                <a:latin typeface="Segoe UI"/>
              </a:defRPr>
            </a:lvl3pPr>
            <a:lvl4pPr>
              <a:defRPr sz="1800">
                <a:latin typeface="Segoe UI"/>
              </a:defRPr>
            </a:lvl4pPr>
            <a:lvl5pPr>
              <a:defRPr sz="18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3307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Segoe UI"/>
              </a:defRPr>
            </a:lvl1pPr>
            <a:lvl2pPr>
              <a:defRPr sz="2400">
                <a:latin typeface="Segoe UI"/>
              </a:defRPr>
            </a:lvl2pPr>
            <a:lvl3pPr>
              <a:defRPr sz="2000">
                <a:latin typeface="Segoe UI"/>
              </a:defRPr>
            </a:lvl3pPr>
            <a:lvl4pPr>
              <a:defRPr sz="1800">
                <a:latin typeface="Segoe UI"/>
              </a:defRPr>
            </a:lvl4pPr>
            <a:lvl5pPr>
              <a:defRPr sz="18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2E97-6EDD-5E45-BABC-2D855DB431AB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70F8-D265-F943-B2EE-D1B2267A62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75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  <a:cs typeface="Segoe UI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29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526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"/>
                <a:cs typeface="Segoe UI"/>
              </a:defRPr>
            </a:lvl1pPr>
            <a:lvl2pPr>
              <a:defRPr sz="2000">
                <a:latin typeface="Segoe UI"/>
                <a:cs typeface="Segoe UI"/>
              </a:defRPr>
            </a:lvl2pPr>
            <a:lvl3pPr>
              <a:defRPr sz="1800">
                <a:latin typeface="Segoe UI"/>
                <a:cs typeface="Segoe UI"/>
              </a:defRPr>
            </a:lvl3pPr>
            <a:lvl4pPr>
              <a:defRPr sz="1600">
                <a:latin typeface="Segoe UI"/>
                <a:cs typeface="Segoe UI"/>
              </a:defRPr>
            </a:lvl4pPr>
            <a:lvl5pPr>
              <a:defRPr sz="1600">
                <a:latin typeface="Segoe UI"/>
                <a:cs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29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26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"/>
                <a:cs typeface="Segoe UI"/>
              </a:defRPr>
            </a:lvl1pPr>
            <a:lvl2pPr>
              <a:defRPr sz="2000">
                <a:latin typeface="Segoe UI"/>
                <a:cs typeface="Segoe UI"/>
              </a:defRPr>
            </a:lvl2pPr>
            <a:lvl3pPr>
              <a:defRPr sz="1800">
                <a:latin typeface="Segoe UI"/>
                <a:cs typeface="Segoe UI"/>
              </a:defRPr>
            </a:lvl3pPr>
            <a:lvl4pPr>
              <a:defRPr sz="1600">
                <a:latin typeface="Segoe UI"/>
                <a:cs typeface="Segoe UI"/>
              </a:defRPr>
            </a:lvl4pPr>
            <a:lvl5pPr>
              <a:defRPr sz="1600">
                <a:latin typeface="Segoe UI"/>
                <a:cs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2E97-6EDD-5E45-BABC-2D855DB431AB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70F8-D265-F943-B2EE-D1B2267A62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698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  <a:cs typeface="Segoe UI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2E97-6EDD-5E45-BABC-2D855DB431AB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70F8-D265-F943-B2EE-D1B2267A62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3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2E97-6EDD-5E45-BABC-2D855DB431AB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70F8-D265-F943-B2EE-D1B2267A625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latin typeface="Segoe UI"/>
                <a:cs typeface="Segoe UI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5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78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Segoe UI"/>
                <a:cs typeface="Segoe UI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47850"/>
            <a:ext cx="5111750" cy="4387851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Segoe UI"/>
                <a:cs typeface="Segoe UI"/>
              </a:defRPr>
            </a:lvl1pPr>
            <a:lvl2pPr>
              <a:defRPr sz="2800">
                <a:latin typeface="Segoe UI"/>
                <a:cs typeface="Segoe UI"/>
              </a:defRPr>
            </a:lvl2pPr>
            <a:lvl3pPr>
              <a:defRPr sz="2400">
                <a:latin typeface="Segoe UI"/>
                <a:cs typeface="Segoe UI"/>
              </a:defRPr>
            </a:lvl3pPr>
            <a:lvl4pPr>
              <a:defRPr sz="2000">
                <a:latin typeface="Segoe UI"/>
                <a:cs typeface="Segoe UI"/>
              </a:defRPr>
            </a:lvl4pPr>
            <a:lvl5pPr>
              <a:defRPr sz="2000">
                <a:latin typeface="Segoe UI"/>
                <a:cs typeface="Segoe U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009901"/>
            <a:ext cx="3008313" cy="322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Segoe UI"/>
                <a:cs typeface="Segoe U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2E97-6EDD-5E45-BABC-2D855DB431AB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70F8-D265-F943-B2EE-D1B2267A62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76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49875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Segoe UI"/>
                <a:cs typeface="Segoe UI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28799"/>
            <a:ext cx="5486400" cy="3521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Segoe U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16613"/>
            <a:ext cx="5486400" cy="439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Segoe UI"/>
                <a:cs typeface="Segoe U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2E97-6EDD-5E45-BABC-2D855DB431AB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70F8-D265-F943-B2EE-D1B2267A625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457200" y="274638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"/>
                <a:ea typeface="+mj-ea"/>
                <a:cs typeface="+mj-cs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3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87892"/>
            <a:ext cx="7772400" cy="1330826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rgbClr val="F3991D"/>
                </a:solidFill>
                <a:latin typeface="Segoe UI"/>
                <a:cs typeface="Segoe UI"/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23813"/>
            <a:ext cx="7772400" cy="9623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Segoe UI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4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877A-F198-B846-883B-205E6AE3685C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63A6-1870-1443-83E1-A8893F96C1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1961426"/>
            <a:ext cx="8229600" cy="4134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  <a:latin typeface="Segoe UI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53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6831"/>
            <a:ext cx="8229600" cy="422975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Segoe UI"/>
                <a:cs typeface="Segoe UI"/>
              </a:defRPr>
            </a:lvl1pPr>
            <a:lvl2pPr marL="684000" indent="-285750">
              <a:buFont typeface="Arial"/>
              <a:buChar char="•"/>
              <a:defRPr sz="2600">
                <a:latin typeface="Segoe UI"/>
                <a:cs typeface="Segoe UI"/>
              </a:defRPr>
            </a:lvl2pPr>
            <a:lvl3pPr marL="928800" indent="-228600">
              <a:buFont typeface="Arial"/>
              <a:buChar char="•"/>
              <a:defRPr sz="2300">
                <a:latin typeface="Segoe UI"/>
                <a:cs typeface="Segoe UI"/>
              </a:defRPr>
            </a:lvl3pPr>
            <a:lvl4pPr marL="1206000" indent="-228600">
              <a:buFont typeface="Arial"/>
              <a:buChar char="•"/>
              <a:defRPr>
                <a:latin typeface="Segoe UI"/>
                <a:cs typeface="Segoe UI"/>
              </a:defRPr>
            </a:lvl4pPr>
            <a:lvl5pPr marL="1447200" indent="-228600">
              <a:buFont typeface="Arial"/>
              <a:buChar char="•"/>
              <a:defRPr>
                <a:latin typeface="Segoe UI"/>
                <a:cs typeface="Segoe UI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877A-F198-B846-883B-205E6AE3685C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63A6-1870-1443-83E1-A8893F96C1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531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6511"/>
            <a:ext cx="4038600" cy="37475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>
                <a:latin typeface="Segoe UI"/>
                <a:cs typeface="Segoe UI"/>
              </a:defRPr>
            </a:lvl1pPr>
            <a:lvl2pPr marL="540000" indent="-342900">
              <a:buFont typeface="Arial"/>
              <a:buChar char="•"/>
              <a:defRPr sz="2400">
                <a:latin typeface="Segoe UI"/>
                <a:cs typeface="Segoe UI"/>
              </a:defRPr>
            </a:lvl2pPr>
            <a:lvl3pPr marL="792000">
              <a:defRPr sz="2000">
                <a:latin typeface="Segoe UI"/>
                <a:cs typeface="Segoe UI"/>
              </a:defRPr>
            </a:lvl3pPr>
            <a:lvl4pPr marL="1044000" indent="-228600">
              <a:buFont typeface="Arial"/>
              <a:buChar char="•"/>
              <a:defRPr sz="1800">
                <a:latin typeface="Segoe UI"/>
                <a:cs typeface="Segoe UI"/>
              </a:defRPr>
            </a:lvl4pPr>
            <a:lvl5pPr marL="1260000" indent="-228600">
              <a:buFont typeface="Arial"/>
              <a:buChar char="•"/>
              <a:defRPr sz="1800">
                <a:latin typeface="Segoe UI"/>
                <a:cs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6511"/>
            <a:ext cx="4038600" cy="37475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>
                <a:latin typeface="Segoe UI"/>
                <a:cs typeface="Segoe UI"/>
              </a:defRPr>
            </a:lvl1pPr>
            <a:lvl2pPr marL="540000" indent="-285750">
              <a:buFont typeface="Arial"/>
              <a:buChar char="•"/>
              <a:defRPr sz="2400">
                <a:latin typeface="Segoe UI"/>
                <a:cs typeface="Segoe UI"/>
              </a:defRPr>
            </a:lvl2pPr>
            <a:lvl3pPr marL="792000">
              <a:defRPr sz="2000">
                <a:latin typeface="Segoe UI"/>
                <a:cs typeface="Segoe UI"/>
              </a:defRPr>
            </a:lvl3pPr>
            <a:lvl4pPr marL="1044000" indent="-228600">
              <a:buFont typeface="Arial"/>
              <a:buChar char="•"/>
              <a:defRPr sz="1800">
                <a:latin typeface="Segoe UI"/>
                <a:cs typeface="Segoe UI"/>
              </a:defRPr>
            </a:lvl4pPr>
            <a:lvl5pPr marL="1260000" indent="-228600">
              <a:buFont typeface="Arial"/>
              <a:buChar char="•"/>
              <a:defRPr sz="1800">
                <a:latin typeface="Segoe UI"/>
                <a:cs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877A-F198-B846-883B-205E6AE3685C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63A6-1870-1443-83E1-A8893F96C1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79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63952"/>
            <a:ext cx="5111750" cy="4240012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Segoe UI"/>
                <a:cs typeface="Segoe UI"/>
              </a:defRPr>
            </a:lvl1pPr>
            <a:lvl2pPr marL="705600" indent="-285750">
              <a:buFont typeface="Arial"/>
              <a:buChar char="•"/>
              <a:defRPr sz="2600" b="0" i="0">
                <a:latin typeface="Segoe UI"/>
                <a:cs typeface="Segoe UI"/>
              </a:defRPr>
            </a:lvl2pPr>
            <a:lvl3pPr marL="964800" indent="-228600">
              <a:buFont typeface="Arial"/>
              <a:buChar char="•"/>
              <a:defRPr sz="2300" b="0" i="0">
                <a:latin typeface="Segoe UI"/>
                <a:cs typeface="Segoe UI"/>
              </a:defRPr>
            </a:lvl3pPr>
            <a:lvl4pPr marL="1206000" indent="-228600">
              <a:buFont typeface="Arial"/>
              <a:buChar char="•"/>
              <a:defRPr sz="2000" b="0" i="0">
                <a:latin typeface="Segoe UI"/>
                <a:cs typeface="Segoe UI"/>
              </a:defRPr>
            </a:lvl4pPr>
            <a:lvl5pPr marL="1411200" indent="-228600">
              <a:buFont typeface="Arial"/>
              <a:buChar char="•"/>
              <a:defRPr sz="2000" b="0" i="0">
                <a:latin typeface="Segoe UI"/>
                <a:cs typeface="Segoe U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042446"/>
            <a:ext cx="3008313" cy="32615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Segoe UI"/>
                <a:cs typeface="Segoe U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2063750"/>
            <a:ext cx="3008313" cy="844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>
                <a:latin typeface="Segoe UI"/>
                <a:cs typeface="Segoe UI"/>
              </a:defRPr>
            </a:lvl1pPr>
            <a:lvl2pPr>
              <a:defRPr sz="1200">
                <a:latin typeface="SegoeUI"/>
                <a:cs typeface="SegoeUI"/>
              </a:defRPr>
            </a:lvl2pPr>
            <a:lvl3pPr>
              <a:defRPr sz="1200">
                <a:latin typeface="SegoeUI"/>
                <a:cs typeface="SegoeUI"/>
              </a:defRPr>
            </a:lvl3pPr>
            <a:lvl4pPr>
              <a:defRPr sz="1200">
                <a:latin typeface="SegoeUI"/>
                <a:cs typeface="SegoeUI"/>
              </a:defRPr>
            </a:lvl4pPr>
            <a:lvl5pPr>
              <a:defRPr sz="1200">
                <a:latin typeface="SegoeUI"/>
                <a:cs typeface="SegoeUI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67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049650"/>
            <a:ext cx="5486400" cy="3052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Segoe UI"/>
                <a:cs typeface="Segoe U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038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Segoe UI"/>
                <a:cs typeface="Segoe U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877A-F198-B846-883B-205E6AE3685C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63A6-1870-1443-83E1-A8893F96C1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2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877A-F198-B846-883B-205E6AE3685C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63A6-1870-1443-83E1-A8893F96C1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2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2E97-6EDD-5E45-BABC-2D855DB431AB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70F8-D265-F943-B2EE-D1B2267A625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latin typeface="Segoe UI"/>
                <a:cs typeface="Segoe UI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1961426"/>
            <a:ext cx="8229600" cy="4134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  <a:latin typeface="Segoe UI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39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2992_Southway-powerpoint-template-v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09051" y="6560242"/>
            <a:ext cx="2133600" cy="3319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166523-9F9D-5C40-A3FA-39F0416A0C63}" type="datetimeFigureOut">
              <a:rPr lang="en-US" sz="1200" smtClean="0">
                <a:solidFill>
                  <a:srgbClr val="F3991D"/>
                </a:solidFill>
                <a:latin typeface="Segoe UI"/>
                <a:cs typeface="Segoe UI"/>
              </a:rPr>
              <a:pPr/>
              <a:t>11/11/2019</a:t>
            </a:fld>
            <a:endParaRPr lang="en-US" sz="1200" dirty="0">
              <a:solidFill>
                <a:srgbClr val="F3991D"/>
              </a:solidFill>
              <a:latin typeface="Segoe UI"/>
              <a:cs typeface="Segoe UI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5800" y="1716447"/>
            <a:ext cx="7772400" cy="109452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Segoe UI"/>
            </a:endParaRP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685800" y="2908410"/>
            <a:ext cx="6400800" cy="95133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57200" y="2923057"/>
            <a:ext cx="8229600" cy="936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US" dirty="0"/>
          </a:p>
        </p:txBody>
      </p:sp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457200" y="17164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add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7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200" b="0" i="0" kern="1200">
          <a:solidFill>
            <a:schemeClr val="bg1"/>
          </a:solidFill>
          <a:latin typeface="Segoe UI"/>
          <a:ea typeface="+mn-ea"/>
          <a:cs typeface="Segoe U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09051" y="6560242"/>
            <a:ext cx="2133600" cy="3319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166523-9F9D-5C40-A3FA-39F0416A0C63}" type="datetimeFigureOut">
              <a:rPr lang="en-US" sz="1200" smtClean="0">
                <a:solidFill>
                  <a:srgbClr val="F3991D"/>
                </a:solidFill>
                <a:latin typeface="Segoe UI"/>
              </a:rPr>
              <a:pPr/>
              <a:t>11/11/2019</a:t>
            </a:fld>
            <a:endParaRPr lang="en-US" sz="1200" dirty="0">
              <a:solidFill>
                <a:srgbClr val="F3991D"/>
              </a:solidFill>
              <a:latin typeface="Segoe UI"/>
            </a:endParaRPr>
          </a:p>
        </p:txBody>
      </p:sp>
      <p:sp>
        <p:nvSpPr>
          <p:cNvPr id="4" name="Text Placeholder 14"/>
          <p:cNvSpPr>
            <a:spLocks noGrp="1"/>
          </p:cNvSpPr>
          <p:nvPr>
            <p:ph type="body" idx="1"/>
          </p:nvPr>
        </p:nvSpPr>
        <p:spPr>
          <a:xfrm>
            <a:off x="457200" y="2923057"/>
            <a:ext cx="8229600" cy="936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8005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8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F3991D"/>
          </a:solidFill>
          <a:latin typeface="Segoe UI"/>
          <a:ea typeface="+mj-ea"/>
          <a:cs typeface="Segoe U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200" kern="1200">
          <a:solidFill>
            <a:schemeClr val="tx1"/>
          </a:solidFill>
          <a:latin typeface="Segoe UI"/>
          <a:ea typeface="+mn-ea"/>
          <a:cs typeface="Segoe U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/>
              </a:defRPr>
            </a:lvl1pPr>
          </a:lstStyle>
          <a:p>
            <a:fld id="{AEF0877A-F198-B846-883B-205E6AE3685C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Segoe UI"/>
              </a:defRPr>
            </a:lvl1pPr>
          </a:lstStyle>
          <a:p>
            <a:endParaRPr lang="en-US" sz="1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/>
              </a:defRPr>
            </a:lvl1pPr>
          </a:lstStyle>
          <a:p>
            <a:fld id="{148263A6-1870-1443-83E1-A8893F96C1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20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5" r:id="rId3"/>
    <p:sldLayoutId id="2147483656" r:id="rId4"/>
    <p:sldLayoutId id="2147483657" r:id="rId5"/>
    <p:sldLayoutId id="2147483658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Segoe UI"/>
          <a:ea typeface="+mj-ea"/>
          <a:cs typeface="Segoe U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/>
              </a:defRPr>
            </a:lvl1pPr>
          </a:lstStyle>
          <a:p>
            <a:fld id="{ACAE2E97-6EDD-5E45-BABC-2D855DB431AB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/>
              </a:defRPr>
            </a:lvl1pPr>
          </a:lstStyle>
          <a:p>
            <a:fld id="{686170F8-D265-F943-B2EE-D1B2267A62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3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8" y="2669923"/>
            <a:ext cx="8944707" cy="1667615"/>
          </a:xfrm>
        </p:spPr>
        <p:txBody>
          <a:bodyPr>
            <a:noAutofit/>
          </a:bodyPr>
          <a:lstStyle/>
          <a:p>
            <a:r>
              <a:rPr lang="en-GB" sz="4400" dirty="0" smtClean="0"/>
              <a:t>Adaptations at Southway</a:t>
            </a:r>
            <a:br>
              <a:rPr lang="en-GB" sz="4400" dirty="0" smtClean="0"/>
            </a:br>
            <a:r>
              <a:rPr lang="en-GB" sz="4400" dirty="0" smtClean="0"/>
              <a:t>Karen Carlton  </a:t>
            </a:r>
            <a:br>
              <a:rPr lang="en-GB" sz="4400" dirty="0" smtClean="0"/>
            </a:br>
            <a:r>
              <a:rPr lang="en-GB" sz="4400" dirty="0" smtClean="0"/>
              <a:t>Head of Asset &amp; Compliance 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681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63432"/>
            <a:ext cx="8229600" cy="3207027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75" y="1816100"/>
            <a:ext cx="3562350" cy="476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4500"/>
            <a:ext cx="2959100" cy="260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1" y="1816100"/>
            <a:ext cx="3003550" cy="355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05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Customer Feedback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63432"/>
            <a:ext cx="8229600" cy="3207027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44700"/>
            <a:ext cx="82296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14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– Any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12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2563" y="1357794"/>
            <a:ext cx="3664528" cy="1330826"/>
          </a:xfrm>
        </p:spPr>
        <p:txBody>
          <a:bodyPr>
            <a:normAutofit/>
          </a:bodyPr>
          <a:lstStyle/>
          <a:p>
            <a:r>
              <a:rPr lang="en-US" dirty="0" smtClean="0"/>
              <a:t>Facts &amp; Figures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30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3024" y="274638"/>
            <a:ext cx="6330176" cy="1143000"/>
          </a:xfrm>
        </p:spPr>
        <p:txBody>
          <a:bodyPr/>
          <a:lstStyle/>
          <a:p>
            <a:r>
              <a:rPr lang="en-GB" dirty="0" smtClean="0"/>
              <a:t>Major Adaptations - Our Clients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6839" y="1896375"/>
            <a:ext cx="8229600" cy="3207027"/>
          </a:xfrm>
        </p:spPr>
        <p:txBody>
          <a:bodyPr/>
          <a:lstStyle/>
          <a:p>
            <a:pPr lvl="0"/>
            <a:r>
              <a:rPr lang="en-GB" sz="2600" dirty="0"/>
              <a:t>Your Housing</a:t>
            </a:r>
          </a:p>
          <a:p>
            <a:pPr lvl="0"/>
            <a:r>
              <a:rPr lang="en-GB" sz="2600" dirty="0"/>
              <a:t>Mosscare</a:t>
            </a:r>
          </a:p>
          <a:p>
            <a:pPr lvl="0"/>
            <a:r>
              <a:rPr lang="en-GB" sz="2600" dirty="0"/>
              <a:t>Anchor</a:t>
            </a:r>
          </a:p>
          <a:p>
            <a:pPr lvl="0"/>
            <a:r>
              <a:rPr lang="en-GB" sz="2600" dirty="0"/>
              <a:t>Arcon</a:t>
            </a:r>
          </a:p>
          <a:p>
            <a:pPr lvl="0"/>
            <a:r>
              <a:rPr lang="en-GB" sz="2600" dirty="0"/>
              <a:t>Guinness</a:t>
            </a:r>
          </a:p>
          <a:p>
            <a:pPr lvl="0"/>
            <a:r>
              <a:rPr lang="en-GB" sz="2600" dirty="0"/>
              <a:t>Manchester </a:t>
            </a:r>
            <a:r>
              <a:rPr lang="en-GB" sz="2600" dirty="0" smtClean="0"/>
              <a:t>tenants</a:t>
            </a:r>
            <a:endParaRPr lang="en-GB" sz="2600" dirty="0"/>
          </a:p>
          <a:p>
            <a:pPr lvl="0"/>
            <a:r>
              <a:rPr lang="en-GB" sz="2600" dirty="0"/>
              <a:t>Equity Housing</a:t>
            </a:r>
          </a:p>
          <a:p>
            <a:pPr lvl="0"/>
            <a:r>
              <a:rPr lang="en-GB" sz="2600" dirty="0"/>
              <a:t>Great Places</a:t>
            </a:r>
          </a:p>
          <a:p>
            <a:pPr lvl="0"/>
            <a:r>
              <a:rPr lang="en-GB" sz="2600" dirty="0"/>
              <a:t>Manchester Methodist </a:t>
            </a:r>
            <a:r>
              <a:rPr lang="en-GB" sz="2600" dirty="0" smtClean="0"/>
              <a:t>Ministers</a:t>
            </a:r>
          </a:p>
          <a:p>
            <a:pPr lvl="0"/>
            <a:r>
              <a:rPr lang="en-GB" sz="2600" dirty="0" smtClean="0"/>
              <a:t>And of Course Southway Customers </a:t>
            </a:r>
            <a:endParaRPr lang="en-GB" sz="2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61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3024" y="274638"/>
            <a:ext cx="6330176" cy="1143000"/>
          </a:xfrm>
        </p:spPr>
        <p:txBody>
          <a:bodyPr/>
          <a:lstStyle/>
          <a:p>
            <a:r>
              <a:rPr lang="en-GB" dirty="0" smtClean="0"/>
              <a:t>Major and Minor Adaptations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768657"/>
              </p:ext>
            </p:extLst>
          </p:nvPr>
        </p:nvGraphicFramePr>
        <p:xfrm>
          <a:off x="357188" y="1897062"/>
          <a:ext cx="8229600" cy="4653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99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Case Study – Mrs 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14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Brief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63432"/>
            <a:ext cx="8229600" cy="3207027"/>
          </a:xfrm>
        </p:spPr>
        <p:txBody>
          <a:bodyPr/>
          <a:lstStyle/>
          <a:p>
            <a:r>
              <a:rPr lang="en-GB" b="1" u="sng" dirty="0"/>
              <a:t>MSIL </a:t>
            </a:r>
            <a:r>
              <a:rPr lang="en-GB" dirty="0" smtClean="0"/>
              <a:t>- </a:t>
            </a:r>
            <a:r>
              <a:rPr lang="en-GB" dirty="0"/>
              <a:t>Creation of a ground floor WC within the confines of the existing ground </a:t>
            </a:r>
            <a:r>
              <a:rPr lang="en-GB" dirty="0" smtClean="0"/>
              <a:t>floor.</a:t>
            </a:r>
          </a:p>
          <a:p>
            <a:endParaRPr lang="en-GB" dirty="0" smtClean="0"/>
          </a:p>
          <a:p>
            <a:r>
              <a:rPr lang="en-GB" b="1" u="sng" dirty="0"/>
              <a:t>OT input</a:t>
            </a:r>
            <a:r>
              <a:rPr lang="en-GB" dirty="0"/>
              <a:t>- Mrs </a:t>
            </a:r>
            <a:r>
              <a:rPr lang="en-GB" dirty="0" smtClean="0"/>
              <a:t>G </a:t>
            </a:r>
            <a:r>
              <a:rPr lang="en-GB" dirty="0"/>
              <a:t>is unable to use the stairs and a </a:t>
            </a:r>
            <a:r>
              <a:rPr lang="en-GB" dirty="0"/>
              <a:t>stairlift</a:t>
            </a:r>
            <a:r>
              <a:rPr lang="en-GB" dirty="0"/>
              <a:t> is not feasible due to the current stairs/landing configuration.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90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Brief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6325" y="4144632"/>
            <a:ext cx="8229600" cy="3207027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8500"/>
            <a:ext cx="81153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838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&amp; After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63432"/>
            <a:ext cx="8229600" cy="3207027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26" y="1934308"/>
            <a:ext cx="3873011" cy="4794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84" y="1934308"/>
            <a:ext cx="4173415" cy="479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5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&amp; After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63432"/>
            <a:ext cx="8229600" cy="3207027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9138"/>
            <a:ext cx="4021015" cy="4736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99138"/>
            <a:ext cx="4091354" cy="473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5255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Or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slide white">
  <a:themeElements>
    <a:clrScheme name="Custom 1">
      <a:dk1>
        <a:srgbClr val="000000"/>
      </a:dk1>
      <a:lt1>
        <a:sysClr val="window" lastClr="FFFFFF"/>
      </a:lt1>
      <a:dk2>
        <a:srgbClr val="525353"/>
      </a:dk2>
      <a:lt2>
        <a:srgbClr val="FFFFFF"/>
      </a:lt2>
      <a:accent1>
        <a:srgbClr val="4F81BD"/>
      </a:accent1>
      <a:accent2>
        <a:srgbClr val="F796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CAD"/>
      </a:hlink>
      <a:folHlink>
        <a:srgbClr val="800044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D2CA70CA811A4C9F18DA57CEC52A38" ma:contentTypeVersion="10" ma:contentTypeDescription="Create a new document." ma:contentTypeScope="" ma:versionID="eb77b47be9ce329ef3243f76179df2e3">
  <xsd:schema xmlns:xsd="http://www.w3.org/2001/XMLSchema" xmlns:xs="http://www.w3.org/2001/XMLSchema" xmlns:p="http://schemas.microsoft.com/office/2006/metadata/properties" xmlns:ns2="3e6cab67-71e1-43fe-bf44-962cf23444a2" xmlns:ns3="22d97ed3-d2a5-4c55-aaa9-0f8d366c11e6" targetNamespace="http://schemas.microsoft.com/office/2006/metadata/properties" ma:root="true" ma:fieldsID="ce6cdf38a8f1a12195fb6d39bc502dfe" ns2:_="" ns3:_="">
    <xsd:import namespace="3e6cab67-71e1-43fe-bf44-962cf23444a2"/>
    <xsd:import namespace="22d97ed3-d2a5-4c55-aaa9-0f8d366c11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cab67-71e1-43fe-bf44-962cf2344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97ed3-d2a5-4c55-aaa9-0f8d366c11e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10FD65-FE6B-4B46-B49F-AB8F4B10DD4D}"/>
</file>

<file path=customXml/itemProps2.xml><?xml version="1.0" encoding="utf-8"?>
<ds:datastoreItem xmlns:ds="http://schemas.openxmlformats.org/officeDocument/2006/customXml" ds:itemID="{90FE9DE4-3E0C-4264-AAF7-490A932409F9}"/>
</file>

<file path=customXml/itemProps3.xml><?xml version="1.0" encoding="utf-8"?>
<ds:datastoreItem xmlns:ds="http://schemas.openxmlformats.org/officeDocument/2006/customXml" ds:itemID="{E406A4FF-0B9D-4D5F-900C-BD0B8CB0C22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</TotalTime>
  <Words>112</Words>
  <Application>Microsoft Office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Segoe UI</vt:lpstr>
      <vt:lpstr>SegoeUI</vt:lpstr>
      <vt:lpstr>Title Slide Orange</vt:lpstr>
      <vt:lpstr>Title slide white</vt:lpstr>
      <vt:lpstr>Custom Design</vt:lpstr>
      <vt:lpstr>1_Custom Design</vt:lpstr>
      <vt:lpstr>Adaptations at Southway Karen Carlton   Head of Asset &amp; Compliance  </vt:lpstr>
      <vt:lpstr>Facts &amp; Figures</vt:lpstr>
      <vt:lpstr>Major Adaptations - Our Clients</vt:lpstr>
      <vt:lpstr>Major and Minor Adaptations</vt:lpstr>
      <vt:lpstr>A Case Study – Mrs G </vt:lpstr>
      <vt:lpstr>The Brief</vt:lpstr>
      <vt:lpstr>The Brief</vt:lpstr>
      <vt:lpstr>Before &amp; After</vt:lpstr>
      <vt:lpstr>Before &amp; After</vt:lpstr>
      <vt:lpstr>After</vt:lpstr>
      <vt:lpstr>Customer Feedback</vt:lpstr>
      <vt:lpstr>Thank you – Any Questions</vt:lpstr>
    </vt:vector>
  </TitlesOfParts>
  <Company>modus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pippa jones</dc:creator>
  <cp:lastModifiedBy>Karen Carlton</cp:lastModifiedBy>
  <cp:revision>110</cp:revision>
  <dcterms:created xsi:type="dcterms:W3CDTF">2016-10-18T12:34:51Z</dcterms:created>
  <dcterms:modified xsi:type="dcterms:W3CDTF">2019-11-11T14:27:35Z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0x01010037D2CA70CA811A4C9F18DA57CEC52A38</vt:lpwstr>
  </property>
</Properties>
</file>