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311" r:id="rId4"/>
    <p:sldId id="313" r:id="rId5"/>
    <p:sldId id="314" r:id="rId6"/>
    <p:sldId id="318" r:id="rId7"/>
    <p:sldId id="306" r:id="rId8"/>
    <p:sldId id="321" r:id="rId9"/>
    <p:sldId id="317" r:id="rId10"/>
    <p:sldId id="307" r:id="rId11"/>
    <p:sldId id="315" r:id="rId12"/>
    <p:sldId id="310" r:id="rId13"/>
    <p:sldId id="309" r:id="rId14"/>
    <p:sldId id="305" r:id="rId15"/>
    <p:sldId id="303" r:id="rId16"/>
    <p:sldId id="308" r:id="rId17"/>
    <p:sldId id="270" r:id="rId18"/>
    <p:sldId id="320" r:id="rId19"/>
    <p:sldId id="261" r:id="rId20"/>
    <p:sldId id="304" r:id="rId21"/>
    <p:sldId id="319" r:id="rId22"/>
  </p:sldIdLst>
  <p:sldSz cx="9144000" cy="5715000" type="screen16x1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AB764D-55F1-47A2-9383-3ED395B4E4C6}">
          <p14:sldIdLst>
            <p14:sldId id="256"/>
            <p14:sldId id="312"/>
            <p14:sldId id="311"/>
            <p14:sldId id="313"/>
            <p14:sldId id="314"/>
            <p14:sldId id="318"/>
            <p14:sldId id="306"/>
            <p14:sldId id="321"/>
            <p14:sldId id="317"/>
            <p14:sldId id="307"/>
            <p14:sldId id="315"/>
            <p14:sldId id="310"/>
            <p14:sldId id="309"/>
            <p14:sldId id="305"/>
            <p14:sldId id="303"/>
            <p14:sldId id="308"/>
            <p14:sldId id="270"/>
            <p14:sldId id="320"/>
            <p14:sldId id="261"/>
            <p14:sldId id="304"/>
            <p14:sldId id="319"/>
          </p14:sldIdLst>
        </p14:section>
        <p14:section name="Untitled Section" id="{6CB9D399-8CD0-402C-911D-03FF74299C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14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3504" autoAdjust="0"/>
  </p:normalViewPr>
  <p:slideViewPr>
    <p:cSldViewPr snapToGrid="0" showGuides="1">
      <p:cViewPr varScale="1">
        <p:scale>
          <a:sx n="128" d="100"/>
          <a:sy n="128" d="100"/>
        </p:scale>
        <p:origin x="1362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CF94-1884-4538-94CB-C2E253BA300F}" type="datetimeFigureOut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59BD-CF04-4138-846E-144B9F2A3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11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AEBF-19B2-44B9-B4C3-214982DDF642}" type="datetimeFigureOut">
              <a:rPr lang="en-GB" smtClean="0"/>
              <a:t>01/11/2019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3013"/>
            <a:ext cx="53673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9050-00CE-40BE-9D95-1A7778D107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844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9290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259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67213" y="715926"/>
            <a:ext cx="7456968" cy="4323907"/>
          </a:xfrm>
          <a:prstGeom prst="rect">
            <a:avLst/>
          </a:prstGeom>
          <a:blipFill dpi="0" rotWithShape="1">
            <a:blip r:embed="rId2"/>
            <a:srcRect/>
            <a:stretch>
              <a:fillRect l="-29174" t="50832" r="71242" b="-507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93B1-986E-4E76-8644-6716076FB43F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800000"/>
            <a:ext cx="828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slide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2628000"/>
            <a:ext cx="828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Presented by</a:t>
            </a:r>
          </a:p>
          <a:p>
            <a:pPr lvl="0"/>
            <a:r>
              <a:rPr lang="en-GB" dirty="0" err="1" smtClean="0"/>
              <a:t>Xxxxx</a:t>
            </a:r>
            <a:r>
              <a:rPr lang="en-GB" dirty="0" smtClean="0"/>
              <a:t> </a:t>
            </a:r>
            <a:r>
              <a:rPr lang="en-GB" dirty="0" err="1" smtClean="0"/>
              <a:t>Xxxxx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80000" y="720000"/>
            <a:ext cx="576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02" y="508633"/>
            <a:ext cx="134868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8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with pictur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854D41B3-8BED-4CE7-8C10-CE8A1C719AB0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picture right</a:t>
            </a:r>
            <a:endParaRPr lang="en-GB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60000" y="900113"/>
            <a:ext cx="2880000" cy="378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414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799999"/>
            <a:ext cx="414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414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74974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60326-E457-44B7-9045-5E81E405FEDF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56000" cy="75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80396" y="715926"/>
            <a:ext cx="7456968" cy="4323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7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column with linear graphic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6" y="-1"/>
            <a:ext cx="3466214" cy="345730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4C4B950F-E874-422C-99FD-E565322947C9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60000" y="720000"/>
            <a:ext cx="50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799999"/>
            <a:ext cx="36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blu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0"/>
            <a:ext cx="9144000" cy="49897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" y="3070438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718457"/>
            <a:ext cx="9144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8ADEDFCE-DE8B-4BF5-996C-3B489DBAB437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blue graphic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373086" y="5192400"/>
            <a:ext cx="641931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69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B146-2179-4B09-8011-6E38EDCB1EC1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800000"/>
            <a:ext cx="828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Title slide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2628000"/>
            <a:ext cx="828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Presented by</a:t>
            </a:r>
          </a:p>
          <a:p>
            <a:pPr lvl="0"/>
            <a:r>
              <a:rPr lang="en-GB" dirty="0" err="1" smtClean="0"/>
              <a:t>Xxxxx</a:t>
            </a:r>
            <a:r>
              <a:rPr lang="en-GB" dirty="0" smtClean="0"/>
              <a:t> </a:t>
            </a:r>
            <a:r>
              <a:rPr lang="en-GB" dirty="0" err="1" smtClean="0"/>
              <a:t>Xxxxx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80000" y="720000"/>
            <a:ext cx="576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23829" cy="7559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67" y="508633"/>
            <a:ext cx="1352550" cy="4381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67213" y="715926"/>
            <a:ext cx="7456968" cy="43239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174" t="50832" r="71242" b="-507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123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01E6C4-AE39-4250-BC40-BB07C56BC634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480396" y="715926"/>
            <a:ext cx="7456968" cy="43239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5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2EEA40-496B-415A-8124-9F81D3175F04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DB13BC-D044-456F-B205-7B8EB2C559A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56000" cy="756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Blank slide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480396" y="715926"/>
            <a:ext cx="7456968" cy="432390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5105" t="-41584" r="38897" b="-41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6E28-6826-4C23-AC1F-223D6C650F82}" type="datetimeFigureOut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01CF-7FD0-46AC-8DA4-ACA72F7866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10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6" y="-1"/>
            <a:ext cx="3466213" cy="34573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01DD-4A7F-4304-BE5D-24809F036063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50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799999"/>
            <a:ext cx="36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9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6" y="-1"/>
            <a:ext cx="3466213" cy="34573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65B7-834B-4419-8DB2-FF2FB882E1A5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504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799999"/>
            <a:ext cx="360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360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graphic right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pictur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6385B856-301A-4F5F-A4B1-8FA50CD49405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 column with picture right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4608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800000"/>
            <a:ext cx="4608000" cy="2892425"/>
          </a:xfrm>
          <a:prstGeom prst="rect">
            <a:avLst/>
          </a:prstGeom>
        </p:spPr>
        <p:txBody>
          <a:bodyPr numCol="2" spcCol="360000"/>
          <a:lstStyle>
            <a:lvl1pPr marL="171450" indent="-171450">
              <a:buFontTx/>
              <a:buBlip>
                <a:blip r:embed="rId2"/>
              </a:buBlip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</a:p>
          <a:p>
            <a:pPr lvl="0"/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</a:t>
            </a:r>
          </a:p>
          <a:p>
            <a:pPr lvl="0"/>
            <a:r>
              <a:rPr lang="en-GB" dirty="0" smtClean="0"/>
              <a:t>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</a:t>
            </a:r>
          </a:p>
          <a:p>
            <a:pPr lvl="0"/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</a:p>
          <a:p>
            <a:pPr lvl="0"/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</a:t>
            </a:r>
          </a:p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4608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84000" y="900113"/>
            <a:ext cx="2616200" cy="38068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tabl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3852000" y="1259999"/>
            <a:ext cx="4637087" cy="349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800000"/>
            <a:ext cx="3240000" cy="2880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table right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C750AD6-6E19-427D-9E0C-2B5C954C0674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1"/>
            <a:ext cx="324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96000"/>
            <a:ext cx="324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chart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1800000"/>
            <a:ext cx="3240000" cy="2892425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 </a:t>
            </a:r>
          </a:p>
          <a:p>
            <a:pPr lvl="0"/>
            <a:r>
              <a:rPr lang="en-GB" dirty="0" err="1" smtClean="0"/>
              <a:t>Quisque</a:t>
            </a:r>
            <a:r>
              <a:rPr lang="en-GB" dirty="0" smtClean="0"/>
              <a:t> </a:t>
            </a:r>
            <a:r>
              <a:rPr lang="en-GB" dirty="0" err="1" smtClean="0"/>
              <a:t>fermentum</a:t>
            </a:r>
            <a:r>
              <a:rPr lang="en-GB" dirty="0" smtClean="0"/>
              <a:t> </a:t>
            </a:r>
            <a:r>
              <a:rPr lang="en-GB" dirty="0" err="1" smtClean="0"/>
              <a:t>purus</a:t>
            </a:r>
            <a:r>
              <a:rPr lang="en-GB" dirty="0" smtClean="0"/>
              <a:t> </a:t>
            </a:r>
            <a:r>
              <a:rPr lang="en-GB" dirty="0" err="1" smtClean="0"/>
              <a:t>urna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</a:t>
            </a:r>
            <a:r>
              <a:rPr lang="en-GB" dirty="0" err="1" smtClean="0"/>
              <a:t>commodo</a:t>
            </a:r>
            <a:r>
              <a:rPr lang="en-GB" dirty="0" smtClean="0"/>
              <a:t> non nisi et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Ut</a:t>
            </a:r>
            <a:r>
              <a:rPr lang="en-GB" dirty="0" smtClean="0"/>
              <a:t> dictum </a:t>
            </a:r>
            <a:r>
              <a:rPr lang="en-GB" dirty="0" err="1" smtClean="0"/>
              <a:t>condimentum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, a semper </a:t>
            </a:r>
            <a:r>
              <a:rPr lang="en-GB" dirty="0" err="1" smtClean="0"/>
              <a:t>est</a:t>
            </a:r>
            <a:r>
              <a:rPr lang="en-GB" dirty="0" smtClean="0"/>
              <a:t> tempus </a:t>
            </a:r>
            <a:r>
              <a:rPr lang="en-GB" dirty="0" err="1" smtClean="0"/>
              <a:t>feugiat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in </a:t>
            </a:r>
            <a:r>
              <a:rPr lang="en-GB" dirty="0" err="1" smtClean="0"/>
              <a:t>augue</a:t>
            </a:r>
            <a:r>
              <a:rPr lang="en-GB" dirty="0" smtClean="0"/>
              <a:t> </a:t>
            </a:r>
            <a:r>
              <a:rPr lang="en-GB" dirty="0" err="1" smtClean="0"/>
              <a:t>nulla</a:t>
            </a:r>
            <a:r>
              <a:rPr lang="en-GB" dirty="0" smtClean="0"/>
              <a:t>. </a:t>
            </a:r>
            <a:r>
              <a:rPr lang="en-GB" dirty="0" err="1" smtClean="0"/>
              <a:t>Pellentesque</a:t>
            </a:r>
            <a:r>
              <a:rPr lang="en-GB" dirty="0" smtClean="0"/>
              <a:t> habitant </a:t>
            </a:r>
            <a:r>
              <a:rPr lang="en-GB" dirty="0" err="1" smtClean="0"/>
              <a:t>morbi</a:t>
            </a:r>
            <a:r>
              <a:rPr lang="en-GB" dirty="0" smtClean="0"/>
              <a:t> </a:t>
            </a:r>
            <a:r>
              <a:rPr lang="en-GB" dirty="0" err="1" smtClean="0"/>
              <a:t>tristique</a:t>
            </a:r>
            <a:r>
              <a:rPr lang="en-GB" dirty="0" smtClean="0"/>
              <a:t> </a:t>
            </a:r>
            <a:r>
              <a:rPr lang="en-GB" dirty="0" err="1" smtClean="0"/>
              <a:t>senectus</a:t>
            </a:r>
            <a:r>
              <a:rPr lang="en-GB" dirty="0" smtClean="0"/>
              <a:t> et </a:t>
            </a:r>
            <a:r>
              <a:rPr lang="en-GB" dirty="0" err="1" smtClean="0"/>
              <a:t>netus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1260000"/>
            <a:ext cx="324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 column with chart right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9FAE164C-6FDB-4627-90E7-89D5A8B8F893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3852000" y="1260000"/>
            <a:ext cx="4464000" cy="349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able Placeholder 9"/>
          <p:cNvSpPr>
            <a:spLocks noGrp="1"/>
          </p:cNvSpPr>
          <p:nvPr>
            <p:ph type="tbl" sz="quarter" idx="10"/>
          </p:nvPr>
        </p:nvSpPr>
        <p:spPr>
          <a:xfrm>
            <a:off x="360000" y="1259999"/>
            <a:ext cx="7452000" cy="277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4176000"/>
            <a:ext cx="7452000" cy="576000"/>
          </a:xfrm>
          <a:prstGeom prst="rect">
            <a:avLst/>
          </a:prstGeom>
        </p:spPr>
        <p:txBody>
          <a:bodyPr numCol="1" spcCol="360000"/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pPr lvl="0"/>
            <a:r>
              <a:rPr lang="en-GB" dirty="0" smtClean="0"/>
              <a:t>Integer </a:t>
            </a:r>
            <a:r>
              <a:rPr lang="en-GB" dirty="0" err="1" smtClean="0"/>
              <a:t>ut</a:t>
            </a:r>
            <a:r>
              <a:rPr lang="en-GB" dirty="0" smtClean="0"/>
              <a:t> </a:t>
            </a:r>
            <a:r>
              <a:rPr lang="en-GB" dirty="0" err="1" smtClean="0"/>
              <a:t>elementum</a:t>
            </a:r>
            <a:r>
              <a:rPr lang="en-GB" dirty="0" smtClean="0"/>
              <a:t> </a:t>
            </a:r>
            <a:r>
              <a:rPr lang="en-GB" dirty="0" err="1" smtClean="0"/>
              <a:t>arcu</a:t>
            </a:r>
            <a:r>
              <a:rPr lang="en-GB" dirty="0" smtClean="0"/>
              <a:t>. </a:t>
            </a:r>
            <a:r>
              <a:rPr lang="en-GB" dirty="0" err="1" smtClean="0"/>
              <a:t>Mauris</a:t>
            </a:r>
            <a:r>
              <a:rPr lang="en-GB" dirty="0" smtClean="0"/>
              <a:t> ac </a:t>
            </a:r>
            <a:r>
              <a:rPr lang="en-GB" dirty="0" err="1" smtClean="0"/>
              <a:t>enim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</a:t>
            </a:r>
            <a:r>
              <a:rPr lang="en-GB" dirty="0" err="1" smtClean="0"/>
              <a:t>tellus</a:t>
            </a:r>
            <a:r>
              <a:rPr lang="en-GB" dirty="0" smtClean="0"/>
              <a:t> </a:t>
            </a:r>
            <a:r>
              <a:rPr lang="en-GB" dirty="0" err="1" smtClean="0"/>
              <a:t>luctus</a:t>
            </a:r>
            <a:r>
              <a:rPr lang="en-GB" dirty="0" smtClean="0"/>
              <a:t> </a:t>
            </a:r>
            <a:r>
              <a:rPr lang="en-GB" dirty="0" err="1" smtClean="0"/>
              <a:t>accumsan</a:t>
            </a:r>
            <a:r>
              <a:rPr lang="en-GB" dirty="0" smtClean="0"/>
              <a:t> et vitae </a:t>
            </a:r>
            <a:r>
              <a:rPr lang="en-GB" dirty="0" err="1" smtClean="0"/>
              <a:t>metus</a:t>
            </a:r>
            <a:r>
              <a:rPr lang="en-GB" dirty="0" smtClean="0"/>
              <a:t>. Integer convallis, </a:t>
            </a:r>
            <a:r>
              <a:rPr lang="en-GB" dirty="0" err="1" smtClean="0"/>
              <a:t>risus</a:t>
            </a:r>
            <a:r>
              <a:rPr lang="en-GB" dirty="0" smtClean="0"/>
              <a:t> </a:t>
            </a:r>
            <a:r>
              <a:rPr lang="en-GB" dirty="0" err="1" smtClean="0"/>
              <a:t>sed</a:t>
            </a:r>
            <a:r>
              <a:rPr lang="en-GB" dirty="0" smtClean="0"/>
              <a:t> </a:t>
            </a:r>
            <a:r>
              <a:rPr lang="en-GB" dirty="0" err="1" smtClean="0"/>
              <a:t>ullamcorper</a:t>
            </a:r>
            <a:r>
              <a:rPr lang="en-GB" dirty="0" smtClean="0"/>
              <a:t> </a:t>
            </a:r>
            <a:r>
              <a:rPr lang="en-GB" dirty="0" err="1" smtClean="0"/>
              <a:t>mollis</a:t>
            </a:r>
            <a:r>
              <a:rPr lang="en-GB" dirty="0" smtClean="0"/>
              <a:t>, </a:t>
            </a:r>
            <a:r>
              <a:rPr lang="en-GB" dirty="0" err="1" smtClean="0"/>
              <a:t>arcu</a:t>
            </a:r>
            <a:r>
              <a:rPr lang="en-GB" dirty="0" smtClean="0"/>
              <a:t> ligula </a:t>
            </a:r>
            <a:r>
              <a:rPr lang="en-GB" dirty="0" err="1" smtClean="0"/>
              <a:t>hendrerit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, sit </a:t>
            </a:r>
            <a:r>
              <a:rPr lang="en-GB" dirty="0" err="1" smtClean="0"/>
              <a:t>amet</a:t>
            </a:r>
            <a:r>
              <a:rPr lang="en-GB" dirty="0" smtClean="0"/>
              <a:t> </a:t>
            </a:r>
            <a:r>
              <a:rPr lang="en-GB" dirty="0" err="1" smtClean="0"/>
              <a:t>scelerisque</a:t>
            </a:r>
            <a:r>
              <a:rPr lang="en-GB" dirty="0" smtClean="0"/>
              <a:t> </a:t>
            </a:r>
            <a:r>
              <a:rPr lang="en-GB" dirty="0" err="1" smtClean="0"/>
              <a:t>nibh</a:t>
            </a:r>
            <a:r>
              <a:rPr lang="en-GB" dirty="0" smtClean="0"/>
              <a:t> </a:t>
            </a:r>
            <a:r>
              <a:rPr lang="en-GB" dirty="0" err="1" smtClean="0"/>
              <a:t>orci</a:t>
            </a:r>
            <a:r>
              <a:rPr lang="en-GB" dirty="0" smtClean="0"/>
              <a:t> ac </a:t>
            </a:r>
            <a:r>
              <a:rPr lang="en-GB" dirty="0" err="1" smtClean="0"/>
              <a:t>sapien</a:t>
            </a:r>
            <a:r>
              <a:rPr lang="en-GB" dirty="0" smtClean="0"/>
              <a:t>. </a:t>
            </a:r>
            <a:r>
              <a:rPr lang="en-GB" dirty="0" err="1" smtClean="0"/>
              <a:t>Donec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</a:t>
            </a:r>
            <a:r>
              <a:rPr lang="en-GB" dirty="0" err="1" smtClean="0"/>
              <a:t>eros</a:t>
            </a:r>
            <a:r>
              <a:rPr lang="en-GB" dirty="0" smtClean="0"/>
              <a:t> </a:t>
            </a:r>
            <a:r>
              <a:rPr lang="en-GB" dirty="0" err="1" smtClean="0"/>
              <a:t>vel</a:t>
            </a:r>
            <a:r>
              <a:rPr lang="en-GB" dirty="0" smtClean="0"/>
              <a:t> ipsum </a:t>
            </a:r>
            <a:r>
              <a:rPr lang="en-GB" dirty="0" err="1" smtClean="0"/>
              <a:t>viverra</a:t>
            </a:r>
            <a:r>
              <a:rPr lang="en-GB" dirty="0" smtClean="0"/>
              <a:t> tempus. </a:t>
            </a:r>
            <a:r>
              <a:rPr lang="en-GB" dirty="0" err="1" smtClean="0"/>
              <a:t>Cras</a:t>
            </a:r>
            <a:r>
              <a:rPr lang="en-GB" dirty="0" smtClean="0"/>
              <a:t> at </a:t>
            </a:r>
            <a:r>
              <a:rPr lang="en-GB" dirty="0" err="1" smtClean="0"/>
              <a:t>consequat</a:t>
            </a:r>
            <a:r>
              <a:rPr lang="en-GB" dirty="0" smtClean="0"/>
              <a:t> </a:t>
            </a:r>
            <a:r>
              <a:rPr lang="en-GB" dirty="0" err="1" smtClean="0"/>
              <a:t>leo</a:t>
            </a:r>
            <a:r>
              <a:rPr lang="en-GB" dirty="0" smtClean="0"/>
              <a:t>, id </a:t>
            </a:r>
            <a:r>
              <a:rPr lang="en-GB" dirty="0" err="1" smtClean="0"/>
              <a:t>molestie</a:t>
            </a:r>
            <a:r>
              <a:rPr lang="en-GB" dirty="0" smtClean="0"/>
              <a:t> magna. Integer </a:t>
            </a:r>
            <a:r>
              <a:rPr lang="en-GB" dirty="0" err="1" smtClean="0"/>
              <a:t>eleifend</a:t>
            </a:r>
            <a:r>
              <a:rPr lang="en-GB" dirty="0" smtClean="0"/>
              <a:t> non dui </a:t>
            </a:r>
            <a:r>
              <a:rPr lang="en-GB" dirty="0" err="1" smtClean="0"/>
              <a:t>nec</a:t>
            </a:r>
            <a:r>
              <a:rPr lang="en-GB" dirty="0" smtClean="0"/>
              <a:t> </a:t>
            </a:r>
            <a:r>
              <a:rPr lang="en-GB" dirty="0" err="1" smtClean="0"/>
              <a:t>ornare</a:t>
            </a:r>
            <a:r>
              <a:rPr lang="en-GB" dirty="0" smtClean="0"/>
              <a:t>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00000"/>
            <a:ext cx="3240000" cy="3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Full width table</a:t>
            </a:r>
            <a:endParaRPr lang="en-GB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1CFFA8BC-217A-410A-A509-8B6AC15C8A13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4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60000" y="720000"/>
            <a:ext cx="745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Comparison layout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64797" y="1080000"/>
            <a:ext cx="3240000" cy="360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1" name="Chart Placeholder 9"/>
          <p:cNvSpPr>
            <a:spLocks noGrp="1"/>
          </p:cNvSpPr>
          <p:nvPr>
            <p:ph type="chart" sz="quarter" idx="15"/>
          </p:nvPr>
        </p:nvSpPr>
        <p:spPr>
          <a:xfrm>
            <a:off x="4264797" y="1080000"/>
            <a:ext cx="3240000" cy="360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74066EEB-0BE8-4C8F-B266-4AC844223315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0" y="360000"/>
            <a:ext cx="72382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4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ink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0"/>
            <a:ext cx="9144000" cy="49897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718457"/>
            <a:ext cx="9144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2DA7D9DD-AEBD-4931-BE55-BAA811C6D003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pink graphic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3086" y="5192400"/>
            <a:ext cx="641931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1" y="3070438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5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rple graph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725260"/>
            <a:ext cx="9144000" cy="49897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5040000"/>
            <a:ext cx="828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718457"/>
            <a:ext cx="9144000" cy="4996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3E7EE717-C8CB-4A41-A5F2-6A46319A6D2F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80000"/>
            <a:ext cx="8280000" cy="36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Picture with purple graphic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73086" y="5192400"/>
            <a:ext cx="641931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1" y="3070438"/>
            <a:ext cx="2644562" cy="264456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40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5091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9530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8038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8974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67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88098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4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5EFE-085D-4E9F-9202-12938C37EC2A}" type="datetime1">
              <a:rPr lang="en-GB" smtClean="0"/>
              <a:t>01/11/2019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13BC-D044-456F-B205-7B8EB2C55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  <p:sldLayoutId id="2147483649" r:id="rId17"/>
    <p:sldLayoutId id="2147483670" r:id="rId18"/>
    <p:sldLayoutId id="2147483671" r:id="rId19"/>
    <p:sldLayoutId id="2147483668" r:id="rId20"/>
    <p:sldLayoutId id="2147483669" r:id="rId21"/>
    <p:sldLayoutId id="2147483660" r:id="rId22"/>
    <p:sldLayoutId id="2147483661" r:id="rId23"/>
    <p:sldLayoutId id="2147483665" r:id="rId24"/>
    <p:sldLayoutId id="2147483664" r:id="rId25"/>
    <p:sldLayoutId id="2147483662" r:id="rId26"/>
    <p:sldLayoutId id="2147483658" r:id="rId27"/>
    <p:sldLayoutId id="2147483659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63318" y="4016582"/>
            <a:ext cx="6520721" cy="99251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Alan Allton-White</a:t>
            </a:r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Regional Manager, Independent Living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000" y="2628000"/>
            <a:ext cx="8280000" cy="110072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12400" y="1515520"/>
            <a:ext cx="8280000" cy="18779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LGBT+ affirmative services in housing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10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  <p:pic>
        <p:nvPicPr>
          <p:cNvPr id="1026" name="Picture 1" descr="image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" y="866698"/>
            <a:ext cx="52863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66" y="2254537"/>
            <a:ext cx="2574561" cy="2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11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6" y="762505"/>
            <a:ext cx="6113094" cy="42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Visibility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-459" b="23935"/>
          <a:stretch/>
        </p:blipFill>
        <p:spPr>
          <a:xfrm>
            <a:off x="343958" y="811055"/>
            <a:ext cx="4052661" cy="2511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20" r="4506" b="2422"/>
          <a:stretch/>
        </p:blipFill>
        <p:spPr>
          <a:xfrm>
            <a:off x="343958" y="811055"/>
            <a:ext cx="4160627" cy="272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24" y="1302246"/>
            <a:ext cx="3275826" cy="3635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9" r="62224"/>
          <a:stretch/>
        </p:blipFill>
        <p:spPr>
          <a:xfrm>
            <a:off x="5239524" y="1302246"/>
            <a:ext cx="3275826" cy="36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13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Bringing LGBT+ issues to life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15344" r="5148" b="8983"/>
          <a:stretch/>
        </p:blipFill>
        <p:spPr>
          <a:xfrm>
            <a:off x="343958" y="876924"/>
            <a:ext cx="4289539" cy="2675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407" y="1259174"/>
            <a:ext cx="4287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staff said – 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more knowledgeable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Fascinated by their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realise there could be such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do all I can to make sure everyone is 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recommend Rainbow Bridge in my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here should have a visit from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3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14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More than just L &amp; 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8" y="719528"/>
            <a:ext cx="2339281" cy="430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8950" y="1028700"/>
            <a:ext cx="49149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It’s really important to include and support staff and residents who may not identify as Heterosexual, Lesbian or Gay.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’LG</a:t>
            </a:r>
            <a:r>
              <a:rPr lang="en-GB" sz="4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BT+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IDAHOBIT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 Visibility Day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Asexual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Non-Binary Day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15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16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3018" y="220896"/>
            <a:ext cx="5523442" cy="360000"/>
          </a:xfrm>
        </p:spPr>
        <p:txBody>
          <a:bodyPr/>
          <a:lstStyle/>
          <a:p>
            <a:r>
              <a:rPr lang="en-GB" dirty="0" smtClean="0"/>
              <a:t>Resident Involvement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55" t="5303" r="57189" b="9770"/>
          <a:stretch/>
        </p:blipFill>
        <p:spPr>
          <a:xfrm>
            <a:off x="383057" y="825991"/>
            <a:ext cx="4362140" cy="4093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t="12915" b="14899"/>
          <a:stretch/>
        </p:blipFill>
        <p:spPr>
          <a:xfrm rot="5400000">
            <a:off x="2457002" y="1530556"/>
            <a:ext cx="4334861" cy="2684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3" t="16007" r="33524" b="9961"/>
          <a:stretch/>
        </p:blipFill>
        <p:spPr>
          <a:xfrm>
            <a:off x="5841479" y="1232193"/>
            <a:ext cx="3290341" cy="38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17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23826" y="330873"/>
            <a:ext cx="3600000" cy="3600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4"/>
          </p:nvPr>
        </p:nvSpPr>
        <p:spPr>
          <a:xfrm>
            <a:off x="239683" y="891072"/>
            <a:ext cx="5818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As a more formal method of involving residents we have four regional Equality &amp; Diversity Forums for our residents.  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This was piloted in Sussex and has now been adopted across the organisation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The Midlands forum meets quarterly, comprising of residents from the East &amp; West Midlands of all ages</a:t>
            </a:r>
          </a:p>
          <a:p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The E&amp;D residents forum feeds into Resident Panels and Scrutiny Groups 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9683" y="204062"/>
            <a:ext cx="8280000" cy="360000"/>
          </a:xfrm>
        </p:spPr>
        <p:txBody>
          <a:bodyPr/>
          <a:lstStyle/>
          <a:p>
            <a:r>
              <a:rPr lang="en-GB" dirty="0" smtClean="0"/>
              <a:t>Resident Involvement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Stonewall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8" y="823287"/>
            <a:ext cx="215265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58" y="2221000"/>
            <a:ext cx="287655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3" y="3113888"/>
            <a:ext cx="5219700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58" y="3987726"/>
            <a:ext cx="1095375" cy="86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178051">
            <a:off x="4579496" y="1459001"/>
            <a:ext cx="417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 would feel confident challenging inappropriate behaviour or discrimination towards LGBT people in the workplace…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76% of your non-LGBT employees said yes </a:t>
            </a:r>
          </a:p>
        </p:txBody>
      </p:sp>
    </p:spTree>
    <p:extLst>
      <p:ext uri="{BB962C8B-B14F-4D97-AF65-F5344CB8AC3E}">
        <p14:creationId xmlns:p14="http://schemas.microsoft.com/office/powerpoint/2010/main" val="8229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06" t="14232" r="44187" b="24213"/>
          <a:stretch/>
        </p:blipFill>
        <p:spPr>
          <a:xfrm>
            <a:off x="363008" y="740519"/>
            <a:ext cx="3437467" cy="429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0050" y="1400175"/>
            <a:ext cx="4933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some key definitions </a:t>
            </a:r>
            <a:endParaRPr lang="en-GB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the links with housing, health and social care legal, regulatory, and policy frameworks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Considers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support needs of older LGBT+ people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Examines what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can do to support older LGBT+ people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Looks at what older LGBT+ people experiencing discrimination and homophobia can do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➢ Signposts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other sources of information and advice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err="1" smtClean="0"/>
              <a:t>Erosh</a:t>
            </a:r>
            <a:r>
              <a:rPr lang="en-GB" dirty="0" smtClean="0"/>
              <a:t> Good Practice 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308" y="1502753"/>
            <a:ext cx="727541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Optivo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Why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</a:t>
            </a: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How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Good Practice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60" dirty="0" smtClean="0">
                <a:solidFill>
                  <a:schemeClr val="bg1"/>
                </a:solidFill>
                <a:latin typeface="Arial" panose="020B0604020202020204" pitchFamily="34" charset="0"/>
              </a:rPr>
              <a:t>My Journey</a:t>
            </a:r>
            <a:endParaRPr lang="en-US" sz="216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16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20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My Journey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22426" r="17148" b="14623"/>
          <a:stretch/>
        </p:blipFill>
        <p:spPr>
          <a:xfrm>
            <a:off x="1577715" y="1102401"/>
            <a:ext cx="5508885" cy="35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6858" y="2518326"/>
            <a:ext cx="5523442" cy="360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Thank You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02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Optivo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58" y="799713"/>
            <a:ext cx="5443265" cy="4180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8590" y="1236689"/>
            <a:ext cx="2630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Formed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45,000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Four regions – Midlands, London, Kent &amp;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err="1" smtClean="0"/>
              <a:t>Optivo’s</a:t>
            </a:r>
            <a:r>
              <a:rPr lang="en-GB" dirty="0" smtClean="0"/>
              <a:t> CORE Values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1421" y="1013422"/>
            <a:ext cx="63108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ustomer Focused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Team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espect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nthusiastic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3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4" t="-144" r="-2" b="664"/>
          <a:stretch/>
        </p:blipFill>
        <p:spPr bwMode="auto">
          <a:xfrm>
            <a:off x="6408420" y="2857500"/>
            <a:ext cx="2258316" cy="19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5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Our Staff Networking Groups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17" y="1258567"/>
            <a:ext cx="3116846" cy="1386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3761883"/>
            <a:ext cx="2964180" cy="1105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328" t="36457" r="59419" b="49536"/>
          <a:stretch/>
        </p:blipFill>
        <p:spPr>
          <a:xfrm>
            <a:off x="343958" y="938724"/>
            <a:ext cx="3384529" cy="1440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0268" t="55649" r="58731" b="30425"/>
          <a:stretch/>
        </p:blipFill>
        <p:spPr>
          <a:xfrm>
            <a:off x="158771" y="3397487"/>
            <a:ext cx="4023360" cy="1432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33" y="2560988"/>
            <a:ext cx="2629267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6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Our Staff Networking Groups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60" y="3761883"/>
            <a:ext cx="2964180" cy="1105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990600"/>
            <a:ext cx="5695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Firm 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Chair &amp; Co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Vice Chair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Staff from all parts of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 members choose how involved they want to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Non-disclosure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Influence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Joined up work with other networking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Visible to the whole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Senior level involvement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7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3958" y="213276"/>
            <a:ext cx="5523442" cy="360000"/>
          </a:xfrm>
        </p:spPr>
        <p:txBody>
          <a:bodyPr/>
          <a:lstStyle/>
          <a:p>
            <a:r>
              <a:rPr lang="en-GB" dirty="0" smtClean="0"/>
              <a:t>Senior Level </a:t>
            </a:r>
            <a:r>
              <a:rPr lang="en-GB" dirty="0" smtClean="0"/>
              <a:t>Involvement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8" y="869429"/>
            <a:ext cx="3032697" cy="4043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2550" r="15307" b="5347"/>
          <a:stretch/>
        </p:blipFill>
        <p:spPr>
          <a:xfrm>
            <a:off x="4751882" y="869429"/>
            <a:ext cx="3080479" cy="4097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17" y="5111646"/>
            <a:ext cx="356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Paul Hackett</a:t>
            </a:r>
          </a:p>
          <a:p>
            <a:pPr algn="ctr"/>
            <a:r>
              <a:rPr lang="en-GB" dirty="0" smtClean="0"/>
              <a:t>Chief Executive Officer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95075" y="5132068"/>
            <a:ext cx="550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Alan Strickland</a:t>
            </a:r>
          </a:p>
          <a:p>
            <a:pPr algn="ctr"/>
            <a:r>
              <a:rPr lang="en-GB" dirty="0" smtClean="0"/>
              <a:t>Director of External Affairs &amp; Resident Involvement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More than just a networking group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000" y="962024"/>
            <a:ext cx="7764669" cy="395474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great to have a strong LGBT+ group but to provide a totally affirmative service, the whole organisation needs to get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on offer to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Abuse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Relaunching our service and policy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Steering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Webpages,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awareness campaigns and training targeted at all protected characteristics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guidance on sensitive ways to reach everyone in training and awareness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5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13BC-D044-456F-B205-7B8EB2C559AC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Stonewall Workplace Index -2018/19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0000" y="962025"/>
            <a:ext cx="4496813" cy="172121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submission was in September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rank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217 of all employers – we leapt 37 places in one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time of massive change for the organisation.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rank 10</a:t>
            </a:r>
            <a:r>
              <a:rPr lang="en-GB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out of 45 for the sector 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69240" y="1118292"/>
            <a:ext cx="439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I understand why my employer is committed to LGBT equality…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98% of your non-LGBT employees agreed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240" y="2220847"/>
            <a:ext cx="373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 feel confident in supporting my LGBT colleagues…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100% of your non-LGBT employees agreed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9240" y="3542634"/>
            <a:ext cx="417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I would feel confident challenging inappropriate behaviour or discrimination towards LGBT people in the workplace…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76% of your non-LGBT employees said yes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725" y="3095469"/>
            <a:ext cx="4197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Now included in our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Management Training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programme: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Conscious bias and discrimination</a:t>
            </a:r>
          </a:p>
          <a:p>
            <a:pPr lvl="0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Unconscious bias</a:t>
            </a:r>
          </a:p>
          <a:p>
            <a:pPr lvl="0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How to tackle bias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0" ma:contentTypeDescription="Create a new document." ma:contentTypeScope="" ma:versionID="eb77b47be9ce329ef3243f76179df2e3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ce6cdf38a8f1a12195fb6d39bc502dfe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4EBA74-B2C1-478D-86CE-179A38FD478F}"/>
</file>

<file path=customXml/itemProps2.xml><?xml version="1.0" encoding="utf-8"?>
<ds:datastoreItem xmlns:ds="http://schemas.openxmlformats.org/officeDocument/2006/customXml" ds:itemID="{4EBC91CA-D349-4CA2-9656-D0894E4C0FD6}"/>
</file>

<file path=customXml/itemProps3.xml><?xml version="1.0" encoding="utf-8"?>
<ds:datastoreItem xmlns:ds="http://schemas.openxmlformats.org/officeDocument/2006/customXml" ds:itemID="{702E1AF0-ED3D-4440-8815-DC965CB547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596</Words>
  <Application>Microsoft Office PowerPoint</Application>
  <PresentationFormat>On-screen Show (16:10)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Viridian 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Allton-White</dc:creator>
  <cp:lastModifiedBy>Alan Allton-White</cp:lastModifiedBy>
  <cp:revision>159</cp:revision>
  <cp:lastPrinted>2017-10-25T07:51:56Z</cp:lastPrinted>
  <dcterms:created xsi:type="dcterms:W3CDTF">2017-05-22T21:48:05Z</dcterms:created>
  <dcterms:modified xsi:type="dcterms:W3CDTF">2019-11-01T13:01:39Z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0x01010037D2CA70CA811A4C9F18DA57CEC52A38</vt:lpwstr>
  </property>
</Properties>
</file>