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57" r:id="rId5"/>
    <p:sldId id="307" r:id="rId6"/>
    <p:sldId id="306" r:id="rId7"/>
    <p:sldId id="316" r:id="rId8"/>
    <p:sldId id="323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</p:sldIdLst>
  <p:sldSz cx="12192000" cy="6858000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969" autoAdjust="0"/>
  </p:normalViewPr>
  <p:slideViewPr>
    <p:cSldViewPr snapToGrid="0">
      <p:cViewPr varScale="1">
        <p:scale>
          <a:sx n="94" d="100"/>
          <a:sy n="94" d="100"/>
        </p:scale>
        <p:origin x="11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283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36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155" y="0"/>
            <a:ext cx="288936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8EE80-0DD1-40D6-93FA-478120D25BC7}" type="datetimeFigureOut">
              <a:rPr lang="en-GB" smtClean="0"/>
              <a:t>22/10/2019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36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155" y="9377363"/>
            <a:ext cx="288936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C5191-A134-41D0-BE71-D9D452CC308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7084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F9F06-F736-43A7-9DBE-95E62C6B50EE}" type="datetimeFigureOut">
              <a:rPr lang="en-GB" smtClean="0"/>
              <a:t>22/10/2019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21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9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9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15EBC-CA06-4D35-92FD-0D95C920709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4572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820D0C-B6C7-4048-A5FA-D9B9904C027E}" type="slidenum">
              <a:rPr lang="en-GB" altLang="en-US" smtClean="0">
                <a:solidFill>
                  <a:srgbClr val="000000"/>
                </a:solidFill>
              </a:rPr>
              <a:pPr/>
              <a:t>1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066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15EBC-CA06-4D35-92FD-0D95C920709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259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altLang="en-US" dirty="0"/>
              <a:t>CONFIDENTIAL DRAFT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064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F05ADF0-406A-4824-82A9-F14A193E4BC6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383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>
                <a:solidFill>
                  <a:srgbClr val="000000"/>
                </a:solidFill>
              </a:rPr>
              <a:t>CONFIDENTIAL DRAFT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00D6A-0934-4118-95AB-7DAFE8393B2B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262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459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459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>
                <a:solidFill>
                  <a:srgbClr val="000000"/>
                </a:solidFill>
              </a:rPr>
              <a:t>CONFIDENTIAL DRAFT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B2893-FA75-45B6-9FAB-FC44518BBA2D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36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altLang="en-US" dirty="0"/>
              <a:t>CONFIDENTIAL DRAFT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18787-8EEC-4F78-9D77-32152274ED02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5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altLang="en-US" dirty="0"/>
              <a:t>CONFIDENTIAL DRAFT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ADA90-87FF-40A7-8A66-042EEAC115A2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altLang="en-US" dirty="0"/>
              <a:t>CONFIDENTIAL DRAFT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19DCC-80A3-4319-AE81-D12049112A70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15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altLang="en-US" dirty="0"/>
              <a:t>CONFIDENTIAL DRAFT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F8866-FC6B-4D40-8E56-35BDF65D437A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22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altLang="en-US" dirty="0"/>
              <a:t>CONFIDENTIAL DRAFT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8B873-19AC-4254-8597-EEF339EFC4EE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3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altLang="en-US" dirty="0"/>
              <a:t>CONFIDENTIAL DRAFT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5957B-577A-4A97-ABC5-D2A2700AE451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30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>
                <a:solidFill>
                  <a:srgbClr val="000000"/>
                </a:solidFill>
              </a:rPr>
              <a:t>CONFIDENTIAL DRAFT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FCFEB-7862-4C34-9219-22F14ADADE82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44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>
                <a:solidFill>
                  <a:srgbClr val="000000"/>
                </a:solidFill>
              </a:rPr>
              <a:t>CONFIDENTIAL DRAFT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F33E9-D57C-4A98-A3BE-2A91F46672A6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0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corp - 7469 - BLACK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of slide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General information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dirty="0"/>
              <a:t>CONFIDENTIAL DRAFT</a:t>
            </a:r>
          </a:p>
        </p:txBody>
      </p:sp>
    </p:spTree>
    <p:extLst>
      <p:ext uri="{BB962C8B-B14F-4D97-AF65-F5344CB8AC3E}">
        <p14:creationId xmlns:p14="http://schemas.microsoft.com/office/powerpoint/2010/main" val="158342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1"/>
          <p:cNvSpPr>
            <a:spLocks noGrp="1"/>
          </p:cNvSpPr>
          <p:nvPr>
            <p:ph type="subTitle" idx="1"/>
          </p:nvPr>
        </p:nvSpPr>
        <p:spPr>
          <a:xfrm>
            <a:off x="501036" y="425004"/>
            <a:ext cx="10722095" cy="4761360"/>
          </a:xfrm>
        </p:spPr>
        <p:txBody>
          <a:bodyPr/>
          <a:lstStyle/>
          <a:p>
            <a:pPr algn="l"/>
            <a:endParaRPr lang="en-GB" altLang="en-US" sz="2800" dirty="0"/>
          </a:p>
          <a:p>
            <a:pPr algn="l"/>
            <a:endParaRPr lang="en-GB" altLang="en-US" sz="2800" dirty="0"/>
          </a:p>
          <a:p>
            <a:endParaRPr lang="en-GB" altLang="en-US" sz="4400" dirty="0">
              <a:latin typeface="Arial Rounded MT Bold" panose="020F0704030504030204" pitchFamily="34" charset="0"/>
            </a:endParaRPr>
          </a:p>
          <a:p>
            <a:pPr algn="l"/>
            <a:endParaRPr lang="en-GB" altLang="en-US" sz="1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10912" y="4258497"/>
            <a:ext cx="6513513" cy="134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10" rIns="91418" bIns="45710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9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 b="1">
                <a:solidFill>
                  <a:schemeClr val="tx1"/>
                </a:solidFill>
                <a:latin typeface="+mn-lt"/>
              </a:defRPr>
            </a:lvl2pPr>
            <a:lvl3pPr marL="91418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2400" b="1">
                <a:solidFill>
                  <a:schemeClr val="tx1"/>
                </a:solidFill>
                <a:latin typeface="+mn-lt"/>
              </a:defRPr>
            </a:lvl3pPr>
            <a:lvl4pPr marL="137127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4pPr>
            <a:lvl5pPr marL="1828361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5pPr>
            <a:lvl6pPr marL="2285451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6pPr>
            <a:lvl7pPr marL="2742542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7pPr>
            <a:lvl8pPr marL="3199632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8pPr>
            <a:lvl9pPr marL="3656722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defRPr/>
            </a:pPr>
            <a:endParaRPr lang="en-GB" altLang="en-US" sz="2800" kern="0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00AAEF-112B-4F86-9CA6-02F0F0BC5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24000"/>
            <a:ext cx="762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06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8C2CC-F1DA-4509-A643-95E6C607B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6640"/>
            <a:ext cx="10972800" cy="2854960"/>
          </a:xfrm>
        </p:spPr>
        <p:txBody>
          <a:bodyPr/>
          <a:lstStyle/>
          <a:p>
            <a:r>
              <a:rPr lang="en-GB" sz="2000" dirty="0">
                <a:latin typeface="Arial Rounded MT Bold" panose="020F0704030504030204" pitchFamily="34" charset="0"/>
              </a:rPr>
              <a:t>Community Sustainability with in schemes</a:t>
            </a:r>
          </a:p>
          <a:p>
            <a:endParaRPr lang="en-GB" sz="800" dirty="0"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Arial Rounded MT Bold" panose="020F0704030504030204" pitchFamily="34" charset="0"/>
              </a:rPr>
              <a:t>Strong commitment to criteria – high medium low care needs vs those in greatest need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Arial Rounded MT Bold" panose="020F0704030504030204" pitchFamily="34" charset="0"/>
              </a:rPr>
              <a:t>Balanced ratio/dependency level set during commissioning stage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Arial Rounded MT Bold" panose="020F0704030504030204" pitchFamily="34" charset="0"/>
              </a:rPr>
              <a:t>Housing providers consider this paramount in decision making </a:t>
            </a:r>
          </a:p>
          <a:p>
            <a:pPr marL="0" indent="0"/>
            <a:endParaRPr lang="en-GB" sz="1000" dirty="0">
              <a:latin typeface="Arial Rounded MT Bold" panose="020F0704030504030204" pitchFamily="34" charset="0"/>
            </a:endParaRPr>
          </a:p>
          <a:p>
            <a:pPr marL="0" indent="0"/>
            <a:r>
              <a:rPr lang="en-GB" sz="2000" dirty="0">
                <a:latin typeface="Arial Rounded MT Bold" panose="020F0704030504030204" pitchFamily="34" charset="0"/>
              </a:rPr>
              <a:t>Financial Considerations</a:t>
            </a:r>
          </a:p>
          <a:p>
            <a:pPr marL="0" indent="0"/>
            <a:endParaRPr lang="en-GB" sz="400" dirty="0">
              <a:latin typeface="Arial Rounded MT Bold" panose="020F070403050403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Arial Rounded MT Bold" panose="020F0704030504030204" pitchFamily="34" charset="0"/>
              </a:rPr>
              <a:t>Significant clarity of the financial benefits to the public purse and individual households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Arial Rounded MT Bold" panose="020F0704030504030204" pitchFamily="34" charset="0"/>
              </a:rPr>
              <a:t>Lack of similar understanding of the financial risks across the whole process, project life and programme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Arial Rounded MT Bold" panose="020F0704030504030204" pitchFamily="34" charset="0"/>
              </a:rPr>
              <a:t>Change  viability assessment of new schemes…….. of potential rent loss from inception to full let</a:t>
            </a:r>
          </a:p>
          <a:p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188A77-2F8E-453B-88FD-FA1642266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19442"/>
          </a:xfrm>
        </p:spPr>
        <p:txBody>
          <a:bodyPr/>
          <a:lstStyle/>
          <a:p>
            <a:r>
              <a:rPr lang="en-GB" sz="2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Findings and Emerging Recommendations (continued)</a:t>
            </a:r>
            <a:endParaRPr lang="en-GB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332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8C2CC-F1DA-4509-A643-95E6C607B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94080"/>
            <a:ext cx="10972800" cy="4815840"/>
          </a:xfrm>
        </p:spPr>
        <p:txBody>
          <a:bodyPr/>
          <a:lstStyle/>
          <a:p>
            <a:r>
              <a:rPr lang="en-GB" sz="2000" dirty="0">
                <a:latin typeface="Arial Rounded MT Bold" panose="020F0704030504030204" pitchFamily="34" charset="0"/>
              </a:rPr>
              <a:t>Legal Considerations</a:t>
            </a:r>
          </a:p>
          <a:p>
            <a:r>
              <a:rPr lang="en-GB" sz="700" dirty="0">
                <a:latin typeface="Arial Rounded MT Bold" panose="020F0704030504030204" pitchFamily="34" charset="0"/>
              </a:rPr>
              <a:t> 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000" dirty="0">
                <a:latin typeface="Arial Rounded MT Bold" panose="020F0704030504030204" pitchFamily="34" charset="0"/>
              </a:rPr>
              <a:t>System meetings legal requirements of social housing allocations, care and support and equality obligations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000" dirty="0">
                <a:latin typeface="Arial Rounded MT Bold" panose="020F0704030504030204" pitchFamily="34" charset="0"/>
              </a:rPr>
              <a:t>Allocations of care and support could be more effectively coordinated – better service for customers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000" dirty="0">
                <a:latin typeface="Arial Rounded MT Bold" panose="020F0704030504030204" pitchFamily="34" charset="0"/>
              </a:rPr>
              <a:t>Terminology needs to change – specialist?supported?extra care?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000" dirty="0">
                <a:latin typeface="Arial Rounded MT Bold" panose="020F0704030504030204" pitchFamily="34" charset="0"/>
              </a:rPr>
              <a:t>In addition – historic Independent Supported Living – sits outside current frameworks</a:t>
            </a:r>
          </a:p>
          <a:p>
            <a:r>
              <a:rPr lang="en-GB" sz="800" dirty="0">
                <a:latin typeface="Arial Rounded MT Bold" panose="020F0704030504030204" pitchFamily="34" charset="0"/>
              </a:rPr>
              <a:t> </a:t>
            </a:r>
          </a:p>
          <a:p>
            <a:r>
              <a:rPr lang="en-GB" sz="2000" dirty="0">
                <a:latin typeface="Arial Rounded MT Bold" panose="020F0704030504030204" pitchFamily="34" charset="0"/>
              </a:rPr>
              <a:t>Feedback</a:t>
            </a:r>
          </a:p>
          <a:p>
            <a:r>
              <a:rPr lang="en-GB" sz="600" dirty="0">
                <a:latin typeface="Arial Rounded MT Bold" panose="020F0704030504030204" pitchFamily="34" charset="0"/>
              </a:rPr>
              <a:t> 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000" dirty="0">
                <a:latin typeface="Arial Rounded MT Bold" panose="020F0704030504030204" pitchFamily="34" charset="0"/>
              </a:rPr>
              <a:t>Mechanisms for feedback to panel and Supported Housing Board - into the governance system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000" dirty="0">
                <a:latin typeface="Arial Rounded MT Bold" panose="020F0704030504030204" pitchFamily="34" charset="0"/>
              </a:rPr>
              <a:t>External organisations highlight the range and quality available as a positive but message to  customers is not consistent</a:t>
            </a:r>
          </a:p>
          <a:p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2E1157-BFCD-46C5-A94D-EEBA3F5A8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19442"/>
          </a:xfrm>
        </p:spPr>
        <p:txBody>
          <a:bodyPr/>
          <a:lstStyle/>
          <a:p>
            <a:r>
              <a:rPr lang="en-GB" sz="2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Findings and Emerging Recommendations (continued)</a:t>
            </a:r>
            <a:endParaRPr lang="en-GB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219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FEAAF-93D3-437E-9227-2DD2C4A48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0"/>
            <a:ext cx="10972800" cy="420164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200" dirty="0">
                <a:latin typeface="Arial Rounded MT Bold" panose="020F0704030504030204" pitchFamily="34" charset="0"/>
              </a:rPr>
              <a:t>Single and coordinated entry and assessment system for allocation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>
                <a:latin typeface="Arial Rounded MT Bold" panose="020F0704030504030204" pitchFamily="34" charset="0"/>
              </a:rPr>
              <a:t>Review of allocation policy take account of changes in provision and terminology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>
                <a:latin typeface="Arial Rounded MT Bold" panose="020F0704030504030204" pitchFamily="34" charset="0"/>
              </a:rPr>
              <a:t>Review financial viability modelling and introduce KPI’s across lettings process through existing governance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>
                <a:latin typeface="Arial Rounded MT Bold" panose="020F0704030504030204" pitchFamily="34" charset="0"/>
              </a:rPr>
              <a:t>Confirm the commitment to community sustainability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>
                <a:latin typeface="Arial Rounded MT Bold" panose="020F0704030504030204" pitchFamily="34" charset="0"/>
              </a:rPr>
              <a:t>Review and change governance arrangements between housing providers, panels and governance boards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>
                <a:latin typeface="Arial Rounded MT Bold" panose="020F0704030504030204" pitchFamily="34" charset="0"/>
              </a:rPr>
              <a:t>Operational teams to  simplify customer journey; confirm panel approach; redefine referral processes; joint training on case studies; confirm protocols around policy; improve risk assessment and mitigation</a:t>
            </a:r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0719340-F3D4-4193-9980-BCC524BBD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09282"/>
          </a:xfrm>
        </p:spPr>
        <p:txBody>
          <a:bodyPr/>
          <a:lstStyle/>
          <a:p>
            <a:br>
              <a:rPr lang="en-GB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r>
              <a:rPr lang="en-GB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Themes to Explore</a:t>
            </a:r>
            <a:br>
              <a:rPr lang="en-GB" dirty="0"/>
            </a:br>
            <a:endParaRPr lang="en-GB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986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7FA5B-5159-4BF5-ABDD-DE9B26DCA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1895"/>
            <a:ext cx="10972800" cy="4474210"/>
          </a:xfrm>
        </p:spPr>
        <p:txBody>
          <a:bodyPr/>
          <a:lstStyle/>
          <a:p>
            <a:r>
              <a:rPr lang="en-GB" sz="1200" dirty="0">
                <a:latin typeface="Arial Rounded MT Bold" panose="020F0704030504030204" pitchFamily="34" charset="0"/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>
                <a:latin typeface="Arial Rounded MT Bold" panose="020F0704030504030204" pitchFamily="34" charset="0"/>
              </a:rPr>
              <a:t>Ensure risk and financial reporting is incorporated at all levels of decision making/ governance across capital, care revenue and lettings revenue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>
                <a:latin typeface="Arial Rounded MT Bold" panose="020F0704030504030204" pitchFamily="34" charset="0"/>
              </a:rPr>
              <a:t>Build in improved performance and quality monitoring for the customer journey (SIFT/NITV tenant groups)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>
                <a:latin typeface="Arial Rounded MT Bold" panose="020F0704030504030204" pitchFamily="34" charset="0"/>
              </a:rPr>
              <a:t>Commit greater time and resources to feedback, review and joint staff training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>
                <a:latin typeface="Arial Rounded MT Bold" panose="020F0704030504030204" pitchFamily="34" charset="0"/>
              </a:rPr>
              <a:t>Host more frequent and insightful feedback session for all staff, RP’s and Care Providers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>
                <a:latin typeface="Arial Rounded MT Bold" panose="020F0704030504030204" pitchFamily="34" charset="0"/>
              </a:rPr>
              <a:t>Move to a wider market intervention post 2021, if possible to include broader needs base </a:t>
            </a:r>
            <a:r>
              <a:rPr lang="en-GB" sz="2200" dirty="0"/>
              <a:t> </a:t>
            </a:r>
          </a:p>
          <a:p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06BF510-6B94-4245-A132-D69010430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574482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Arial Rounded MT Bold" panose="020F0704030504030204" pitchFamily="34" charset="0"/>
              </a:rPr>
              <a:t>What will we do Differently?</a:t>
            </a:r>
            <a:br>
              <a:rPr lang="en-GB" dirty="0"/>
            </a:br>
            <a:endParaRPr lang="en-GB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274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6250F-4DD6-456F-9AA1-28A9D426D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211762"/>
          </a:xfrm>
        </p:spPr>
        <p:txBody>
          <a:bodyPr/>
          <a:lstStyle/>
          <a:p>
            <a:pPr algn="ctr"/>
            <a:r>
              <a:rPr lang="en-GB" sz="4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NCC Review of Supported Housing Allocations Process</a:t>
            </a:r>
          </a:p>
        </p:txBody>
      </p:sp>
    </p:spTree>
    <p:extLst>
      <p:ext uri="{BB962C8B-B14F-4D97-AF65-F5344CB8AC3E}">
        <p14:creationId xmlns:p14="http://schemas.microsoft.com/office/powerpoint/2010/main" val="3549716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8872"/>
            <a:ext cx="10972800" cy="1143000"/>
          </a:xfrm>
        </p:spPr>
        <p:txBody>
          <a:bodyPr/>
          <a:lstStyle/>
          <a:p>
            <a:br>
              <a:rPr lang="en-GB" sz="3600" dirty="0"/>
            </a:br>
            <a:r>
              <a:rPr lang="en-GB" sz="3600" dirty="0">
                <a:solidFill>
                  <a:srgbClr val="002060"/>
                </a:solidFill>
              </a:rPr>
              <a:t>Amanda Senior – Head of Fairer Housing Unit</a:t>
            </a:r>
            <a:br>
              <a:rPr lang="en-GB" sz="3600" dirty="0">
                <a:solidFill>
                  <a:srgbClr val="002060"/>
                </a:solidFill>
              </a:rPr>
            </a:br>
            <a:r>
              <a:rPr lang="en-GB" sz="3600" dirty="0">
                <a:solidFill>
                  <a:srgbClr val="002060"/>
                </a:solidFill>
              </a:rPr>
              <a:t>Newcastle City Council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117" y="1288701"/>
            <a:ext cx="11604420" cy="434842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 Rounded MT Bold" panose="020F0704030504030204" pitchFamily="34" charset="0"/>
              </a:rPr>
              <a:t>Strategic Context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 Rounded MT Bold" panose="020F0704030504030204" pitchFamily="34" charset="0"/>
              </a:rPr>
              <a:t>Drivers for the Review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 Rounded MT Bold" panose="020F0704030504030204" pitchFamily="34" charset="0"/>
              </a:rPr>
              <a:t>Scope of the Review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 Rounded MT Bold" panose="020F0704030504030204" pitchFamily="34" charset="0"/>
              </a:rPr>
              <a:t>Findings and Emerging Recommendations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 Rounded MT Bold" panose="020F0704030504030204" pitchFamily="34" charset="0"/>
              </a:rPr>
              <a:t>Next Steps – Themes to explore - What will we do differently in future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439097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5BD1A1-253E-4C1A-8A96-952288BAD5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8" r="-1" b="16206"/>
          <a:stretch/>
        </p:blipFill>
        <p:spPr>
          <a:xfrm>
            <a:off x="338328" y="338328"/>
            <a:ext cx="11548872" cy="619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35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CB0539-C535-4B5E-B835-8328FC1108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7" r="-1" b="5318"/>
          <a:stretch/>
        </p:blipFill>
        <p:spPr>
          <a:xfrm>
            <a:off x="338328" y="338328"/>
            <a:ext cx="11548872" cy="619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07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83504-B154-4D08-B048-16B1B4166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Arial Rounded MT Bold" panose="020F0704030504030204" pitchFamily="34" charset="0"/>
              </a:rPr>
              <a:t>Strategic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7EB7C-484E-4CF9-AA2F-A5490F451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13385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latin typeface="Arial Rounded MT Bold" panose="020F0704030504030204" pitchFamily="34" charset="0"/>
              </a:rPr>
              <a:t>Austerity – 300M cuts -  resources  go to most complex and  crisis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latin typeface="Arial Rounded MT Bold" panose="020F0704030504030204" pitchFamily="34" charset="0"/>
              </a:rPr>
              <a:t>Demand increases across all care services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latin typeface="Arial Rounded MT Bold" panose="020F0704030504030204" pitchFamily="34" charset="0"/>
              </a:rPr>
              <a:t>Delivering newbuild at pace – using council sites (up to 80); £10M capital receipts; borrowings to RP’s; Homes England grant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latin typeface="Arial Rounded MT Bold" panose="020F0704030504030204" pitchFamily="34" charset="0"/>
              </a:rPr>
              <a:t>Requirement to hit care revenue savings year on year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latin typeface="Arial Rounded MT Bold" panose="020F0704030504030204" pitchFamily="34" charset="0"/>
              </a:rPr>
              <a:t>Winterbourne  and other policy pressures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latin typeface="Arial Rounded MT Bold" panose="020F0704030504030204" pitchFamily="34" charset="0"/>
              </a:rPr>
              <a:t>Political priority challenge institutional care model older people; dementia needs; learning disability; autism; mental health; complex needs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2225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61442-CEC3-4677-AAC2-91FE0B94E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Arial Rounded MT Bold" panose="020F0704030504030204" pitchFamily="34" charset="0"/>
              </a:rPr>
              <a:t>Drivers for the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8C2CC-F1DA-4509-A643-95E6C607B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1338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Arial Rounded MT Bold" panose="020F0704030504030204" pitchFamily="34" charset="0"/>
              </a:rPr>
              <a:t>15 schemes in 5 years 12 in pipeline to 2021……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Arial Rounded MT Bold" panose="020F0704030504030204" pitchFamily="34" charset="0"/>
              </a:rPr>
              <a:t>Governance and management arrangements remain unchanged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Arial Rounded MT Bold" panose="020F0704030504030204" pitchFamily="34" charset="0"/>
              </a:rPr>
              <a:t>Overburdened by operational 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Arial Rounded MT Bold" panose="020F0704030504030204" pitchFamily="34" charset="0"/>
              </a:rPr>
              <a:t>Feedback from registered providers – cumulative risks – potential downturn in their involvement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Arial Rounded MT Bold" panose="020F0704030504030204" pitchFamily="34" charset="0"/>
              </a:rPr>
              <a:t>Council taking on further revenue risks within the Housing Revenue Account and General Fund (ALBM)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Arial Rounded MT Bold" panose="020F0704030504030204" pitchFamily="34" charset="0"/>
              </a:rPr>
              <a:t>Preparation for 2030 – Investing in R and D across the piece -  adaptations; insights; long term specialist needs; HRA Assets; LGBTQ needs </a:t>
            </a:r>
          </a:p>
          <a:p>
            <a:endParaRPr lang="en-GB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754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61442-CEC3-4677-AAC2-91FE0B94E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Arial Rounded MT Bold" panose="020F0704030504030204" pitchFamily="34" charset="0"/>
              </a:rPr>
              <a:t>Scope of the Review</a:t>
            </a:r>
            <a:br>
              <a:rPr lang="en-GB" dirty="0"/>
            </a:br>
            <a:endParaRPr lang="en-GB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8C2CC-F1DA-4509-A643-95E6C607B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74531"/>
            <a:ext cx="10972800" cy="4133850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200" dirty="0">
                <a:latin typeface="Arial Rounded MT Bold" panose="020F0704030504030204" pitchFamily="34" charset="0"/>
              </a:rPr>
              <a:t>Procurement - HQN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200" dirty="0">
                <a:latin typeface="Arial Rounded MT Bold" panose="020F0704030504030204" pitchFamily="34" charset="0"/>
              </a:rPr>
              <a:t>How effective was marketing,  awareness raising and communication with customers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200" dirty="0">
                <a:latin typeface="Arial Rounded MT Bold" panose="020F0704030504030204" pitchFamily="34" charset="0"/>
              </a:rPr>
              <a:t>End to ten review of process - referrals to void management – what was the customer journey like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200" dirty="0">
                <a:latin typeface="Arial Rounded MT Bold" panose="020F0704030504030204" pitchFamily="34" charset="0"/>
              </a:rPr>
              <a:t>Community sustainability within schemes - if and how was balance being maintained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200" dirty="0">
                <a:latin typeface="Arial Rounded MT Bold" panose="020F0704030504030204" pitchFamily="34" charset="0"/>
              </a:rPr>
              <a:t>Consideration of risks including development appraisal; rent loss to voids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200" dirty="0">
                <a:latin typeface="Arial Rounded MT Bold" panose="020F0704030504030204" pitchFamily="34" charset="0"/>
              </a:rPr>
              <a:t>Legal Framework - were lettings meeting existing Council and legislation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200" dirty="0">
                <a:latin typeface="Arial Rounded MT Bold" panose="020F0704030504030204" pitchFamily="34" charset="0"/>
              </a:rPr>
              <a:t>Collation and consideration of feedback on schemes, external organisations and third sector groups</a:t>
            </a:r>
          </a:p>
          <a:p>
            <a:endParaRPr lang="en-GB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89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61442-CEC3-4677-AAC2-91FE0B94E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Arial Rounded MT Bold" panose="020F0704030504030204" pitchFamily="34" charset="0"/>
              </a:rPr>
              <a:t>Findings and Emerging Recommendations</a:t>
            </a:r>
            <a:br>
              <a:rPr lang="en-GB" dirty="0"/>
            </a:br>
            <a:endParaRPr lang="en-GB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8C2CC-F1DA-4509-A643-95E6C607B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0319"/>
            <a:ext cx="10972800" cy="4290673"/>
          </a:xfrm>
        </p:spPr>
        <p:txBody>
          <a:bodyPr/>
          <a:lstStyle/>
          <a:p>
            <a:pPr marL="0" indent="0"/>
            <a:r>
              <a:rPr lang="en-GB" sz="2200" dirty="0">
                <a:latin typeface="Arial Rounded MT Bold" panose="020F0704030504030204" pitchFamily="34" charset="0"/>
              </a:rPr>
              <a:t>Identifying and supporting people seeking accommodation</a:t>
            </a:r>
          </a:p>
          <a:p>
            <a:r>
              <a:rPr lang="en-GB" sz="2200" dirty="0"/>
              <a:t> 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200" dirty="0">
                <a:latin typeface="Arial Rounded MT Bold" panose="020F0704030504030204" pitchFamily="34" charset="0"/>
              </a:rPr>
              <a:t>Exemplar from a strategic perspective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200" dirty="0">
                <a:latin typeface="Arial Rounded MT Bold" panose="020F0704030504030204" pitchFamily="34" charset="0"/>
              </a:rPr>
              <a:t>Future planning requires regular feedback data, post lettings appraisals- housing panels central to this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200" dirty="0">
              <a:latin typeface="Arial Rounded MT Bold" panose="020F0704030504030204" pitchFamily="34" charset="0"/>
            </a:endParaRPr>
          </a:p>
          <a:p>
            <a:r>
              <a:rPr lang="en-GB" sz="2200" dirty="0">
                <a:latin typeface="Arial Rounded MT Bold" panose="020F0704030504030204" pitchFamily="34" charset="0"/>
              </a:rPr>
              <a:t>End to end review of overall allocations and lettings process   </a:t>
            </a:r>
          </a:p>
          <a:p>
            <a:endParaRPr lang="en-GB" sz="2200" dirty="0">
              <a:latin typeface="Arial Rounded MT Bold" panose="020F0704030504030204" pitchFamily="34" charset="0"/>
            </a:endParaRPr>
          </a:p>
          <a:p>
            <a:r>
              <a:rPr lang="en-GB" sz="2200" dirty="0">
                <a:latin typeface="Arial Rounded MT Bold" panose="020F0704030504030204" pitchFamily="34" charset="0"/>
              </a:rPr>
              <a:t> *   Separate care and housing assessments, over emphasis on process, </a:t>
            </a:r>
          </a:p>
          <a:p>
            <a:pPr marL="0" lvl="0" indent="0"/>
            <a:r>
              <a:rPr lang="en-GB" sz="2200" dirty="0">
                <a:latin typeface="Arial Rounded MT Bold" panose="020F0704030504030204" pitchFamily="34" charset="0"/>
              </a:rPr>
              <a:t>      shared knowledge is variable across professions/agencies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4329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2d97ed3-d2a5-4c55-aaa9-0f8d366c11e6">
      <UserInfo>
        <DisplayName>Russell, Angela</DisplayName>
        <AccountId>121</AccountId>
        <AccountType/>
      </UserInfo>
      <UserInfo>
        <DisplayName>Watson, Kate</DisplayName>
        <AccountId>241</AccountId>
        <AccountType/>
      </UserInfo>
      <UserInfo>
        <DisplayName>Lowes, Jackie</DisplayName>
        <AccountId>59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D2CA70CA811A4C9F18DA57CEC52A38" ma:contentTypeVersion="10" ma:contentTypeDescription="Create a new document." ma:contentTypeScope="" ma:versionID="eb77b47be9ce329ef3243f76179df2e3">
  <xsd:schema xmlns:xsd="http://www.w3.org/2001/XMLSchema" xmlns:xs="http://www.w3.org/2001/XMLSchema" xmlns:p="http://schemas.microsoft.com/office/2006/metadata/properties" xmlns:ns2="3e6cab67-71e1-43fe-bf44-962cf23444a2" xmlns:ns3="22d97ed3-d2a5-4c55-aaa9-0f8d366c11e6" targetNamespace="http://schemas.microsoft.com/office/2006/metadata/properties" ma:root="true" ma:fieldsID="ce6cdf38a8f1a12195fb6d39bc502dfe" ns2:_="" ns3:_="">
    <xsd:import namespace="3e6cab67-71e1-43fe-bf44-962cf23444a2"/>
    <xsd:import namespace="22d97ed3-d2a5-4c55-aaa9-0f8d366c11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6cab67-71e1-43fe-bf44-962cf23444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d97ed3-d2a5-4c55-aaa9-0f8d366c11e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A6913F-7C3D-4666-9808-70BF81BE057F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678f4863-c2c4-47ef-ab34-5402437e98a8"/>
    <ds:schemaRef ds:uri="http://schemas.microsoft.com/office/2006/documentManagement/types"/>
    <ds:schemaRef ds:uri="cd78b12e-95ed-4338-8539-73347655cf6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8D3F30A-CABA-4BF2-BC98-7BB30964BD71}"/>
</file>

<file path=customXml/itemProps3.xml><?xml version="1.0" encoding="utf-8"?>
<ds:datastoreItem xmlns:ds="http://schemas.openxmlformats.org/officeDocument/2006/customXml" ds:itemID="{5955986F-C9C9-43E8-988D-553711E41D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458</Words>
  <Application>Microsoft Office PowerPoint</Application>
  <PresentationFormat>Widescreen</PresentationFormat>
  <Paragraphs>83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Rounded MT Bold</vt:lpstr>
      <vt:lpstr>Calibri</vt:lpstr>
      <vt:lpstr>Wingdings</vt:lpstr>
      <vt:lpstr>Default Design</vt:lpstr>
      <vt:lpstr>PowerPoint Presentation</vt:lpstr>
      <vt:lpstr>NCC Review of Supported Housing Allocations Process</vt:lpstr>
      <vt:lpstr> Amanda Senior – Head of Fairer Housing Unit Newcastle City Council </vt:lpstr>
      <vt:lpstr>PowerPoint Presentation</vt:lpstr>
      <vt:lpstr>PowerPoint Presentation</vt:lpstr>
      <vt:lpstr>Strategic Context</vt:lpstr>
      <vt:lpstr>Drivers for the Review</vt:lpstr>
      <vt:lpstr>Scope of the Review </vt:lpstr>
      <vt:lpstr>Findings and Emerging Recommendations </vt:lpstr>
      <vt:lpstr>Findings and Emerging Recommendations (continued)</vt:lpstr>
      <vt:lpstr>Findings and Emerging Recommendations (continued)</vt:lpstr>
      <vt:lpstr> Themes to Explore </vt:lpstr>
      <vt:lpstr>What will we do Differently?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Wright, Lynne</dc:creator>
  <cp:lastModifiedBy>Wright, Lynne</cp:lastModifiedBy>
  <cp:revision>11</cp:revision>
  <dcterms:created xsi:type="dcterms:W3CDTF">2019-10-22T10:43:16Z</dcterms:created>
  <dcterms:modified xsi:type="dcterms:W3CDTF">2019-10-22T12:55:44Z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0x01010037D2CA70CA811A4C9F18DA57CEC52A38</vt:lpwstr>
  </property>
</Properties>
</file>