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notesMasters/notesMaster1.xml" ContentType="application/vnd.openxmlformats-officedocument.presentationml.notesMaster+xml"/>
  <Override PartName="/ppt/charts/chart1.xml" ContentType="application/vnd.openxmlformats-officedocument.drawingml.chart+xml"/>
  <Override PartName="/ppt/theme/theme2.xml" ContentType="application/vnd.openxmlformats-officedocument.theme+xml"/>
  <Override PartName="/ppt/theme/theme1.xml" ContentType="application/vnd.openxmlformats-officedocument.theme+xml"/>
  <Override PartName="/ppt/comments/comment1.xml" ContentType="application/vnd.openxmlformats-officedocument.presentationml.comment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9" r:id="rId3"/>
    <p:sldId id="261" r:id="rId4"/>
    <p:sldId id="263" r:id="rId5"/>
    <p:sldId id="265" r:id="rId6"/>
    <p:sldId id="258" r:id="rId7"/>
    <p:sldId id="260" r:id="rId8"/>
    <p:sldId id="264" r:id="rId9"/>
    <p:sldId id="267" r:id="rId10"/>
    <p:sldId id="268"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tthew Parsonage" initials="M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rgbClr val="50B5D0"/>
              </a:solidFill>
            </c:spPr>
          </c:dPt>
          <c:dPt>
            <c:idx val="1"/>
            <c:bubble3D val="0"/>
            <c:spPr>
              <a:solidFill>
                <a:srgbClr val="E0E0E0"/>
              </a:solidFill>
            </c:spPr>
          </c:dPt>
          <c:cat>
            <c:strRef>
              <c:f>Sheet1!$A$2:$A$5</c:f>
              <c:strCache>
                <c:ptCount val="2"/>
                <c:pt idx="0">
                  <c:v>1st Qtr</c:v>
                </c:pt>
                <c:pt idx="1">
                  <c:v>2nd Qtr</c:v>
                </c:pt>
              </c:strCache>
            </c:strRef>
          </c:cat>
          <c:val>
            <c:numRef>
              <c:f>Sheet1!$B$2:$B$5</c:f>
              <c:numCache>
                <c:formatCode>General</c:formatCode>
                <c:ptCount val="4"/>
                <c:pt idx="0">
                  <c:v>65</c:v>
                </c:pt>
                <c:pt idx="1">
                  <c:v>35</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0" dt="2019-07-09T16:23:21.227" idx="1">
    <p:pos x="10" y="10"/>
    <p:text>Emerging?</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9C922A-3A4E-4636-984B-B4FDAB33C7B2}" type="datetimeFigureOut">
              <a:rPr lang="en-GB" smtClean="0"/>
              <a:t>07/10/2019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47438E-2D38-4801-86A1-6D8AB5570D84}" type="slidenum">
              <a:rPr lang="en-GB" smtClean="0"/>
              <a:t>‹#›</a:t>
            </a:fld>
            <a:endParaRPr lang="en-GB"/>
          </a:p>
        </p:txBody>
      </p:sp>
    </p:spTree>
    <p:extLst>
      <p:ext uri="{BB962C8B-B14F-4D97-AF65-F5344CB8AC3E}">
        <p14:creationId xmlns:p14="http://schemas.microsoft.com/office/powerpoint/2010/main" val="2413712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1E038D-7140-B54C-B9C0-4CD76E369CB2}"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871432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91E038D-7140-B54C-B9C0-4CD76E369CB2}"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033365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Despite the</a:t>
            </a:r>
            <a:r>
              <a:rPr lang="en-GB" baseline="0" dirty="0" smtClean="0"/>
              <a:t> fact that we’re overwhelmingly general needs, we’re one of the largest providers of housing for older people</a:t>
            </a:r>
          </a:p>
          <a:p>
            <a:pPr marL="171450" indent="-171450">
              <a:buFont typeface="Arial" panose="020B0604020202020204" pitchFamily="34" charset="0"/>
              <a:buChar char="•"/>
            </a:pPr>
            <a:r>
              <a:rPr lang="en-GB" baseline="0" dirty="0" smtClean="0"/>
              <a:t>The age profile of our residents is older than the general population</a:t>
            </a:r>
            <a:endParaRPr lang="en-GB" dirty="0"/>
          </a:p>
        </p:txBody>
      </p:sp>
      <p:sp>
        <p:nvSpPr>
          <p:cNvPr id="4" name="Slide Number Placeholder 3"/>
          <p:cNvSpPr>
            <a:spLocks noGrp="1"/>
          </p:cNvSpPr>
          <p:nvPr>
            <p:ph type="sldNum" sz="quarter" idx="10"/>
          </p:nvPr>
        </p:nvSpPr>
        <p:spPr/>
        <p:txBody>
          <a:bodyPr/>
          <a:lstStyle/>
          <a:p>
            <a:fld id="{B9A40126-E0B4-4B49-BC4B-7B2875E25DD1}" type="slidenum">
              <a:rPr lang="en-GB" smtClean="0"/>
              <a:pPr/>
              <a:t>4</a:t>
            </a:fld>
            <a:endParaRPr lang="en-GB" dirty="0"/>
          </a:p>
        </p:txBody>
      </p:sp>
    </p:spTree>
    <p:extLst>
      <p:ext uri="{BB962C8B-B14F-4D97-AF65-F5344CB8AC3E}">
        <p14:creationId xmlns:p14="http://schemas.microsoft.com/office/powerpoint/2010/main" val="615392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91E038D-7140-B54C-B9C0-4CD76E369CB2}"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033365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91E038D-7140-B54C-B9C0-4CD76E369CB2}" type="slidenum">
              <a:rPr lang="en-US">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033365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47438E-2D38-4801-86A1-6D8AB5570D84}" type="slidenum">
              <a:rPr lang="en-GB" smtClean="0"/>
              <a:t>8</a:t>
            </a:fld>
            <a:endParaRPr lang="en-GB"/>
          </a:p>
        </p:txBody>
      </p:sp>
    </p:spTree>
    <p:extLst>
      <p:ext uri="{BB962C8B-B14F-4D97-AF65-F5344CB8AC3E}">
        <p14:creationId xmlns:p14="http://schemas.microsoft.com/office/powerpoint/2010/main" val="785546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1E038D-7140-B54C-B9C0-4CD76E369CB2}"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871432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817AA49-A800-414A-9A9A-16301DDACD3E}"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EEF1FC-7E2B-49C1-905B-3AF41F68009F}" type="slidenum">
              <a:rPr lang="en-GB" smtClean="0"/>
              <a:t>‹#›</a:t>
            </a:fld>
            <a:endParaRPr lang="en-GB"/>
          </a:p>
        </p:txBody>
      </p:sp>
    </p:spTree>
    <p:extLst>
      <p:ext uri="{BB962C8B-B14F-4D97-AF65-F5344CB8AC3E}">
        <p14:creationId xmlns:p14="http://schemas.microsoft.com/office/powerpoint/2010/main" val="28278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17AA49-A800-414A-9A9A-16301DDACD3E}"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EEF1FC-7E2B-49C1-905B-3AF41F68009F}" type="slidenum">
              <a:rPr lang="en-GB" smtClean="0"/>
              <a:t>‹#›</a:t>
            </a:fld>
            <a:endParaRPr lang="en-GB"/>
          </a:p>
        </p:txBody>
      </p:sp>
    </p:spTree>
    <p:extLst>
      <p:ext uri="{BB962C8B-B14F-4D97-AF65-F5344CB8AC3E}">
        <p14:creationId xmlns:p14="http://schemas.microsoft.com/office/powerpoint/2010/main" val="214039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17AA49-A800-414A-9A9A-16301DDACD3E}"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EEF1FC-7E2B-49C1-905B-3AF41F68009F}" type="slidenum">
              <a:rPr lang="en-GB" smtClean="0"/>
              <a:t>‹#›</a:t>
            </a:fld>
            <a:endParaRPr lang="en-GB"/>
          </a:p>
        </p:txBody>
      </p:sp>
    </p:spTree>
    <p:extLst>
      <p:ext uri="{BB962C8B-B14F-4D97-AF65-F5344CB8AC3E}">
        <p14:creationId xmlns:p14="http://schemas.microsoft.com/office/powerpoint/2010/main" val="3606262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399" y="523879"/>
            <a:ext cx="3208868" cy="984957"/>
          </a:xfrm>
        </p:spPr>
        <p:txBody>
          <a:bodyPr lIns="0" tIns="0" anchor="t">
            <a:normAutofit/>
          </a:bodyPr>
          <a:lstStyle>
            <a:lvl1pPr algn="l">
              <a:lnSpc>
                <a:spcPct val="80000"/>
              </a:lnSpc>
              <a:defRPr sz="1800" b="1" i="0">
                <a:solidFill>
                  <a:srgbClr val="17B5D0"/>
                </a:solidFill>
                <a:latin typeface="Georgia"/>
                <a:cs typeface="Georgia"/>
              </a:defRPr>
            </a:lvl1pPr>
          </a:lstStyle>
          <a:p>
            <a:r>
              <a:rPr lang="en-US" dirty="0" smtClean="0"/>
              <a:t>CLICK TO EDIT MASTER TITLE STYLE</a:t>
            </a:r>
            <a:endParaRPr lang="en-US" dirty="0"/>
          </a:p>
        </p:txBody>
      </p:sp>
      <p:cxnSp>
        <p:nvCxnSpPr>
          <p:cNvPr id="7" name="Straight Connector 6"/>
          <p:cNvCxnSpPr/>
          <p:nvPr/>
        </p:nvCxnSpPr>
        <p:spPr>
          <a:xfrm>
            <a:off x="279399" y="395116"/>
            <a:ext cx="8576734" cy="0"/>
          </a:xfrm>
          <a:prstGeom prst="line">
            <a:avLst/>
          </a:prstGeom>
          <a:ln w="6350" cmpd="sng">
            <a:solidFill>
              <a:srgbClr val="17B5D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47225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17AA49-A800-414A-9A9A-16301DDACD3E}"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EEF1FC-7E2B-49C1-905B-3AF41F68009F}" type="slidenum">
              <a:rPr lang="en-GB" smtClean="0"/>
              <a:t>‹#›</a:t>
            </a:fld>
            <a:endParaRPr lang="en-GB"/>
          </a:p>
        </p:txBody>
      </p:sp>
    </p:spTree>
    <p:extLst>
      <p:ext uri="{BB962C8B-B14F-4D97-AF65-F5344CB8AC3E}">
        <p14:creationId xmlns:p14="http://schemas.microsoft.com/office/powerpoint/2010/main" val="1822286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17AA49-A800-414A-9A9A-16301DDACD3E}" type="datetimeFigureOut">
              <a:rPr lang="en-GB" smtClean="0"/>
              <a:t>07/10/2019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EEF1FC-7E2B-49C1-905B-3AF41F68009F}" type="slidenum">
              <a:rPr lang="en-GB" smtClean="0"/>
              <a:t>‹#›</a:t>
            </a:fld>
            <a:endParaRPr lang="en-GB"/>
          </a:p>
        </p:txBody>
      </p:sp>
    </p:spTree>
    <p:extLst>
      <p:ext uri="{BB962C8B-B14F-4D97-AF65-F5344CB8AC3E}">
        <p14:creationId xmlns:p14="http://schemas.microsoft.com/office/powerpoint/2010/main" val="3537504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817AA49-A800-414A-9A9A-16301DDACD3E}" type="datetimeFigureOut">
              <a:rPr lang="en-GB" smtClean="0"/>
              <a:t>07/10/2019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EEF1FC-7E2B-49C1-905B-3AF41F68009F}" type="slidenum">
              <a:rPr lang="en-GB" smtClean="0"/>
              <a:t>‹#›</a:t>
            </a:fld>
            <a:endParaRPr lang="en-GB"/>
          </a:p>
        </p:txBody>
      </p:sp>
    </p:spTree>
    <p:extLst>
      <p:ext uri="{BB962C8B-B14F-4D97-AF65-F5344CB8AC3E}">
        <p14:creationId xmlns:p14="http://schemas.microsoft.com/office/powerpoint/2010/main" val="2127037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817AA49-A800-414A-9A9A-16301DDACD3E}" type="datetimeFigureOut">
              <a:rPr lang="en-GB" smtClean="0"/>
              <a:t>07/10/2019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EEF1FC-7E2B-49C1-905B-3AF41F68009F}" type="slidenum">
              <a:rPr lang="en-GB" smtClean="0"/>
              <a:t>‹#›</a:t>
            </a:fld>
            <a:endParaRPr lang="en-GB"/>
          </a:p>
        </p:txBody>
      </p:sp>
    </p:spTree>
    <p:extLst>
      <p:ext uri="{BB962C8B-B14F-4D97-AF65-F5344CB8AC3E}">
        <p14:creationId xmlns:p14="http://schemas.microsoft.com/office/powerpoint/2010/main" val="145454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817AA49-A800-414A-9A9A-16301DDACD3E}" type="datetimeFigureOut">
              <a:rPr lang="en-GB" smtClean="0"/>
              <a:t>07/10/2019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EEF1FC-7E2B-49C1-905B-3AF41F68009F}" type="slidenum">
              <a:rPr lang="en-GB" smtClean="0"/>
              <a:t>‹#›</a:t>
            </a:fld>
            <a:endParaRPr lang="en-GB"/>
          </a:p>
        </p:txBody>
      </p:sp>
    </p:spTree>
    <p:extLst>
      <p:ext uri="{BB962C8B-B14F-4D97-AF65-F5344CB8AC3E}">
        <p14:creationId xmlns:p14="http://schemas.microsoft.com/office/powerpoint/2010/main" val="316774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17AA49-A800-414A-9A9A-16301DDACD3E}" type="datetimeFigureOut">
              <a:rPr lang="en-GB" smtClean="0"/>
              <a:t>07/10/2019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EEF1FC-7E2B-49C1-905B-3AF41F68009F}" type="slidenum">
              <a:rPr lang="en-GB" smtClean="0"/>
              <a:t>‹#›</a:t>
            </a:fld>
            <a:endParaRPr lang="en-GB"/>
          </a:p>
        </p:txBody>
      </p:sp>
    </p:spTree>
    <p:extLst>
      <p:ext uri="{BB962C8B-B14F-4D97-AF65-F5344CB8AC3E}">
        <p14:creationId xmlns:p14="http://schemas.microsoft.com/office/powerpoint/2010/main" val="2734570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17AA49-A800-414A-9A9A-16301DDACD3E}" type="datetimeFigureOut">
              <a:rPr lang="en-GB" smtClean="0"/>
              <a:t>07/10/2019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EEF1FC-7E2B-49C1-905B-3AF41F68009F}" type="slidenum">
              <a:rPr lang="en-GB" smtClean="0"/>
              <a:t>‹#›</a:t>
            </a:fld>
            <a:endParaRPr lang="en-GB"/>
          </a:p>
        </p:txBody>
      </p:sp>
    </p:spTree>
    <p:extLst>
      <p:ext uri="{BB962C8B-B14F-4D97-AF65-F5344CB8AC3E}">
        <p14:creationId xmlns:p14="http://schemas.microsoft.com/office/powerpoint/2010/main" val="336486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17AA49-A800-414A-9A9A-16301DDACD3E}" type="datetimeFigureOut">
              <a:rPr lang="en-GB" smtClean="0"/>
              <a:t>07/10/2019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EEF1FC-7E2B-49C1-905B-3AF41F68009F}" type="slidenum">
              <a:rPr lang="en-GB" smtClean="0"/>
              <a:t>‹#›</a:t>
            </a:fld>
            <a:endParaRPr lang="en-GB"/>
          </a:p>
        </p:txBody>
      </p:sp>
    </p:spTree>
    <p:extLst>
      <p:ext uri="{BB962C8B-B14F-4D97-AF65-F5344CB8AC3E}">
        <p14:creationId xmlns:p14="http://schemas.microsoft.com/office/powerpoint/2010/main" val="3345551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17AA49-A800-414A-9A9A-16301DDACD3E}" type="datetimeFigureOut">
              <a:rPr lang="en-GB" smtClean="0"/>
              <a:t>07/10/2019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EF1FC-7E2B-49C1-905B-3AF41F68009F}" type="slidenum">
              <a:rPr lang="en-GB" smtClean="0"/>
              <a:t>‹#›</a:t>
            </a:fld>
            <a:endParaRPr lang="en-GB"/>
          </a:p>
        </p:txBody>
      </p:sp>
    </p:spTree>
    <p:extLst>
      <p:ext uri="{BB962C8B-B14F-4D97-AF65-F5344CB8AC3E}">
        <p14:creationId xmlns:p14="http://schemas.microsoft.com/office/powerpoint/2010/main" val="2422663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mailto:Sarah.mitton@clarionhg.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6087543" y="3501255"/>
            <a:ext cx="2953798" cy="1452752"/>
          </a:xfrm>
          <a:prstGeom prst="rect">
            <a:avLst/>
          </a:prstGeom>
        </p:spPr>
        <p:txBody>
          <a:bodyPr vert="horz" lIns="0" tIns="0" rIns="91440" bIns="45720" rtlCol="0" anchor="t">
            <a:noAutofit/>
          </a:bodyPr>
          <a:lstStyle>
            <a:lvl1pPr marL="0" indent="0" algn="l" defTabSz="457200" rtl="0" eaLnBrk="1" latinLnBrk="0" hangingPunct="1">
              <a:lnSpc>
                <a:spcPct val="80000"/>
              </a:lnSpc>
              <a:spcBef>
                <a:spcPts val="0"/>
              </a:spcBef>
              <a:buFont typeface="Arial"/>
              <a:buNone/>
              <a:defRPr sz="1800" b="0" kern="1200">
                <a:solidFill>
                  <a:schemeClr val="bg1"/>
                </a:solidFill>
                <a:latin typeface="+mj-lt"/>
                <a:ea typeface="+mn-ea"/>
                <a:cs typeface="+mn-cs"/>
              </a:defRPr>
            </a:lvl1pPr>
            <a:lvl2pPr marL="457200" indent="0" algn="l" defTabSz="457200" rtl="0" eaLnBrk="1" latinLnBrk="0" hangingPunct="1">
              <a:spcBef>
                <a:spcPct val="20000"/>
              </a:spcBef>
              <a:buFont typeface="Arial"/>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buFont typeface="Arial"/>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a:lnSpc>
                <a:spcPct val="100000"/>
              </a:lnSpc>
            </a:pPr>
            <a:r>
              <a:rPr lang="en-US" sz="3200" b="1" dirty="0">
                <a:solidFill>
                  <a:prstClr val="white"/>
                </a:solidFill>
              </a:rPr>
              <a:t>Repairs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p:cNvSpPr txBox="1">
            <a:spLocks/>
          </p:cNvSpPr>
          <p:nvPr/>
        </p:nvSpPr>
        <p:spPr>
          <a:xfrm>
            <a:off x="3903261" y="3501255"/>
            <a:ext cx="4974927" cy="1452752"/>
          </a:xfrm>
          <a:prstGeom prst="rect">
            <a:avLst/>
          </a:prstGeom>
          <a:solidFill>
            <a:srgbClr val="003E51"/>
          </a:solidFill>
        </p:spPr>
        <p:txBody>
          <a:bodyPr vert="horz" lIns="0" tIns="0" rIns="91440" bIns="45720" rtlCol="0" anchor="t">
            <a:noAutofit/>
          </a:bodyPr>
          <a:lstStyle>
            <a:lvl1pPr algn="l" defTabSz="457200" rtl="0" eaLnBrk="1" latinLnBrk="0" hangingPunct="1">
              <a:lnSpc>
                <a:spcPct val="80000"/>
              </a:lnSpc>
              <a:spcBef>
                <a:spcPct val="0"/>
              </a:spcBef>
              <a:buNone/>
              <a:defRPr sz="2400" b="1" kern="1200">
                <a:solidFill>
                  <a:srgbClr val="17B5D0"/>
                </a:solidFill>
                <a:latin typeface="+mj-lt"/>
                <a:ea typeface="+mj-ea"/>
                <a:cs typeface="+mj-cs"/>
              </a:defRPr>
            </a:lvl1pPr>
          </a:lstStyle>
          <a:p>
            <a:r>
              <a:rPr lang="en-US" sz="3200" dirty="0" smtClean="0">
                <a:solidFill>
                  <a:srgbClr val="D5597F"/>
                </a:solidFill>
              </a:rPr>
              <a:t>Ageing Well in our Communities</a:t>
            </a:r>
          </a:p>
          <a:p>
            <a:endParaRPr lang="en-US" sz="3200" dirty="0">
              <a:solidFill>
                <a:srgbClr val="D5597F"/>
              </a:solidFill>
            </a:endParaRPr>
          </a:p>
          <a:p>
            <a:endParaRPr lang="en-US" sz="3200" dirty="0" smtClean="0">
              <a:solidFill>
                <a:srgbClr val="D5597F"/>
              </a:solidFill>
            </a:endParaRPr>
          </a:p>
          <a:p>
            <a:r>
              <a:rPr lang="en-US" sz="3200" dirty="0" smtClean="0">
                <a:solidFill>
                  <a:srgbClr val="D5597F"/>
                </a:solidFill>
              </a:rPr>
              <a:t>Sarah Mitton</a:t>
            </a:r>
          </a:p>
          <a:p>
            <a:r>
              <a:rPr lang="en-US" sz="3200" dirty="0" smtClean="0">
                <a:solidFill>
                  <a:srgbClr val="D5597F"/>
                </a:solidFill>
              </a:rPr>
              <a:t>Neighbourhood Investment Manager, Age Friendly Communities</a:t>
            </a:r>
            <a:endParaRPr lang="en-US" sz="3200" dirty="0">
              <a:solidFill>
                <a:srgbClr val="D5597F"/>
              </a:solidFill>
            </a:endParaRPr>
          </a:p>
        </p:txBody>
      </p:sp>
    </p:spTree>
    <p:extLst>
      <p:ext uri="{BB962C8B-B14F-4D97-AF65-F5344CB8AC3E}">
        <p14:creationId xmlns:p14="http://schemas.microsoft.com/office/powerpoint/2010/main" val="20447937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3399"/>
                </a:solidFill>
              </a:rPr>
              <a:t>Noel Da Silva</a:t>
            </a:r>
            <a:endParaRPr lang="en-GB" dirty="0">
              <a:solidFill>
                <a:srgbClr val="FF3399"/>
              </a:solidFill>
            </a:endParaRPr>
          </a:p>
        </p:txBody>
      </p:sp>
      <p:sp>
        <p:nvSpPr>
          <p:cNvPr id="3" name="Content Placeholder 2"/>
          <p:cNvSpPr>
            <a:spLocks noGrp="1"/>
          </p:cNvSpPr>
          <p:nvPr>
            <p:ph idx="1"/>
          </p:nvPr>
        </p:nvSpPr>
        <p:spPr/>
        <p:txBody>
          <a:bodyPr/>
          <a:lstStyle/>
          <a:p>
            <a:endParaRPr lang="en-GB" dirty="0"/>
          </a:p>
        </p:txBody>
      </p:sp>
      <p:pic>
        <p:nvPicPr>
          <p:cNvPr id="1026" name="Picture 2" descr="X:\Commercial and Charitable Services\COMMUNITY INVESTIMENT\COMMUNITIES 2018\Older People and Isolation\Clarion 55\photos\Clarion Ambassadors-1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0" y="1412776"/>
            <a:ext cx="3538375" cy="53012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16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6087543" y="3501255"/>
            <a:ext cx="2953798" cy="1452752"/>
          </a:xfrm>
          <a:prstGeom prst="rect">
            <a:avLst/>
          </a:prstGeom>
        </p:spPr>
        <p:txBody>
          <a:bodyPr vert="horz" lIns="0" tIns="0" rIns="91440" bIns="45720" rtlCol="0" anchor="t">
            <a:noAutofit/>
          </a:bodyPr>
          <a:lstStyle>
            <a:lvl1pPr marL="0" indent="0" algn="l" defTabSz="457200" rtl="0" eaLnBrk="1" latinLnBrk="0" hangingPunct="1">
              <a:lnSpc>
                <a:spcPct val="80000"/>
              </a:lnSpc>
              <a:spcBef>
                <a:spcPts val="0"/>
              </a:spcBef>
              <a:buFont typeface="Arial"/>
              <a:buNone/>
              <a:defRPr sz="1800" b="0" kern="1200">
                <a:solidFill>
                  <a:schemeClr val="bg1"/>
                </a:solidFill>
                <a:latin typeface="+mj-lt"/>
                <a:ea typeface="+mn-ea"/>
                <a:cs typeface="+mn-cs"/>
              </a:defRPr>
            </a:lvl1pPr>
            <a:lvl2pPr marL="457200" indent="0" algn="l" defTabSz="457200" rtl="0" eaLnBrk="1" latinLnBrk="0" hangingPunct="1">
              <a:spcBef>
                <a:spcPct val="20000"/>
              </a:spcBef>
              <a:buFont typeface="Arial"/>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buFont typeface="Arial"/>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a:lnSpc>
                <a:spcPct val="100000"/>
              </a:lnSpc>
            </a:pPr>
            <a:r>
              <a:rPr lang="en-US" sz="3200" b="1" dirty="0">
                <a:solidFill>
                  <a:prstClr val="white"/>
                </a:solidFill>
              </a:rPr>
              <a:t>Repairs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p:cNvSpPr txBox="1">
            <a:spLocks/>
          </p:cNvSpPr>
          <p:nvPr/>
        </p:nvSpPr>
        <p:spPr>
          <a:xfrm>
            <a:off x="3851920" y="4242586"/>
            <a:ext cx="6394420" cy="1452752"/>
          </a:xfrm>
          <a:prstGeom prst="rect">
            <a:avLst/>
          </a:prstGeom>
          <a:solidFill>
            <a:srgbClr val="003E51"/>
          </a:solidFill>
        </p:spPr>
        <p:txBody>
          <a:bodyPr vert="horz" lIns="0" tIns="0" rIns="91440" bIns="45720" rtlCol="0" anchor="t">
            <a:noAutofit/>
          </a:bodyPr>
          <a:lstStyle>
            <a:lvl1pPr algn="l" defTabSz="457200" rtl="0" eaLnBrk="1" latinLnBrk="0" hangingPunct="1">
              <a:lnSpc>
                <a:spcPct val="80000"/>
              </a:lnSpc>
              <a:spcBef>
                <a:spcPct val="0"/>
              </a:spcBef>
              <a:buNone/>
              <a:defRPr sz="2400" b="1" kern="1200">
                <a:solidFill>
                  <a:srgbClr val="17B5D0"/>
                </a:solidFill>
                <a:latin typeface="+mj-lt"/>
                <a:ea typeface="+mj-ea"/>
                <a:cs typeface="+mj-cs"/>
              </a:defRPr>
            </a:lvl1pPr>
          </a:lstStyle>
          <a:p>
            <a:r>
              <a:rPr lang="en-US" sz="3200" dirty="0" smtClean="0">
                <a:solidFill>
                  <a:srgbClr val="D5597F"/>
                </a:solidFill>
              </a:rPr>
              <a:t>Thank you</a:t>
            </a:r>
          </a:p>
          <a:p>
            <a:endParaRPr lang="en-US" sz="3200" dirty="0">
              <a:solidFill>
                <a:srgbClr val="D5597F"/>
              </a:solidFill>
            </a:endParaRPr>
          </a:p>
          <a:p>
            <a:endParaRPr lang="en-US" sz="3200" dirty="0" smtClean="0">
              <a:solidFill>
                <a:srgbClr val="D5597F"/>
              </a:solidFill>
            </a:endParaRPr>
          </a:p>
          <a:p>
            <a:r>
              <a:rPr lang="en-US" sz="3200" dirty="0" smtClean="0">
                <a:solidFill>
                  <a:srgbClr val="D5597F"/>
                </a:solidFill>
              </a:rPr>
              <a:t>Sarah Mitton</a:t>
            </a:r>
          </a:p>
          <a:p>
            <a:r>
              <a:rPr lang="en-US" sz="3200" dirty="0" smtClean="0">
                <a:solidFill>
                  <a:srgbClr val="D5597F"/>
                </a:solidFill>
                <a:hlinkClick r:id="rId4"/>
              </a:rPr>
              <a:t>Sarah.mitton@clarionhg.com</a:t>
            </a:r>
            <a:endParaRPr lang="en-US" sz="3200" dirty="0" smtClean="0">
              <a:solidFill>
                <a:srgbClr val="D5597F"/>
              </a:solidFill>
            </a:endParaRPr>
          </a:p>
          <a:p>
            <a:endParaRPr lang="en-US" sz="3200" dirty="0">
              <a:solidFill>
                <a:srgbClr val="D5597F"/>
              </a:solidFill>
            </a:endParaRPr>
          </a:p>
        </p:txBody>
      </p:sp>
    </p:spTree>
    <p:extLst>
      <p:ext uri="{BB962C8B-B14F-4D97-AF65-F5344CB8AC3E}">
        <p14:creationId xmlns:p14="http://schemas.microsoft.com/office/powerpoint/2010/main" val="1767260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399" y="523880"/>
            <a:ext cx="8602142" cy="984957"/>
          </a:xfrm>
        </p:spPr>
        <p:txBody>
          <a:bodyPr>
            <a:normAutofit/>
          </a:bodyPr>
          <a:lstStyle/>
          <a:p>
            <a:r>
              <a:rPr lang="en-US" sz="3200" b="1" dirty="0" smtClean="0">
                <a:solidFill>
                  <a:srgbClr val="FF3399"/>
                </a:solidFill>
              </a:rPr>
              <a:t>Age Friendly Communities</a:t>
            </a:r>
            <a:endParaRPr lang="en-US" sz="3200" b="1" dirty="0">
              <a:solidFill>
                <a:srgbClr val="FF3399"/>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234683"/>
            <a:ext cx="833667" cy="1451957"/>
          </a:xfrm>
          <a:prstGeom prst="rect">
            <a:avLst/>
          </a:prstGeom>
        </p:spPr>
      </p:pic>
      <p:sp>
        <p:nvSpPr>
          <p:cNvPr id="5" name="Content Placeholder 2"/>
          <p:cNvSpPr>
            <a:spLocks noGrp="1"/>
          </p:cNvSpPr>
          <p:nvPr>
            <p:ph idx="1"/>
          </p:nvPr>
        </p:nvSpPr>
        <p:spPr>
          <a:xfrm>
            <a:off x="279400" y="1246188"/>
            <a:ext cx="8196263" cy="4795837"/>
          </a:xfrm>
        </p:spPr>
        <p:txBody>
          <a:bodyPr>
            <a:normAutofit/>
          </a:bodyPr>
          <a:lstStyle/>
          <a:p>
            <a:pPr marL="0" indent="0">
              <a:buNone/>
            </a:pPr>
            <a:r>
              <a:rPr lang="en-GB" sz="2800" dirty="0" smtClean="0">
                <a:solidFill>
                  <a:schemeClr val="tx1"/>
                </a:solidFill>
              </a:rPr>
              <a:t>Shaping a Clarion-wide </a:t>
            </a:r>
            <a:r>
              <a:rPr lang="en-GB" sz="2800" b="1" dirty="0" smtClean="0">
                <a:solidFill>
                  <a:srgbClr val="00B050"/>
                </a:solidFill>
              </a:rPr>
              <a:t>offer for our </a:t>
            </a:r>
            <a:r>
              <a:rPr lang="en-GB" sz="2800" b="1" dirty="0" smtClean="0">
                <a:solidFill>
                  <a:srgbClr val="00B050"/>
                </a:solidFill>
              </a:rPr>
              <a:t>residents and embedding resident voice in our decision-making.</a:t>
            </a:r>
            <a:endParaRPr lang="en-GB" sz="2800" b="1" dirty="0" smtClean="0">
              <a:solidFill>
                <a:srgbClr val="00B050"/>
              </a:solidFill>
            </a:endParaRPr>
          </a:p>
          <a:p>
            <a:pPr marL="0" indent="0">
              <a:buNone/>
            </a:pPr>
            <a:endParaRPr lang="en-GB" sz="3200" dirty="0" smtClean="0"/>
          </a:p>
          <a:p>
            <a:pPr marL="457200" lvl="1" indent="0">
              <a:buNone/>
            </a:pPr>
            <a:r>
              <a:rPr lang="en-GB" sz="3200" dirty="0" smtClean="0">
                <a:solidFill>
                  <a:schemeClr val="tx1"/>
                </a:solidFill>
              </a:rPr>
              <a:t>	</a:t>
            </a:r>
            <a:r>
              <a:rPr lang="en-GB" b="1" dirty="0" smtClean="0">
                <a:solidFill>
                  <a:schemeClr val="tx1"/>
                </a:solidFill>
              </a:rPr>
              <a:t>Age Friendly communities strategy</a:t>
            </a:r>
          </a:p>
          <a:p>
            <a:pPr lvl="2"/>
            <a:r>
              <a:rPr lang="en-GB" dirty="0" smtClean="0"/>
              <a:t>Housing and </a:t>
            </a:r>
            <a:r>
              <a:rPr lang="en-GB" dirty="0" smtClean="0"/>
              <a:t>Development</a:t>
            </a:r>
            <a:endParaRPr lang="en-GB" dirty="0" smtClean="0"/>
          </a:p>
          <a:p>
            <a:pPr lvl="2"/>
            <a:r>
              <a:rPr lang="en-GB" dirty="0" smtClean="0">
                <a:solidFill>
                  <a:schemeClr val="tx1"/>
                </a:solidFill>
              </a:rPr>
              <a:t>Communities</a:t>
            </a:r>
            <a:endParaRPr lang="en-GB" dirty="0" smtClean="0"/>
          </a:p>
          <a:p>
            <a:pPr marL="914400" lvl="2" indent="0">
              <a:buNone/>
            </a:pPr>
            <a:endParaRPr lang="en-GB" dirty="0" smtClean="0"/>
          </a:p>
          <a:p>
            <a:pPr marL="914400" lvl="2" indent="0">
              <a:buNone/>
            </a:pPr>
            <a:r>
              <a:rPr lang="en-GB" b="1" dirty="0" smtClean="0"/>
              <a:t>Clarion 55</a:t>
            </a:r>
          </a:p>
          <a:p>
            <a:pPr lvl="2"/>
            <a:r>
              <a:rPr lang="en-GB" dirty="0" smtClean="0"/>
              <a:t>The voice of our over-55 residents </a:t>
            </a:r>
          </a:p>
          <a:p>
            <a:pPr lvl="2"/>
            <a:endParaRPr lang="en-GB" dirty="0"/>
          </a:p>
          <a:p>
            <a:pPr marL="914400" lvl="2" indent="0">
              <a:buNone/>
            </a:pPr>
            <a:endParaRPr lang="en-GB" dirty="0"/>
          </a:p>
        </p:txBody>
      </p:sp>
    </p:spTree>
    <p:extLst>
      <p:ext uri="{BB962C8B-B14F-4D97-AF65-F5344CB8AC3E}">
        <p14:creationId xmlns:p14="http://schemas.microsoft.com/office/powerpoint/2010/main" val="1052101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398" y="523879"/>
            <a:ext cx="8037018" cy="984957"/>
          </a:xfrm>
        </p:spPr>
        <p:txBody>
          <a:bodyPr/>
          <a:lstStyle/>
          <a:p>
            <a:r>
              <a:rPr lang="en-GB" dirty="0" smtClean="0"/>
              <a:t>OUR POPULATION IS OLDER AND MORE FRAIL THAN EVER</a:t>
            </a:r>
            <a:endParaRPr lang="en-GB" dirty="0"/>
          </a:p>
        </p:txBody>
      </p:sp>
      <p:sp>
        <p:nvSpPr>
          <p:cNvPr id="7" name="TextBox 6"/>
          <p:cNvSpPr txBox="1"/>
          <p:nvPr/>
        </p:nvSpPr>
        <p:spPr>
          <a:xfrm>
            <a:off x="3187947" y="6550224"/>
            <a:ext cx="1206717" cy="253916"/>
          </a:xfrm>
          <a:prstGeom prst="rect">
            <a:avLst/>
          </a:prstGeom>
          <a:noFill/>
        </p:spPr>
        <p:txBody>
          <a:bodyPr wrap="square" rtlCol="0">
            <a:spAutoFit/>
          </a:bodyPr>
          <a:lstStyle/>
          <a:p>
            <a:r>
              <a:rPr lang="en-GB" sz="900" i="1" dirty="0" smtClean="0">
                <a:latin typeface="Century Gothic" panose="020B0502020202020204" pitchFamily="34" charset="0"/>
              </a:rPr>
              <a:t>(</a:t>
            </a:r>
            <a:r>
              <a:rPr lang="en-GB" sz="1050" dirty="0"/>
              <a:t>Age </a:t>
            </a:r>
            <a:r>
              <a:rPr lang="en-GB" sz="1050" dirty="0" smtClean="0"/>
              <a:t>UK 2017a)</a:t>
            </a:r>
            <a:endParaRPr lang="en-GB" sz="1050" dirty="0"/>
          </a:p>
        </p:txBody>
      </p:sp>
      <p:sp>
        <p:nvSpPr>
          <p:cNvPr id="51" name="Rectangle 50"/>
          <p:cNvSpPr/>
          <p:nvPr/>
        </p:nvSpPr>
        <p:spPr>
          <a:xfrm>
            <a:off x="5453705" y="5240121"/>
            <a:ext cx="3051261" cy="800219"/>
          </a:xfrm>
          <a:prstGeom prst="rect">
            <a:avLst/>
          </a:prstGeom>
        </p:spPr>
        <p:txBody>
          <a:bodyPr wrap="square">
            <a:spAutoFit/>
          </a:bodyPr>
          <a:lstStyle/>
          <a:p>
            <a:r>
              <a:rPr lang="en-GB" sz="1400" dirty="0" smtClean="0">
                <a:solidFill>
                  <a:schemeClr val="tx1">
                    <a:lumMod val="75000"/>
                    <a:lumOff val="25000"/>
                  </a:schemeClr>
                </a:solidFill>
                <a:latin typeface="Berlin Sans FB Demi" panose="020E0802020502020306" pitchFamily="34" charset="0"/>
              </a:rPr>
              <a:t>MORE OLDER PEOPLE WILL BE </a:t>
            </a:r>
            <a:r>
              <a:rPr lang="en-GB" dirty="0" smtClean="0">
                <a:solidFill>
                  <a:srgbClr val="17B5D0"/>
                </a:solidFill>
                <a:latin typeface="Berlin Sans FB Demi" panose="020E0802020502020306" pitchFamily="34" charset="0"/>
              </a:rPr>
              <a:t>LIVING WITH DISABILITY </a:t>
            </a:r>
          </a:p>
          <a:p>
            <a:r>
              <a:rPr lang="en-GB" sz="1400" dirty="0" smtClean="0">
                <a:solidFill>
                  <a:schemeClr val="tx1">
                    <a:lumMod val="75000"/>
                    <a:lumOff val="25000"/>
                  </a:schemeClr>
                </a:solidFill>
                <a:latin typeface="Berlin Sans FB Demi" panose="020E0802020502020306" pitchFamily="34" charset="0"/>
              </a:rPr>
              <a:t>BY 2035</a:t>
            </a:r>
            <a:endParaRPr lang="en-GB" sz="1400" dirty="0">
              <a:solidFill>
                <a:schemeClr val="tx1">
                  <a:lumMod val="75000"/>
                  <a:lumOff val="25000"/>
                </a:schemeClr>
              </a:solidFill>
              <a:latin typeface="Berlin Sans FB Demi" panose="020E0802020502020306" pitchFamily="34" charset="0"/>
            </a:endParaRPr>
          </a:p>
        </p:txBody>
      </p:sp>
      <p:pic>
        <p:nvPicPr>
          <p:cNvPr id="1031" name="Picture 7"/>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299" b="97959" l="2537" r="98097">
                        <a14:foregroundMark x1="14376" y1="71614" x2="14376" y2="71614"/>
                        <a14:foregroundMark x1="76956" y1="14657" x2="76956" y2="14657"/>
                      </a14:backgroundRemoval>
                    </a14:imgEffect>
                  </a14:imgLayer>
                </a14:imgProps>
              </a:ext>
              <a:ext uri="{28A0092B-C50C-407E-A947-70E740481C1C}">
                <a14:useLocalDpi xmlns:a14="http://schemas.microsoft.com/office/drawing/2010/main" val="0"/>
              </a:ext>
            </a:extLst>
          </a:blip>
          <a:srcRect/>
          <a:stretch>
            <a:fillRect/>
          </a:stretch>
        </p:blipFill>
        <p:spPr bwMode="auto">
          <a:xfrm>
            <a:off x="4860033" y="1124744"/>
            <a:ext cx="2708589" cy="4115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61" name="Chart 60"/>
          <p:cNvGraphicFramePr/>
          <p:nvPr>
            <p:extLst>
              <p:ext uri="{D42A27DB-BD31-4B8C-83A1-F6EECF244321}">
                <p14:modId xmlns:p14="http://schemas.microsoft.com/office/powerpoint/2010/main" val="869849524"/>
              </p:ext>
            </p:extLst>
          </p:nvPr>
        </p:nvGraphicFramePr>
        <p:xfrm>
          <a:off x="4572000" y="2805821"/>
          <a:ext cx="2639946" cy="2276164"/>
        </p:xfrm>
        <a:graphic>
          <a:graphicData uri="http://schemas.openxmlformats.org/drawingml/2006/chart">
            <c:chart xmlns:c="http://schemas.openxmlformats.org/drawingml/2006/chart" xmlns:r="http://schemas.openxmlformats.org/officeDocument/2006/relationships" r:id="rId4"/>
          </a:graphicData>
        </a:graphic>
      </p:graphicFrame>
      <p:sp>
        <p:nvSpPr>
          <p:cNvPr id="95" name="Rectangle 94"/>
          <p:cNvSpPr/>
          <p:nvPr/>
        </p:nvSpPr>
        <p:spPr>
          <a:xfrm>
            <a:off x="5569462" y="3925757"/>
            <a:ext cx="1289727" cy="584775"/>
          </a:xfrm>
          <a:prstGeom prst="rect">
            <a:avLst/>
          </a:prstGeom>
        </p:spPr>
        <p:txBody>
          <a:bodyPr wrap="square">
            <a:spAutoFit/>
          </a:bodyPr>
          <a:lstStyle/>
          <a:p>
            <a:r>
              <a:rPr lang="en-GB" sz="3200" b="1" dirty="0">
                <a:solidFill>
                  <a:schemeClr val="bg1"/>
                </a:solidFill>
                <a:latin typeface="Century Gothic" panose="020B0502020202020204" pitchFamily="34" charset="0"/>
              </a:rPr>
              <a:t>65% </a:t>
            </a:r>
          </a:p>
        </p:txBody>
      </p:sp>
      <p:cxnSp>
        <p:nvCxnSpPr>
          <p:cNvPr id="88" name="Straight Connector 87"/>
          <p:cNvCxnSpPr/>
          <p:nvPr/>
        </p:nvCxnSpPr>
        <p:spPr>
          <a:xfrm>
            <a:off x="0" y="1028733"/>
            <a:ext cx="9144000" cy="0"/>
          </a:xfrm>
          <a:prstGeom prst="line">
            <a:avLst/>
          </a:prstGeom>
          <a:ln w="28575">
            <a:solidFill>
              <a:srgbClr val="17B5D0"/>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4499992" y="1028733"/>
            <a:ext cx="36000" cy="5829267"/>
          </a:xfrm>
          <a:prstGeom prst="line">
            <a:avLst/>
          </a:prstGeom>
          <a:ln w="28575">
            <a:solidFill>
              <a:srgbClr val="17B5D0"/>
            </a:solidFill>
            <a:prstDash val="sysDash"/>
          </a:ln>
          <a:effectLst/>
        </p:spPr>
        <p:style>
          <a:lnRef idx="2">
            <a:schemeClr val="accent1"/>
          </a:lnRef>
          <a:fillRef idx="0">
            <a:schemeClr val="accent1"/>
          </a:fillRef>
          <a:effectRef idx="1">
            <a:schemeClr val="accent1"/>
          </a:effectRef>
          <a:fontRef idx="minor">
            <a:schemeClr val="tx1"/>
          </a:fontRef>
        </p:style>
      </p:cxnSp>
      <p:sp>
        <p:nvSpPr>
          <p:cNvPr id="90" name="TextBox 89"/>
          <p:cNvSpPr txBox="1"/>
          <p:nvPr/>
        </p:nvSpPr>
        <p:spPr>
          <a:xfrm>
            <a:off x="7901607" y="6515388"/>
            <a:ext cx="1206717" cy="253916"/>
          </a:xfrm>
          <a:prstGeom prst="rect">
            <a:avLst/>
          </a:prstGeom>
          <a:noFill/>
        </p:spPr>
        <p:txBody>
          <a:bodyPr wrap="square" rtlCol="0">
            <a:spAutoFit/>
          </a:bodyPr>
          <a:lstStyle/>
          <a:p>
            <a:r>
              <a:rPr lang="en-GB" sz="900" i="1" dirty="0" smtClean="0">
                <a:latin typeface="Century Gothic" panose="020B0502020202020204" pitchFamily="34" charset="0"/>
              </a:rPr>
              <a:t>(</a:t>
            </a:r>
            <a:r>
              <a:rPr lang="en-GB" sz="1050" dirty="0"/>
              <a:t>Age </a:t>
            </a:r>
            <a:r>
              <a:rPr lang="en-GB" sz="1050" dirty="0" smtClean="0"/>
              <a:t>UK 2017a)</a:t>
            </a:r>
            <a:endParaRPr lang="en-GB" sz="1050" dirty="0"/>
          </a:p>
        </p:txBody>
      </p:sp>
      <p:grpSp>
        <p:nvGrpSpPr>
          <p:cNvPr id="8" name="Group 7"/>
          <p:cNvGrpSpPr/>
          <p:nvPr/>
        </p:nvGrpSpPr>
        <p:grpSpPr>
          <a:xfrm>
            <a:off x="1115616" y="5637246"/>
            <a:ext cx="2376264" cy="961764"/>
            <a:chOff x="1331640" y="4165218"/>
            <a:chExt cx="2808312" cy="721323"/>
          </a:xfrm>
        </p:grpSpPr>
        <p:sp>
          <p:nvSpPr>
            <p:cNvPr id="4" name="Right Arrow 3"/>
            <p:cNvSpPr/>
            <p:nvPr/>
          </p:nvSpPr>
          <p:spPr>
            <a:xfrm>
              <a:off x="1331640" y="4165218"/>
              <a:ext cx="2808312" cy="721323"/>
            </a:xfrm>
            <a:prstGeom prst="rightArrow">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TextBox 4"/>
            <p:cNvSpPr txBox="1"/>
            <p:nvPr/>
          </p:nvSpPr>
          <p:spPr>
            <a:xfrm>
              <a:off x="1631071" y="4341213"/>
              <a:ext cx="1810904" cy="276999"/>
            </a:xfrm>
            <a:prstGeom prst="rect">
              <a:avLst/>
            </a:prstGeom>
            <a:noFill/>
          </p:spPr>
          <p:txBody>
            <a:bodyPr wrap="square" rtlCol="0">
              <a:spAutoFit/>
            </a:bodyPr>
            <a:lstStyle/>
            <a:p>
              <a:r>
                <a:rPr lang="en-GB" dirty="0" smtClean="0">
                  <a:solidFill>
                    <a:schemeClr val="bg1"/>
                  </a:solidFill>
                  <a:latin typeface="Berlin Sans FB Demi" panose="020E0802020502020306" pitchFamily="34" charset="0"/>
                </a:rPr>
                <a:t>49% </a:t>
              </a:r>
              <a:r>
                <a:rPr lang="en-GB" sz="1400" dirty="0" smtClean="0">
                  <a:solidFill>
                    <a:schemeClr val="bg1"/>
                  </a:solidFill>
                  <a:latin typeface="Berlin Sans FB Demi" panose="020E0802020502020306" pitchFamily="34" charset="0"/>
                </a:rPr>
                <a:t>INCREASE</a:t>
              </a:r>
              <a:endParaRPr lang="en-GB" sz="1400" dirty="0">
                <a:solidFill>
                  <a:schemeClr val="bg1"/>
                </a:solidFill>
                <a:latin typeface="Berlin Sans FB Demi" panose="020E0802020502020306" pitchFamily="34" charset="0"/>
              </a:endParaRPr>
            </a:p>
          </p:txBody>
        </p:sp>
      </p:grpSp>
      <p:grpSp>
        <p:nvGrpSpPr>
          <p:cNvPr id="10" name="Group 9"/>
          <p:cNvGrpSpPr/>
          <p:nvPr/>
        </p:nvGrpSpPr>
        <p:grpSpPr>
          <a:xfrm>
            <a:off x="61769" y="1918765"/>
            <a:ext cx="4332895" cy="3691380"/>
            <a:chOff x="61768" y="1308152"/>
            <a:chExt cx="4332895" cy="2768535"/>
          </a:xfrm>
        </p:grpSpPr>
        <p:pic>
          <p:nvPicPr>
            <p:cNvPr id="512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68" y="1769817"/>
              <a:ext cx="4332895" cy="215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755576" y="3795886"/>
              <a:ext cx="1152128" cy="276999"/>
            </a:xfrm>
            <a:prstGeom prst="rect">
              <a:avLst/>
            </a:prstGeom>
            <a:noFill/>
          </p:spPr>
          <p:txBody>
            <a:bodyPr wrap="square" rtlCol="0">
              <a:spAutoFit/>
            </a:bodyPr>
            <a:lstStyle/>
            <a:p>
              <a:r>
                <a:rPr lang="en-GB" b="1" dirty="0"/>
                <a:t>2015</a:t>
              </a:r>
            </a:p>
          </p:txBody>
        </p:sp>
        <p:sp>
          <p:nvSpPr>
            <p:cNvPr id="91" name="TextBox 90"/>
            <p:cNvSpPr txBox="1"/>
            <p:nvPr/>
          </p:nvSpPr>
          <p:spPr>
            <a:xfrm>
              <a:off x="2987824" y="3799688"/>
              <a:ext cx="1152128" cy="276999"/>
            </a:xfrm>
            <a:prstGeom prst="rect">
              <a:avLst/>
            </a:prstGeom>
            <a:noFill/>
          </p:spPr>
          <p:txBody>
            <a:bodyPr wrap="square" rtlCol="0">
              <a:spAutoFit/>
            </a:bodyPr>
            <a:lstStyle/>
            <a:p>
              <a:r>
                <a:rPr lang="en-GB" b="1" dirty="0" smtClean="0"/>
                <a:t>2035</a:t>
              </a:r>
              <a:endParaRPr lang="en-GB" b="1" dirty="0"/>
            </a:p>
          </p:txBody>
        </p:sp>
        <p:sp>
          <p:nvSpPr>
            <p:cNvPr id="6" name="Rectangle 5"/>
            <p:cNvSpPr/>
            <p:nvPr/>
          </p:nvSpPr>
          <p:spPr>
            <a:xfrm>
              <a:off x="611560" y="1940615"/>
              <a:ext cx="979755" cy="438581"/>
            </a:xfrm>
            <a:prstGeom prst="rect">
              <a:avLst/>
            </a:prstGeom>
          </p:spPr>
          <p:txBody>
            <a:bodyPr wrap="none">
              <a:spAutoFit/>
            </a:bodyPr>
            <a:lstStyle/>
            <a:p>
              <a:r>
                <a:rPr lang="en-GB" sz="3200" dirty="0" smtClean="0">
                  <a:solidFill>
                    <a:srgbClr val="17B5D0"/>
                  </a:solidFill>
                  <a:latin typeface="Berlin Sans FB Demi" panose="020E0802020502020306" pitchFamily="34" charset="0"/>
                </a:rPr>
                <a:t>9.7</a:t>
              </a:r>
              <a:r>
                <a:rPr lang="en-GB" sz="2400" dirty="0" smtClean="0">
                  <a:solidFill>
                    <a:srgbClr val="17B5D0"/>
                  </a:solidFill>
                  <a:latin typeface="Berlin Sans FB Demi" panose="020E0802020502020306" pitchFamily="34" charset="0"/>
                </a:rPr>
                <a:t>M</a:t>
              </a:r>
              <a:endParaRPr lang="en-GB" sz="2400" dirty="0">
                <a:solidFill>
                  <a:srgbClr val="17B5D0"/>
                </a:solidFill>
              </a:endParaRPr>
            </a:p>
          </p:txBody>
        </p:sp>
        <p:sp>
          <p:nvSpPr>
            <p:cNvPr id="92" name="Rectangle 91"/>
            <p:cNvSpPr/>
            <p:nvPr/>
          </p:nvSpPr>
          <p:spPr>
            <a:xfrm>
              <a:off x="2946024" y="1308152"/>
              <a:ext cx="1116011" cy="438581"/>
            </a:xfrm>
            <a:prstGeom prst="rect">
              <a:avLst/>
            </a:prstGeom>
          </p:spPr>
          <p:txBody>
            <a:bodyPr wrap="none">
              <a:spAutoFit/>
            </a:bodyPr>
            <a:lstStyle/>
            <a:p>
              <a:r>
                <a:rPr lang="en-GB" sz="3200" b="1" dirty="0" smtClean="0">
                  <a:solidFill>
                    <a:srgbClr val="17B5D0"/>
                  </a:solidFill>
                  <a:latin typeface="Berlin Sans FB Demi" panose="020E0802020502020306" pitchFamily="34" charset="0"/>
                </a:rPr>
                <a:t>14.5</a:t>
              </a:r>
              <a:r>
                <a:rPr lang="en-GB" sz="2400" dirty="0" smtClean="0">
                  <a:solidFill>
                    <a:srgbClr val="17B5D0"/>
                  </a:solidFill>
                  <a:latin typeface="Berlin Sans FB Demi" panose="020E0802020502020306" pitchFamily="34" charset="0"/>
                </a:rPr>
                <a:t>M</a:t>
              </a:r>
              <a:endParaRPr lang="en-GB" sz="2400" dirty="0">
                <a:solidFill>
                  <a:srgbClr val="17B5D0"/>
                </a:solidFill>
              </a:endParaRPr>
            </a:p>
          </p:txBody>
        </p:sp>
      </p:grpSp>
      <p:sp>
        <p:nvSpPr>
          <p:cNvPr id="9" name="TextBox 8"/>
          <p:cNvSpPr txBox="1"/>
          <p:nvPr/>
        </p:nvSpPr>
        <p:spPr>
          <a:xfrm>
            <a:off x="373433" y="1107561"/>
            <a:ext cx="3068543" cy="923330"/>
          </a:xfrm>
          <a:prstGeom prst="rect">
            <a:avLst/>
          </a:prstGeom>
          <a:noFill/>
        </p:spPr>
        <p:txBody>
          <a:bodyPr wrap="square" rtlCol="0">
            <a:spAutoFit/>
          </a:bodyPr>
          <a:lstStyle/>
          <a:p>
            <a:r>
              <a:rPr lang="en-GB" b="1" dirty="0">
                <a:solidFill>
                  <a:srgbClr val="002060"/>
                </a:solidFill>
                <a:latin typeface="Berlin Sans FB Demi" panose="020E0802020502020306" pitchFamily="34" charset="0"/>
              </a:rPr>
              <a:t>THE </a:t>
            </a:r>
            <a:r>
              <a:rPr lang="en-GB" b="1" dirty="0" smtClean="0">
                <a:solidFill>
                  <a:srgbClr val="002060"/>
                </a:solidFill>
                <a:latin typeface="Berlin Sans FB Demi" panose="020E0802020502020306" pitchFamily="34" charset="0"/>
              </a:rPr>
              <a:t>NUMBER OF PEOPLE AGED 65 AND OVER WILL RISE</a:t>
            </a:r>
            <a:endParaRPr lang="en-GB" sz="1400" b="1" dirty="0">
              <a:solidFill>
                <a:srgbClr val="002060"/>
              </a:solidFill>
              <a:latin typeface="Berlin Sans FB Demi" panose="020E0802020502020306" pitchFamily="34" charset="0"/>
            </a:endParaRPr>
          </a:p>
        </p:txBody>
      </p:sp>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07163" y="457327"/>
            <a:ext cx="835025"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9067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46D898-78E4-49FB-9926-D978F4D6AD53}"/>
              </a:ext>
            </a:extLst>
          </p:cNvPr>
          <p:cNvSpPr>
            <a:spLocks noGrp="1"/>
          </p:cNvSpPr>
          <p:nvPr>
            <p:ph type="title"/>
          </p:nvPr>
        </p:nvSpPr>
        <p:spPr/>
        <p:txBody>
          <a:bodyPr>
            <a:normAutofit/>
          </a:bodyPr>
          <a:lstStyle/>
          <a:p>
            <a:r>
              <a:rPr lang="en-GB" sz="4000" b="1" spc="-150" dirty="0" smtClean="0">
                <a:solidFill>
                  <a:srgbClr val="FF3399"/>
                </a:solidFill>
              </a:rPr>
              <a:t>Clarion context</a:t>
            </a:r>
            <a:endParaRPr lang="en-GB" sz="4000" b="1" dirty="0">
              <a:solidFill>
                <a:srgbClr val="FF3399"/>
              </a:solidFill>
            </a:endParaRPr>
          </a:p>
        </p:txBody>
      </p:sp>
      <p:sp>
        <p:nvSpPr>
          <p:cNvPr id="4" name="Slide Number Placeholder 3"/>
          <p:cNvSpPr>
            <a:spLocks noGrp="1"/>
          </p:cNvSpPr>
          <p:nvPr>
            <p:ph type="sldNum" sz="quarter" idx="4294967295"/>
          </p:nvPr>
        </p:nvSpPr>
        <p:spPr>
          <a:xfrm>
            <a:off x="8682718" y="6448656"/>
            <a:ext cx="334736" cy="365125"/>
          </a:xfrm>
          <a:prstGeom prst="rect">
            <a:avLst/>
          </a:prstGeom>
        </p:spPr>
        <p:txBody>
          <a:bodyPr/>
          <a:lstStyle/>
          <a:p>
            <a:fld id="{B6B15A0A-E701-4C40-81B6-34DDAA5B5F3F}" type="slidenum">
              <a:rPr lang="en-GB" smtClean="0"/>
              <a:pPr/>
              <a:t>4</a:t>
            </a:fld>
            <a:endParaRPr lang="en-GB"/>
          </a:p>
        </p:txBody>
      </p:sp>
      <p:pic>
        <p:nvPicPr>
          <p:cNvPr id="6395" name="Picture 2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435" y="1196752"/>
            <a:ext cx="2589791" cy="3500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442434" y="4737713"/>
            <a:ext cx="2589791" cy="1938992"/>
          </a:xfrm>
          <a:prstGeom prst="rect">
            <a:avLst/>
          </a:prstGeom>
          <a:noFill/>
        </p:spPr>
        <p:txBody>
          <a:bodyPr wrap="square" rtlCol="0">
            <a:spAutoFit/>
          </a:bodyPr>
          <a:lstStyle/>
          <a:p>
            <a:pPr algn="ctr"/>
            <a:r>
              <a:rPr lang="en-GB" sz="2400" spc="-150" dirty="0">
                <a:solidFill>
                  <a:schemeClr val="tx2"/>
                </a:solidFill>
              </a:rPr>
              <a:t>40,000 households where lead </a:t>
            </a:r>
            <a:r>
              <a:rPr lang="en-GB" sz="2400" spc="-150" dirty="0" smtClean="0">
                <a:solidFill>
                  <a:schemeClr val="tx2"/>
                </a:solidFill>
              </a:rPr>
              <a:t>tenant aged </a:t>
            </a:r>
            <a:r>
              <a:rPr lang="en-GB" sz="2400" spc="-150" dirty="0">
                <a:solidFill>
                  <a:schemeClr val="tx2"/>
                </a:solidFill>
              </a:rPr>
              <a:t>55</a:t>
            </a:r>
            <a:r>
              <a:rPr lang="en-GB" sz="2400" spc="-150" dirty="0" smtClean="0">
                <a:solidFill>
                  <a:schemeClr val="tx2"/>
                </a:solidFill>
              </a:rPr>
              <a:t>+ (out of approx. 125,000 households)</a:t>
            </a:r>
            <a:endParaRPr lang="en-GB" sz="2400" spc="-150" dirty="0">
              <a:solidFill>
                <a:schemeClr val="tx2"/>
              </a:solidFill>
            </a:endParaRPr>
          </a:p>
        </p:txBody>
      </p:sp>
      <p:sp>
        <p:nvSpPr>
          <p:cNvPr id="7" name="TextBox 6"/>
          <p:cNvSpPr txBox="1"/>
          <p:nvPr/>
        </p:nvSpPr>
        <p:spPr>
          <a:xfrm>
            <a:off x="3214048" y="1574660"/>
            <a:ext cx="5701352" cy="1200329"/>
          </a:xfrm>
          <a:prstGeom prst="rect">
            <a:avLst/>
          </a:prstGeom>
          <a:noFill/>
        </p:spPr>
        <p:txBody>
          <a:bodyPr wrap="square" rtlCol="0">
            <a:spAutoFit/>
          </a:bodyPr>
          <a:lstStyle/>
          <a:p>
            <a:pPr algn="l"/>
            <a:r>
              <a:rPr lang="en-GB" sz="4400" spc="-150" dirty="0" smtClean="0">
                <a:solidFill>
                  <a:schemeClr val="accent1"/>
                </a:solidFill>
              </a:rPr>
              <a:t>5</a:t>
            </a:r>
            <a:r>
              <a:rPr lang="en-GB" sz="4400" spc="-150" baseline="30000" dirty="0" smtClean="0">
                <a:solidFill>
                  <a:schemeClr val="accent1"/>
                </a:solidFill>
              </a:rPr>
              <a:t>th</a:t>
            </a:r>
            <a:r>
              <a:rPr lang="en-GB" sz="3600" spc="-150" dirty="0" smtClean="0">
                <a:solidFill>
                  <a:schemeClr val="accent1"/>
                </a:solidFill>
              </a:rPr>
              <a:t> </a:t>
            </a:r>
            <a:r>
              <a:rPr lang="en-GB" sz="2800" spc="-150" dirty="0" smtClean="0">
                <a:solidFill>
                  <a:schemeClr val="tx2"/>
                </a:solidFill>
              </a:rPr>
              <a:t>largest provider of housing for older people </a:t>
            </a:r>
            <a:endParaRPr lang="en-GB" sz="3600" spc="-150" dirty="0" smtClean="0">
              <a:solidFill>
                <a:schemeClr val="tx2"/>
              </a:solidFill>
            </a:endParaRPr>
          </a:p>
        </p:txBody>
      </p:sp>
      <p:sp>
        <p:nvSpPr>
          <p:cNvPr id="8" name="TextBox 7"/>
          <p:cNvSpPr txBox="1"/>
          <p:nvPr/>
        </p:nvSpPr>
        <p:spPr>
          <a:xfrm>
            <a:off x="3285700" y="2538484"/>
            <a:ext cx="5558051" cy="3539430"/>
          </a:xfrm>
          <a:prstGeom prst="rect">
            <a:avLst/>
          </a:prstGeom>
          <a:noFill/>
        </p:spPr>
        <p:txBody>
          <a:bodyPr wrap="square" rtlCol="0">
            <a:spAutoFit/>
          </a:bodyPr>
          <a:lstStyle/>
          <a:p>
            <a:pPr algn="l"/>
            <a:r>
              <a:rPr lang="en-GB" sz="2400" spc="-150" dirty="0" smtClean="0">
                <a:solidFill>
                  <a:schemeClr val="tx2"/>
                </a:solidFill>
              </a:rPr>
              <a:t>Of residents aged 55+:</a:t>
            </a:r>
          </a:p>
          <a:p>
            <a:pPr marL="457200" lvl="0" indent="-457200">
              <a:buFont typeface="Arial" panose="020B0604020202020204" pitchFamily="34" charset="0"/>
              <a:buChar char="•"/>
            </a:pPr>
            <a:r>
              <a:rPr lang="en-GB" sz="2400" dirty="0">
                <a:solidFill>
                  <a:schemeClr val="tx2"/>
                </a:solidFill>
              </a:rPr>
              <a:t>49% say they have a disability</a:t>
            </a:r>
          </a:p>
          <a:p>
            <a:pPr marL="457200" lvl="0" indent="-457200">
              <a:buFont typeface="Arial" panose="020B0604020202020204" pitchFamily="34" charset="0"/>
              <a:buChar char="•"/>
            </a:pPr>
            <a:r>
              <a:rPr lang="en-GB" sz="2400" dirty="0">
                <a:solidFill>
                  <a:schemeClr val="tx2"/>
                </a:solidFill>
              </a:rPr>
              <a:t>50% say they have a long standing health problem</a:t>
            </a:r>
          </a:p>
          <a:p>
            <a:pPr marL="457200" lvl="0" indent="-457200">
              <a:buFont typeface="Arial" panose="020B0604020202020204" pitchFamily="34" charset="0"/>
              <a:buChar char="•"/>
            </a:pPr>
            <a:r>
              <a:rPr lang="en-GB" sz="2400" dirty="0">
                <a:solidFill>
                  <a:schemeClr val="tx2"/>
                </a:solidFill>
              </a:rPr>
              <a:t>33% say they only have enough money for essentials</a:t>
            </a:r>
          </a:p>
          <a:p>
            <a:pPr marL="457200" lvl="0" indent="-457200">
              <a:buFont typeface="Arial" panose="020B0604020202020204" pitchFamily="34" charset="0"/>
              <a:buChar char="•"/>
            </a:pPr>
            <a:r>
              <a:rPr lang="en-GB" sz="2400" dirty="0">
                <a:solidFill>
                  <a:schemeClr val="tx2"/>
                </a:solidFill>
              </a:rPr>
              <a:t>57% live alone</a:t>
            </a:r>
          </a:p>
          <a:p>
            <a:pPr marL="457200" lvl="0" indent="-457200">
              <a:buFont typeface="Arial" panose="020B0604020202020204" pitchFamily="34" charset="0"/>
              <a:buChar char="•"/>
            </a:pPr>
            <a:r>
              <a:rPr lang="en-GB" sz="2400" dirty="0">
                <a:solidFill>
                  <a:schemeClr val="tx2"/>
                </a:solidFill>
              </a:rPr>
              <a:t>48% never use the internet</a:t>
            </a:r>
          </a:p>
          <a:p>
            <a:pPr algn="l"/>
            <a:endParaRPr lang="en-GB" sz="2800" spc="-150" dirty="0" smtClean="0">
              <a:solidFill>
                <a:schemeClr val="tx2"/>
              </a:solidFill>
            </a:endParaRP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08726" y="332656"/>
            <a:ext cx="835025"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94941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rgbClr val="FF3399"/>
                </a:solidFill>
              </a:rPr>
              <a:t>Project Bridge</a:t>
            </a:r>
            <a:endParaRPr lang="en-GB" sz="3600" b="1" dirty="0">
              <a:solidFill>
                <a:srgbClr val="FF3399"/>
              </a:solidFill>
            </a:endParaRPr>
          </a:p>
        </p:txBody>
      </p:sp>
      <p:sp>
        <p:nvSpPr>
          <p:cNvPr id="3" name="Content Placeholder 2"/>
          <p:cNvSpPr>
            <a:spLocks noGrp="1"/>
          </p:cNvSpPr>
          <p:nvPr>
            <p:ph idx="1"/>
          </p:nvPr>
        </p:nvSpPr>
        <p:spPr>
          <a:xfrm>
            <a:off x="382773" y="1666879"/>
            <a:ext cx="8473361" cy="4003819"/>
          </a:xfrm>
        </p:spPr>
        <p:txBody>
          <a:bodyPr>
            <a:normAutofit/>
          </a:bodyPr>
          <a:lstStyle/>
          <a:p>
            <a:pPr marL="0" indent="0" algn="ctr">
              <a:buNone/>
            </a:pPr>
            <a:r>
              <a:rPr lang="en-GB" sz="2800" dirty="0" smtClean="0"/>
              <a:t>Project Bridge was put in place to review all supported, retirement housing, and alarm services across the group and agree what the resident offer would be if they lived in an existing scheme, whether this was managed by Centra or the Housing Association</a:t>
            </a:r>
            <a:endParaRPr lang="en-GB" sz="2800" dirty="0"/>
          </a:p>
        </p:txBody>
      </p:sp>
      <p:sp>
        <p:nvSpPr>
          <p:cNvPr id="4" name="Date Placeholder 3"/>
          <p:cNvSpPr>
            <a:spLocks noGrp="1"/>
          </p:cNvSpPr>
          <p:nvPr>
            <p:ph type="dt" sz="half" idx="10"/>
          </p:nvPr>
        </p:nvSpPr>
        <p:spPr/>
        <p:txBody>
          <a:bodyPr/>
          <a:lstStyle/>
          <a:p>
            <a:fld id="{F8C9ED01-F500-284A-8317-DFD572439622}" type="datetime3">
              <a:rPr lang="en-GB" smtClean="0"/>
              <a:t>7 October, 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5</a:t>
            </a:fld>
            <a:endParaRPr lang="en-US"/>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2428" y="4919332"/>
            <a:ext cx="1698330" cy="105808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376" y="188640"/>
            <a:ext cx="835025"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9906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399" y="523880"/>
            <a:ext cx="8602142" cy="984957"/>
          </a:xfrm>
        </p:spPr>
        <p:txBody>
          <a:bodyPr>
            <a:normAutofit/>
          </a:bodyPr>
          <a:lstStyle/>
          <a:p>
            <a:r>
              <a:rPr lang="en-US" sz="3600" b="1" dirty="0">
                <a:solidFill>
                  <a:srgbClr val="FF3399"/>
                </a:solidFill>
              </a:rPr>
              <a:t>Clarion Futures</a:t>
            </a:r>
          </a:p>
        </p:txBody>
      </p:sp>
      <p:sp>
        <p:nvSpPr>
          <p:cNvPr id="3" name="Content Placeholder 2"/>
          <p:cNvSpPr>
            <a:spLocks noGrp="1"/>
          </p:cNvSpPr>
          <p:nvPr>
            <p:ph idx="1"/>
          </p:nvPr>
        </p:nvSpPr>
        <p:spPr>
          <a:xfrm>
            <a:off x="279398" y="1246599"/>
            <a:ext cx="8165819" cy="4961168"/>
          </a:xfrm>
        </p:spPr>
        <p:txBody>
          <a:bodyPr>
            <a:noAutofit/>
          </a:bodyPr>
          <a:lstStyle/>
          <a:p>
            <a:pPr marL="0" indent="0">
              <a:buNone/>
            </a:pPr>
            <a:endParaRPr lang="en-GB" sz="2400" b="1" dirty="0" smtClean="0">
              <a:solidFill>
                <a:srgbClr val="00B050"/>
              </a:solidFill>
            </a:endParaRPr>
          </a:p>
          <a:p>
            <a:pPr marL="0" indent="0">
              <a:buNone/>
            </a:pPr>
            <a:r>
              <a:rPr lang="en-GB" sz="2400" b="1" dirty="0" smtClean="0">
                <a:solidFill>
                  <a:srgbClr val="00B050"/>
                </a:solidFill>
              </a:rPr>
              <a:t>Social </a:t>
            </a:r>
            <a:r>
              <a:rPr lang="en-GB" sz="2400" b="1" dirty="0">
                <a:solidFill>
                  <a:srgbClr val="00B050"/>
                </a:solidFill>
              </a:rPr>
              <a:t>purpose </a:t>
            </a:r>
            <a:r>
              <a:rPr lang="en-GB" sz="2400" b="1" dirty="0">
                <a:solidFill>
                  <a:schemeClr val="tx1"/>
                </a:solidFill>
              </a:rPr>
              <a:t>is at the heart of Clarion Housing Group</a:t>
            </a:r>
          </a:p>
          <a:p>
            <a:pPr marL="342900" indent="-342900"/>
            <a:endParaRPr lang="en-GB" sz="2400" b="1" dirty="0">
              <a:solidFill>
                <a:schemeClr val="tx1"/>
              </a:solidFill>
            </a:endParaRPr>
          </a:p>
          <a:p>
            <a:pPr marL="0" indent="0">
              <a:buNone/>
            </a:pPr>
            <a:r>
              <a:rPr lang="en-GB" sz="2400" b="1" dirty="0">
                <a:solidFill>
                  <a:schemeClr val="tx1"/>
                </a:solidFill>
              </a:rPr>
              <a:t>Clarion Futures </a:t>
            </a:r>
            <a:r>
              <a:rPr lang="en-GB" sz="2400" b="1" dirty="0" smtClean="0">
                <a:solidFill>
                  <a:schemeClr val="tx1"/>
                </a:solidFill>
              </a:rPr>
              <a:t>provide national </a:t>
            </a:r>
            <a:r>
              <a:rPr lang="en-GB" sz="2400" b="1" dirty="0">
                <a:solidFill>
                  <a:schemeClr val="tx1"/>
                </a:solidFill>
              </a:rPr>
              <a:t>services to </a:t>
            </a:r>
            <a:r>
              <a:rPr lang="en-GB" sz="2400" b="1" u="sng" dirty="0">
                <a:solidFill>
                  <a:schemeClr val="tx1"/>
                </a:solidFill>
              </a:rPr>
              <a:t>all</a:t>
            </a:r>
            <a:r>
              <a:rPr lang="en-GB" sz="2400" b="1" dirty="0">
                <a:solidFill>
                  <a:schemeClr val="tx1"/>
                </a:solidFill>
              </a:rPr>
              <a:t> residents and people living in our </a:t>
            </a:r>
            <a:r>
              <a:rPr lang="en-GB" sz="2400" b="1" dirty="0" smtClean="0">
                <a:solidFill>
                  <a:schemeClr val="tx1"/>
                </a:solidFill>
              </a:rPr>
              <a:t>communities;</a:t>
            </a:r>
            <a:endParaRPr lang="en-GB" sz="2400" b="1" dirty="0">
              <a:solidFill>
                <a:schemeClr val="tx1"/>
              </a:solidFill>
            </a:endParaRPr>
          </a:p>
          <a:p>
            <a:pPr marL="0" indent="0" algn="ctr">
              <a:buNone/>
            </a:pPr>
            <a:endParaRPr lang="en-GB" sz="2400" i="1" dirty="0"/>
          </a:p>
          <a:p>
            <a:pPr marL="285750"/>
            <a:r>
              <a:rPr lang="en-GB" sz="1800" b="1" u="sng" dirty="0">
                <a:solidFill>
                  <a:srgbClr val="FF3399"/>
                </a:solidFill>
              </a:rPr>
              <a:t>Jobs &amp; Training </a:t>
            </a:r>
            <a:r>
              <a:rPr lang="en-GB" sz="1800" b="1" dirty="0">
                <a:solidFill>
                  <a:srgbClr val="17B5D0"/>
                </a:solidFill>
              </a:rPr>
              <a:t>– </a:t>
            </a:r>
            <a:r>
              <a:rPr lang="en-GB" sz="1800" dirty="0">
                <a:solidFill>
                  <a:schemeClr val="tx1"/>
                </a:solidFill>
              </a:rPr>
              <a:t>helps people into work &amp; training including apprenticeships</a:t>
            </a:r>
          </a:p>
          <a:p>
            <a:pPr marL="285750"/>
            <a:endParaRPr lang="en-GB" sz="900" dirty="0">
              <a:solidFill>
                <a:srgbClr val="17B5D0"/>
              </a:solidFill>
            </a:endParaRPr>
          </a:p>
          <a:p>
            <a:pPr marL="285750"/>
            <a:r>
              <a:rPr lang="en-GB" sz="1800" b="1" u="sng" dirty="0">
                <a:solidFill>
                  <a:srgbClr val="FF3399"/>
                </a:solidFill>
              </a:rPr>
              <a:t>Money &amp; Digital </a:t>
            </a:r>
            <a:r>
              <a:rPr lang="en-GB" sz="1800" b="1" dirty="0">
                <a:solidFill>
                  <a:srgbClr val="C4CF30"/>
                </a:solidFill>
              </a:rPr>
              <a:t>– </a:t>
            </a:r>
            <a:r>
              <a:rPr lang="en-GB" sz="1800" dirty="0">
                <a:solidFill>
                  <a:schemeClr val="tx1"/>
                </a:solidFill>
              </a:rPr>
              <a:t>supports residents with money and energy problems and improving their digital skills</a:t>
            </a:r>
          </a:p>
          <a:p>
            <a:pPr marL="285750"/>
            <a:endParaRPr lang="en-GB" sz="1000" dirty="0">
              <a:solidFill>
                <a:srgbClr val="C4CF30"/>
              </a:solidFill>
            </a:endParaRPr>
          </a:p>
          <a:p>
            <a:pPr marL="285750"/>
            <a:r>
              <a:rPr lang="en-GB" sz="1800" b="1" u="sng" dirty="0">
                <a:solidFill>
                  <a:srgbClr val="FF3399"/>
                </a:solidFill>
              </a:rPr>
              <a:t>Communities</a:t>
            </a:r>
            <a:r>
              <a:rPr lang="en-GB" sz="1800" b="1" dirty="0">
                <a:solidFill>
                  <a:srgbClr val="17B5D0"/>
                </a:solidFill>
              </a:rPr>
              <a:t> </a:t>
            </a:r>
            <a:r>
              <a:rPr lang="en-GB" sz="1800" b="1" dirty="0">
                <a:solidFill>
                  <a:srgbClr val="D5597F"/>
                </a:solidFill>
              </a:rPr>
              <a:t>– </a:t>
            </a:r>
            <a:r>
              <a:rPr lang="en-GB" sz="1800" dirty="0">
                <a:solidFill>
                  <a:schemeClr val="tx1"/>
                </a:solidFill>
              </a:rPr>
              <a:t>improves Clarion communities and supports our young people </a:t>
            </a:r>
          </a:p>
          <a:p>
            <a:pPr marL="123750" indent="0">
              <a:buNone/>
            </a:pPr>
            <a:endParaRPr lang="en-GB" sz="1800" dirty="0" smtClean="0">
              <a:solidFill>
                <a:srgbClr val="D5597F"/>
              </a:solidFill>
            </a:endParaRPr>
          </a:p>
          <a:p>
            <a:pPr marL="285750"/>
            <a:r>
              <a:rPr lang="en-GB" sz="1800" b="1" u="sng" dirty="0" smtClean="0">
                <a:solidFill>
                  <a:srgbClr val="FF3399"/>
                </a:solidFill>
              </a:rPr>
              <a:t>Strategic Partnerships and Projects </a:t>
            </a:r>
            <a:r>
              <a:rPr lang="en-GB" sz="1800" dirty="0" smtClean="0">
                <a:solidFill>
                  <a:srgbClr val="00B050"/>
                </a:solidFill>
              </a:rPr>
              <a:t>–</a:t>
            </a:r>
            <a:r>
              <a:rPr lang="en-GB" sz="1800" dirty="0" smtClean="0">
                <a:solidFill>
                  <a:schemeClr val="tx1"/>
                </a:solidFill>
              </a:rPr>
              <a:t> focus on social value, volunteering and grants</a:t>
            </a:r>
            <a:endParaRPr lang="en-US" sz="1800" dirty="0">
              <a:solidFill>
                <a:schemeClr val="tx1"/>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234683"/>
            <a:ext cx="833667" cy="1451957"/>
          </a:xfrm>
          <a:prstGeom prst="rect">
            <a:avLst/>
          </a:prstGeom>
        </p:spPr>
      </p:pic>
    </p:spTree>
    <p:extLst>
      <p:ext uri="{BB962C8B-B14F-4D97-AF65-F5344CB8AC3E}">
        <p14:creationId xmlns:p14="http://schemas.microsoft.com/office/powerpoint/2010/main" val="1047152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399" y="523880"/>
            <a:ext cx="8602142" cy="984957"/>
          </a:xfrm>
        </p:spPr>
        <p:txBody>
          <a:bodyPr>
            <a:normAutofit/>
          </a:bodyPr>
          <a:lstStyle/>
          <a:p>
            <a:r>
              <a:rPr lang="en-US" sz="3200" b="1" dirty="0" smtClean="0">
                <a:solidFill>
                  <a:srgbClr val="D5597F"/>
                </a:solidFill>
              </a:rPr>
              <a:t>Emergent themes…</a:t>
            </a:r>
            <a:endParaRPr lang="en-US" sz="3200" b="1" dirty="0">
              <a:solidFill>
                <a:srgbClr val="D5597F"/>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234683"/>
            <a:ext cx="833667" cy="1451957"/>
          </a:xfrm>
          <a:prstGeom prst="rect">
            <a:avLst/>
          </a:prstGeom>
        </p:spPr>
      </p:pic>
      <p:sp>
        <p:nvSpPr>
          <p:cNvPr id="3" name="TextBox 2"/>
          <p:cNvSpPr txBox="1"/>
          <p:nvPr/>
        </p:nvSpPr>
        <p:spPr>
          <a:xfrm>
            <a:off x="683568" y="1412776"/>
            <a:ext cx="6120680" cy="369332"/>
          </a:xfrm>
          <a:prstGeom prst="rect">
            <a:avLst/>
          </a:prstGeom>
          <a:noFill/>
        </p:spPr>
        <p:txBody>
          <a:bodyPr wrap="square" rtlCol="0">
            <a:spAutoFit/>
          </a:bodyPr>
          <a:lstStyle/>
          <a:p>
            <a:r>
              <a:rPr lang="en-GB" dirty="0" smtClean="0"/>
              <a:t>- </a:t>
            </a:r>
            <a:endParaRPr lang="en-GB" dirty="0"/>
          </a:p>
        </p:txBody>
      </p:sp>
      <p:sp>
        <p:nvSpPr>
          <p:cNvPr id="5" name="TextBox 4"/>
          <p:cNvSpPr txBox="1"/>
          <p:nvPr/>
        </p:nvSpPr>
        <p:spPr>
          <a:xfrm>
            <a:off x="708542" y="1597442"/>
            <a:ext cx="7607874" cy="4524315"/>
          </a:xfrm>
          <a:prstGeom prst="rect">
            <a:avLst/>
          </a:prstGeom>
          <a:noFill/>
        </p:spPr>
        <p:txBody>
          <a:bodyPr wrap="square" rtlCol="0">
            <a:spAutoFit/>
          </a:bodyPr>
          <a:lstStyle/>
          <a:p>
            <a:pPr marL="285750" indent="-285750">
              <a:buFontTx/>
              <a:buChar char="-"/>
            </a:pPr>
            <a:r>
              <a:rPr lang="en-GB" sz="3200" b="1" dirty="0" smtClean="0"/>
              <a:t>Digital inclusion</a:t>
            </a:r>
          </a:p>
          <a:p>
            <a:endParaRPr lang="en-GB" sz="3200" b="1" dirty="0" smtClean="0"/>
          </a:p>
          <a:p>
            <a:pPr marL="285750" indent="-285750">
              <a:buFontTx/>
              <a:buChar char="-"/>
            </a:pPr>
            <a:r>
              <a:rPr lang="en-GB" sz="3200" b="1" dirty="0" smtClean="0"/>
              <a:t>Isolation and Loneliness</a:t>
            </a:r>
          </a:p>
          <a:p>
            <a:pPr marL="285750" indent="-285750">
              <a:buFontTx/>
              <a:buChar char="-"/>
            </a:pPr>
            <a:endParaRPr lang="en-GB" sz="3200" b="1" dirty="0" smtClean="0"/>
          </a:p>
          <a:p>
            <a:pPr marL="285750" indent="-285750">
              <a:buFontTx/>
              <a:buChar char="-"/>
            </a:pPr>
            <a:r>
              <a:rPr lang="en-GB" sz="3200" b="1" dirty="0" smtClean="0"/>
              <a:t>Health and Wellbeing</a:t>
            </a:r>
          </a:p>
          <a:p>
            <a:pPr marL="285750" indent="-285750">
              <a:buFontTx/>
              <a:buChar char="-"/>
            </a:pPr>
            <a:endParaRPr lang="en-GB" sz="3200" b="1" dirty="0" smtClean="0"/>
          </a:p>
          <a:p>
            <a:pPr marL="285750" indent="-285750">
              <a:buFontTx/>
              <a:buChar char="-"/>
            </a:pPr>
            <a:r>
              <a:rPr lang="en-GB" sz="3200" b="1" dirty="0" smtClean="0"/>
              <a:t>Employment</a:t>
            </a:r>
          </a:p>
          <a:p>
            <a:pPr marL="285750" indent="-285750">
              <a:buFontTx/>
              <a:buChar char="-"/>
            </a:pPr>
            <a:endParaRPr lang="en-GB" sz="3200" b="1" dirty="0" smtClean="0"/>
          </a:p>
          <a:p>
            <a:pPr marL="285750" indent="-285750">
              <a:buFontTx/>
              <a:buChar char="-"/>
            </a:pPr>
            <a:r>
              <a:rPr lang="en-GB" sz="3200" b="1" dirty="0" smtClean="0"/>
              <a:t>Intergenerational connections</a:t>
            </a:r>
          </a:p>
        </p:txBody>
      </p:sp>
    </p:spTree>
    <p:extLst>
      <p:ext uri="{BB962C8B-B14F-4D97-AF65-F5344CB8AC3E}">
        <p14:creationId xmlns:p14="http://schemas.microsoft.com/office/powerpoint/2010/main" val="727763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solidFill>
                  <a:srgbClr val="FF3399"/>
                </a:solidFill>
              </a:rPr>
              <a:t>Some of our projects</a:t>
            </a:r>
            <a:endParaRPr lang="en-GB" sz="3200" b="1" dirty="0">
              <a:solidFill>
                <a:srgbClr val="FF3399"/>
              </a:solidFill>
            </a:endParaRPr>
          </a:p>
        </p:txBody>
      </p:sp>
      <p:sp>
        <p:nvSpPr>
          <p:cNvPr id="3" name="Content Placeholder 2"/>
          <p:cNvSpPr>
            <a:spLocks noGrp="1"/>
          </p:cNvSpPr>
          <p:nvPr>
            <p:ph idx="1"/>
          </p:nvPr>
        </p:nvSpPr>
        <p:spPr/>
        <p:txBody>
          <a:bodyPr>
            <a:normAutofit fontScale="47500" lnSpcReduction="20000"/>
          </a:bodyPr>
          <a:lstStyle/>
          <a:p>
            <a:r>
              <a:rPr lang="en-GB" sz="3800" b="1" dirty="0" smtClean="0"/>
              <a:t>Dementia Awareness training for all staff</a:t>
            </a:r>
          </a:p>
          <a:p>
            <a:pPr marL="0" indent="0">
              <a:buNone/>
            </a:pPr>
            <a:endParaRPr lang="en-GB" sz="3800" b="1" dirty="0" smtClean="0"/>
          </a:p>
          <a:p>
            <a:r>
              <a:rPr lang="en-GB" sz="3800" b="1" dirty="0" smtClean="0"/>
              <a:t>Innovation Labs</a:t>
            </a:r>
          </a:p>
          <a:p>
            <a:pPr lvl="1"/>
            <a:r>
              <a:rPr lang="en-GB" sz="3400" dirty="0" smtClean="0"/>
              <a:t>Developing innovative solutions for an ageing population</a:t>
            </a:r>
          </a:p>
          <a:p>
            <a:endParaRPr lang="en-GB" sz="3800" b="1" dirty="0"/>
          </a:p>
          <a:p>
            <a:r>
              <a:rPr lang="en-GB" sz="3800" b="1" dirty="0" smtClean="0"/>
              <a:t>Jobs and Training support</a:t>
            </a:r>
          </a:p>
          <a:p>
            <a:endParaRPr lang="en-GB" sz="3800" dirty="0"/>
          </a:p>
          <a:p>
            <a:r>
              <a:rPr lang="en-GB" sz="3800" b="1" dirty="0" smtClean="0"/>
              <a:t>Money and digital support</a:t>
            </a:r>
          </a:p>
          <a:p>
            <a:pPr lvl="1"/>
            <a:r>
              <a:rPr lang="en-GB" sz="3200" dirty="0" smtClean="0"/>
              <a:t>Food poverty</a:t>
            </a:r>
          </a:p>
          <a:p>
            <a:pPr lvl="1"/>
            <a:r>
              <a:rPr lang="en-GB" sz="3200" dirty="0" smtClean="0"/>
              <a:t>Digital Inclusion</a:t>
            </a:r>
          </a:p>
          <a:p>
            <a:pPr lvl="1"/>
            <a:r>
              <a:rPr lang="en-GB" sz="3200" dirty="0" smtClean="0"/>
              <a:t>Welfare support</a:t>
            </a:r>
          </a:p>
          <a:p>
            <a:endParaRPr lang="en-GB" sz="3800" dirty="0"/>
          </a:p>
          <a:p>
            <a:r>
              <a:rPr lang="en-GB" sz="3800" b="1" dirty="0" smtClean="0"/>
              <a:t>Communities-based projects</a:t>
            </a:r>
          </a:p>
          <a:p>
            <a:pPr lvl="1"/>
            <a:r>
              <a:rPr lang="en-GB" sz="3200" dirty="0" smtClean="0"/>
              <a:t>Dementia cafes</a:t>
            </a:r>
          </a:p>
          <a:p>
            <a:pPr lvl="1"/>
            <a:r>
              <a:rPr lang="en-GB" sz="3200" dirty="0" smtClean="0"/>
              <a:t>Dementia maths</a:t>
            </a:r>
          </a:p>
          <a:p>
            <a:pPr lvl="1"/>
            <a:r>
              <a:rPr lang="en-GB" sz="3200" dirty="0" smtClean="0"/>
              <a:t>Physical activities</a:t>
            </a:r>
          </a:p>
          <a:p>
            <a:pPr lvl="1"/>
            <a:endParaRPr lang="en-GB" b="1" dirty="0">
              <a:solidFill>
                <a:prstClr val="black"/>
              </a:solidFill>
            </a:endParaRPr>
          </a:p>
          <a:p>
            <a:pPr marL="457200" lvl="1" indent="0">
              <a:buNone/>
            </a:pPr>
            <a:endParaRPr lang="en-GB" dirty="0" smtClean="0"/>
          </a:p>
          <a:p>
            <a:pPr marL="457200" lvl="1" indent="0">
              <a:buNone/>
            </a:pPr>
            <a:endParaRPr lang="en-GB" dirty="0"/>
          </a:p>
          <a:p>
            <a:pPr marL="457200" lvl="1" indent="0">
              <a:buNone/>
            </a:pPr>
            <a:endParaRPr lang="en-GB"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476672"/>
            <a:ext cx="835025"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7339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3399"/>
                </a:solidFill>
              </a:rPr>
              <a:t>Clarion55</a:t>
            </a:r>
            <a:endParaRPr lang="en-GB" dirty="0">
              <a:solidFill>
                <a:srgbClr val="FF3399"/>
              </a:solidFill>
            </a:endParaRPr>
          </a:p>
        </p:txBody>
      </p:sp>
      <p:sp>
        <p:nvSpPr>
          <p:cNvPr id="3" name="Content Placeholder 2"/>
          <p:cNvSpPr>
            <a:spLocks noGrp="1"/>
          </p:cNvSpPr>
          <p:nvPr>
            <p:ph idx="1"/>
          </p:nvPr>
        </p:nvSpPr>
        <p:spPr>
          <a:xfrm>
            <a:off x="457200" y="1600200"/>
            <a:ext cx="8229600" cy="5069160"/>
          </a:xfrm>
        </p:spPr>
        <p:txBody>
          <a:bodyPr>
            <a:normAutofit fontScale="85000" lnSpcReduction="20000"/>
          </a:bodyPr>
          <a:lstStyle/>
          <a:p>
            <a:pPr marL="0" indent="0">
              <a:buNone/>
            </a:pPr>
            <a:r>
              <a:rPr lang="en-GB" dirty="0" smtClean="0"/>
              <a:t>A national voice for our over-55 residents…</a:t>
            </a:r>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a:buFontTx/>
              <a:buChar char="-"/>
            </a:pPr>
            <a:r>
              <a:rPr lang="en-GB" dirty="0" smtClean="0"/>
              <a:t>Monthly meetings</a:t>
            </a:r>
          </a:p>
          <a:p>
            <a:pPr>
              <a:buFontTx/>
              <a:buChar char="-"/>
            </a:pPr>
            <a:r>
              <a:rPr lang="en-GB" dirty="0" smtClean="0"/>
              <a:t>3 priorities</a:t>
            </a:r>
          </a:p>
          <a:p>
            <a:pPr>
              <a:buFontTx/>
              <a:buChar char="-"/>
            </a:pPr>
            <a:r>
              <a:rPr lang="en-GB" dirty="0" smtClean="0"/>
              <a:t>Buddies in the business</a:t>
            </a:r>
          </a:p>
          <a:p>
            <a:pPr>
              <a:buFontTx/>
              <a:buChar char="-"/>
            </a:pPr>
            <a:r>
              <a:rPr lang="en-GB" dirty="0" smtClean="0"/>
              <a:t>Attending events</a:t>
            </a:r>
          </a:p>
          <a:p>
            <a:pPr>
              <a:buFontTx/>
              <a:buChar char="-"/>
            </a:pPr>
            <a:r>
              <a:rPr lang="en-GB" dirty="0" smtClean="0"/>
              <a:t>Working with National Ambassadors</a:t>
            </a:r>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2360" y="404664"/>
            <a:ext cx="835025"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descr="X:\Commercial and Charitable Services\COMMUNITY INVESTIMENT\COMMUNITIES 2018\Older People and Isolation\Clarion 55\photos\Clarion Ambassadors-7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27984" y="2348880"/>
            <a:ext cx="3140968" cy="3140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679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D2CA70CA811A4C9F18DA57CEC52A38" ma:contentTypeVersion="10" ma:contentTypeDescription="Create a new document." ma:contentTypeScope="" ma:versionID="eb77b47be9ce329ef3243f76179df2e3">
  <xsd:schema xmlns:xsd="http://www.w3.org/2001/XMLSchema" xmlns:xs="http://www.w3.org/2001/XMLSchema" xmlns:p="http://schemas.microsoft.com/office/2006/metadata/properties" xmlns:ns2="3e6cab67-71e1-43fe-bf44-962cf23444a2" xmlns:ns3="22d97ed3-d2a5-4c55-aaa9-0f8d366c11e6" targetNamespace="http://schemas.microsoft.com/office/2006/metadata/properties" ma:root="true" ma:fieldsID="ce6cdf38a8f1a12195fb6d39bc502dfe" ns2:_="" ns3:_="">
    <xsd:import namespace="3e6cab67-71e1-43fe-bf44-962cf23444a2"/>
    <xsd:import namespace="22d97ed3-d2a5-4c55-aaa9-0f8d366c11e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6cab67-71e1-43fe-bf44-962cf23444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2d97ed3-d2a5-4c55-aaa9-0f8d366c11e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0537165-C1AE-414D-891A-89245DDD157D}"/>
</file>

<file path=customXml/itemProps2.xml><?xml version="1.0" encoding="utf-8"?>
<ds:datastoreItem xmlns:ds="http://schemas.openxmlformats.org/officeDocument/2006/customXml" ds:itemID="{22ECE278-A8ED-49EB-987D-ABBF8E0599FA}"/>
</file>

<file path=customXml/itemProps3.xml><?xml version="1.0" encoding="utf-8"?>
<ds:datastoreItem xmlns:ds="http://schemas.openxmlformats.org/officeDocument/2006/customXml" ds:itemID="{777168A0-9E1E-49BE-941E-1C0CF6216FC3}"/>
</file>

<file path=docProps/app.xml><?xml version="1.0" encoding="utf-8"?>
<Properties xmlns="http://schemas.openxmlformats.org/officeDocument/2006/extended-properties" xmlns:vt="http://schemas.openxmlformats.org/officeDocument/2006/docPropsVTypes">
  <TotalTime>87</TotalTime>
  <Words>405</Words>
  <Application>Microsoft Office PowerPoint</Application>
  <PresentationFormat>On-screen Show (4:3)</PresentationFormat>
  <Paragraphs>113</Paragraphs>
  <Slides>11</Slides>
  <Notes>7</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Age Friendly Communities</vt:lpstr>
      <vt:lpstr>OUR POPULATION IS OLDER AND MORE FRAIL THAN EVER</vt:lpstr>
      <vt:lpstr>Clarion context</vt:lpstr>
      <vt:lpstr>Project Bridge</vt:lpstr>
      <vt:lpstr>Clarion Futures</vt:lpstr>
      <vt:lpstr>Emergent themes…</vt:lpstr>
      <vt:lpstr>Some of our projects</vt:lpstr>
      <vt:lpstr>Clarion55</vt:lpstr>
      <vt:lpstr>Noel Da Silva</vt:lpstr>
      <vt:lpstr>PowerPoint Presentation</vt:lpstr>
    </vt:vector>
  </TitlesOfParts>
  <Company>Affinity Sutton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Mitton</dc:creator>
  <cp:lastModifiedBy>Sarah Mitton</cp:lastModifiedBy>
  <cp:revision>6</cp:revision>
  <dcterms:created xsi:type="dcterms:W3CDTF">2019-09-02T06:32:53Z</dcterms:created>
  <dcterms:modified xsi:type="dcterms:W3CDTF">2019-10-07T14:21:12Z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0x01010037D2CA70CA811A4C9F18DA57CEC52A38</vt:lpwstr>
  </property>
</Properties>
</file>