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304" r:id="rId6"/>
    <p:sldId id="305" r:id="rId7"/>
    <p:sldId id="306" r:id="rId8"/>
    <p:sldId id="313" r:id="rId9"/>
    <p:sldId id="283" r:id="rId10"/>
    <p:sldId id="312" r:id="rId11"/>
    <p:sldId id="292" r:id="rId12"/>
    <p:sldId id="314" r:id="rId13"/>
    <p:sldId id="293" r:id="rId14"/>
    <p:sldId id="295" r:id="rId15"/>
    <p:sldId id="296" r:id="rId16"/>
    <p:sldId id="297" r:id="rId17"/>
    <p:sldId id="285" r:id="rId18"/>
    <p:sldId id="278" r:id="rId19"/>
    <p:sldId id="310" r:id="rId20"/>
    <p:sldId id="311" r:id="rId21"/>
    <p:sldId id="266" r:id="rId22"/>
    <p:sldId id="267" r:id="rId23"/>
    <p:sldId id="303" r:id="rId24"/>
    <p:sldId id="307" r:id="rId25"/>
    <p:sldId id="315" r:id="rId26"/>
    <p:sldId id="3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Hicks" initials="WH" lastIdx="1" clrIdx="0">
    <p:extLst>
      <p:ext uri="{19B8F6BF-5375-455C-9EA6-DF929625EA0E}">
        <p15:presenceInfo xmlns:p15="http://schemas.microsoft.com/office/powerpoint/2012/main" userId="Wendy Hick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8T11:18:57.85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75686-3FA9-4AAF-A8C9-98174C4D47BF}" type="datetimeFigureOut">
              <a:rPr lang="en-GB" smtClean="0"/>
              <a:t>14/10/2019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31C82-A844-48D5-9203-51F65A196764}" type="slidenum">
              <a:rPr lang="en-GB" smtClean="0"/>
              <a:t>‹#›</a:t>
            </a:fld>
            <a:endParaRPr lang="en-GB"/>
          </a:p>
        </p:txBody>
      </p:sp>
    </p:spTree>
    <p:extLst>
      <p:ext uri="{BB962C8B-B14F-4D97-AF65-F5344CB8AC3E}">
        <p14:creationId xmlns:p14="http://schemas.microsoft.com/office/powerpoint/2010/main" val="130122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726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£1m</a:t>
            </a:r>
          </a:p>
        </p:txBody>
      </p:sp>
      <p:sp>
        <p:nvSpPr>
          <p:cNvPr id="4" name="Slide Number Placeholder 3"/>
          <p:cNvSpPr>
            <a:spLocks noGrp="1"/>
          </p:cNvSpPr>
          <p:nvPr>
            <p:ph type="sldNum" sz="quarter" idx="5"/>
          </p:nvPr>
        </p:nvSpPr>
        <p:spPr/>
        <p:txBody>
          <a:bodyPr/>
          <a:lstStyle/>
          <a:p>
            <a:fld id="{01E31C82-A844-48D5-9203-51F65A196764}" type="slidenum">
              <a:rPr lang="en-GB" smtClean="0"/>
              <a:t>17</a:t>
            </a:fld>
            <a:endParaRPr lang="en-GB"/>
          </a:p>
        </p:txBody>
      </p:sp>
    </p:spTree>
    <p:extLst>
      <p:ext uri="{BB962C8B-B14F-4D97-AF65-F5344CB8AC3E}">
        <p14:creationId xmlns:p14="http://schemas.microsoft.com/office/powerpoint/2010/main" val="231802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Home for as long as he wants it</a:t>
            </a:r>
          </a:p>
          <a:p>
            <a:endParaRPr lang="en-GB" dirty="0"/>
          </a:p>
        </p:txBody>
      </p:sp>
      <p:sp>
        <p:nvSpPr>
          <p:cNvPr id="4" name="Slide Number Placeholder 3"/>
          <p:cNvSpPr>
            <a:spLocks noGrp="1"/>
          </p:cNvSpPr>
          <p:nvPr>
            <p:ph type="sldNum" sz="quarter" idx="5"/>
          </p:nvPr>
        </p:nvSpPr>
        <p:spPr/>
        <p:txBody>
          <a:bodyPr/>
          <a:lstStyle/>
          <a:p>
            <a:fld id="{01E31C82-A844-48D5-9203-51F65A196764}" type="slidenum">
              <a:rPr lang="en-GB" smtClean="0"/>
              <a:t>18</a:t>
            </a:fld>
            <a:endParaRPr lang="en-GB"/>
          </a:p>
        </p:txBody>
      </p:sp>
    </p:spTree>
    <p:extLst>
      <p:ext uri="{BB962C8B-B14F-4D97-AF65-F5344CB8AC3E}">
        <p14:creationId xmlns:p14="http://schemas.microsoft.com/office/powerpoint/2010/main" val="339732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Pip - </a:t>
            </a:r>
          </a:p>
        </p:txBody>
      </p:sp>
      <p:sp>
        <p:nvSpPr>
          <p:cNvPr id="4" name="Slide Number Placeholder 3"/>
          <p:cNvSpPr>
            <a:spLocks noGrp="1"/>
          </p:cNvSpPr>
          <p:nvPr>
            <p:ph type="sldNum" sz="quarter" idx="10"/>
          </p:nvPr>
        </p:nvSpPr>
        <p:spPr/>
        <p:txBody>
          <a:bodyPr/>
          <a:lstStyle/>
          <a:p>
            <a:fld id="{4957A7B8-EAD2-9846-9761-91C91B5D58B6}" type="slidenum">
              <a:rPr lang="en-US" smtClean="0"/>
              <a:t>19</a:t>
            </a:fld>
            <a:endParaRPr lang="en-US"/>
          </a:p>
        </p:txBody>
      </p:sp>
    </p:spTree>
    <p:extLst>
      <p:ext uri="{BB962C8B-B14F-4D97-AF65-F5344CB8AC3E}">
        <p14:creationId xmlns:p14="http://schemas.microsoft.com/office/powerpoint/2010/main" val="1464885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p:txBody>
      </p:sp>
    </p:spTree>
    <p:extLst>
      <p:ext uri="{BB962C8B-B14F-4D97-AF65-F5344CB8AC3E}">
        <p14:creationId xmlns:p14="http://schemas.microsoft.com/office/powerpoint/2010/main" val="226981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8282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4660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4828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3475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928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6135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Tree>
    <p:extLst>
      <p:ext uri="{BB962C8B-B14F-4D97-AF65-F5344CB8AC3E}">
        <p14:creationId xmlns:p14="http://schemas.microsoft.com/office/powerpoint/2010/main" val="233590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11C1-32BC-4688-87AA-767C757609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49623E-1FD3-4FF5-A8DF-B58F062AE5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7F43BD-E223-4B00-9EEC-BB9F443E38F0}"/>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C884D10D-269A-409C-8752-87C2588C4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FFC8A9-4BE2-4AFF-AAF0-70AACA4EA697}"/>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788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FF30-46EE-437E-AECB-A36C76BD62C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C2B727-D748-4350-AC04-860B43F109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54CA1A-ADA4-43D6-9A10-EF5C911326C8}"/>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2D8EE032-D2E5-41B9-AD7A-FF6E056467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84B47-55B9-4F76-98D1-64E10E4EAC4A}"/>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118980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236D08-155D-40AA-8EFF-A28733D43F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5A2EE2-37CF-4506-99EB-88CC2A949B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F6EE20-C66D-4540-BCB3-4FA83571F0DD}"/>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0AC44051-84CE-49B9-BD4C-8B47A37EA2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360EF-CA7E-48CD-AA6C-CEAB916CBB3A}"/>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307575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89861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269230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FF07-65D2-486C-8FB1-3C016FEBDD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D021AB-9639-4DEE-BDE1-7ECEF35BFB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1629B-FFEB-4B05-8B9A-80D8C62DFE17}"/>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2C493872-E8D3-40EF-9FE1-1287F2C7FD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18674-B67A-4C69-B14F-2F288D866C69}"/>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288379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FF859-F1FC-46D7-87AC-25CBC529E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6C3884-8CF2-4D5A-85DC-0C04D40FD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D9E03C-F72D-4CF5-88E4-DEE3B823DBD7}"/>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C16629DF-5815-42DD-BF76-FEAD1852F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45AA6-B697-4E9C-871E-BDC0DBC8E35B}"/>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275951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3E06-449B-4962-8C79-D5BEF26BC8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0337ED-BEFE-4BD0-8133-4372471ED58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A9634A-124E-48D4-A914-5AAE7657A37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BE354E-28CD-4791-BF5F-1978D7B4FC44}"/>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6" name="Footer Placeholder 5">
            <a:extLst>
              <a:ext uri="{FF2B5EF4-FFF2-40B4-BE49-F238E27FC236}">
                <a16:creationId xmlns:a16="http://schemas.microsoft.com/office/drawing/2014/main" id="{B897799D-7DB5-44F3-913A-2315E4D34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ED4D92-18A5-4A61-860C-918701E9EE37}"/>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275973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E477-F0B8-457C-B3CB-9835692BEA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7C31325-ABA0-4F47-817A-488C3136DE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33E823-79D2-41A7-BC13-CC510EB022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6B1617-CE50-4EF2-99A8-1719E19B1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722861-A8BF-4089-B6EC-B8484CB4B7B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EA0E6A-89F8-4441-8328-D9880B8F3E3F}"/>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8" name="Footer Placeholder 7">
            <a:extLst>
              <a:ext uri="{FF2B5EF4-FFF2-40B4-BE49-F238E27FC236}">
                <a16:creationId xmlns:a16="http://schemas.microsoft.com/office/drawing/2014/main" id="{24D5079A-6912-4B0F-B4AA-9B8F45AA35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9C4560-5394-46DB-BA01-C4FD8D4A6FFE}"/>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347877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0EFE-2177-4842-ACCA-7189D1026D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89ACA8-6197-47A5-B781-29C23CD153F9}"/>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4" name="Footer Placeholder 3">
            <a:extLst>
              <a:ext uri="{FF2B5EF4-FFF2-40B4-BE49-F238E27FC236}">
                <a16:creationId xmlns:a16="http://schemas.microsoft.com/office/drawing/2014/main" id="{057D3F4E-1861-4B43-AED0-73DC0D3AF8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77B2C1-46DE-44A3-9B93-DA2C9D034E5E}"/>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244646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FCCF02-AD30-4958-A79C-C12DC08699C9}"/>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3" name="Footer Placeholder 2">
            <a:extLst>
              <a:ext uri="{FF2B5EF4-FFF2-40B4-BE49-F238E27FC236}">
                <a16:creationId xmlns:a16="http://schemas.microsoft.com/office/drawing/2014/main" id="{2B23941E-DA15-40EB-AED2-D74B563460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7CF331A-57AF-43C1-9117-05DEB500F611}"/>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425937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2D7C-8C38-4B3E-AEFA-606F776D4B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E4E4B9-BD1E-4DE1-BA92-6F13CA13EB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5EB7DE-B64B-48C4-903B-B0013509A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622ED4-840A-487C-8D2A-543A0FCCA464}"/>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6" name="Footer Placeholder 5">
            <a:extLst>
              <a:ext uri="{FF2B5EF4-FFF2-40B4-BE49-F238E27FC236}">
                <a16:creationId xmlns:a16="http://schemas.microsoft.com/office/drawing/2014/main" id="{087C7E5D-820F-4BB0-9DFF-B748F1E43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40038-EA39-40CF-B3B8-1E8E27E8B108}"/>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422260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82AD-87B4-4D99-B0D1-01434CB4D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191840-2D6C-42D0-9B64-BB6F656F1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F54201-DD83-42D7-99EC-6EB881BB0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1FBDE-AA4F-4C92-9DBD-76919EBA92B8}"/>
              </a:ext>
            </a:extLst>
          </p:cNvPr>
          <p:cNvSpPr>
            <a:spLocks noGrp="1"/>
          </p:cNvSpPr>
          <p:nvPr>
            <p:ph type="dt" sz="half" idx="10"/>
          </p:nvPr>
        </p:nvSpPr>
        <p:spPr/>
        <p:txBody>
          <a:bodyPr/>
          <a:lstStyle/>
          <a:p>
            <a:fld id="{F7083A80-DD42-47AF-A52F-A683C9AEF1BB}" type="datetimeFigureOut">
              <a:rPr lang="en-GB" smtClean="0"/>
              <a:t>14/10/2019</a:t>
            </a:fld>
            <a:endParaRPr lang="en-GB"/>
          </a:p>
        </p:txBody>
      </p:sp>
      <p:sp>
        <p:nvSpPr>
          <p:cNvPr id="6" name="Footer Placeholder 5">
            <a:extLst>
              <a:ext uri="{FF2B5EF4-FFF2-40B4-BE49-F238E27FC236}">
                <a16:creationId xmlns:a16="http://schemas.microsoft.com/office/drawing/2014/main" id="{51A17D2B-3FC3-4AFC-9532-4018471EE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92C73-A880-45F0-84C8-777A5F8F5208}"/>
              </a:ext>
            </a:extLst>
          </p:cNvPr>
          <p:cNvSpPr>
            <a:spLocks noGrp="1"/>
          </p:cNvSpPr>
          <p:nvPr>
            <p:ph type="sldNum" sz="quarter" idx="12"/>
          </p:nvPr>
        </p:nvSpPr>
        <p:spPr/>
        <p:txBody>
          <a:bodyPr/>
          <a:lstStyle/>
          <a:p>
            <a:fld id="{0CCF8F4B-001D-4E37-9F33-13641E61E426}" type="slidenum">
              <a:rPr lang="en-GB" smtClean="0"/>
              <a:t>‹#›</a:t>
            </a:fld>
            <a:endParaRPr lang="en-GB"/>
          </a:p>
        </p:txBody>
      </p:sp>
    </p:spTree>
    <p:extLst>
      <p:ext uri="{BB962C8B-B14F-4D97-AF65-F5344CB8AC3E}">
        <p14:creationId xmlns:p14="http://schemas.microsoft.com/office/powerpoint/2010/main" val="274475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498A5-35A9-44E7-95A5-4F34B6C38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99EC69-4F08-4312-A457-3357F8CC3F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B20373-A261-4893-B539-2026C9EB9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83A80-DD42-47AF-A52F-A683C9AEF1BB}" type="datetimeFigureOut">
              <a:rPr lang="en-GB" smtClean="0"/>
              <a:t>14/10/2019</a:t>
            </a:fld>
            <a:endParaRPr lang="en-GB"/>
          </a:p>
        </p:txBody>
      </p:sp>
      <p:sp>
        <p:nvSpPr>
          <p:cNvPr id="5" name="Footer Placeholder 4">
            <a:extLst>
              <a:ext uri="{FF2B5EF4-FFF2-40B4-BE49-F238E27FC236}">
                <a16:creationId xmlns:a16="http://schemas.microsoft.com/office/drawing/2014/main" id="{533A2EE4-B855-43EA-973C-29989FE32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BF37B8-85C2-492B-B268-143C10B7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F8F4B-001D-4E37-9F33-13641E61E426}" type="slidenum">
              <a:rPr lang="en-GB" smtClean="0"/>
              <a:t>‹#›</a:t>
            </a:fld>
            <a:endParaRPr lang="en-GB"/>
          </a:p>
        </p:txBody>
      </p:sp>
    </p:spTree>
    <p:extLst>
      <p:ext uri="{BB962C8B-B14F-4D97-AF65-F5344CB8AC3E}">
        <p14:creationId xmlns:p14="http://schemas.microsoft.com/office/powerpoint/2010/main" val="32761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14/10/2019</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51439345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mailto:Wendy.Hicks1@nhs.ne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ongtermplan.nhs.ne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122" y="2617000"/>
            <a:ext cx="7886700" cy="689541"/>
          </a:xfrm>
        </p:spPr>
        <p:txBody>
          <a:bodyPr>
            <a:normAutofit fontScale="90000"/>
          </a:bodyPr>
          <a:lstStyle/>
          <a:p>
            <a:r>
              <a:rPr lang="en-US" sz="3100" kern="50">
                <a:latin typeface="Arial"/>
                <a:ea typeface="ＭＳ 明朝"/>
                <a:cs typeface="Times New Roman"/>
              </a:rPr>
              <a:t>The NHS Long Term Plan: making it work for people with a learning disability, autism or both   </a:t>
            </a:r>
            <a:br>
              <a:rPr lang="en-US" b="1" kern="50">
                <a:latin typeface="Arial"/>
                <a:ea typeface="ＭＳ 明朝"/>
                <a:cs typeface="Times New Roman"/>
              </a:rPr>
            </a:br>
            <a:br>
              <a:rPr lang="en-US" b="1" kern="50">
                <a:latin typeface="Arial"/>
                <a:ea typeface="ＭＳ 明朝"/>
                <a:cs typeface="Times New Roman"/>
              </a:rPr>
            </a:br>
            <a:br>
              <a:rPr lang="en-GB" sz="4400"/>
            </a:br>
            <a:endParaRPr lang="en-GB" dirty="0"/>
          </a:p>
        </p:txBody>
      </p:sp>
      <p:sp>
        <p:nvSpPr>
          <p:cNvPr id="3" name="Subtitle 2"/>
          <p:cNvSpPr>
            <a:spLocks noGrp="1"/>
          </p:cNvSpPr>
          <p:nvPr>
            <p:ph type="subTitle" idx="1"/>
          </p:nvPr>
        </p:nvSpPr>
        <p:spPr>
          <a:xfrm>
            <a:off x="1115122" y="3739527"/>
            <a:ext cx="6858000" cy="1420301"/>
          </a:xfrm>
        </p:spPr>
        <p:txBody>
          <a:bodyPr>
            <a:normAutofit/>
          </a:bodyPr>
          <a:lstStyle/>
          <a:p>
            <a:r>
              <a:rPr lang="en-GB">
                <a:solidFill>
                  <a:schemeClr val="accent5">
                    <a:lumMod val="75000"/>
                  </a:schemeClr>
                </a:solidFill>
              </a:rPr>
              <a:t>Wendy Hicks</a:t>
            </a:r>
          </a:p>
          <a:p>
            <a:r>
              <a:rPr lang="en-GB">
                <a:solidFill>
                  <a:schemeClr val="accent5">
                    <a:lumMod val="75000"/>
                  </a:schemeClr>
                </a:solidFill>
              </a:rPr>
              <a:t>Policy Lead, Learning Disability Programme </a:t>
            </a:r>
          </a:p>
          <a:p>
            <a:r>
              <a:rPr lang="en-GB">
                <a:solidFill>
                  <a:schemeClr val="accent5">
                    <a:lumMod val="75000"/>
                  </a:schemeClr>
                </a:solidFill>
              </a:rPr>
              <a:t>NHS England and NHS Improvement </a:t>
            </a:r>
          </a:p>
          <a:p>
            <a:endParaRPr lang="en-GB" sz="9600" dirty="0"/>
          </a:p>
        </p:txBody>
      </p:sp>
      <p:pic>
        <p:nvPicPr>
          <p:cNvPr id="5" name="Picture 4">
            <a:extLst>
              <a:ext uri="{FF2B5EF4-FFF2-40B4-BE49-F238E27FC236}">
                <a16:creationId xmlns:a16="http://schemas.microsoft.com/office/drawing/2014/main" id="{8FE81E67-982D-4416-AC25-6625849A6524}"/>
              </a:ext>
            </a:extLst>
          </p:cNvPr>
          <p:cNvPicPr>
            <a:picLocks noChangeAspect="1"/>
          </p:cNvPicPr>
          <p:nvPr/>
        </p:nvPicPr>
        <p:blipFill>
          <a:blip r:embed="rId2"/>
          <a:stretch>
            <a:fillRect/>
          </a:stretch>
        </p:blipFill>
        <p:spPr>
          <a:xfrm>
            <a:off x="7385290" y="2120290"/>
            <a:ext cx="3834532" cy="3229802"/>
          </a:xfrm>
          <a:prstGeom prst="rect">
            <a:avLst/>
          </a:prstGeom>
        </p:spPr>
      </p:pic>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97FAF9B-5702-4DBD-9FBC-62247AD08868}"/>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109F6930-45EF-48B0-BE5B-E5DD1D483A23}"/>
              </a:ext>
            </a:extLst>
          </p:cNvPr>
          <p:cNvSpPr>
            <a:spLocks noGrp="1"/>
          </p:cNvSpPr>
          <p:nvPr>
            <p:ph type="title"/>
          </p:nvPr>
        </p:nvSpPr>
        <p:spPr>
          <a:xfrm>
            <a:off x="690676" y="796249"/>
            <a:ext cx="9433038" cy="667725"/>
          </a:xfrm>
        </p:spPr>
        <p:txBody>
          <a:bodyPr>
            <a:noAutofit/>
          </a:bodyPr>
          <a:lstStyle/>
          <a:p>
            <a:r>
              <a:rPr lang="en-GB" sz="3200" dirty="0"/>
              <a:t>All of NHS to understand needs and work together to improve health and wellbeing</a:t>
            </a:r>
            <a:br>
              <a:rPr lang="en-GB" sz="3200" dirty="0"/>
            </a:br>
            <a:endParaRPr lang="en-GB" sz="3200" dirty="0"/>
          </a:p>
        </p:txBody>
      </p:sp>
      <p:pic>
        <p:nvPicPr>
          <p:cNvPr id="4" name="Picture 3">
            <a:extLst>
              <a:ext uri="{FF2B5EF4-FFF2-40B4-BE49-F238E27FC236}">
                <a16:creationId xmlns:a16="http://schemas.microsoft.com/office/drawing/2014/main" id="{FBF346B0-584E-4017-8E39-69AC4CF9BB1C}"/>
              </a:ext>
            </a:extLst>
          </p:cNvPr>
          <p:cNvPicPr>
            <a:picLocks noChangeAspect="1"/>
          </p:cNvPicPr>
          <p:nvPr/>
        </p:nvPicPr>
        <p:blipFill>
          <a:blip r:embed="rId3"/>
          <a:stretch>
            <a:fillRect/>
          </a:stretch>
        </p:blipFill>
        <p:spPr>
          <a:xfrm>
            <a:off x="690676" y="2225342"/>
            <a:ext cx="3170195" cy="3060457"/>
          </a:xfrm>
          <a:prstGeom prst="rect">
            <a:avLst/>
          </a:prstGeom>
        </p:spPr>
      </p:pic>
      <p:sp>
        <p:nvSpPr>
          <p:cNvPr id="8" name="Content Placeholder 5">
            <a:extLst>
              <a:ext uri="{FF2B5EF4-FFF2-40B4-BE49-F238E27FC236}">
                <a16:creationId xmlns:a16="http://schemas.microsoft.com/office/drawing/2014/main" id="{DE0A468C-2A4D-4BD1-8204-A181223872E9}"/>
              </a:ext>
            </a:extLst>
          </p:cNvPr>
          <p:cNvSpPr txBox="1">
            <a:spLocks/>
          </p:cNvSpPr>
          <p:nvPr/>
        </p:nvSpPr>
        <p:spPr>
          <a:xfrm>
            <a:off x="4989908" y="2015775"/>
            <a:ext cx="5196115" cy="4676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By 2023/24, there will be      </a:t>
            </a:r>
            <a:r>
              <a:rPr kumimoji="0" lang="en-GB" sz="2400" b="1" i="0" u="none" strike="noStrike" kern="1200" cap="none" spc="0" normalizeH="0" baseline="0" noProof="0" dirty="0">
                <a:ln>
                  <a:noFill/>
                </a:ln>
                <a:solidFill>
                  <a:srgbClr val="005EB8"/>
                </a:solidFill>
                <a:effectLst/>
                <a:uLnTx/>
                <a:uFillTx/>
                <a:latin typeface="Arial"/>
                <a:ea typeface="+mn-ea"/>
                <a:cs typeface="+mn-cs"/>
              </a:rPr>
              <a:t>digital ‘flags’ </a:t>
            </a:r>
            <a:r>
              <a:rPr kumimoji="0" lang="en-GB" sz="2400" b="0" i="0" u="none" strike="noStrike" kern="1200" cap="none" spc="0" normalizeH="0" baseline="0" noProof="0" dirty="0">
                <a:ln>
                  <a:noFill/>
                </a:ln>
                <a:solidFill>
                  <a:srgbClr val="000000"/>
                </a:solidFill>
                <a:effectLst/>
                <a:uLnTx/>
                <a:uFillTx/>
                <a:latin typeface="Arial"/>
                <a:ea typeface="+mn-ea"/>
                <a:cs typeface="+mn-cs"/>
              </a:rPr>
              <a:t>on patient electronic records </a:t>
            </a: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These will show health staff if a patient has a learning disability or autism</a:t>
            </a: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This will help different health services communicate better about people’s needs and wishes</a:t>
            </a:r>
          </a:p>
          <a:p>
            <a:pPr marL="0" marR="0" lvl="0" indent="0" algn="l" defTabSz="457200" rtl="0" eaLnBrk="1" fontAlgn="t" latinLnBrk="0" hangingPunct="1">
              <a:lnSpc>
                <a:spcPct val="100000"/>
              </a:lnSpc>
              <a:spcBef>
                <a:spcPct val="20000"/>
              </a:spcBef>
              <a:spcAft>
                <a:spcPts val="0"/>
              </a:spcAft>
              <a:buClr>
                <a:srgbClr val="005EB8"/>
              </a:buClr>
              <a:buSzTx/>
              <a:buFont typeface="Arial"/>
              <a:buNone/>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49820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03E5257-8B07-4132-A14F-2ABFCAECD517}"/>
              </a:ext>
            </a:extLst>
          </p:cNvPr>
          <p:cNvSpPr>
            <a:spLocks noGrp="1"/>
          </p:cNvSpPr>
          <p:nvPr>
            <p:ph type="ftr" sz="quarter" idx="3"/>
          </p:nvPr>
        </p:nvSpPr>
        <p:spPr/>
        <p:txBody>
          <a:bodyPr/>
          <a:lstStyle/>
          <a:p>
            <a:r>
              <a:rPr lang="en-US"/>
              <a:t>www.england.nhs.uk</a:t>
            </a:r>
            <a:endParaRPr lang="en-US" dirty="0"/>
          </a:p>
        </p:txBody>
      </p:sp>
      <p:sp>
        <p:nvSpPr>
          <p:cNvPr id="6" name="Title 3">
            <a:extLst>
              <a:ext uri="{FF2B5EF4-FFF2-40B4-BE49-F238E27FC236}">
                <a16:creationId xmlns:a16="http://schemas.microsoft.com/office/drawing/2014/main" id="{3339E22A-40C4-4D8A-BD1E-B4F1BBE7C561}"/>
              </a:ext>
            </a:extLst>
          </p:cNvPr>
          <p:cNvSpPr>
            <a:spLocks noGrp="1"/>
          </p:cNvSpPr>
          <p:nvPr>
            <p:ph type="title"/>
          </p:nvPr>
        </p:nvSpPr>
        <p:spPr>
          <a:xfrm>
            <a:off x="690676" y="207851"/>
            <a:ext cx="7356815" cy="667725"/>
          </a:xfrm>
        </p:spPr>
        <p:txBody>
          <a:bodyPr>
            <a:normAutofit/>
          </a:bodyPr>
          <a:lstStyle/>
          <a:p>
            <a:r>
              <a:rPr lang="en-GB" sz="3200" dirty="0"/>
              <a:t>Quality of inpatient care</a:t>
            </a:r>
          </a:p>
        </p:txBody>
      </p:sp>
      <p:pic>
        <p:nvPicPr>
          <p:cNvPr id="4" name="Picture 3">
            <a:extLst>
              <a:ext uri="{FF2B5EF4-FFF2-40B4-BE49-F238E27FC236}">
                <a16:creationId xmlns:a16="http://schemas.microsoft.com/office/drawing/2014/main" id="{ADB18E2E-C249-4DFF-99F3-E4DD80B8D23C}"/>
              </a:ext>
            </a:extLst>
          </p:cNvPr>
          <p:cNvPicPr>
            <a:picLocks noChangeAspect="1"/>
          </p:cNvPicPr>
          <p:nvPr/>
        </p:nvPicPr>
        <p:blipFill>
          <a:blip r:embed="rId3"/>
          <a:stretch>
            <a:fillRect/>
          </a:stretch>
        </p:blipFill>
        <p:spPr>
          <a:xfrm>
            <a:off x="1394825" y="1000044"/>
            <a:ext cx="1737511" cy="1365622"/>
          </a:xfrm>
          <a:prstGeom prst="rect">
            <a:avLst/>
          </a:prstGeom>
        </p:spPr>
      </p:pic>
      <p:pic>
        <p:nvPicPr>
          <p:cNvPr id="7" name="Picture 6">
            <a:extLst>
              <a:ext uri="{FF2B5EF4-FFF2-40B4-BE49-F238E27FC236}">
                <a16:creationId xmlns:a16="http://schemas.microsoft.com/office/drawing/2014/main" id="{8E5C76D9-3029-4328-B02E-0E3D0B645F8F}"/>
              </a:ext>
            </a:extLst>
          </p:cNvPr>
          <p:cNvPicPr>
            <a:picLocks noChangeAspect="1"/>
          </p:cNvPicPr>
          <p:nvPr/>
        </p:nvPicPr>
        <p:blipFill>
          <a:blip r:embed="rId4"/>
          <a:stretch>
            <a:fillRect/>
          </a:stretch>
        </p:blipFill>
        <p:spPr>
          <a:xfrm>
            <a:off x="690676" y="2490134"/>
            <a:ext cx="1408298" cy="1877731"/>
          </a:xfrm>
          <a:prstGeom prst="rect">
            <a:avLst/>
          </a:prstGeom>
        </p:spPr>
      </p:pic>
      <p:pic>
        <p:nvPicPr>
          <p:cNvPr id="8" name="Picture 7">
            <a:extLst>
              <a:ext uri="{FF2B5EF4-FFF2-40B4-BE49-F238E27FC236}">
                <a16:creationId xmlns:a16="http://schemas.microsoft.com/office/drawing/2014/main" id="{0AF56257-D0CC-4864-BAE6-DB494E1ED0CE}"/>
              </a:ext>
            </a:extLst>
          </p:cNvPr>
          <p:cNvPicPr>
            <a:picLocks noChangeAspect="1"/>
          </p:cNvPicPr>
          <p:nvPr/>
        </p:nvPicPr>
        <p:blipFill>
          <a:blip r:embed="rId5"/>
          <a:stretch>
            <a:fillRect/>
          </a:stretch>
        </p:blipFill>
        <p:spPr>
          <a:xfrm>
            <a:off x="2263580" y="2490134"/>
            <a:ext cx="1329043" cy="1719221"/>
          </a:xfrm>
          <a:prstGeom prst="rect">
            <a:avLst/>
          </a:prstGeom>
        </p:spPr>
      </p:pic>
      <p:pic>
        <p:nvPicPr>
          <p:cNvPr id="9" name="Picture 8">
            <a:extLst>
              <a:ext uri="{FF2B5EF4-FFF2-40B4-BE49-F238E27FC236}">
                <a16:creationId xmlns:a16="http://schemas.microsoft.com/office/drawing/2014/main" id="{8509915F-1C37-4DEF-B557-777AB457C828}"/>
              </a:ext>
            </a:extLst>
          </p:cNvPr>
          <p:cNvPicPr>
            <a:picLocks noChangeAspect="1"/>
          </p:cNvPicPr>
          <p:nvPr/>
        </p:nvPicPr>
        <p:blipFill>
          <a:blip r:embed="rId6"/>
          <a:stretch>
            <a:fillRect/>
          </a:stretch>
        </p:blipFill>
        <p:spPr>
          <a:xfrm>
            <a:off x="422429" y="4622276"/>
            <a:ext cx="1676545" cy="1676545"/>
          </a:xfrm>
          <a:prstGeom prst="rect">
            <a:avLst/>
          </a:prstGeom>
        </p:spPr>
      </p:pic>
      <p:pic>
        <p:nvPicPr>
          <p:cNvPr id="10" name="Picture 9">
            <a:extLst>
              <a:ext uri="{FF2B5EF4-FFF2-40B4-BE49-F238E27FC236}">
                <a16:creationId xmlns:a16="http://schemas.microsoft.com/office/drawing/2014/main" id="{63FB8E15-0BEE-44EB-9E22-EBDDF2C063BE}"/>
              </a:ext>
            </a:extLst>
          </p:cNvPr>
          <p:cNvPicPr>
            <a:picLocks noChangeAspect="1"/>
          </p:cNvPicPr>
          <p:nvPr/>
        </p:nvPicPr>
        <p:blipFill>
          <a:blip r:embed="rId7"/>
          <a:stretch>
            <a:fillRect/>
          </a:stretch>
        </p:blipFill>
        <p:spPr>
          <a:xfrm>
            <a:off x="2374598" y="4590747"/>
            <a:ext cx="1676545" cy="1676545"/>
          </a:xfrm>
          <a:prstGeom prst="rect">
            <a:avLst/>
          </a:prstGeom>
        </p:spPr>
      </p:pic>
      <p:sp>
        <p:nvSpPr>
          <p:cNvPr id="11" name="Content Placeholder 1">
            <a:extLst>
              <a:ext uri="{FF2B5EF4-FFF2-40B4-BE49-F238E27FC236}">
                <a16:creationId xmlns:a16="http://schemas.microsoft.com/office/drawing/2014/main" id="{D2713F6F-040D-4EE7-B255-ED68D7667DE3}"/>
              </a:ext>
            </a:extLst>
          </p:cNvPr>
          <p:cNvSpPr txBox="1">
            <a:spLocks/>
          </p:cNvSpPr>
          <p:nvPr/>
        </p:nvSpPr>
        <p:spPr>
          <a:xfrm>
            <a:off x="4808841" y="1228619"/>
            <a:ext cx="6512302" cy="5336204"/>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300" dirty="0">
                <a:latin typeface="Arial" panose="020B0604020202020204" pitchFamily="34" charset="0"/>
                <a:cs typeface="Arial" panose="020B0604020202020204" pitchFamily="34" charset="0"/>
              </a:rPr>
              <a:t>Continuing work that was started under Transforming Care</a:t>
            </a:r>
          </a:p>
          <a:p>
            <a:r>
              <a:rPr lang="en-GB" sz="2300" dirty="0">
                <a:latin typeface="Arial" panose="020B0604020202020204" pitchFamily="34" charset="0"/>
                <a:cs typeface="Arial" panose="020B0604020202020204" pitchFamily="34" charset="0"/>
              </a:rPr>
              <a:t>By March 2023/24, half the number of people in hospital than 2015:</a:t>
            </a:r>
          </a:p>
          <a:p>
            <a:pPr lvl="1"/>
            <a:r>
              <a:rPr lang="en-GB" sz="2300" dirty="0">
                <a:latin typeface="Arial" panose="020B0604020202020204" pitchFamily="34" charset="0"/>
                <a:cs typeface="Arial" panose="020B0604020202020204" pitchFamily="34" charset="0"/>
              </a:rPr>
              <a:t>No more than 30 adults per million </a:t>
            </a:r>
          </a:p>
          <a:p>
            <a:pPr lvl="1"/>
            <a:r>
              <a:rPr lang="en-GB" sz="2300" dirty="0">
                <a:latin typeface="Arial" panose="020B0604020202020204" pitchFamily="34" charset="0"/>
                <a:cs typeface="Arial" panose="020B0604020202020204" pitchFamily="34" charset="0"/>
              </a:rPr>
              <a:t>No more than 12-15 children and young people per million</a:t>
            </a:r>
          </a:p>
          <a:p>
            <a:r>
              <a:rPr lang="en-GB" sz="2300" dirty="0">
                <a:latin typeface="Arial" panose="020B0604020202020204" pitchFamily="34" charset="0"/>
                <a:cs typeface="Arial" panose="020B0604020202020204" pitchFamily="34" charset="0"/>
              </a:rPr>
              <a:t>Continue and review care and treatment reviews – CTRs and C(E)TRs</a:t>
            </a:r>
          </a:p>
          <a:p>
            <a:r>
              <a:rPr lang="en-GB" sz="2300" dirty="0">
                <a:latin typeface="Arial" panose="020B0604020202020204" pitchFamily="34" charset="0"/>
                <a:cs typeface="Arial" panose="020B0604020202020204" pitchFamily="34" charset="0"/>
              </a:rPr>
              <a:t>We will work with the Care Quality Commission (CQC) to restrict the use of seclusion, long-term segregation and restraint</a:t>
            </a:r>
          </a:p>
        </p:txBody>
      </p:sp>
      <p:sp>
        <p:nvSpPr>
          <p:cNvPr id="12" name="TextBox 11">
            <a:extLst>
              <a:ext uri="{FF2B5EF4-FFF2-40B4-BE49-F238E27FC236}">
                <a16:creationId xmlns:a16="http://schemas.microsoft.com/office/drawing/2014/main" id="{81E53C1D-E908-44E9-9222-95C90A594E8A}"/>
              </a:ext>
            </a:extLst>
          </p:cNvPr>
          <p:cNvSpPr txBox="1"/>
          <p:nvPr/>
        </p:nvSpPr>
        <p:spPr>
          <a:xfrm>
            <a:off x="0" y="6140311"/>
            <a:ext cx="3364992" cy="646331"/>
          </a:xfrm>
          <a:prstGeom prst="rect">
            <a:avLst/>
          </a:prstGeom>
          <a:solidFill>
            <a:schemeClr val="bg1"/>
          </a:solidFill>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195910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141EC5-F3BF-488C-A4C9-C0E054DA7636}"/>
              </a:ext>
            </a:extLst>
          </p:cNvPr>
          <p:cNvSpPr>
            <a:spLocks noGrp="1"/>
          </p:cNvSpPr>
          <p:nvPr>
            <p:ph type="ftr" sz="quarter" idx="3"/>
          </p:nvPr>
        </p:nvSpPr>
        <p:spPr/>
        <p:txBody>
          <a:bodyPr/>
          <a:lstStyle/>
          <a:p>
            <a:r>
              <a:rPr lang="en-US"/>
              <a:t>www.england.nhs.uk</a:t>
            </a:r>
            <a:endParaRPr lang="en-US" dirty="0"/>
          </a:p>
        </p:txBody>
      </p:sp>
      <p:sp>
        <p:nvSpPr>
          <p:cNvPr id="6" name="Title 3">
            <a:extLst>
              <a:ext uri="{FF2B5EF4-FFF2-40B4-BE49-F238E27FC236}">
                <a16:creationId xmlns:a16="http://schemas.microsoft.com/office/drawing/2014/main" id="{CE135F4D-041E-472D-B0F5-38A2EC3A95FD}"/>
              </a:ext>
            </a:extLst>
          </p:cNvPr>
          <p:cNvSpPr>
            <a:spLocks noGrp="1"/>
          </p:cNvSpPr>
          <p:nvPr>
            <p:ph type="title"/>
          </p:nvPr>
        </p:nvSpPr>
        <p:spPr>
          <a:xfrm>
            <a:off x="722272" y="414565"/>
            <a:ext cx="9618095" cy="667725"/>
          </a:xfrm>
        </p:spPr>
        <p:txBody>
          <a:bodyPr>
            <a:noAutofit/>
          </a:bodyPr>
          <a:lstStyle/>
          <a:p>
            <a:r>
              <a:rPr lang="en-GB" sz="3200" dirty="0"/>
              <a:t>Intensive, crisis and forensic community support</a:t>
            </a:r>
          </a:p>
        </p:txBody>
      </p:sp>
      <p:pic>
        <p:nvPicPr>
          <p:cNvPr id="4" name="Picture 3">
            <a:extLst>
              <a:ext uri="{FF2B5EF4-FFF2-40B4-BE49-F238E27FC236}">
                <a16:creationId xmlns:a16="http://schemas.microsoft.com/office/drawing/2014/main" id="{77B434F0-A395-4FDF-A0F4-827BB7D8DBD3}"/>
              </a:ext>
            </a:extLst>
          </p:cNvPr>
          <p:cNvPicPr>
            <a:picLocks noChangeAspect="1"/>
          </p:cNvPicPr>
          <p:nvPr/>
        </p:nvPicPr>
        <p:blipFill>
          <a:blip r:embed="rId3"/>
          <a:stretch>
            <a:fillRect/>
          </a:stretch>
        </p:blipFill>
        <p:spPr>
          <a:xfrm>
            <a:off x="1183422" y="1213882"/>
            <a:ext cx="1682642" cy="1682642"/>
          </a:xfrm>
          <a:prstGeom prst="rect">
            <a:avLst/>
          </a:prstGeom>
        </p:spPr>
      </p:pic>
      <p:pic>
        <p:nvPicPr>
          <p:cNvPr id="7" name="Picture 6">
            <a:extLst>
              <a:ext uri="{FF2B5EF4-FFF2-40B4-BE49-F238E27FC236}">
                <a16:creationId xmlns:a16="http://schemas.microsoft.com/office/drawing/2014/main" id="{CAB59914-B192-4DB3-B4F2-761652C3866E}"/>
              </a:ext>
            </a:extLst>
          </p:cNvPr>
          <p:cNvPicPr>
            <a:picLocks noChangeAspect="1"/>
          </p:cNvPicPr>
          <p:nvPr/>
        </p:nvPicPr>
        <p:blipFill>
          <a:blip r:embed="rId4"/>
          <a:stretch>
            <a:fillRect/>
          </a:stretch>
        </p:blipFill>
        <p:spPr>
          <a:xfrm>
            <a:off x="1057582" y="2999195"/>
            <a:ext cx="1694835" cy="1700931"/>
          </a:xfrm>
          <a:prstGeom prst="rect">
            <a:avLst/>
          </a:prstGeom>
        </p:spPr>
      </p:pic>
      <p:pic>
        <p:nvPicPr>
          <p:cNvPr id="8" name="Picture 7">
            <a:extLst>
              <a:ext uri="{FF2B5EF4-FFF2-40B4-BE49-F238E27FC236}">
                <a16:creationId xmlns:a16="http://schemas.microsoft.com/office/drawing/2014/main" id="{DF4AB792-036D-40A7-AAC8-9DCE624073B8}"/>
              </a:ext>
            </a:extLst>
          </p:cNvPr>
          <p:cNvPicPr>
            <a:picLocks noChangeAspect="1"/>
          </p:cNvPicPr>
          <p:nvPr/>
        </p:nvPicPr>
        <p:blipFill>
          <a:blip r:embed="rId5"/>
          <a:stretch>
            <a:fillRect/>
          </a:stretch>
        </p:blipFill>
        <p:spPr>
          <a:xfrm>
            <a:off x="722272" y="4700126"/>
            <a:ext cx="2365453" cy="1774090"/>
          </a:xfrm>
          <a:prstGeom prst="rect">
            <a:avLst/>
          </a:prstGeom>
        </p:spPr>
      </p:pic>
      <p:sp>
        <p:nvSpPr>
          <p:cNvPr id="9" name="Content Placeholder 1">
            <a:extLst>
              <a:ext uri="{FF2B5EF4-FFF2-40B4-BE49-F238E27FC236}">
                <a16:creationId xmlns:a16="http://schemas.microsoft.com/office/drawing/2014/main" id="{1BD92837-2823-495C-A60C-4FEBCE4ABF87}"/>
              </a:ext>
            </a:extLst>
          </p:cNvPr>
          <p:cNvSpPr txBox="1">
            <a:spLocks/>
          </p:cNvSpPr>
          <p:nvPr/>
        </p:nvSpPr>
        <p:spPr>
          <a:xfrm>
            <a:off x="4088769" y="1306638"/>
            <a:ext cx="7297687" cy="5551362"/>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Continuing work started under Transforming Care work</a:t>
            </a:r>
          </a:p>
          <a:p>
            <a:r>
              <a:rPr lang="en-GB" dirty="0">
                <a:latin typeface="Arial" panose="020B0604020202020204" pitchFamily="34" charset="0"/>
                <a:cs typeface="Arial" panose="020B0604020202020204" pitchFamily="34" charset="0"/>
              </a:rPr>
              <a:t>More investment in 7 days a week intensive, crisis and forensic community support </a:t>
            </a:r>
          </a:p>
          <a:p>
            <a:r>
              <a:rPr lang="en-GB" dirty="0">
                <a:latin typeface="Arial" panose="020B0604020202020204" pitchFamily="34" charset="0"/>
                <a:cs typeface="Arial" panose="020B0604020202020204" pitchFamily="34" charset="0"/>
              </a:rPr>
              <a:t>More people to receive personalised care in the community, closer to home </a:t>
            </a:r>
          </a:p>
          <a:p>
            <a:r>
              <a:rPr lang="en-GB" dirty="0">
                <a:latin typeface="Arial" panose="020B0604020202020204" pitchFamily="34" charset="0"/>
                <a:cs typeface="Arial" panose="020B0604020202020204" pitchFamily="34" charset="0"/>
              </a:rPr>
              <a:t>More to reduce preventable admissions to inpatient services  </a:t>
            </a:r>
          </a:p>
          <a:p>
            <a:r>
              <a:rPr lang="en-GB" dirty="0">
                <a:latin typeface="Arial" panose="020B0604020202020204" pitchFamily="34" charset="0"/>
                <a:cs typeface="Arial" panose="020B0604020202020204" pitchFamily="34" charset="0"/>
              </a:rPr>
              <a:t>Specialist community teams for children and young people, to stop children from going into institutional care</a:t>
            </a:r>
          </a:p>
        </p:txBody>
      </p:sp>
    </p:spTree>
    <p:extLst>
      <p:ext uri="{BB962C8B-B14F-4D97-AF65-F5344CB8AC3E}">
        <p14:creationId xmlns:p14="http://schemas.microsoft.com/office/powerpoint/2010/main" val="103618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8B594B-133D-4AAD-A36C-0CE91F197675}"/>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E9700DFA-8E9E-4B3A-A162-E54C857FB8F4}"/>
              </a:ext>
            </a:extLst>
          </p:cNvPr>
          <p:cNvSpPr>
            <a:spLocks noGrp="1"/>
          </p:cNvSpPr>
          <p:nvPr>
            <p:ph type="title"/>
          </p:nvPr>
        </p:nvSpPr>
        <p:spPr>
          <a:xfrm>
            <a:off x="690676" y="546678"/>
            <a:ext cx="9008495" cy="667725"/>
          </a:xfrm>
        </p:spPr>
        <p:txBody>
          <a:bodyPr>
            <a:noAutofit/>
          </a:bodyPr>
          <a:lstStyle/>
          <a:p>
            <a:r>
              <a:rPr lang="en-GB" sz="3200" dirty="0"/>
              <a:t>Supporting better care for people with autism</a:t>
            </a:r>
          </a:p>
        </p:txBody>
      </p:sp>
      <p:sp>
        <p:nvSpPr>
          <p:cNvPr id="7" name="Content Placeholder 3">
            <a:extLst>
              <a:ext uri="{FF2B5EF4-FFF2-40B4-BE49-F238E27FC236}">
                <a16:creationId xmlns:a16="http://schemas.microsoft.com/office/drawing/2014/main" id="{7A9CB7B6-41E0-4B04-BD4B-1F07C8B581A5}"/>
              </a:ext>
            </a:extLst>
          </p:cNvPr>
          <p:cNvSpPr txBox="1">
            <a:spLocks/>
          </p:cNvSpPr>
          <p:nvPr/>
        </p:nvSpPr>
        <p:spPr>
          <a:xfrm>
            <a:off x="3108960" y="1444193"/>
            <a:ext cx="8881872" cy="49345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Long Term Plan commitments to: </a:t>
            </a:r>
          </a:p>
          <a:p>
            <a:pPr marL="0" indent="0">
              <a:buNone/>
            </a:pP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Explore, test and implement the best approaches to autism diagnosis for children in order to reduce waiting times and improve support for children and their families during and after diagnosis   </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Test an annual health check for people with autism </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‘Digital’ flag on GP records to improve ‘reasonable adjustments’</a:t>
            </a:r>
          </a:p>
          <a:p>
            <a:pPr lvl="1"/>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Help with the Government’s refresh of the Autism Strategy</a:t>
            </a:r>
          </a:p>
          <a:p>
            <a:endParaRPr lang="en-GB" dirty="0">
              <a:latin typeface="Arial" panose="020B0604020202020204" pitchFamily="34" charset="0"/>
              <a:cs typeface="Arial" panose="020B0604020202020204" pitchFamily="34" charset="0"/>
            </a:endParaRPr>
          </a:p>
          <a:p>
            <a:pPr lvl="1"/>
            <a:endParaRPr lang="en-GB" dirty="0"/>
          </a:p>
        </p:txBody>
      </p:sp>
      <p:pic>
        <p:nvPicPr>
          <p:cNvPr id="8" name="Picture 7" descr="Group 4">
            <a:extLst>
              <a:ext uri="{FF2B5EF4-FFF2-40B4-BE49-F238E27FC236}">
                <a16:creationId xmlns:a16="http://schemas.microsoft.com/office/drawing/2014/main" id="{CFCF5AFC-9685-45BA-9787-3B8E04B73A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68" y="2514308"/>
            <a:ext cx="2840736" cy="2923324"/>
          </a:xfrm>
          <a:prstGeom prst="rect">
            <a:avLst/>
          </a:prstGeom>
          <a:noFill/>
        </p:spPr>
      </p:pic>
    </p:spTree>
    <p:extLst>
      <p:ext uri="{BB962C8B-B14F-4D97-AF65-F5344CB8AC3E}">
        <p14:creationId xmlns:p14="http://schemas.microsoft.com/office/powerpoint/2010/main" val="214708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700DC1C-4EBD-45A8-86AC-246A71240B74}"/>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DDAC1A6A-BC7F-434A-A38B-98EC071759F9}"/>
              </a:ext>
            </a:extLst>
          </p:cNvPr>
          <p:cNvSpPr>
            <a:spLocks noGrp="1"/>
          </p:cNvSpPr>
          <p:nvPr>
            <p:ph type="title"/>
          </p:nvPr>
        </p:nvSpPr>
        <p:spPr>
          <a:xfrm>
            <a:off x="690676" y="575740"/>
            <a:ext cx="8885403" cy="667725"/>
          </a:xfrm>
        </p:spPr>
        <p:txBody>
          <a:bodyPr>
            <a:normAutofit/>
          </a:bodyPr>
          <a:lstStyle/>
          <a:p>
            <a:r>
              <a:rPr lang="en-GB" sz="3200" dirty="0"/>
              <a:t>What about Transforming Care? </a:t>
            </a:r>
          </a:p>
        </p:txBody>
      </p:sp>
      <p:pic>
        <p:nvPicPr>
          <p:cNvPr id="4" name="Picture 3">
            <a:extLst>
              <a:ext uri="{FF2B5EF4-FFF2-40B4-BE49-F238E27FC236}">
                <a16:creationId xmlns:a16="http://schemas.microsoft.com/office/drawing/2014/main" id="{DBA23203-07D6-47D7-90C3-D14CDF148C0F}"/>
              </a:ext>
            </a:extLst>
          </p:cNvPr>
          <p:cNvPicPr>
            <a:picLocks noChangeAspect="1"/>
          </p:cNvPicPr>
          <p:nvPr/>
        </p:nvPicPr>
        <p:blipFill>
          <a:blip r:embed="rId3"/>
          <a:stretch>
            <a:fillRect/>
          </a:stretch>
        </p:blipFill>
        <p:spPr>
          <a:xfrm>
            <a:off x="1081055" y="1278197"/>
            <a:ext cx="2627604" cy="2347163"/>
          </a:xfrm>
          <a:prstGeom prst="rect">
            <a:avLst/>
          </a:prstGeom>
        </p:spPr>
      </p:pic>
      <p:pic>
        <p:nvPicPr>
          <p:cNvPr id="7" name="Picture 6">
            <a:extLst>
              <a:ext uri="{FF2B5EF4-FFF2-40B4-BE49-F238E27FC236}">
                <a16:creationId xmlns:a16="http://schemas.microsoft.com/office/drawing/2014/main" id="{1BF193FA-DC96-44BC-9298-3E56D565298E}"/>
              </a:ext>
            </a:extLst>
          </p:cNvPr>
          <p:cNvPicPr>
            <a:picLocks noChangeAspect="1"/>
          </p:cNvPicPr>
          <p:nvPr/>
        </p:nvPicPr>
        <p:blipFill>
          <a:blip r:embed="rId4"/>
          <a:stretch>
            <a:fillRect/>
          </a:stretch>
        </p:blipFill>
        <p:spPr>
          <a:xfrm>
            <a:off x="1081055" y="2570661"/>
            <a:ext cx="1060796" cy="1054699"/>
          </a:xfrm>
          <a:prstGeom prst="rect">
            <a:avLst/>
          </a:prstGeom>
        </p:spPr>
      </p:pic>
      <p:pic>
        <p:nvPicPr>
          <p:cNvPr id="8" name="Picture 7">
            <a:extLst>
              <a:ext uri="{FF2B5EF4-FFF2-40B4-BE49-F238E27FC236}">
                <a16:creationId xmlns:a16="http://schemas.microsoft.com/office/drawing/2014/main" id="{5E33FA6D-7380-43AD-992B-2C35F476FB19}"/>
              </a:ext>
            </a:extLst>
          </p:cNvPr>
          <p:cNvPicPr>
            <a:picLocks noChangeAspect="1"/>
          </p:cNvPicPr>
          <p:nvPr/>
        </p:nvPicPr>
        <p:blipFill>
          <a:blip r:embed="rId5"/>
          <a:stretch>
            <a:fillRect/>
          </a:stretch>
        </p:blipFill>
        <p:spPr>
          <a:xfrm>
            <a:off x="1081055" y="3687546"/>
            <a:ext cx="2651990" cy="2645893"/>
          </a:xfrm>
          <a:prstGeom prst="rect">
            <a:avLst/>
          </a:prstGeom>
        </p:spPr>
      </p:pic>
      <p:pic>
        <p:nvPicPr>
          <p:cNvPr id="9" name="Picture 8">
            <a:extLst>
              <a:ext uri="{FF2B5EF4-FFF2-40B4-BE49-F238E27FC236}">
                <a16:creationId xmlns:a16="http://schemas.microsoft.com/office/drawing/2014/main" id="{F59F92E0-4834-43B0-8B8C-45E521BE01D2}"/>
              </a:ext>
            </a:extLst>
          </p:cNvPr>
          <p:cNvPicPr>
            <a:picLocks noChangeAspect="1"/>
          </p:cNvPicPr>
          <p:nvPr/>
        </p:nvPicPr>
        <p:blipFill>
          <a:blip r:embed="rId6"/>
          <a:stretch>
            <a:fillRect/>
          </a:stretch>
        </p:blipFill>
        <p:spPr>
          <a:xfrm>
            <a:off x="2494983" y="4957560"/>
            <a:ext cx="1353429" cy="1359526"/>
          </a:xfrm>
          <a:prstGeom prst="rect">
            <a:avLst/>
          </a:prstGeom>
        </p:spPr>
      </p:pic>
      <p:sp>
        <p:nvSpPr>
          <p:cNvPr id="10" name="Content Placeholder 3">
            <a:extLst>
              <a:ext uri="{FF2B5EF4-FFF2-40B4-BE49-F238E27FC236}">
                <a16:creationId xmlns:a16="http://schemas.microsoft.com/office/drawing/2014/main" id="{4E8057B0-74AF-4C67-82EC-41D06D9BB012}"/>
              </a:ext>
            </a:extLst>
          </p:cNvPr>
          <p:cNvSpPr txBox="1">
            <a:spLocks/>
          </p:cNvSpPr>
          <p:nvPr/>
        </p:nvSpPr>
        <p:spPr>
          <a:xfrm>
            <a:off x="4665307" y="1833273"/>
            <a:ext cx="6699380" cy="502472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620 people in hospital for more than 5 years now live in the community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About 22% fewer people in hospital overall</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the future: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 more than 30 adults in hospital per million adults </a:t>
            </a:r>
          </a:p>
          <a:p>
            <a:r>
              <a:rPr lang="en-GB" dirty="0">
                <a:latin typeface="Arial" panose="020B0604020202020204" pitchFamily="34" charset="0"/>
                <a:cs typeface="Arial" panose="020B0604020202020204" pitchFamily="34" charset="0"/>
              </a:rPr>
              <a:t>No more than 12-15 children and young people per million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Transforming Care and the Building the Right Support plan will still be an important part of our work</a:t>
            </a:r>
          </a:p>
          <a:p>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25002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84394"/>
            <a:ext cx="10578484" cy="1325563"/>
          </a:xfrm>
        </p:spPr>
        <p:txBody>
          <a:bodyPr>
            <a:normAutofit/>
          </a:bodyPr>
          <a:lstStyle/>
          <a:p>
            <a:r>
              <a:rPr lang="en-GB" sz="2800" dirty="0">
                <a:solidFill>
                  <a:srgbClr val="5B9BD5">
                    <a:lumMod val="75000"/>
                  </a:srgbClr>
                </a:solidFill>
              </a:rPr>
              <a:t>Housing actions for Transforming Care Partnerships</a:t>
            </a:r>
            <a:endParaRPr lang="en-GB" sz="2800" dirty="0"/>
          </a:p>
        </p:txBody>
      </p:sp>
      <p:sp>
        <p:nvSpPr>
          <p:cNvPr id="2" name="Content Placeholder 1"/>
          <p:cNvSpPr>
            <a:spLocks noGrp="1"/>
          </p:cNvSpPr>
          <p:nvPr>
            <p:ph idx="4294967295"/>
          </p:nvPr>
        </p:nvSpPr>
        <p:spPr>
          <a:xfrm>
            <a:off x="923732" y="1696021"/>
            <a:ext cx="8313574" cy="4266239"/>
          </a:xfrm>
        </p:spPr>
        <p:txBody>
          <a:bodyPr>
            <a:normAutofit fontScale="70000" lnSpcReduction="20000"/>
          </a:bodyPr>
          <a:lstStyle/>
          <a:p>
            <a:pPr lvl="0">
              <a:lnSpc>
                <a:spcPct val="134000"/>
              </a:lnSpc>
            </a:pPr>
            <a:r>
              <a:rPr lang="en-GB" sz="2900" dirty="0">
                <a:solidFill>
                  <a:prstClr val="black"/>
                </a:solidFill>
                <a:latin typeface="Arial" panose="020B0604020202020204" pitchFamily="34" charset="0"/>
                <a:cs typeface="Arial" panose="020B0604020202020204" pitchFamily="34" charset="0"/>
              </a:rPr>
              <a:t>Having a housing plan until 2023/24 (next five years) that says what the local gaps in housing are  </a:t>
            </a:r>
          </a:p>
          <a:p>
            <a:pPr lvl="0">
              <a:lnSpc>
                <a:spcPct val="134000"/>
              </a:lnSpc>
            </a:pPr>
            <a:r>
              <a:rPr lang="en-GB" sz="2900" dirty="0">
                <a:solidFill>
                  <a:prstClr val="black"/>
                </a:solidFill>
                <a:latin typeface="Arial" panose="020B0604020202020204" pitchFamily="34" charset="0"/>
                <a:cs typeface="Arial" panose="020B0604020202020204" pitchFamily="34" charset="0"/>
              </a:rPr>
              <a:t>A named person who leads on housing for people with a learning disability, autism or both</a:t>
            </a:r>
          </a:p>
          <a:p>
            <a:pPr lvl="0">
              <a:lnSpc>
                <a:spcPct val="134000"/>
              </a:lnSpc>
            </a:pPr>
            <a:r>
              <a:rPr lang="en-GB" sz="2900" dirty="0">
                <a:solidFill>
                  <a:prstClr val="black"/>
                </a:solidFill>
                <a:latin typeface="Arial" panose="020B0604020202020204" pitchFamily="34" charset="0"/>
                <a:cs typeface="Arial" panose="020B0604020202020204" pitchFamily="34" charset="0"/>
              </a:rPr>
              <a:t>Housing people are on the Transforming Care Board or the Learning Disability workstream meeting or similar </a:t>
            </a:r>
          </a:p>
          <a:p>
            <a:pPr lvl="0">
              <a:lnSpc>
                <a:spcPct val="134000"/>
              </a:lnSpc>
            </a:pPr>
            <a:r>
              <a:rPr lang="en-GB" sz="2900" dirty="0">
                <a:solidFill>
                  <a:prstClr val="black"/>
                </a:solidFill>
                <a:latin typeface="Arial" panose="020B0604020202020204" pitchFamily="34" charset="0"/>
                <a:cs typeface="Arial" panose="020B0604020202020204" pitchFamily="34" charset="0"/>
              </a:rPr>
              <a:t>There is a pipeline of new housing for people with a learning disability, autism or both </a:t>
            </a:r>
          </a:p>
          <a:p>
            <a:pPr lvl="0">
              <a:lnSpc>
                <a:spcPct val="134000"/>
              </a:lnSpc>
            </a:pPr>
            <a:r>
              <a:rPr lang="en-GB" sz="2900" dirty="0">
                <a:solidFill>
                  <a:prstClr val="black"/>
                </a:solidFill>
                <a:latin typeface="Arial" panose="020B0604020202020204" pitchFamily="34" charset="0"/>
                <a:cs typeface="Arial" panose="020B0604020202020204" pitchFamily="34" charset="0"/>
              </a:rPr>
              <a:t>There are links with the local Market Position Statement or other local housing plans </a:t>
            </a:r>
          </a:p>
          <a:p>
            <a:pPr lvl="0">
              <a:lnSpc>
                <a:spcPct val="134000"/>
              </a:lnSpc>
            </a:pPr>
            <a:endParaRPr lang="en-GB" sz="2900" dirty="0">
              <a:solidFill>
                <a:prstClr val="black"/>
              </a:solidFill>
            </a:endParaRPr>
          </a:p>
          <a:p>
            <a:pPr lvl="0"/>
            <a:endParaRPr lang="en-GB" sz="2900" dirty="0">
              <a:solidFill>
                <a:prstClr val="black"/>
              </a:solidFill>
            </a:endParaRPr>
          </a:p>
          <a:p>
            <a:pPr>
              <a:buClr>
                <a:srgbClr val="005EB8"/>
              </a:buClr>
            </a:pPr>
            <a:endParaRPr lang="en-GB" dirty="0"/>
          </a:p>
        </p:txBody>
      </p:sp>
      <p:pic>
        <p:nvPicPr>
          <p:cNvPr id="4" name="Picture 3">
            <a:extLst>
              <a:ext uri="{FF2B5EF4-FFF2-40B4-BE49-F238E27FC236}">
                <a16:creationId xmlns:a16="http://schemas.microsoft.com/office/drawing/2014/main" id="{78C4D235-4E02-470B-B3B1-40A5666096F8}"/>
              </a:ext>
            </a:extLst>
          </p:cNvPr>
          <p:cNvPicPr>
            <a:picLocks noChangeAspect="1"/>
          </p:cNvPicPr>
          <p:nvPr/>
        </p:nvPicPr>
        <p:blipFill>
          <a:blip r:embed="rId2"/>
          <a:stretch>
            <a:fillRect/>
          </a:stretch>
        </p:blipFill>
        <p:spPr>
          <a:xfrm>
            <a:off x="8993415" y="2231970"/>
            <a:ext cx="2651990" cy="2645893"/>
          </a:xfrm>
          <a:prstGeom prst="rect">
            <a:avLst/>
          </a:prstGeom>
        </p:spPr>
      </p:pic>
    </p:spTree>
    <p:extLst>
      <p:ext uri="{BB962C8B-B14F-4D97-AF65-F5344CB8AC3E}">
        <p14:creationId xmlns:p14="http://schemas.microsoft.com/office/powerpoint/2010/main" val="2003619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84394"/>
            <a:ext cx="10578484" cy="1325563"/>
          </a:xfrm>
        </p:spPr>
        <p:txBody>
          <a:bodyPr>
            <a:normAutofit/>
          </a:bodyPr>
          <a:lstStyle/>
          <a:p>
            <a:r>
              <a:rPr lang="en-GB" sz="3200" dirty="0">
                <a:solidFill>
                  <a:srgbClr val="5B9BD5">
                    <a:lumMod val="75000"/>
                  </a:srgbClr>
                </a:solidFill>
              </a:rPr>
              <a:t>NHS money to support new housing</a:t>
            </a:r>
            <a:endParaRPr lang="en-GB" sz="3200" dirty="0"/>
          </a:p>
        </p:txBody>
      </p:sp>
      <p:sp>
        <p:nvSpPr>
          <p:cNvPr id="2" name="Content Placeholder 1"/>
          <p:cNvSpPr>
            <a:spLocks noGrp="1"/>
          </p:cNvSpPr>
          <p:nvPr>
            <p:ph idx="4294967295"/>
          </p:nvPr>
        </p:nvSpPr>
        <p:spPr>
          <a:xfrm>
            <a:off x="923732" y="1696021"/>
            <a:ext cx="7772399" cy="4266239"/>
          </a:xfrm>
        </p:spPr>
        <p:txBody>
          <a:bodyPr>
            <a:normAutofit fontScale="85000" lnSpcReduction="10000"/>
          </a:bodyPr>
          <a:lstStyle/>
          <a:p>
            <a:pPr lvl="0">
              <a:lnSpc>
                <a:spcPct val="134000"/>
              </a:lnSpc>
            </a:pPr>
            <a:r>
              <a:rPr lang="en-GB" sz="2400" dirty="0">
                <a:solidFill>
                  <a:prstClr val="black"/>
                </a:solidFill>
                <a:latin typeface="Arial" panose="020B0604020202020204" pitchFamily="34" charset="0"/>
                <a:cs typeface="Arial" panose="020B0604020202020204" pitchFamily="34" charset="0"/>
              </a:rPr>
              <a:t>£10 million over 5 years to support Transforming Care across the Country </a:t>
            </a:r>
          </a:p>
          <a:p>
            <a:pPr lvl="0">
              <a:lnSpc>
                <a:spcPct val="134000"/>
              </a:lnSpc>
            </a:pPr>
            <a:r>
              <a:rPr lang="en-GB" sz="2400" dirty="0">
                <a:solidFill>
                  <a:prstClr val="black"/>
                </a:solidFill>
                <a:latin typeface="Arial" panose="020B0604020202020204" pitchFamily="34" charset="0"/>
                <a:cs typeface="Arial" panose="020B0604020202020204" pitchFamily="34" charset="0"/>
              </a:rPr>
              <a:t>In 2018-19 we approved over £15 million (fifteen million pounds)</a:t>
            </a:r>
          </a:p>
          <a:p>
            <a:pPr lvl="0">
              <a:lnSpc>
                <a:spcPct val="134000"/>
              </a:lnSpc>
            </a:pPr>
            <a:r>
              <a:rPr lang="en-GB" sz="2400" dirty="0">
                <a:solidFill>
                  <a:prstClr val="black"/>
                </a:solidFill>
                <a:latin typeface="Arial" panose="020B0604020202020204" pitchFamily="34" charset="0"/>
                <a:cs typeface="Arial" panose="020B0604020202020204" pitchFamily="34" charset="0"/>
              </a:rPr>
              <a:t>In 2019-20 we have requests for about £37 million (but not all the requests will turn into projects) </a:t>
            </a:r>
          </a:p>
          <a:p>
            <a:pPr lvl="0">
              <a:lnSpc>
                <a:spcPct val="134000"/>
              </a:lnSpc>
            </a:pPr>
            <a:r>
              <a:rPr lang="en-GB" sz="2400" dirty="0">
                <a:solidFill>
                  <a:prstClr val="black"/>
                </a:solidFill>
                <a:latin typeface="Arial" panose="020B0604020202020204" pitchFamily="34" charset="0"/>
                <a:cs typeface="Arial" panose="020B0604020202020204" pitchFamily="34" charset="0"/>
              </a:rPr>
              <a:t>East of England, currently there are requests for 7 housing projects </a:t>
            </a:r>
          </a:p>
          <a:p>
            <a:pPr lvl="0">
              <a:lnSpc>
                <a:spcPct val="134000"/>
              </a:lnSpc>
            </a:pPr>
            <a:r>
              <a:rPr lang="en-GB" sz="2400" dirty="0">
                <a:solidFill>
                  <a:prstClr val="black"/>
                </a:solidFill>
                <a:latin typeface="Arial" panose="020B0604020202020204" pitchFamily="34" charset="0"/>
                <a:cs typeface="Arial" panose="020B0604020202020204" pitchFamily="34" charset="0"/>
              </a:rPr>
              <a:t>Mixture of new build, refurbishment and open market purchase </a:t>
            </a:r>
          </a:p>
          <a:p>
            <a:pPr lvl="0">
              <a:lnSpc>
                <a:spcPct val="134000"/>
              </a:lnSpc>
            </a:pPr>
            <a:endParaRPr lang="en-GB" sz="2400" dirty="0">
              <a:solidFill>
                <a:prstClr val="black"/>
              </a:solidFill>
              <a:latin typeface="Arial" panose="020B0604020202020204" pitchFamily="34" charset="0"/>
              <a:cs typeface="Arial" panose="020B0604020202020204" pitchFamily="34" charset="0"/>
            </a:endParaRPr>
          </a:p>
          <a:p>
            <a:pPr>
              <a:buClr>
                <a:srgbClr val="005EB8"/>
              </a:buClr>
            </a:pPr>
            <a:endParaRPr lang="en-GB" dirty="0"/>
          </a:p>
        </p:txBody>
      </p:sp>
      <p:pic>
        <p:nvPicPr>
          <p:cNvPr id="4" name="Picture 3">
            <a:extLst>
              <a:ext uri="{FF2B5EF4-FFF2-40B4-BE49-F238E27FC236}">
                <a16:creationId xmlns:a16="http://schemas.microsoft.com/office/drawing/2014/main" id="{9C07A041-C4BA-4611-920D-25C96894C2D6}"/>
              </a:ext>
            </a:extLst>
          </p:cNvPr>
          <p:cNvPicPr>
            <a:picLocks noChangeAspect="1"/>
          </p:cNvPicPr>
          <p:nvPr/>
        </p:nvPicPr>
        <p:blipFill>
          <a:blip r:embed="rId2"/>
          <a:stretch>
            <a:fillRect/>
          </a:stretch>
        </p:blipFill>
        <p:spPr>
          <a:xfrm>
            <a:off x="8993415" y="2231970"/>
            <a:ext cx="2651990" cy="2645893"/>
          </a:xfrm>
          <a:prstGeom prst="rect">
            <a:avLst/>
          </a:prstGeom>
        </p:spPr>
      </p:pic>
    </p:spTree>
    <p:extLst>
      <p:ext uri="{BB962C8B-B14F-4D97-AF65-F5344CB8AC3E}">
        <p14:creationId xmlns:p14="http://schemas.microsoft.com/office/powerpoint/2010/main" val="48912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ED0041-0D07-486F-8304-A6D1FAC9E85D}"/>
              </a:ext>
            </a:extLst>
          </p:cNvPr>
          <p:cNvSpPr>
            <a:spLocks noGrp="1"/>
          </p:cNvSpPr>
          <p:nvPr>
            <p:ph type="title"/>
          </p:nvPr>
        </p:nvSpPr>
        <p:spPr>
          <a:xfrm>
            <a:off x="6094105" y="382555"/>
            <a:ext cx="4977976" cy="1874451"/>
          </a:xfrm>
        </p:spPr>
        <p:txBody>
          <a:bodyPr>
            <a:normAutofit/>
          </a:bodyPr>
          <a:lstStyle/>
          <a:p>
            <a:r>
              <a:rPr lang="en-GB" sz="2800" dirty="0">
                <a:solidFill>
                  <a:srgbClr val="000000"/>
                </a:solidFill>
                <a:latin typeface="Arial" panose="020B0604020202020204" pitchFamily="34" charset="0"/>
                <a:cs typeface="Arial" panose="020B0604020202020204" pitchFamily="34" charset="0"/>
              </a:rPr>
              <a:t>Example 1: Southwark supported living  </a:t>
            </a:r>
            <a:br>
              <a:rPr lang="en-GB" sz="2800" dirty="0">
                <a:solidFill>
                  <a:srgbClr val="000000"/>
                </a:solidFill>
                <a:latin typeface="Arial" panose="020B0604020202020204" pitchFamily="34" charset="0"/>
                <a:cs typeface="Arial" panose="020B0604020202020204" pitchFamily="34" charset="0"/>
              </a:rPr>
            </a:br>
            <a:br>
              <a:rPr lang="en-GB" sz="2800" dirty="0">
                <a:solidFill>
                  <a:srgbClr val="000000"/>
                </a:solidFill>
                <a:latin typeface="Arial" panose="020B0604020202020204" pitchFamily="34" charset="0"/>
                <a:cs typeface="Arial" panose="020B0604020202020204" pitchFamily="34" charset="0"/>
              </a:rPr>
            </a:br>
            <a:endParaRPr lang="en-GB" sz="2800" dirty="0">
              <a:solidFill>
                <a:srgbClr val="000000"/>
              </a:solidFill>
              <a:latin typeface="Arial" panose="020B0604020202020204" pitchFamily="34" charset="0"/>
              <a:cs typeface="Arial" panose="020B0604020202020204" pitchFamily="34" charset="0"/>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4868241-8A55-4CDC-914E-E3D0694A5765}"/>
              </a:ext>
            </a:extLst>
          </p:cNvPr>
          <p:cNvPicPr>
            <a:picLocks noChangeAspect="1"/>
          </p:cNvPicPr>
          <p:nvPr/>
        </p:nvPicPr>
        <p:blipFill>
          <a:blip r:embed="rId4"/>
          <a:stretch>
            <a:fillRect/>
          </a:stretch>
        </p:blipFill>
        <p:spPr>
          <a:xfrm>
            <a:off x="722804" y="1629089"/>
            <a:ext cx="3074921" cy="3620021"/>
          </a:xfrm>
          <a:prstGeom prst="rect">
            <a:avLst/>
          </a:prstGeom>
        </p:spPr>
      </p:pic>
      <p:sp>
        <p:nvSpPr>
          <p:cNvPr id="3" name="Content Placeholder 2">
            <a:extLst>
              <a:ext uri="{FF2B5EF4-FFF2-40B4-BE49-F238E27FC236}">
                <a16:creationId xmlns:a16="http://schemas.microsoft.com/office/drawing/2014/main" id="{DB425EEC-9926-4C7A-9CD8-A8A9D08D9895}"/>
              </a:ext>
            </a:extLst>
          </p:cNvPr>
          <p:cNvSpPr>
            <a:spLocks noGrp="1"/>
          </p:cNvSpPr>
          <p:nvPr>
            <p:ph idx="1"/>
          </p:nvPr>
        </p:nvSpPr>
        <p:spPr>
          <a:xfrm>
            <a:off x="6090574" y="1483568"/>
            <a:ext cx="5378622" cy="4450702"/>
          </a:xfrm>
        </p:spPr>
        <p:txBody>
          <a:bodyPr anchor="ctr">
            <a:noAutofit/>
          </a:bodyPr>
          <a:lstStyle/>
          <a:p>
            <a:r>
              <a:rPr lang="en-GB" sz="1800"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4 x 1 bedroom flats and 2 x 2 bedroom flats</a:t>
            </a:r>
          </a:p>
          <a:p>
            <a:r>
              <a:rPr lang="en-GB" sz="2000" dirty="0">
                <a:solidFill>
                  <a:srgbClr val="000000"/>
                </a:solidFill>
                <a:latin typeface="Arial" panose="020B0604020202020204" pitchFamily="34" charset="0"/>
                <a:cs typeface="Arial" panose="020B0604020202020204" pitchFamily="34" charset="0"/>
              </a:rPr>
              <a:t>Converted a care home for older people</a:t>
            </a:r>
          </a:p>
          <a:p>
            <a:r>
              <a:rPr lang="en-GB" sz="2000" dirty="0">
                <a:solidFill>
                  <a:srgbClr val="000000"/>
                </a:solidFill>
                <a:latin typeface="Arial" panose="020B0604020202020204" pitchFamily="34" charset="0"/>
                <a:cs typeface="Arial" panose="020B0604020202020204" pitchFamily="34" charset="0"/>
              </a:rPr>
              <a:t>People living outside Southwark or in residential care to be closer to their families</a:t>
            </a:r>
          </a:p>
          <a:p>
            <a:r>
              <a:rPr lang="en-GB" sz="2000" dirty="0">
                <a:solidFill>
                  <a:srgbClr val="000000"/>
                </a:solidFill>
                <a:latin typeface="Arial" panose="020B0604020202020204" pitchFamily="34" charset="0"/>
                <a:cs typeface="Arial" panose="020B0604020202020204" pitchFamily="34" charset="0"/>
              </a:rPr>
              <a:t>Partnership of Southwark Council, Southwark CCG, South London and Maudsley NHS Foundation Trust, Optima Care and Golden Lane Housing   </a:t>
            </a:r>
          </a:p>
          <a:p>
            <a:r>
              <a:rPr lang="en-GB" sz="2000" dirty="0">
                <a:solidFill>
                  <a:srgbClr val="000000"/>
                </a:solidFill>
                <a:latin typeface="Arial" panose="020B0604020202020204" pitchFamily="34" charset="0"/>
                <a:cs typeface="Arial" panose="020B0604020202020204" pitchFamily="34" charset="0"/>
              </a:rPr>
              <a:t>People can have support from the Enhanced Intervention Service- an outreach service provided by the health trust </a:t>
            </a:r>
          </a:p>
        </p:txBody>
      </p:sp>
    </p:spTree>
    <p:extLst>
      <p:ext uri="{BB962C8B-B14F-4D97-AF65-F5344CB8AC3E}">
        <p14:creationId xmlns:p14="http://schemas.microsoft.com/office/powerpoint/2010/main" val="389267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2C3F-EE20-4C90-BC85-D1F28E29F691}"/>
              </a:ext>
            </a:extLst>
          </p:cNvPr>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Example 2: Hillingdon, London</a:t>
            </a:r>
          </a:p>
        </p:txBody>
      </p:sp>
      <p:sp>
        <p:nvSpPr>
          <p:cNvPr id="3" name="Content Placeholder 2">
            <a:extLst>
              <a:ext uri="{FF2B5EF4-FFF2-40B4-BE49-F238E27FC236}">
                <a16:creationId xmlns:a16="http://schemas.microsoft.com/office/drawing/2014/main" id="{E1A0152D-D5CD-4DF9-9338-0ED89CA0B41A}"/>
              </a:ext>
            </a:extLst>
          </p:cNvPr>
          <p:cNvSpPr>
            <a:spLocks noGrp="1"/>
          </p:cNvSpPr>
          <p:nvPr>
            <p:ph idx="1"/>
          </p:nvPr>
        </p:nvSpPr>
        <p:spPr>
          <a:xfrm>
            <a:off x="447869" y="1595534"/>
            <a:ext cx="7268547" cy="5178489"/>
          </a:xfrm>
        </p:spPr>
        <p:txBody>
          <a:bodyPr>
            <a:noAutofit/>
          </a:bodyPr>
          <a:lstStyle/>
          <a:p>
            <a:r>
              <a:rPr lang="en-GB" sz="2000" dirty="0">
                <a:latin typeface="Arial" panose="020B0604020202020204" pitchFamily="34" charset="0"/>
                <a:cs typeface="Arial" panose="020B0604020202020204" pitchFamily="34" charset="0"/>
              </a:rPr>
              <a:t>Money to do work at a 4 bedroom bungalow to make it suitable for one person leaving hospital </a:t>
            </a:r>
          </a:p>
          <a:p>
            <a:r>
              <a:rPr lang="en-GB" sz="2000" dirty="0">
                <a:latin typeface="Arial" panose="020B0604020202020204" pitchFamily="34" charset="0"/>
                <a:cs typeface="Arial" panose="020B0604020202020204" pitchFamily="34" charset="0"/>
              </a:rPr>
              <a:t>Property to be adapted to meet his environmental and sensory needs</a:t>
            </a:r>
          </a:p>
          <a:p>
            <a:r>
              <a:rPr lang="en-GB" sz="2000" dirty="0">
                <a:latin typeface="Arial" panose="020B0604020202020204" pitchFamily="34" charset="0"/>
                <a:cs typeface="Arial" panose="020B0604020202020204" pitchFamily="34" charset="0"/>
              </a:rPr>
              <a:t>The property means he can safely  build his independence skills and explore his interests </a:t>
            </a:r>
          </a:p>
          <a:p>
            <a:r>
              <a:rPr lang="en-GB" sz="2000" dirty="0">
                <a:latin typeface="Arial" panose="020B0604020202020204" pitchFamily="34" charset="0"/>
                <a:cs typeface="Arial" panose="020B0604020202020204" pitchFamily="34" charset="0"/>
              </a:rPr>
              <a:t>BUT it cost more than planned: the OT and support team looked at the works and did not think they were right for the person. There has been more work to get the property ready for the person to move in- and still more to do after he moves in</a:t>
            </a:r>
          </a:p>
          <a:p>
            <a:r>
              <a:rPr lang="en-GB" sz="2000" dirty="0">
                <a:latin typeface="Arial" panose="020B0604020202020204" pitchFamily="34" charset="0"/>
                <a:cs typeface="Arial" panose="020B0604020202020204" pitchFamily="34" charset="0"/>
              </a:rPr>
              <a:t>Make sure the OT is involved at the beginning in deciding the works and checking the work when its done</a:t>
            </a:r>
          </a:p>
          <a:p>
            <a:r>
              <a:rPr lang="en-GB" sz="2000" dirty="0">
                <a:latin typeface="Arial" panose="020B0604020202020204" pitchFamily="34" charset="0"/>
                <a:cs typeface="Arial" panose="020B0604020202020204" pitchFamily="34" charset="0"/>
              </a:rPr>
              <a:t>Make sure everyone agrees the property is ready</a:t>
            </a:r>
          </a:p>
          <a:p>
            <a:r>
              <a:rPr lang="en-GB" sz="2000" dirty="0">
                <a:latin typeface="Arial" panose="020B0604020202020204" pitchFamily="34" charset="0"/>
                <a:cs typeface="Arial" panose="020B0604020202020204" pitchFamily="34" charset="0"/>
              </a:rPr>
              <a:t>Put more money in the budget for unplanned costs  </a:t>
            </a:r>
            <a:endParaRPr lang="en-GB" sz="2000" dirty="0"/>
          </a:p>
        </p:txBody>
      </p:sp>
      <p:pic>
        <p:nvPicPr>
          <p:cNvPr id="7" name="Picture 6">
            <a:extLst>
              <a:ext uri="{FF2B5EF4-FFF2-40B4-BE49-F238E27FC236}">
                <a16:creationId xmlns:a16="http://schemas.microsoft.com/office/drawing/2014/main" id="{599FE5F0-FE62-45F1-955F-3D2FDE03991E}"/>
              </a:ext>
            </a:extLst>
          </p:cNvPr>
          <p:cNvPicPr>
            <a:picLocks noChangeAspect="1"/>
          </p:cNvPicPr>
          <p:nvPr/>
        </p:nvPicPr>
        <p:blipFill>
          <a:blip r:embed="rId3"/>
          <a:stretch>
            <a:fillRect/>
          </a:stretch>
        </p:blipFill>
        <p:spPr>
          <a:xfrm>
            <a:off x="6091237" y="3424237"/>
            <a:ext cx="9525" cy="9525"/>
          </a:xfrm>
          <a:prstGeom prst="rect">
            <a:avLst/>
          </a:prstGeom>
        </p:spPr>
      </p:pic>
      <p:pic>
        <p:nvPicPr>
          <p:cNvPr id="13" name="Picture 12">
            <a:extLst>
              <a:ext uri="{FF2B5EF4-FFF2-40B4-BE49-F238E27FC236}">
                <a16:creationId xmlns:a16="http://schemas.microsoft.com/office/drawing/2014/main" id="{5BB6D73C-F430-4B73-AAE3-782A004DA3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031" y="1877418"/>
            <a:ext cx="3532406" cy="2354937"/>
          </a:xfrm>
          <a:prstGeom prst="rect">
            <a:avLst/>
          </a:prstGeom>
        </p:spPr>
      </p:pic>
    </p:spTree>
    <p:extLst>
      <p:ext uri="{BB962C8B-B14F-4D97-AF65-F5344CB8AC3E}">
        <p14:creationId xmlns:p14="http://schemas.microsoft.com/office/powerpoint/2010/main" val="65104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9C1D32-D30B-420A-AB30-BF7862ED4988}"/>
              </a:ext>
            </a:extLst>
          </p:cNvPr>
          <p:cNvSpPr>
            <a:spLocks noGrp="1"/>
          </p:cNvSpPr>
          <p:nvPr>
            <p:ph type="title"/>
          </p:nvPr>
        </p:nvSpPr>
        <p:spPr>
          <a:xfrm>
            <a:off x="793103" y="365125"/>
            <a:ext cx="5062474" cy="1692794"/>
          </a:xfrm>
        </p:spPr>
        <p:txBody>
          <a:bodyPr vert="horz" lIns="91440" tIns="45720" rIns="91440" bIns="45720" rtlCol="0" anchor="ctr">
            <a:normAutofit/>
          </a:bodyPr>
          <a:lstStyle/>
          <a:p>
            <a:r>
              <a:rPr lang="en-US" sz="2800" dirty="0">
                <a:solidFill>
                  <a:schemeClr val="accent1"/>
                </a:solidFill>
                <a:latin typeface="Arial" panose="020B0604020202020204" pitchFamily="34" charset="0"/>
                <a:cs typeface="Arial" panose="020B0604020202020204" pitchFamily="34" charset="0"/>
              </a:rPr>
              <a:t>Example 3: </a:t>
            </a:r>
            <a:r>
              <a:rPr lang="en-US" sz="2800" dirty="0" err="1">
                <a:solidFill>
                  <a:schemeClr val="accent1"/>
                </a:solidFill>
                <a:latin typeface="Arial" panose="020B0604020202020204" pitchFamily="34" charset="0"/>
                <a:cs typeface="Arial" panose="020B0604020202020204" pitchFamily="34" charset="0"/>
              </a:rPr>
              <a:t>Kirklees</a:t>
            </a:r>
            <a:endParaRPr lang="en-US" sz="2800" dirty="0">
              <a:solidFill>
                <a:schemeClr val="accent1"/>
              </a:solidFill>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4751CA23-C62F-4415-8F68-174107BFBF7F}"/>
              </a:ext>
            </a:extLst>
          </p:cNvPr>
          <p:cNvSpPr>
            <a:spLocks noGrp="1"/>
          </p:cNvSpPr>
          <p:nvPr>
            <p:ph idx="1"/>
          </p:nvPr>
        </p:nvSpPr>
        <p:spPr>
          <a:xfrm>
            <a:off x="793103" y="1847461"/>
            <a:ext cx="5062473" cy="4508889"/>
          </a:xfrm>
        </p:spPr>
        <p:txBody>
          <a:bodyPr vert="horz" lIns="91440" tIns="45720" rIns="91440" bIns="45720" rtlCol="0">
            <a:normAutofit fontScale="92500"/>
          </a:bodyPr>
          <a:lstStyle/>
          <a:p>
            <a:r>
              <a:rPr lang="en-GB" sz="2400" dirty="0">
                <a:solidFill>
                  <a:srgbClr val="000000"/>
                </a:solidFill>
                <a:latin typeface="Arial" panose="020B0604020202020204" pitchFamily="34" charset="0"/>
                <a:cs typeface="Arial" panose="020B0604020202020204" pitchFamily="34" charset="0"/>
              </a:rPr>
              <a:t>Approved in 2018 so is still being built</a:t>
            </a:r>
          </a:p>
          <a:p>
            <a:r>
              <a:rPr lang="en-GB" sz="2400" dirty="0">
                <a:solidFill>
                  <a:srgbClr val="000000"/>
                </a:solidFill>
                <a:latin typeface="Arial" panose="020B0604020202020204" pitchFamily="34" charset="0"/>
                <a:cs typeface="Arial" panose="020B0604020202020204" pitchFamily="34" charset="0"/>
              </a:rPr>
              <a:t>For adults with a learning disability, autism and mental health needs</a:t>
            </a:r>
          </a:p>
          <a:p>
            <a:r>
              <a:rPr lang="en-GB" sz="2400" dirty="0">
                <a:solidFill>
                  <a:srgbClr val="000000"/>
                </a:solidFill>
                <a:latin typeface="Arial" panose="020B0604020202020204" pitchFamily="34" charset="0"/>
                <a:cs typeface="Arial" panose="020B0604020202020204" pitchFamily="34" charset="0"/>
              </a:rPr>
              <a:t>Land was a Council depot </a:t>
            </a:r>
          </a:p>
          <a:p>
            <a:r>
              <a:rPr lang="en-GB" sz="2400" dirty="0">
                <a:solidFill>
                  <a:srgbClr val="000000"/>
                </a:solidFill>
                <a:latin typeface="Arial" panose="020B0604020202020204" pitchFamily="34" charset="0"/>
                <a:cs typeface="Arial" panose="020B0604020202020204" pitchFamily="34" charset="0"/>
              </a:rPr>
              <a:t>6 single storey terraced properties </a:t>
            </a:r>
          </a:p>
          <a:p>
            <a:r>
              <a:rPr lang="en-GB" sz="2400" dirty="0">
                <a:solidFill>
                  <a:srgbClr val="000000"/>
                </a:solidFill>
                <a:latin typeface="Arial" panose="020B0604020202020204" pitchFamily="34" charset="0"/>
                <a:cs typeface="Arial" panose="020B0604020202020204" pitchFamily="34" charset="0"/>
              </a:rPr>
              <a:t>Big flats: Gross internal area (GIA) of 61m2.</a:t>
            </a:r>
          </a:p>
          <a:p>
            <a:r>
              <a:rPr lang="en-GB" sz="2400" dirty="0">
                <a:solidFill>
                  <a:srgbClr val="000000"/>
                </a:solidFill>
                <a:latin typeface="Arial" panose="020B0604020202020204" pitchFamily="34" charset="0"/>
                <a:cs typeface="Arial" panose="020B0604020202020204" pitchFamily="34" charset="0"/>
              </a:rPr>
              <a:t>Private garden at front and back of each property</a:t>
            </a:r>
          </a:p>
          <a:p>
            <a:r>
              <a:rPr lang="en-GB" sz="2400" dirty="0">
                <a:solidFill>
                  <a:srgbClr val="000000"/>
                </a:solidFill>
                <a:latin typeface="Arial" panose="020B0604020202020204" pitchFamily="34" charset="0"/>
                <a:cs typeface="Arial" panose="020B0604020202020204" pitchFamily="34" charset="0"/>
              </a:rPr>
              <a:t>Also a building that is for support staff and an office  </a:t>
            </a:r>
          </a:p>
          <a:p>
            <a:endParaRPr lang="en-GB" sz="2400" dirty="0">
              <a:solidFill>
                <a:srgbClr val="000000"/>
              </a:solidFill>
              <a:latin typeface="Arial" panose="020B0604020202020204" pitchFamily="34" charset="0"/>
              <a:cs typeface="Arial" panose="020B0604020202020204" pitchFamily="34" charset="0"/>
            </a:endParaRPr>
          </a:p>
          <a:p>
            <a:pPr marL="114300" indent="0">
              <a:buNone/>
            </a:pPr>
            <a:endParaRPr lang="en-US" sz="1600" dirty="0"/>
          </a:p>
        </p:txBody>
      </p:sp>
      <p:sp>
        <p:nvSpPr>
          <p:cNvPr id="3" name="Slide Number Placeholder 2">
            <a:extLst>
              <a:ext uri="{FF2B5EF4-FFF2-40B4-BE49-F238E27FC236}">
                <a16:creationId xmlns:a16="http://schemas.microsoft.com/office/drawing/2014/main" id="{0E7D1B69-DFAA-4279-AA90-AC5997607C14}"/>
              </a:ext>
            </a:extLst>
          </p:cNvPr>
          <p:cNvSpPr>
            <a:spLocks noGrp="1"/>
          </p:cNvSpPr>
          <p:nvPr>
            <p:ph type="sldNum" sz="quarter" idx="10"/>
          </p:nvPr>
        </p:nvSpPr>
        <p:spPr>
          <a:xfrm>
            <a:off x="6730366" y="6356351"/>
            <a:ext cx="874395" cy="365125"/>
          </a:xfrm>
        </p:spPr>
        <p:txBody>
          <a:bodyPr vert="horz" lIns="91440" tIns="45720" rIns="91440" bIns="45720" rtlCol="0" anchor="ctr">
            <a:normAutofit/>
          </a:bodyPr>
          <a:lstStyle/>
          <a:p>
            <a:pPr>
              <a:spcAft>
                <a:spcPts val="600"/>
              </a:spcAft>
              <a:defRPr/>
            </a:pPr>
            <a:fld id="{D66C4C68-9C76-5449-BBA0-107A51179E14}" type="slidenum">
              <a:rPr lang="en-US" smtClean="0">
                <a:solidFill>
                  <a:prstClr val="black">
                    <a:tint val="75000"/>
                  </a:prstClr>
                </a:solidFill>
                <a:latin typeface="Calibri" panose="020F0502020204030204"/>
                <a:cs typeface="+mn-cs"/>
              </a:rPr>
              <a:pPr>
                <a:spcAft>
                  <a:spcPts val="600"/>
                </a:spcAft>
                <a:defRPr/>
              </a:pPr>
              <a:t>19</a:t>
            </a:fld>
            <a:endParaRPr lang="en-US">
              <a:solidFill>
                <a:prstClr val="black">
                  <a:tint val="75000"/>
                </a:prstClr>
              </a:solidFill>
              <a:latin typeface="Calibri" panose="020F0502020204030204"/>
              <a:cs typeface="+mn-cs"/>
            </a:endParaRPr>
          </a:p>
        </p:txBody>
      </p:sp>
      <p:pic>
        <p:nvPicPr>
          <p:cNvPr id="8" name="Content Placeholder 4">
            <a:extLst>
              <a:ext uri="{FF2B5EF4-FFF2-40B4-BE49-F238E27FC236}">
                <a16:creationId xmlns:a16="http://schemas.microsoft.com/office/drawing/2014/main" id="{7B1078A8-528B-4DA4-8232-50E76DF2FA83}"/>
              </a:ext>
            </a:extLst>
          </p:cNvPr>
          <p:cNvPicPr>
            <a:picLocks noChangeAspect="1"/>
          </p:cNvPicPr>
          <p:nvPr/>
        </p:nvPicPr>
        <p:blipFill rotWithShape="1">
          <a:blip r:embed="rId3"/>
          <a:srcRect l="35459" r="25705"/>
          <a:stretch/>
        </p:blipFill>
        <p:spPr>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90877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84394"/>
            <a:ext cx="10578484" cy="1325563"/>
          </a:xfrm>
        </p:spPr>
        <p:txBody>
          <a:bodyPr/>
          <a:lstStyle/>
          <a:p>
            <a:r>
              <a:rPr lang="en-GB" dirty="0"/>
              <a:t>Introduction  </a:t>
            </a:r>
          </a:p>
        </p:txBody>
      </p:sp>
      <p:sp>
        <p:nvSpPr>
          <p:cNvPr id="2" name="Content Placeholder 1"/>
          <p:cNvSpPr>
            <a:spLocks noGrp="1"/>
          </p:cNvSpPr>
          <p:nvPr>
            <p:ph idx="4294967295"/>
          </p:nvPr>
        </p:nvSpPr>
        <p:spPr>
          <a:xfrm>
            <a:off x="933062" y="1696022"/>
            <a:ext cx="6391469" cy="4677584"/>
          </a:xfrm>
        </p:spPr>
        <p:txBody>
          <a:bodyPr>
            <a:normAutofit/>
          </a:bodyPr>
          <a:lstStyle/>
          <a:p>
            <a:r>
              <a:rPr lang="en-GB" dirty="0">
                <a:latin typeface="Arial" panose="020B0604020202020204" pitchFamily="34" charset="0"/>
                <a:cs typeface="Arial" panose="020B0604020202020204" pitchFamily="34" charset="0"/>
              </a:rPr>
              <a:t>The NHS 10 year and what it says about people with a learning disability, autism or both</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Supporting local commissioners to develop supported and specialist housing for people leaving hospital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NHS capital programme to support development of new housing </a:t>
            </a:r>
            <a:endParaRPr lang="en-GB" dirty="0"/>
          </a:p>
        </p:txBody>
      </p:sp>
      <p:pic>
        <p:nvPicPr>
          <p:cNvPr id="4" name="Picture 3">
            <a:extLst>
              <a:ext uri="{FF2B5EF4-FFF2-40B4-BE49-F238E27FC236}">
                <a16:creationId xmlns:a16="http://schemas.microsoft.com/office/drawing/2014/main" id="{3BAC7A71-A961-49F7-BE62-B8603E827BF5}"/>
              </a:ext>
            </a:extLst>
          </p:cNvPr>
          <p:cNvPicPr>
            <a:picLocks noChangeAspect="1"/>
          </p:cNvPicPr>
          <p:nvPr/>
        </p:nvPicPr>
        <p:blipFill>
          <a:blip r:embed="rId2"/>
          <a:stretch>
            <a:fillRect/>
          </a:stretch>
        </p:blipFill>
        <p:spPr>
          <a:xfrm>
            <a:off x="7907804" y="1392502"/>
            <a:ext cx="1972719" cy="1661609"/>
          </a:xfrm>
          <a:prstGeom prst="rect">
            <a:avLst/>
          </a:prstGeom>
        </p:spPr>
      </p:pic>
      <p:pic>
        <p:nvPicPr>
          <p:cNvPr id="6" name="Picture 5">
            <a:extLst>
              <a:ext uri="{FF2B5EF4-FFF2-40B4-BE49-F238E27FC236}">
                <a16:creationId xmlns:a16="http://schemas.microsoft.com/office/drawing/2014/main" id="{E1D28BE8-97E2-4BD8-9009-F144827F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487" y="2880746"/>
            <a:ext cx="2422071" cy="2422071"/>
          </a:xfrm>
          <a:prstGeom prst="rect">
            <a:avLst/>
          </a:prstGeom>
        </p:spPr>
      </p:pic>
    </p:spTree>
    <p:extLst>
      <p:ext uri="{BB962C8B-B14F-4D97-AF65-F5344CB8AC3E}">
        <p14:creationId xmlns:p14="http://schemas.microsoft.com/office/powerpoint/2010/main" val="1362901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84394"/>
            <a:ext cx="10578484" cy="1325563"/>
          </a:xfrm>
        </p:spPr>
        <p:txBody>
          <a:bodyPr/>
          <a:lstStyle/>
          <a:p>
            <a:r>
              <a:rPr lang="en-GB"/>
              <a:t>What we have learnt from the capital programme</a:t>
            </a:r>
            <a:endParaRPr lang="en-GB" dirty="0"/>
          </a:p>
        </p:txBody>
      </p:sp>
      <p:sp>
        <p:nvSpPr>
          <p:cNvPr id="2" name="Content Placeholder 1"/>
          <p:cNvSpPr>
            <a:spLocks noGrp="1"/>
          </p:cNvSpPr>
          <p:nvPr>
            <p:ph idx="4294967295"/>
          </p:nvPr>
        </p:nvSpPr>
        <p:spPr>
          <a:xfrm>
            <a:off x="1063690" y="1696022"/>
            <a:ext cx="6391469" cy="4340884"/>
          </a:xfrm>
        </p:spPr>
        <p:txBody>
          <a:bodyPr>
            <a:normAutofit fontScale="77500" lnSpcReduction="20000"/>
          </a:bodyPr>
          <a:lstStyle/>
          <a:p>
            <a:r>
              <a:rPr lang="en-GB" sz="3200" dirty="0">
                <a:latin typeface="Arial" panose="020B0604020202020204" pitchFamily="34" charset="0"/>
                <a:cs typeface="Arial" panose="020B0604020202020204" pitchFamily="34" charset="0"/>
              </a:rPr>
              <a:t>Housing often takes longer than planned</a:t>
            </a:r>
          </a:p>
          <a:p>
            <a:pPr>
              <a:lnSpc>
                <a:spcPct val="134000"/>
              </a:lnSpc>
            </a:pPr>
            <a:r>
              <a:rPr lang="en-GB" sz="3200" dirty="0">
                <a:latin typeface="Arial" panose="020B0604020202020204" pitchFamily="34" charset="0"/>
                <a:cs typeface="Arial" panose="020B0604020202020204" pitchFamily="34" charset="0"/>
              </a:rPr>
              <a:t>We would like to see more sharing of good designs and costs </a:t>
            </a:r>
          </a:p>
          <a:p>
            <a:pPr>
              <a:lnSpc>
                <a:spcPct val="134000"/>
              </a:lnSpc>
            </a:pPr>
            <a:r>
              <a:rPr lang="en-GB" sz="3200" dirty="0">
                <a:latin typeface="Arial" panose="020B0604020202020204" pitchFamily="34" charset="0"/>
                <a:cs typeface="Arial" panose="020B0604020202020204" pitchFamily="34" charset="0"/>
              </a:rPr>
              <a:t>Still quite a lot of ‘institutional’ features being suggested and not enough talking to the Care Quality Commission </a:t>
            </a:r>
          </a:p>
          <a:p>
            <a:pPr>
              <a:lnSpc>
                <a:spcPct val="134000"/>
              </a:lnSpc>
            </a:pPr>
            <a:r>
              <a:rPr lang="en-GB" sz="3200" dirty="0">
                <a:latin typeface="Arial" panose="020B0604020202020204" pitchFamily="34" charset="0"/>
                <a:cs typeface="Arial" panose="020B0604020202020204" pitchFamily="34" charset="0"/>
              </a:rPr>
              <a:t>Some good examples of co-production with people and their families- but not enough  </a:t>
            </a:r>
          </a:p>
          <a:p>
            <a:pPr>
              <a:buClr>
                <a:srgbClr val="005EB8"/>
              </a:buClr>
            </a:pPr>
            <a:endParaRPr lang="en-GB" dirty="0"/>
          </a:p>
        </p:txBody>
      </p:sp>
      <p:pic>
        <p:nvPicPr>
          <p:cNvPr id="5" name="Picture 4" descr="A large brown brick building next to a window&#10;&#10;Description generated with very high confidence">
            <a:extLst>
              <a:ext uri="{FF2B5EF4-FFF2-40B4-BE49-F238E27FC236}">
                <a16:creationId xmlns:a16="http://schemas.microsoft.com/office/drawing/2014/main" id="{EC0E5D63-5C37-4794-9039-61906D488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393" y="1809957"/>
            <a:ext cx="3375349" cy="3375349"/>
          </a:xfrm>
          <a:prstGeom prst="rect">
            <a:avLst/>
          </a:prstGeom>
        </p:spPr>
      </p:pic>
    </p:spTree>
    <p:extLst>
      <p:ext uri="{BB962C8B-B14F-4D97-AF65-F5344CB8AC3E}">
        <p14:creationId xmlns:p14="http://schemas.microsoft.com/office/powerpoint/2010/main" val="600135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ED4BD-7B9E-4ADA-B4F8-3D8ECF05CB5D}"/>
              </a:ext>
            </a:extLst>
          </p:cNvPr>
          <p:cNvSpPr>
            <a:spLocks noGrp="1"/>
          </p:cNvSpPr>
          <p:nvPr>
            <p:ph type="title"/>
          </p:nvPr>
        </p:nvSpPr>
        <p:spPr/>
        <p:txBody>
          <a:bodyPr>
            <a:normAutofit/>
          </a:bodyPr>
          <a:lstStyle/>
          <a:p>
            <a:r>
              <a:rPr lang="en-GB" sz="3200" dirty="0"/>
              <a:t>What next?</a:t>
            </a:r>
          </a:p>
        </p:txBody>
      </p:sp>
      <p:sp>
        <p:nvSpPr>
          <p:cNvPr id="3" name="Content Placeholder 2">
            <a:extLst>
              <a:ext uri="{FF2B5EF4-FFF2-40B4-BE49-F238E27FC236}">
                <a16:creationId xmlns:a16="http://schemas.microsoft.com/office/drawing/2014/main" id="{9C3D501A-49F3-492E-8A38-0F9773B92E3C}"/>
              </a:ext>
            </a:extLst>
          </p:cNvPr>
          <p:cNvSpPr>
            <a:spLocks noGrp="1"/>
          </p:cNvSpPr>
          <p:nvPr>
            <p:ph sz="quarter" idx="10"/>
          </p:nvPr>
        </p:nvSpPr>
        <p:spPr>
          <a:xfrm>
            <a:off x="781878" y="1833142"/>
            <a:ext cx="7279771" cy="4138449"/>
          </a:xfrm>
        </p:spPr>
        <p:txBody>
          <a:bodyPr>
            <a:noAutofit/>
          </a:bodyPr>
          <a:lstStyle/>
          <a:p>
            <a:pPr>
              <a:lnSpc>
                <a:spcPct val="114000"/>
              </a:lnSpc>
            </a:pPr>
            <a:r>
              <a:rPr lang="en-GB" sz="2400" dirty="0"/>
              <a:t>Focus on design and sharing good practice</a:t>
            </a:r>
          </a:p>
          <a:p>
            <a:pPr>
              <a:lnSpc>
                <a:spcPct val="114000"/>
              </a:lnSpc>
            </a:pPr>
            <a:r>
              <a:rPr lang="en-GB" sz="2400" dirty="0"/>
              <a:t>Inviting Expressions of Interest for capital programme 2020-21</a:t>
            </a:r>
          </a:p>
          <a:p>
            <a:pPr>
              <a:lnSpc>
                <a:spcPct val="114000"/>
              </a:lnSpc>
            </a:pPr>
            <a:r>
              <a:rPr lang="en-GB" sz="2400" dirty="0"/>
              <a:t> Hospital discharge and housing project</a:t>
            </a:r>
          </a:p>
          <a:p>
            <a:pPr>
              <a:lnSpc>
                <a:spcPct val="114000"/>
              </a:lnSpc>
            </a:pPr>
            <a:r>
              <a:rPr lang="en-GB" sz="2400" dirty="0"/>
              <a:t> Accommodation to support people and their families in a crisis</a:t>
            </a:r>
          </a:p>
          <a:p>
            <a:pPr>
              <a:lnSpc>
                <a:spcPct val="114000"/>
              </a:lnSpc>
            </a:pPr>
            <a:r>
              <a:rPr lang="en-GB" sz="2400" dirty="0"/>
              <a:t>Helping commissioners to plan a pipeline of delivery over 5 years </a:t>
            </a:r>
          </a:p>
        </p:txBody>
      </p:sp>
      <p:pic>
        <p:nvPicPr>
          <p:cNvPr id="4" name="Picture 3" descr="A large brown brick building next to a window&#10;&#10;Description generated with very high confidence">
            <a:extLst>
              <a:ext uri="{FF2B5EF4-FFF2-40B4-BE49-F238E27FC236}">
                <a16:creationId xmlns:a16="http://schemas.microsoft.com/office/drawing/2014/main" id="{60122CC2-9BA6-491B-BD53-AE3003817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393" y="1809957"/>
            <a:ext cx="3375349" cy="3375349"/>
          </a:xfrm>
          <a:prstGeom prst="rect">
            <a:avLst/>
          </a:prstGeom>
        </p:spPr>
      </p:pic>
    </p:spTree>
    <p:extLst>
      <p:ext uri="{BB962C8B-B14F-4D97-AF65-F5344CB8AC3E}">
        <p14:creationId xmlns:p14="http://schemas.microsoft.com/office/powerpoint/2010/main" val="3683612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4B79-5AD8-4F7B-BD96-F767E73C2396}"/>
              </a:ext>
            </a:extLst>
          </p:cNvPr>
          <p:cNvSpPr>
            <a:spLocks noGrp="1"/>
          </p:cNvSpPr>
          <p:nvPr>
            <p:ph type="title"/>
          </p:nvPr>
        </p:nvSpPr>
        <p:spPr/>
        <p:txBody>
          <a:bodyPr/>
          <a:lstStyle/>
          <a:p>
            <a:r>
              <a:rPr lang="en-GB" dirty="0"/>
              <a:t>For more information</a:t>
            </a:r>
          </a:p>
        </p:txBody>
      </p:sp>
      <p:sp>
        <p:nvSpPr>
          <p:cNvPr id="3" name="Content Placeholder 2">
            <a:extLst>
              <a:ext uri="{FF2B5EF4-FFF2-40B4-BE49-F238E27FC236}">
                <a16:creationId xmlns:a16="http://schemas.microsoft.com/office/drawing/2014/main" id="{20232195-2CCE-4289-9E99-DD205573AE63}"/>
              </a:ext>
            </a:extLst>
          </p:cNvPr>
          <p:cNvSpPr>
            <a:spLocks noGrp="1"/>
          </p:cNvSpPr>
          <p:nvPr>
            <p:ph sz="quarter" idx="10"/>
          </p:nvPr>
        </p:nvSpPr>
        <p:spPr>
          <a:xfrm>
            <a:off x="781878" y="2118048"/>
            <a:ext cx="10641498" cy="2528597"/>
          </a:xfrm>
        </p:spPr>
        <p:txBody>
          <a:bodyPr>
            <a:normAutofit fontScale="77500" lnSpcReduction="20000"/>
          </a:bodyPr>
          <a:lstStyle/>
          <a:p>
            <a:pPr marL="0" indent="0">
              <a:lnSpc>
                <a:spcPct val="134000"/>
              </a:lnSpc>
              <a:buNone/>
            </a:pPr>
            <a:r>
              <a:rPr lang="en-GB" sz="2800" dirty="0"/>
              <a:t>Wendy Hicks</a:t>
            </a:r>
          </a:p>
          <a:p>
            <a:pPr marL="0" indent="0">
              <a:lnSpc>
                <a:spcPct val="134000"/>
              </a:lnSpc>
              <a:buNone/>
            </a:pPr>
            <a:r>
              <a:rPr lang="en-GB" sz="2800" dirty="0"/>
              <a:t>National Policy Lead, Learning Disability Programme</a:t>
            </a:r>
          </a:p>
          <a:p>
            <a:pPr marL="0" indent="0">
              <a:lnSpc>
                <a:spcPct val="134000"/>
              </a:lnSpc>
              <a:buNone/>
            </a:pPr>
            <a:r>
              <a:rPr lang="en-GB" sz="2800" dirty="0"/>
              <a:t>NHS England and NHS Improvement</a:t>
            </a:r>
          </a:p>
          <a:p>
            <a:pPr marL="0" indent="0">
              <a:lnSpc>
                <a:spcPct val="134000"/>
              </a:lnSpc>
              <a:buNone/>
            </a:pPr>
            <a:r>
              <a:rPr lang="en-GB" sz="2800" dirty="0"/>
              <a:t>07714 778819</a:t>
            </a:r>
          </a:p>
          <a:p>
            <a:pPr marL="0" indent="0">
              <a:lnSpc>
                <a:spcPct val="134000"/>
              </a:lnSpc>
              <a:buNone/>
            </a:pPr>
            <a:r>
              <a:rPr lang="en-GB" sz="2800" dirty="0">
                <a:hlinkClick r:id="rId2"/>
              </a:rPr>
              <a:t>Wendy.Hicks1@nhs.net</a:t>
            </a:r>
            <a:endParaRPr lang="en-GB" sz="2800" dirty="0"/>
          </a:p>
          <a:p>
            <a:endParaRPr lang="en-GB" sz="2800" dirty="0"/>
          </a:p>
        </p:txBody>
      </p:sp>
    </p:spTree>
    <p:extLst>
      <p:ext uri="{BB962C8B-B14F-4D97-AF65-F5344CB8AC3E}">
        <p14:creationId xmlns:p14="http://schemas.microsoft.com/office/powerpoint/2010/main" val="73873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chemeClr val="tx1"/>
                </a:solidFill>
              </a:rPr>
              <a:t>Changes in the NHS</a:t>
            </a:r>
          </a:p>
        </p:txBody>
      </p:sp>
      <p:sp>
        <p:nvSpPr>
          <p:cNvPr id="2" name="Content Placeholder 1"/>
          <p:cNvSpPr>
            <a:spLocks noGrp="1"/>
          </p:cNvSpPr>
          <p:nvPr>
            <p:ph idx="4294967295"/>
          </p:nvPr>
        </p:nvSpPr>
        <p:spPr>
          <a:xfrm>
            <a:off x="6090574" y="801866"/>
            <a:ext cx="5306084" cy="5756978"/>
          </a:xfrm>
        </p:spPr>
        <p:txBody>
          <a:bodyPr vert="horz" lIns="91440" tIns="45720" rIns="91440" bIns="45720" rtlCol="0" anchor="ctr">
            <a:normAutofit/>
          </a:bodyPr>
          <a:lstStyle/>
          <a:p>
            <a:pPr lvl="1"/>
            <a:r>
              <a:rPr lang="en-US" sz="2800" dirty="0">
                <a:solidFill>
                  <a:srgbClr val="000000"/>
                </a:solidFill>
                <a:latin typeface="Arial" panose="020B0604020202020204" pitchFamily="34" charset="0"/>
                <a:cs typeface="Arial" panose="020B0604020202020204" pitchFamily="34" charset="0"/>
              </a:rPr>
              <a:t>NHS England and NHS Improvement have now joined together</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There are 7 NHS regions that cover the country </a:t>
            </a:r>
          </a:p>
          <a:p>
            <a:pPr lvl="1"/>
            <a:endParaRPr lang="en-US" sz="2800" dirty="0">
              <a:solidFill>
                <a:srgbClr val="000000"/>
              </a:solidFill>
              <a:latin typeface="Arial" panose="020B0604020202020204" pitchFamily="34" charset="0"/>
              <a:cs typeface="Arial" panose="020B0604020202020204" pitchFamily="34" charset="0"/>
            </a:endParaRPr>
          </a:p>
          <a:p>
            <a:pPr lvl="1"/>
            <a:r>
              <a:rPr lang="en-US" sz="2800" dirty="0">
                <a:solidFill>
                  <a:srgbClr val="000000"/>
                </a:solidFill>
                <a:latin typeface="Arial" panose="020B0604020202020204" pitchFamily="34" charset="0"/>
                <a:cs typeface="Arial" panose="020B0604020202020204" pitchFamily="34" charset="0"/>
              </a:rPr>
              <a:t>The East of England region covers: Norfolk, Suffolk, Cambridgshire and Peterborough, Essex, Hertfordshire and Bedfordshire, </a:t>
            </a:r>
            <a:r>
              <a:rPr lang="en-US" sz="2800" dirty="0" err="1">
                <a:solidFill>
                  <a:srgbClr val="000000"/>
                </a:solidFill>
                <a:latin typeface="Arial" panose="020B0604020202020204" pitchFamily="34" charset="0"/>
                <a:cs typeface="Arial" panose="020B0604020202020204" pitchFamily="34" charset="0"/>
              </a:rPr>
              <a:t>Luton</a:t>
            </a:r>
            <a:r>
              <a:rPr lang="en-US" sz="2800" dirty="0">
                <a:solidFill>
                  <a:srgbClr val="000000"/>
                </a:solidFill>
                <a:latin typeface="Arial" panose="020B0604020202020204" pitchFamily="34" charset="0"/>
                <a:cs typeface="Arial" panose="020B0604020202020204" pitchFamily="34" charset="0"/>
              </a:rPr>
              <a:t> and Milton Keynes</a:t>
            </a:r>
          </a:p>
          <a:p>
            <a:pPr lvl="1"/>
            <a:endParaRPr lang="en-US" sz="2800" dirty="0">
              <a:solidFill>
                <a:srgbClr val="000000"/>
              </a:solidFill>
              <a:latin typeface="Arial" panose="020B0604020202020204" pitchFamily="34" charset="0"/>
              <a:cs typeface="Arial" panose="020B0604020202020204" pitchFamily="34" charset="0"/>
            </a:endParaRPr>
          </a:p>
          <a:p>
            <a:pPr>
              <a:buClr>
                <a:srgbClr val="005EB8"/>
              </a:buClr>
            </a:pPr>
            <a:endParaRPr lang="en-US" sz="2000" dirty="0">
              <a:solidFill>
                <a:srgbClr val="000000"/>
              </a:solidFill>
            </a:endParaRPr>
          </a:p>
        </p:txBody>
      </p:sp>
    </p:spTree>
    <p:extLst>
      <p:ext uri="{BB962C8B-B14F-4D97-AF65-F5344CB8AC3E}">
        <p14:creationId xmlns:p14="http://schemas.microsoft.com/office/powerpoint/2010/main" val="73324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0EB6-E161-463C-A655-0128A7E6E271}"/>
              </a:ext>
            </a:extLst>
          </p:cNvPr>
          <p:cNvSpPr>
            <a:spLocks noGrp="1"/>
          </p:cNvSpPr>
          <p:nvPr>
            <p:ph type="title"/>
          </p:nvPr>
        </p:nvSpPr>
        <p:spPr>
          <a:xfrm>
            <a:off x="648929" y="251928"/>
            <a:ext cx="5127031" cy="1716831"/>
          </a:xfrm>
        </p:spPr>
        <p:txBody>
          <a:bodyPr vert="horz" lIns="91440" tIns="45720" rIns="91440" bIns="45720" rtlCol="0" anchor="ctr">
            <a:normAutofit/>
          </a:bodyPr>
          <a:lstStyle/>
          <a:p>
            <a:r>
              <a:rPr lang="en-US" sz="3200" dirty="0">
                <a:solidFill>
                  <a:schemeClr val="accent1">
                    <a:lumMod val="75000"/>
                  </a:schemeClr>
                </a:solidFill>
              </a:rPr>
              <a:t>NHS Long Term Plan 2019-2029</a:t>
            </a:r>
          </a:p>
        </p:txBody>
      </p:sp>
      <p:sp>
        <p:nvSpPr>
          <p:cNvPr id="3" name="Content Placeholder 2">
            <a:extLst>
              <a:ext uri="{FF2B5EF4-FFF2-40B4-BE49-F238E27FC236}">
                <a16:creationId xmlns:a16="http://schemas.microsoft.com/office/drawing/2014/main" id="{438B73FD-6DCC-4DA9-8404-3532961C8D18}"/>
              </a:ext>
            </a:extLst>
          </p:cNvPr>
          <p:cNvSpPr>
            <a:spLocks noGrp="1"/>
          </p:cNvSpPr>
          <p:nvPr>
            <p:ph sz="quarter" idx="10"/>
          </p:nvPr>
        </p:nvSpPr>
        <p:spPr>
          <a:xfrm>
            <a:off x="648930" y="2080728"/>
            <a:ext cx="5127029" cy="4777272"/>
          </a:xfrm>
        </p:spPr>
        <p:txBody>
          <a:bodyPr vert="horz" lIns="91440" tIns="45720" rIns="91440" bIns="45720" rtlCol="0">
            <a:normAutofit/>
          </a:bodyPr>
          <a:lstStyle/>
          <a:p>
            <a:r>
              <a:rPr lang="en-US" sz="2400" dirty="0"/>
              <a:t>Lots about prevention of ill-health </a:t>
            </a:r>
          </a:p>
          <a:p>
            <a:endParaRPr lang="en-US" sz="2400" dirty="0"/>
          </a:p>
          <a:p>
            <a:r>
              <a:rPr lang="en-US" sz="2400" dirty="0"/>
              <a:t>Keeping people out of hospital and delivering more care at home </a:t>
            </a:r>
          </a:p>
          <a:p>
            <a:endParaRPr lang="en-US" sz="2400" dirty="0"/>
          </a:p>
          <a:p>
            <a:r>
              <a:rPr lang="en-US" sz="2400" dirty="0"/>
              <a:t>NHS Assembly to help deliver the plan </a:t>
            </a:r>
          </a:p>
          <a:p>
            <a:endParaRPr lang="en-US" sz="2400" dirty="0"/>
          </a:p>
          <a:p>
            <a:r>
              <a:rPr lang="en-US" sz="2400" dirty="0">
                <a:hlinkClick r:id="rId2"/>
              </a:rPr>
              <a:t>www.longtermplan.nhs.net</a:t>
            </a:r>
            <a:r>
              <a:rPr lang="en-US" sz="2400" dirty="0"/>
              <a:t> including easy read version and a film  </a:t>
            </a:r>
          </a:p>
          <a:p>
            <a:endParaRPr lang="en-US" dirty="0">
              <a:latin typeface="+mn-lt"/>
              <a:cs typeface="+mn-cs"/>
            </a:endParaRPr>
          </a:p>
        </p:txBody>
      </p:sp>
      <p:pic>
        <p:nvPicPr>
          <p:cNvPr id="4" name="Picture 3">
            <a:extLst>
              <a:ext uri="{FF2B5EF4-FFF2-40B4-BE49-F238E27FC236}">
                <a16:creationId xmlns:a16="http://schemas.microsoft.com/office/drawing/2014/main" id="{2F94B003-B835-4084-8EC3-C93FCE4245A8}"/>
              </a:ext>
            </a:extLst>
          </p:cNvPr>
          <p:cNvPicPr>
            <a:picLocks noChangeAspect="1"/>
          </p:cNvPicPr>
          <p:nvPr/>
        </p:nvPicPr>
        <p:blipFill rotWithShape="1">
          <a:blip r:embed="rId3"/>
          <a:srcRect r="17502" b="-3"/>
          <a:stretch/>
        </p:blipFill>
        <p:spPr>
          <a:xfrm>
            <a:off x="6090613" y="640082"/>
            <a:ext cx="5461724" cy="5577837"/>
          </a:xfrm>
          <a:prstGeom prst="rect">
            <a:avLst/>
          </a:prstGeom>
          <a:effectLst/>
        </p:spPr>
      </p:pic>
    </p:spTree>
    <p:extLst>
      <p:ext uri="{BB962C8B-B14F-4D97-AF65-F5344CB8AC3E}">
        <p14:creationId xmlns:p14="http://schemas.microsoft.com/office/powerpoint/2010/main" val="7465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D0FED4E-8271-476F-9719-99328BF7B7D7}"/>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023EC79B-A25F-466E-B648-876D52365139}"/>
              </a:ext>
            </a:extLst>
          </p:cNvPr>
          <p:cNvSpPr>
            <a:spLocks noGrp="1"/>
          </p:cNvSpPr>
          <p:nvPr>
            <p:ph type="title"/>
          </p:nvPr>
        </p:nvSpPr>
        <p:spPr>
          <a:xfrm>
            <a:off x="690676" y="383737"/>
            <a:ext cx="8954067" cy="667725"/>
          </a:xfrm>
        </p:spPr>
        <p:txBody>
          <a:bodyPr>
            <a:normAutofit/>
          </a:bodyPr>
          <a:lstStyle/>
          <a:p>
            <a:r>
              <a:rPr lang="en-GB" sz="3200" dirty="0"/>
              <a:t>Overall commitments in long term plan</a:t>
            </a:r>
          </a:p>
        </p:txBody>
      </p:sp>
      <p:pic>
        <p:nvPicPr>
          <p:cNvPr id="4" name="Picture 3">
            <a:extLst>
              <a:ext uri="{FF2B5EF4-FFF2-40B4-BE49-F238E27FC236}">
                <a16:creationId xmlns:a16="http://schemas.microsoft.com/office/drawing/2014/main" id="{EEFFF96C-1A3B-4FE0-9B7C-B0DFF153F2E3}"/>
              </a:ext>
            </a:extLst>
          </p:cNvPr>
          <p:cNvPicPr>
            <a:picLocks noChangeAspect="1"/>
          </p:cNvPicPr>
          <p:nvPr/>
        </p:nvPicPr>
        <p:blipFill>
          <a:blip r:embed="rId3"/>
          <a:stretch>
            <a:fillRect/>
          </a:stretch>
        </p:blipFill>
        <p:spPr>
          <a:xfrm>
            <a:off x="1251351" y="1231127"/>
            <a:ext cx="1633870" cy="1932599"/>
          </a:xfrm>
          <a:prstGeom prst="rect">
            <a:avLst/>
          </a:prstGeom>
        </p:spPr>
      </p:pic>
      <p:pic>
        <p:nvPicPr>
          <p:cNvPr id="7" name="Picture 6">
            <a:extLst>
              <a:ext uri="{FF2B5EF4-FFF2-40B4-BE49-F238E27FC236}">
                <a16:creationId xmlns:a16="http://schemas.microsoft.com/office/drawing/2014/main" id="{880C7071-B87C-491D-91FF-91A2050D1131}"/>
              </a:ext>
            </a:extLst>
          </p:cNvPr>
          <p:cNvPicPr>
            <a:picLocks noChangeAspect="1"/>
          </p:cNvPicPr>
          <p:nvPr/>
        </p:nvPicPr>
        <p:blipFill>
          <a:blip r:embed="rId4"/>
          <a:stretch>
            <a:fillRect/>
          </a:stretch>
        </p:blipFill>
        <p:spPr>
          <a:xfrm>
            <a:off x="586829" y="3325589"/>
            <a:ext cx="2962913" cy="2969009"/>
          </a:xfrm>
          <a:prstGeom prst="rect">
            <a:avLst/>
          </a:prstGeom>
        </p:spPr>
      </p:pic>
      <p:sp>
        <p:nvSpPr>
          <p:cNvPr id="8" name="Content Placeholder 3">
            <a:extLst>
              <a:ext uri="{FF2B5EF4-FFF2-40B4-BE49-F238E27FC236}">
                <a16:creationId xmlns:a16="http://schemas.microsoft.com/office/drawing/2014/main" id="{3D893545-D657-46C7-B932-6927B4537B4F}"/>
              </a:ext>
            </a:extLst>
          </p:cNvPr>
          <p:cNvSpPr txBox="1">
            <a:spLocks/>
          </p:cNvSpPr>
          <p:nvPr/>
        </p:nvSpPr>
        <p:spPr>
          <a:xfrm>
            <a:off x="4379686" y="1404745"/>
            <a:ext cx="6832599" cy="529381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In line with the rest of the NHS, we will</a:t>
            </a:r>
          </a:p>
          <a:p>
            <a:r>
              <a:rPr lang="en-GB" b="1" dirty="0"/>
              <a:t>Make sure the NHS works in the best way possible</a:t>
            </a:r>
            <a:r>
              <a:rPr lang="en-GB" dirty="0"/>
              <a:t>. So people can get help more easily, close to where they live, when they need it</a:t>
            </a:r>
          </a:p>
          <a:p>
            <a:r>
              <a:rPr lang="en-GB" b="1" dirty="0"/>
              <a:t>Get better at helping people stay well </a:t>
            </a:r>
            <a:r>
              <a:rPr lang="en-GB" dirty="0"/>
              <a:t>– prevention and reducing health inequalities</a:t>
            </a:r>
          </a:p>
          <a:p>
            <a:r>
              <a:rPr lang="en-GB" b="1" dirty="0"/>
              <a:t>Make care better </a:t>
            </a:r>
            <a:r>
              <a:rPr lang="en-GB" dirty="0"/>
              <a:t>- improve care quality and outcomes</a:t>
            </a:r>
          </a:p>
          <a:p>
            <a:r>
              <a:rPr lang="en-GB" b="1" dirty="0"/>
              <a:t>Support staff better</a:t>
            </a:r>
          </a:p>
          <a:p>
            <a:r>
              <a:rPr lang="en-GB" b="1" dirty="0"/>
              <a:t>Improve access to digital care </a:t>
            </a:r>
            <a:r>
              <a:rPr lang="en-GB" dirty="0" err="1"/>
              <a:t>eg.</a:t>
            </a:r>
            <a:r>
              <a:rPr lang="en-GB" dirty="0"/>
              <a:t> technology and online services</a:t>
            </a:r>
          </a:p>
          <a:p>
            <a:r>
              <a:rPr lang="en-GB" dirty="0"/>
              <a:t>Make best use of </a:t>
            </a:r>
            <a:r>
              <a:rPr lang="en-GB" b="1" dirty="0"/>
              <a:t>tax payers’ money</a:t>
            </a:r>
          </a:p>
          <a:p>
            <a:r>
              <a:rPr lang="en-GB" b="1" dirty="0"/>
              <a:t>Support local areas to plan </a:t>
            </a:r>
            <a:r>
              <a:rPr lang="en-GB" dirty="0"/>
              <a:t>and develop services in line with the long term plan</a:t>
            </a:r>
          </a:p>
          <a:p>
            <a:endParaRPr lang="en-GB" dirty="0"/>
          </a:p>
          <a:p>
            <a:endParaRPr lang="en-GB" dirty="0"/>
          </a:p>
          <a:p>
            <a:endParaRPr lang="en-GB" dirty="0"/>
          </a:p>
        </p:txBody>
      </p:sp>
    </p:spTree>
    <p:extLst>
      <p:ext uri="{BB962C8B-B14F-4D97-AF65-F5344CB8AC3E}">
        <p14:creationId xmlns:p14="http://schemas.microsoft.com/office/powerpoint/2010/main" val="81435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3691" y="232958"/>
            <a:ext cx="8285582" cy="1325563"/>
          </a:xfrm>
        </p:spPr>
        <p:txBody>
          <a:bodyPr>
            <a:normAutofit/>
          </a:bodyPr>
          <a:lstStyle/>
          <a:p>
            <a:r>
              <a:rPr lang="en-GB" sz="2800" dirty="0">
                <a:solidFill>
                  <a:schemeClr val="accent5">
                    <a:lumMod val="75000"/>
                  </a:schemeClr>
                </a:solidFill>
              </a:rPr>
              <a:t>Long Term Plan: people with a learning disability, autism or both </a:t>
            </a:r>
            <a:endParaRPr lang="en-GB" sz="2800" dirty="0"/>
          </a:p>
        </p:txBody>
      </p:sp>
      <p:sp>
        <p:nvSpPr>
          <p:cNvPr id="2" name="Content Placeholder 1"/>
          <p:cNvSpPr>
            <a:spLocks noGrp="1"/>
          </p:cNvSpPr>
          <p:nvPr>
            <p:ph idx="4294967295"/>
          </p:nvPr>
        </p:nvSpPr>
        <p:spPr>
          <a:xfrm>
            <a:off x="923732" y="1696021"/>
            <a:ext cx="7464488" cy="4266239"/>
          </a:xfrm>
        </p:spPr>
        <p:txBody>
          <a:bodyPr>
            <a:normAutofit fontScale="85000" lnSpcReduction="10000"/>
          </a:bodyPr>
          <a:lstStyle/>
          <a:p>
            <a:pPr>
              <a:lnSpc>
                <a:spcPct val="134000"/>
              </a:lnSpc>
              <a:buClr>
                <a:srgbClr val="005EB8"/>
              </a:buClr>
            </a:pPr>
            <a:r>
              <a:rPr lang="en-GB" dirty="0">
                <a:latin typeface="Arial" panose="020B0604020202020204" pitchFamily="34" charset="0"/>
                <a:cs typeface="Arial" panose="020B0604020202020204" pitchFamily="34" charset="0"/>
              </a:rPr>
              <a:t>Tacking Health Inequalities </a:t>
            </a:r>
          </a:p>
          <a:p>
            <a:pPr>
              <a:lnSpc>
                <a:spcPct val="134000"/>
              </a:lnSpc>
              <a:buClr>
                <a:srgbClr val="005EB8"/>
              </a:buClr>
            </a:pPr>
            <a:r>
              <a:rPr lang="en-GB" dirty="0">
                <a:latin typeface="Arial" panose="020B0604020202020204" pitchFamily="34" charset="0"/>
                <a:cs typeface="Arial" panose="020B0604020202020204" pitchFamily="34" charset="0"/>
              </a:rPr>
              <a:t>75% of people will have an annual health check  </a:t>
            </a:r>
          </a:p>
          <a:p>
            <a:pPr>
              <a:lnSpc>
                <a:spcPct val="134000"/>
              </a:lnSpc>
              <a:buClr>
                <a:srgbClr val="005EB8"/>
              </a:buClr>
            </a:pPr>
            <a:r>
              <a:rPr lang="en-GB" dirty="0">
                <a:latin typeface="Arial" panose="020B0604020202020204" pitchFamily="34" charset="0"/>
                <a:cs typeface="Arial" panose="020B0604020202020204" pitchFamily="34" charset="0"/>
              </a:rPr>
              <a:t>Pilot annual health checks for people with autism</a:t>
            </a:r>
          </a:p>
          <a:p>
            <a:pPr>
              <a:lnSpc>
                <a:spcPct val="134000"/>
              </a:lnSpc>
              <a:buClr>
                <a:srgbClr val="005EB8"/>
              </a:buClr>
            </a:pPr>
            <a:r>
              <a:rPr lang="en-GB" dirty="0">
                <a:latin typeface="Arial" panose="020B0604020202020204" pitchFamily="34" charset="0"/>
                <a:cs typeface="Arial" panose="020B0604020202020204" pitchFamily="34" charset="0"/>
              </a:rPr>
              <a:t>Continue the Learning Disability Mortality Review</a:t>
            </a:r>
          </a:p>
          <a:p>
            <a:pPr>
              <a:lnSpc>
                <a:spcPct val="134000"/>
              </a:lnSpc>
              <a:buClr>
                <a:srgbClr val="005EB8"/>
              </a:buClr>
            </a:pPr>
            <a:r>
              <a:rPr lang="en-GB" dirty="0">
                <a:latin typeface="Arial" panose="020B0604020202020204" pitchFamily="34" charset="0"/>
                <a:cs typeface="Arial" panose="020B0604020202020204" pitchFamily="34" charset="0"/>
              </a:rPr>
              <a:t>Carry on with STOMP and STAMP (stopping over-medication and making sure medication is used properly for children and young people) </a:t>
            </a:r>
          </a:p>
          <a:p>
            <a:pPr>
              <a:buClr>
                <a:srgbClr val="005EB8"/>
              </a:buClr>
            </a:pP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B45055-9177-460D-8C90-CCA18E012411}"/>
              </a:ext>
            </a:extLst>
          </p:cNvPr>
          <p:cNvPicPr>
            <a:picLocks noChangeAspect="1"/>
          </p:cNvPicPr>
          <p:nvPr/>
        </p:nvPicPr>
        <p:blipFill>
          <a:blip r:embed="rId2"/>
          <a:stretch>
            <a:fillRect/>
          </a:stretch>
        </p:blipFill>
        <p:spPr>
          <a:xfrm>
            <a:off x="8587676" y="1109543"/>
            <a:ext cx="2134484" cy="2134484"/>
          </a:xfrm>
          <a:prstGeom prst="rect">
            <a:avLst/>
          </a:prstGeom>
        </p:spPr>
      </p:pic>
      <p:grpSp>
        <p:nvGrpSpPr>
          <p:cNvPr id="5" name="Group 4">
            <a:extLst>
              <a:ext uri="{FF2B5EF4-FFF2-40B4-BE49-F238E27FC236}">
                <a16:creationId xmlns:a16="http://schemas.microsoft.com/office/drawing/2014/main" id="{64E40E68-EF05-4AAA-9EF6-5B12BE85F17E}"/>
              </a:ext>
            </a:extLst>
          </p:cNvPr>
          <p:cNvGrpSpPr/>
          <p:nvPr/>
        </p:nvGrpSpPr>
        <p:grpSpPr>
          <a:xfrm>
            <a:off x="9004196" y="3076076"/>
            <a:ext cx="1717964" cy="1662008"/>
            <a:chOff x="826277" y="2370696"/>
            <a:chExt cx="3828620" cy="3962743"/>
          </a:xfrm>
        </p:grpSpPr>
        <p:pic>
          <p:nvPicPr>
            <p:cNvPr id="6" name="Picture 5">
              <a:extLst>
                <a:ext uri="{FF2B5EF4-FFF2-40B4-BE49-F238E27FC236}">
                  <a16:creationId xmlns:a16="http://schemas.microsoft.com/office/drawing/2014/main" id="{7FBAC14D-464E-4A6B-AF09-59F64BCD3480}"/>
                </a:ext>
              </a:extLst>
            </p:cNvPr>
            <p:cNvPicPr>
              <a:picLocks noChangeAspect="1"/>
            </p:cNvPicPr>
            <p:nvPr/>
          </p:nvPicPr>
          <p:blipFill>
            <a:blip r:embed="rId3"/>
            <a:stretch>
              <a:fillRect/>
            </a:stretch>
          </p:blipFill>
          <p:spPr>
            <a:xfrm>
              <a:off x="826277" y="2370696"/>
              <a:ext cx="3828620" cy="3962743"/>
            </a:xfrm>
            <a:prstGeom prst="rect">
              <a:avLst/>
            </a:prstGeom>
          </p:spPr>
        </p:pic>
        <p:pic>
          <p:nvPicPr>
            <p:cNvPr id="7" name="Picture 2" descr="image001">
              <a:extLst>
                <a:ext uri="{FF2B5EF4-FFF2-40B4-BE49-F238E27FC236}">
                  <a16:creationId xmlns:a16="http://schemas.microsoft.com/office/drawing/2014/main" id="{9D9FB076-BF84-461C-A126-89D2A6FAF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485" y="3551093"/>
              <a:ext cx="2094611" cy="209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A4E22F33-3CC2-4EB5-822A-890C41AA9CA8}"/>
              </a:ext>
            </a:extLst>
          </p:cNvPr>
          <p:cNvPicPr>
            <a:picLocks noChangeAspect="1"/>
          </p:cNvPicPr>
          <p:nvPr/>
        </p:nvPicPr>
        <p:blipFill>
          <a:blip r:embed="rId5"/>
          <a:stretch>
            <a:fillRect/>
          </a:stretch>
        </p:blipFill>
        <p:spPr>
          <a:xfrm>
            <a:off x="8816657" y="4628986"/>
            <a:ext cx="1905504" cy="1690026"/>
          </a:xfrm>
          <a:prstGeom prst="rect">
            <a:avLst/>
          </a:prstGeom>
        </p:spPr>
      </p:pic>
    </p:spTree>
    <p:extLst>
      <p:ext uri="{BB962C8B-B14F-4D97-AF65-F5344CB8AC3E}">
        <p14:creationId xmlns:p14="http://schemas.microsoft.com/office/powerpoint/2010/main" val="384865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CA8414F-3840-4176-9E09-CA9AAEFFB3C3}"/>
              </a:ext>
            </a:extLst>
          </p:cNvPr>
          <p:cNvSpPr>
            <a:spLocks noGrp="1"/>
          </p:cNvSpPr>
          <p:nvPr>
            <p:ph type="ftr" sz="quarter" idx="3"/>
          </p:nvPr>
        </p:nvSpPr>
        <p:spPr/>
        <p:txBody>
          <a:bodyPr/>
          <a:lstStyle/>
          <a:p>
            <a:r>
              <a:rPr lang="en-US"/>
              <a:t>www.england.nhs.uk</a:t>
            </a:r>
            <a:endParaRPr lang="en-US" dirty="0"/>
          </a:p>
        </p:txBody>
      </p:sp>
      <p:sp>
        <p:nvSpPr>
          <p:cNvPr id="3" name="Title 1">
            <a:extLst>
              <a:ext uri="{FF2B5EF4-FFF2-40B4-BE49-F238E27FC236}">
                <a16:creationId xmlns:a16="http://schemas.microsoft.com/office/drawing/2014/main" id="{04797579-7A49-4DA4-B5AB-6F1A60BEE969}"/>
              </a:ext>
            </a:extLst>
          </p:cNvPr>
          <p:cNvSpPr>
            <a:spLocks noGrp="1"/>
          </p:cNvSpPr>
          <p:nvPr>
            <p:ph type="title"/>
          </p:nvPr>
        </p:nvSpPr>
        <p:spPr>
          <a:xfrm>
            <a:off x="690676" y="749912"/>
            <a:ext cx="9672524" cy="667725"/>
          </a:xfrm>
        </p:spPr>
        <p:txBody>
          <a:bodyPr>
            <a:noAutofit/>
          </a:bodyPr>
          <a:lstStyle/>
          <a:p>
            <a:r>
              <a:rPr lang="en-GB" sz="3200" dirty="0"/>
              <a:t>All of NHS to understand needs and work together to improve health and wellbeing</a:t>
            </a:r>
            <a:br>
              <a:rPr lang="en-GB" sz="3200" dirty="0"/>
            </a:br>
            <a:endParaRPr lang="en-GB" sz="3200" dirty="0"/>
          </a:p>
        </p:txBody>
      </p:sp>
      <p:sp>
        <p:nvSpPr>
          <p:cNvPr id="6" name="Content Placeholder 5">
            <a:extLst>
              <a:ext uri="{FF2B5EF4-FFF2-40B4-BE49-F238E27FC236}">
                <a16:creationId xmlns:a16="http://schemas.microsoft.com/office/drawing/2014/main" id="{6C1D6D79-1C67-4422-8204-3F4DAFE47787}"/>
              </a:ext>
            </a:extLst>
          </p:cNvPr>
          <p:cNvSpPr txBox="1">
            <a:spLocks/>
          </p:cNvSpPr>
          <p:nvPr/>
        </p:nvSpPr>
        <p:spPr>
          <a:xfrm>
            <a:off x="5067561" y="1817221"/>
            <a:ext cx="5729880" cy="5303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dirty="0">
                <a:latin typeface="Arial" panose="020B0604020202020204" pitchFamily="34" charset="0"/>
                <a:cs typeface="Arial" panose="020B0604020202020204" pitchFamily="34" charset="0"/>
              </a:rPr>
              <a:t>NHS staff will receive </a:t>
            </a:r>
            <a:r>
              <a:rPr lang="en-GB" b="1" dirty="0">
                <a:solidFill>
                  <a:srgbClr val="005EB8"/>
                </a:solidFill>
                <a:latin typeface="Arial"/>
              </a:rPr>
              <a:t>information and training </a:t>
            </a:r>
            <a:r>
              <a:rPr lang="en-GB" dirty="0">
                <a:latin typeface="Arial" panose="020B0604020202020204" pitchFamily="34" charset="0"/>
                <a:cs typeface="Arial" panose="020B0604020202020204" pitchFamily="34" charset="0"/>
              </a:rPr>
              <a:t>on supporting people with a learning disability, autism or both</a:t>
            </a:r>
          </a:p>
          <a:p>
            <a:pPr fontAlgn="t"/>
            <a:r>
              <a:rPr lang="en-GB" dirty="0">
                <a:latin typeface="Arial" panose="020B0604020202020204" pitchFamily="34" charset="0"/>
                <a:cs typeface="Arial" panose="020B0604020202020204" pitchFamily="34" charset="0"/>
              </a:rPr>
              <a:t>The Department of Health and Social Care has recently run a consultation on mandatory learning disability and autism training</a:t>
            </a:r>
          </a:p>
        </p:txBody>
      </p:sp>
      <p:pic>
        <p:nvPicPr>
          <p:cNvPr id="4100" name="Picture 4" descr="Co-Training 2">
            <a:extLst>
              <a:ext uri="{FF2B5EF4-FFF2-40B4-BE49-F238E27FC236}">
                <a16:creationId xmlns:a16="http://schemas.microsoft.com/office/drawing/2014/main" id="{72BB8E61-9300-4DCE-BFBC-2A85CA99F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06" y="1531813"/>
            <a:ext cx="4187852" cy="4187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oup 17">
            <a:extLst>
              <a:ext uri="{FF2B5EF4-FFF2-40B4-BE49-F238E27FC236}">
                <a16:creationId xmlns:a16="http://schemas.microsoft.com/office/drawing/2014/main" id="{26FB326B-4FC0-49A8-9233-4F63BCC6A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249" y="1634562"/>
            <a:ext cx="1603370" cy="1603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4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97FAF9B-5702-4DBD-9FBC-62247AD08868}"/>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109F6930-45EF-48B0-BE5B-E5DD1D483A23}"/>
              </a:ext>
            </a:extLst>
          </p:cNvPr>
          <p:cNvSpPr>
            <a:spLocks noGrp="1"/>
          </p:cNvSpPr>
          <p:nvPr>
            <p:ph type="title"/>
          </p:nvPr>
        </p:nvSpPr>
        <p:spPr>
          <a:xfrm>
            <a:off x="690676" y="796249"/>
            <a:ext cx="9433038" cy="667725"/>
          </a:xfrm>
        </p:spPr>
        <p:txBody>
          <a:bodyPr>
            <a:noAutofit/>
          </a:bodyPr>
          <a:lstStyle/>
          <a:p>
            <a:r>
              <a:rPr lang="en-GB" sz="3200" dirty="0"/>
              <a:t>All of NHS to understand needs and work together to improve health and wellbeing</a:t>
            </a:r>
            <a:br>
              <a:rPr lang="en-GB" sz="3200" dirty="0"/>
            </a:br>
            <a:endParaRPr lang="en-GB" sz="3200" dirty="0"/>
          </a:p>
        </p:txBody>
      </p:sp>
      <p:pic>
        <p:nvPicPr>
          <p:cNvPr id="4" name="Picture 3">
            <a:extLst>
              <a:ext uri="{FF2B5EF4-FFF2-40B4-BE49-F238E27FC236}">
                <a16:creationId xmlns:a16="http://schemas.microsoft.com/office/drawing/2014/main" id="{FBF346B0-584E-4017-8E39-69AC4CF9BB1C}"/>
              </a:ext>
            </a:extLst>
          </p:cNvPr>
          <p:cNvPicPr>
            <a:picLocks noChangeAspect="1"/>
          </p:cNvPicPr>
          <p:nvPr/>
        </p:nvPicPr>
        <p:blipFill>
          <a:blip r:embed="rId3"/>
          <a:stretch>
            <a:fillRect/>
          </a:stretch>
        </p:blipFill>
        <p:spPr>
          <a:xfrm>
            <a:off x="690676" y="2225342"/>
            <a:ext cx="3170195" cy="3060457"/>
          </a:xfrm>
          <a:prstGeom prst="rect">
            <a:avLst/>
          </a:prstGeom>
        </p:spPr>
      </p:pic>
      <p:sp>
        <p:nvSpPr>
          <p:cNvPr id="8" name="Content Placeholder 5">
            <a:extLst>
              <a:ext uri="{FF2B5EF4-FFF2-40B4-BE49-F238E27FC236}">
                <a16:creationId xmlns:a16="http://schemas.microsoft.com/office/drawing/2014/main" id="{DE0A468C-2A4D-4BD1-8204-A181223872E9}"/>
              </a:ext>
            </a:extLst>
          </p:cNvPr>
          <p:cNvSpPr txBox="1">
            <a:spLocks/>
          </p:cNvSpPr>
          <p:nvPr/>
        </p:nvSpPr>
        <p:spPr>
          <a:xfrm>
            <a:off x="4989908" y="2015775"/>
            <a:ext cx="5196115" cy="4676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By 2023/24, there will be      </a:t>
            </a:r>
            <a:r>
              <a:rPr kumimoji="0" lang="en-GB" sz="2400" b="1" i="0" u="none" strike="noStrike" kern="1200" cap="none" spc="0" normalizeH="0" baseline="0" noProof="0" dirty="0">
                <a:ln>
                  <a:noFill/>
                </a:ln>
                <a:solidFill>
                  <a:srgbClr val="005EB8"/>
                </a:solidFill>
                <a:effectLst/>
                <a:uLnTx/>
                <a:uFillTx/>
                <a:latin typeface="Arial"/>
                <a:ea typeface="+mn-ea"/>
                <a:cs typeface="+mn-cs"/>
              </a:rPr>
              <a:t>digital ‘flags’ </a:t>
            </a:r>
            <a:r>
              <a:rPr kumimoji="0" lang="en-GB" sz="2400" b="0" i="0" u="none" strike="noStrike" kern="1200" cap="none" spc="0" normalizeH="0" baseline="0" noProof="0" dirty="0">
                <a:ln>
                  <a:noFill/>
                </a:ln>
                <a:solidFill>
                  <a:srgbClr val="000000"/>
                </a:solidFill>
                <a:effectLst/>
                <a:uLnTx/>
                <a:uFillTx/>
                <a:latin typeface="Arial"/>
                <a:ea typeface="+mn-ea"/>
                <a:cs typeface="+mn-cs"/>
              </a:rPr>
              <a:t>on patient electronic records </a:t>
            </a: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These will show health staff if a patient has a learning disability or autism</a:t>
            </a: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This will help different health services communicate better about people’s needs and wishes</a:t>
            </a:r>
          </a:p>
          <a:p>
            <a:pPr marL="0" marR="0" lvl="0" indent="0" algn="l" defTabSz="457200" rtl="0" eaLnBrk="1" fontAlgn="t" latinLnBrk="0" hangingPunct="1">
              <a:lnSpc>
                <a:spcPct val="100000"/>
              </a:lnSpc>
              <a:spcBef>
                <a:spcPct val="20000"/>
              </a:spcBef>
              <a:spcAft>
                <a:spcPts val="0"/>
              </a:spcAft>
              <a:buClr>
                <a:srgbClr val="005EB8"/>
              </a:buClr>
              <a:buSzTx/>
              <a:buFont typeface="Arial"/>
              <a:buNone/>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457200" rtl="0" eaLnBrk="1" fontAlgn="t" latinLnBrk="0" hangingPunct="1">
              <a:lnSpc>
                <a:spcPct val="100000"/>
              </a:lnSpc>
              <a:spcBef>
                <a:spcPct val="20000"/>
              </a:spcBef>
              <a:spcAft>
                <a:spcPts val="0"/>
              </a:spcAft>
              <a:buClr>
                <a:srgbClr val="005EB8"/>
              </a:buClr>
              <a:buSzTx/>
              <a:buFont typeface="Arial"/>
              <a:buChar char="•"/>
              <a:tabLst/>
              <a:defRPr/>
            </a:pP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2248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8473224-7453-49A0-AD3D-1BDDD5286C5A}"/>
              </a:ext>
            </a:extLst>
          </p:cNvPr>
          <p:cNvSpPr>
            <a:spLocks noGrp="1"/>
          </p:cNvSpPr>
          <p:nvPr>
            <p:ph type="ftr" sz="quarter" idx="3"/>
          </p:nvPr>
        </p:nvSpPr>
        <p:spPr/>
        <p:txBody>
          <a:bodyPr/>
          <a:lstStyle/>
          <a:p>
            <a:r>
              <a:rPr lang="en-US"/>
              <a:t>www.england.nhs.uk</a:t>
            </a:r>
            <a:endParaRPr lang="en-US" dirty="0"/>
          </a:p>
        </p:txBody>
      </p:sp>
      <p:sp>
        <p:nvSpPr>
          <p:cNvPr id="6" name="Title 1">
            <a:extLst>
              <a:ext uri="{FF2B5EF4-FFF2-40B4-BE49-F238E27FC236}">
                <a16:creationId xmlns:a16="http://schemas.microsoft.com/office/drawing/2014/main" id="{65EB4DBA-97AF-415A-8DB1-2861DD1DAB26}"/>
              </a:ext>
            </a:extLst>
          </p:cNvPr>
          <p:cNvSpPr>
            <a:spLocks noGrp="1"/>
          </p:cNvSpPr>
          <p:nvPr>
            <p:ph type="title"/>
          </p:nvPr>
        </p:nvSpPr>
        <p:spPr>
          <a:xfrm>
            <a:off x="690676" y="737824"/>
            <a:ext cx="9356838" cy="667725"/>
          </a:xfrm>
        </p:spPr>
        <p:txBody>
          <a:bodyPr>
            <a:noAutofit/>
          </a:bodyPr>
          <a:lstStyle/>
          <a:p>
            <a:r>
              <a:rPr lang="en-GB" sz="3200" dirty="0"/>
              <a:t>All of NHS to understand needs and work together to improve health and wellbeing</a:t>
            </a:r>
            <a:br>
              <a:rPr lang="en-GB" dirty="0"/>
            </a:br>
            <a:endParaRPr lang="en-GB" dirty="0"/>
          </a:p>
        </p:txBody>
      </p:sp>
      <p:pic>
        <p:nvPicPr>
          <p:cNvPr id="4" name="Picture 3">
            <a:extLst>
              <a:ext uri="{FF2B5EF4-FFF2-40B4-BE49-F238E27FC236}">
                <a16:creationId xmlns:a16="http://schemas.microsoft.com/office/drawing/2014/main" id="{4C99EF2C-119A-4B72-AC48-3E4C1FB6DA22}"/>
              </a:ext>
            </a:extLst>
          </p:cNvPr>
          <p:cNvPicPr>
            <a:picLocks noChangeAspect="1"/>
          </p:cNvPicPr>
          <p:nvPr/>
        </p:nvPicPr>
        <p:blipFill>
          <a:blip r:embed="rId3"/>
          <a:stretch>
            <a:fillRect/>
          </a:stretch>
        </p:blipFill>
        <p:spPr>
          <a:xfrm>
            <a:off x="1040488" y="1582592"/>
            <a:ext cx="2511770" cy="1463167"/>
          </a:xfrm>
          <a:prstGeom prst="rect">
            <a:avLst/>
          </a:prstGeom>
        </p:spPr>
      </p:pic>
      <p:pic>
        <p:nvPicPr>
          <p:cNvPr id="7" name="Picture 6">
            <a:extLst>
              <a:ext uri="{FF2B5EF4-FFF2-40B4-BE49-F238E27FC236}">
                <a16:creationId xmlns:a16="http://schemas.microsoft.com/office/drawing/2014/main" id="{3E99207D-53BF-42E4-8D61-FBCC3548AF36}"/>
              </a:ext>
            </a:extLst>
          </p:cNvPr>
          <p:cNvPicPr>
            <a:picLocks noChangeAspect="1"/>
          </p:cNvPicPr>
          <p:nvPr/>
        </p:nvPicPr>
        <p:blipFill>
          <a:blip r:embed="rId4"/>
          <a:stretch>
            <a:fillRect/>
          </a:stretch>
        </p:blipFill>
        <p:spPr>
          <a:xfrm>
            <a:off x="690676" y="3430486"/>
            <a:ext cx="3029975" cy="3036071"/>
          </a:xfrm>
          <a:prstGeom prst="rect">
            <a:avLst/>
          </a:prstGeom>
        </p:spPr>
      </p:pic>
      <p:sp>
        <p:nvSpPr>
          <p:cNvPr id="8" name="Content Placeholder 5">
            <a:extLst>
              <a:ext uri="{FF2B5EF4-FFF2-40B4-BE49-F238E27FC236}">
                <a16:creationId xmlns:a16="http://schemas.microsoft.com/office/drawing/2014/main" id="{5AE0D3BC-B345-414E-BA28-5E81A3468D6E}"/>
              </a:ext>
            </a:extLst>
          </p:cNvPr>
          <p:cNvSpPr txBox="1">
            <a:spLocks/>
          </p:cNvSpPr>
          <p:nvPr/>
        </p:nvSpPr>
        <p:spPr>
          <a:xfrm>
            <a:off x="4343399" y="1582592"/>
            <a:ext cx="6890657" cy="5447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r>
              <a:rPr lang="en-GB" dirty="0">
                <a:latin typeface="Arial" panose="020B0604020202020204" pitchFamily="34" charset="0"/>
                <a:cs typeface="Arial" panose="020B0604020202020204" pitchFamily="34" charset="0"/>
              </a:rPr>
              <a:t>Sustainability and Transformation Partnerships (</a:t>
            </a:r>
            <a:r>
              <a:rPr lang="en-GB" dirty="0" err="1">
                <a:latin typeface="Arial" panose="020B0604020202020204" pitchFamily="34" charset="0"/>
                <a:cs typeface="Arial" panose="020B0604020202020204" pitchFamily="34" charset="0"/>
              </a:rPr>
              <a:t>STPs</a:t>
            </a:r>
            <a:r>
              <a:rPr lang="en-GB" dirty="0">
                <a:latin typeface="Arial" panose="020B0604020202020204" pitchFamily="34" charset="0"/>
                <a:cs typeface="Arial" panose="020B0604020202020204" pitchFamily="34" charset="0"/>
              </a:rPr>
              <a:t>) and Integrated Care Systems (ICSs) will ensure that healthcare providers make </a:t>
            </a:r>
            <a:r>
              <a:rPr lang="en-GB" b="1" dirty="0">
                <a:solidFill>
                  <a:srgbClr val="005EB8"/>
                </a:solidFill>
                <a:latin typeface="Arial"/>
              </a:rPr>
              <a:t>reasonable adjustments</a:t>
            </a:r>
            <a:r>
              <a:rPr lang="en-GB" sz="3200" b="1" dirty="0">
                <a:solidFill>
                  <a:schemeClr val="tx2"/>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for people with a learning disability, autism or both</a:t>
            </a:r>
          </a:p>
          <a:p>
            <a:pPr fontAlgn="t"/>
            <a:r>
              <a:rPr lang="en-GB" dirty="0">
                <a:latin typeface="Arial" panose="020B0604020202020204" pitchFamily="34" charset="0"/>
                <a:cs typeface="Arial" panose="020B0604020202020204" pitchFamily="34" charset="0"/>
              </a:rPr>
              <a:t>Local </a:t>
            </a:r>
            <a:r>
              <a:rPr lang="en-GB" dirty="0" err="1">
                <a:latin typeface="Arial" panose="020B0604020202020204" pitchFamily="34" charset="0"/>
                <a:cs typeface="Arial" panose="020B0604020202020204" pitchFamily="34" charset="0"/>
              </a:rPr>
              <a:t>STPs</a:t>
            </a:r>
            <a:r>
              <a:rPr lang="en-GB" dirty="0">
                <a:latin typeface="Arial" panose="020B0604020202020204" pitchFamily="34" charset="0"/>
                <a:cs typeface="Arial" panose="020B0604020202020204" pitchFamily="34" charset="0"/>
              </a:rPr>
              <a:t> bring health and social care planning closer. </a:t>
            </a:r>
            <a:r>
              <a:rPr lang="en-GB" dirty="0" err="1">
                <a:latin typeface="Arial" panose="020B0604020202020204" pitchFamily="34" charset="0"/>
                <a:cs typeface="Arial" panose="020B0604020202020204" pitchFamily="34" charset="0"/>
              </a:rPr>
              <a:t>STPs</a:t>
            </a:r>
            <a:r>
              <a:rPr lang="en-GB" dirty="0">
                <a:latin typeface="Arial" panose="020B0604020202020204" pitchFamily="34" charset="0"/>
                <a:cs typeface="Arial" panose="020B0604020202020204" pitchFamily="34" charset="0"/>
              </a:rPr>
              <a:t> are all becoming Integrated Care Systems by 2021</a:t>
            </a:r>
          </a:p>
          <a:p>
            <a:pPr fontAlgn="t"/>
            <a:r>
              <a:rPr lang="en-GB" dirty="0">
                <a:latin typeface="Arial" panose="020B0604020202020204" pitchFamily="34" charset="0"/>
                <a:cs typeface="Arial" panose="020B0604020202020204" pitchFamily="34" charset="0"/>
              </a:rPr>
              <a:t>Reasonable adjustments are things such as easy read and longer appointments</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221897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06F774-268B-49F7-B3F7-F7E527E2AD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6cab67-71e1-43fe-bf44-962cf23444a2"/>
    <ds:schemaRef ds:uri="22d97ed3-d2a5-4c55-aaa9-0f8d366c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46248-24DD-4C2C-BC97-00B71F653D96}">
  <ds:schemaRefs>
    <ds:schemaRef ds:uri="http://schemas.microsoft.com/sharepoint/v3/contenttype/forms"/>
  </ds:schemaRefs>
</ds:datastoreItem>
</file>

<file path=customXml/itemProps3.xml><?xml version="1.0" encoding="utf-8"?>
<ds:datastoreItem xmlns:ds="http://schemas.openxmlformats.org/officeDocument/2006/customXml" ds:itemID="{23FDADFC-C998-4390-9198-92D395FC575A}">
  <ds:schemaRefs>
    <ds:schemaRef ds:uri="3e6cab67-71e1-43fe-bf44-962cf23444a2"/>
    <ds:schemaRef ds:uri="http://purl.org/dc/terms/"/>
    <ds:schemaRef ds:uri="http://schemas.microsoft.com/office/2006/documentManagement/types"/>
    <ds:schemaRef ds:uri="http://www.w3.org/XML/1998/namespace"/>
    <ds:schemaRef ds:uri="http://purl.org/dc/dcmitype/"/>
    <ds:schemaRef ds:uri="22d97ed3-d2a5-4c55-aaa9-0f8d366c11e6"/>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1185</TotalTime>
  <Words>1443</Words>
  <Application>Microsoft Office PowerPoint</Application>
  <PresentationFormat>Widescreen</PresentationFormat>
  <Paragraphs>159</Paragraphs>
  <Slides>22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Office Theme</vt:lpstr>
      <vt:lpstr>Custom Design</vt:lpstr>
      <vt:lpstr>The NHS Long Term Plan: making it work for people with a learning disability, autism or both      </vt:lpstr>
      <vt:lpstr>Introduction  </vt:lpstr>
      <vt:lpstr>Changes in the NHS</vt:lpstr>
      <vt:lpstr>NHS Long Term Plan 2019-2029</vt:lpstr>
      <vt:lpstr>Overall commitments in long term plan</vt:lpstr>
      <vt:lpstr>Long Term Plan: people with a learning disability, autism or both </vt:lpstr>
      <vt:lpstr>All of NHS to understand needs and work together to improve health and wellbeing </vt:lpstr>
      <vt:lpstr>All of NHS to understand needs and work together to improve health and wellbeing </vt:lpstr>
      <vt:lpstr>All of NHS to understand needs and work together to improve health and wellbeing </vt:lpstr>
      <vt:lpstr>All of NHS to understand needs and work together to improve health and wellbeing </vt:lpstr>
      <vt:lpstr>Quality of inpatient care</vt:lpstr>
      <vt:lpstr>Intensive, crisis and forensic community support</vt:lpstr>
      <vt:lpstr>Supporting better care for people with autism</vt:lpstr>
      <vt:lpstr>What about Transforming Care? </vt:lpstr>
      <vt:lpstr>Housing actions for Transforming Care Partnerships</vt:lpstr>
      <vt:lpstr>NHS money to support new housing</vt:lpstr>
      <vt:lpstr>Example 1: Southwark supported living    </vt:lpstr>
      <vt:lpstr>Example 2: Hillingdon, London</vt:lpstr>
      <vt:lpstr>Example 3: Kirklees</vt:lpstr>
      <vt:lpstr>What we have learnt from the capital programme</vt:lpstr>
      <vt:lpstr>What next?</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NHS Long Term Plan: making it work for people with a learning disability, autism or both</dc:title>
  <dc:creator>Wendy Hicks</dc:creator>
  <cp:lastModifiedBy>Sophie Fox</cp:lastModifiedBy>
  <cp:revision>10</cp:revision>
  <dcterms:created xsi:type="dcterms:W3CDTF">2019-10-12T15:18:52Z</dcterms:created>
  <dcterms:modified xsi:type="dcterms:W3CDTF">2019-10-14T09:26:34Z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0x01010037D2CA70CA811A4C9F18DA57CEC52A38</vt:lpwstr>
  </property>
</Properties>
</file>