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75" r:id="rId6"/>
    <p:sldId id="268" r:id="rId7"/>
    <p:sldId id="266" r:id="rId8"/>
    <p:sldId id="263" r:id="rId9"/>
    <p:sldId id="272" r:id="rId10"/>
    <p:sldId id="270" r:id="rId11"/>
    <p:sldId id="265" r:id="rId12"/>
    <p:sldId id="269" r:id="rId13"/>
    <p:sldId id="271" r:id="rId14"/>
    <p:sldId id="264" r:id="rId15"/>
    <p:sldId id="274" r:id="rId16"/>
    <p:sldId id="267" r:id="rId17"/>
    <p:sldId id="260" r:id="rId18"/>
    <p:sldId id="276" r:id="rId19"/>
  </p:sldIdLst>
  <p:sldSz cx="11522075" cy="6480175"/>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041">
          <p15:clr>
            <a:srgbClr val="A4A3A4"/>
          </p15:clr>
        </p15:guide>
        <p15:guide id="2" pos="362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is Beech" initials="LB" lastIdx="1" clrIdx="0">
    <p:extLst>
      <p:ext uri="{19B8F6BF-5375-455C-9EA6-DF929625EA0E}">
        <p15:presenceInfo xmlns:p15="http://schemas.microsoft.com/office/powerpoint/2012/main" userId="S::lois.beech@housinglin.onmicrosoft.com::9b063b3d-bc05-4fa1-b877-8e440bf27e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5F5F5F"/>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3C44EC-87E9-4F81-94B3-99A96DA45833}" v="9" dt="2019-10-22T11:08:05.7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640" autoAdjust="0"/>
  </p:normalViewPr>
  <p:slideViewPr>
    <p:cSldViewPr snapToGrid="0">
      <p:cViewPr varScale="1">
        <p:scale>
          <a:sx n="50" d="100"/>
          <a:sy n="50" d="100"/>
        </p:scale>
        <p:origin x="1364" y="36"/>
      </p:cViewPr>
      <p:guideLst>
        <p:guide orient="horz" pos="2041"/>
        <p:guide pos="362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s Beech" userId="9b063b3d-bc05-4fa1-b877-8e440bf27e22" providerId="ADAL" clId="{913C44EC-87E9-4F81-94B3-99A96DA45833}"/>
    <pc:docChg chg="custSel addSld modSld">
      <pc:chgData name="Lois Beech" userId="9b063b3d-bc05-4fa1-b877-8e440bf27e22" providerId="ADAL" clId="{913C44EC-87E9-4F81-94B3-99A96DA45833}" dt="2019-10-22T11:09:59.348" v="429" actId="20577"/>
      <pc:docMkLst>
        <pc:docMk/>
      </pc:docMkLst>
      <pc:sldChg chg="addSp modSp">
        <pc:chgData name="Lois Beech" userId="9b063b3d-bc05-4fa1-b877-8e440bf27e22" providerId="ADAL" clId="{913C44EC-87E9-4F81-94B3-99A96DA45833}" dt="2019-10-21T16:24:53.501" v="168" actId="14100"/>
        <pc:sldMkLst>
          <pc:docMk/>
          <pc:sldMk cId="0" sldId="256"/>
        </pc:sldMkLst>
        <pc:spChg chg="mod">
          <ac:chgData name="Lois Beech" userId="9b063b3d-bc05-4fa1-b877-8e440bf27e22" providerId="ADAL" clId="{913C44EC-87E9-4F81-94B3-99A96DA45833}" dt="2019-10-21T16:22:11.613" v="122" actId="20577"/>
          <ac:spMkLst>
            <pc:docMk/>
            <pc:sldMk cId="0" sldId="256"/>
            <ac:spMk id="2051" creationId="{6D8EA450-01B2-4044-9A82-44BE0A996AD8}"/>
          </ac:spMkLst>
        </pc:spChg>
        <pc:spChg chg="mod">
          <ac:chgData name="Lois Beech" userId="9b063b3d-bc05-4fa1-b877-8e440bf27e22" providerId="ADAL" clId="{913C44EC-87E9-4F81-94B3-99A96DA45833}" dt="2019-10-21T16:22:35.371" v="161" actId="122"/>
          <ac:spMkLst>
            <pc:docMk/>
            <pc:sldMk cId="0" sldId="256"/>
            <ac:spMk id="2052" creationId="{994C373C-86C3-486E-B075-CFC249C7DE04}"/>
          </ac:spMkLst>
        </pc:spChg>
        <pc:picChg chg="add mod modCrop">
          <ac:chgData name="Lois Beech" userId="9b063b3d-bc05-4fa1-b877-8e440bf27e22" providerId="ADAL" clId="{913C44EC-87E9-4F81-94B3-99A96DA45833}" dt="2019-10-21T16:24:53.501" v="168" actId="14100"/>
          <ac:picMkLst>
            <pc:docMk/>
            <pc:sldMk cId="0" sldId="256"/>
            <ac:picMk id="2" creationId="{204B52B2-81E1-4D75-AE50-D828AFA763CB}"/>
          </ac:picMkLst>
        </pc:picChg>
      </pc:sldChg>
      <pc:sldChg chg="modNotesTx">
        <pc:chgData name="Lois Beech" userId="9b063b3d-bc05-4fa1-b877-8e440bf27e22" providerId="ADAL" clId="{913C44EC-87E9-4F81-94B3-99A96DA45833}" dt="2019-10-21T16:22:54.097" v="163" actId="20577"/>
        <pc:sldMkLst>
          <pc:docMk/>
          <pc:sldMk cId="731664809" sldId="272"/>
        </pc:sldMkLst>
      </pc:sldChg>
      <pc:sldChg chg="add">
        <pc:chgData name="Lois Beech" userId="9b063b3d-bc05-4fa1-b877-8e440bf27e22" providerId="ADAL" clId="{913C44EC-87E9-4F81-94B3-99A96DA45833}" dt="2019-10-21T16:21:56.087" v="63"/>
        <pc:sldMkLst>
          <pc:docMk/>
          <pc:sldMk cId="339018433" sldId="275"/>
        </pc:sldMkLst>
      </pc:sldChg>
      <pc:sldChg chg="delSp modSp add">
        <pc:chgData name="Lois Beech" userId="9b063b3d-bc05-4fa1-b877-8e440bf27e22" providerId="ADAL" clId="{913C44EC-87E9-4F81-94B3-99A96DA45833}" dt="2019-10-22T11:09:59.348" v="429" actId="20577"/>
        <pc:sldMkLst>
          <pc:docMk/>
          <pc:sldMk cId="2489561511" sldId="276"/>
        </pc:sldMkLst>
        <pc:spChg chg="mod">
          <ac:chgData name="Lois Beech" userId="9b063b3d-bc05-4fa1-b877-8e440bf27e22" providerId="ADAL" clId="{913C44EC-87E9-4F81-94B3-99A96DA45833}" dt="2019-10-22T11:09:59.348" v="429" actId="20577"/>
          <ac:spMkLst>
            <pc:docMk/>
            <pc:sldMk cId="2489561511" sldId="276"/>
            <ac:spMk id="11270" creationId="{C061C9D4-2FF1-431B-B221-D203DA71811A}"/>
          </ac:spMkLst>
        </pc:spChg>
        <pc:spChg chg="del">
          <ac:chgData name="Lois Beech" userId="9b063b3d-bc05-4fa1-b877-8e440bf27e22" providerId="ADAL" clId="{913C44EC-87E9-4F81-94B3-99A96DA45833}" dt="2019-10-22T11:06:44.410" v="198" actId="478"/>
          <ac:spMkLst>
            <pc:docMk/>
            <pc:sldMk cId="2489561511" sldId="276"/>
            <ac:spMk id="11271" creationId="{024F2D89-9A0B-4000-B38E-AD0A6C440E15}"/>
          </ac:spMkLst>
        </pc:spChg>
        <pc:picChg chg="del">
          <ac:chgData name="Lois Beech" userId="9b063b3d-bc05-4fa1-b877-8e440bf27e22" providerId="ADAL" clId="{913C44EC-87E9-4F81-94B3-99A96DA45833}" dt="2019-10-22T11:06:40.386" v="197" actId="478"/>
          <ac:picMkLst>
            <pc:docMk/>
            <pc:sldMk cId="2489561511" sldId="276"/>
            <ac:picMk id="7" creationId="{8D363BFA-918F-4FD6-892B-6464549F99F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9E3580-4159-4F30-9744-44F73DCB3FAC}" type="datetimeFigureOut">
              <a:rPr lang="en-GB" smtClean="0"/>
              <a:t>22/10/2019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6663A8-9D11-43E6-86AC-01DE9186E2E9}" type="slidenum">
              <a:rPr lang="en-GB" smtClean="0"/>
              <a:t>‹#›</a:t>
            </a:fld>
            <a:endParaRPr lang="en-GB"/>
          </a:p>
        </p:txBody>
      </p:sp>
    </p:spTree>
    <p:extLst>
      <p:ext uri="{BB962C8B-B14F-4D97-AF65-F5344CB8AC3E}">
        <p14:creationId xmlns:p14="http://schemas.microsoft.com/office/powerpoint/2010/main" val="635891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a:t>
            </a:fld>
            <a:endParaRPr lang="en-GB"/>
          </a:p>
        </p:txBody>
      </p:sp>
    </p:spTree>
    <p:extLst>
      <p:ext uri="{BB962C8B-B14F-4D97-AF65-F5344CB8AC3E}">
        <p14:creationId xmlns:p14="http://schemas.microsoft.com/office/powerpoint/2010/main" val="1709074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HLIN sponsor HAPPI category of design awards. 1 of 18 categories.</a:t>
            </a:r>
          </a:p>
          <a:p>
            <a:r>
              <a:rPr lang="en-GB" dirty="0"/>
              <a:t>This year submission so great that there were 2 winners of award!</a:t>
            </a:r>
          </a:p>
          <a:p>
            <a:r>
              <a:rPr lang="en-GB" dirty="0"/>
              <a:t>Seaford – soon to be case study</a:t>
            </a:r>
          </a:p>
          <a:p>
            <a:r>
              <a:rPr lang="en-GB" dirty="0"/>
              <a:t>Tetbury – have this as a case study</a:t>
            </a:r>
          </a:p>
          <a:p>
            <a:r>
              <a:rPr lang="en-GB" dirty="0"/>
              <a:t>Impressive that other winners also had HAPPI ingredients</a:t>
            </a:r>
          </a:p>
          <a:p>
            <a:r>
              <a:rPr lang="en-GB" dirty="0"/>
              <a:t>Colby Lodge – Would like to be a  future case study?</a:t>
            </a:r>
          </a:p>
        </p:txBody>
      </p:sp>
      <p:sp>
        <p:nvSpPr>
          <p:cNvPr id="4" name="Slide Number Placeholder 3"/>
          <p:cNvSpPr>
            <a:spLocks noGrp="1"/>
          </p:cNvSpPr>
          <p:nvPr>
            <p:ph type="sldNum" sz="quarter" idx="5"/>
          </p:nvPr>
        </p:nvSpPr>
        <p:spPr/>
        <p:txBody>
          <a:bodyPr/>
          <a:lstStyle/>
          <a:p>
            <a:fld id="{E86663A8-9D11-43E6-86AC-01DE9186E2E9}" type="slidenum">
              <a:rPr lang="en-GB" smtClean="0"/>
              <a:t>10</a:t>
            </a:fld>
            <a:endParaRPr lang="en-GB"/>
          </a:p>
        </p:txBody>
      </p:sp>
    </p:spTree>
    <p:extLst>
      <p:ext uri="{BB962C8B-B14F-4D97-AF65-F5344CB8AC3E}">
        <p14:creationId xmlns:p14="http://schemas.microsoft.com/office/powerpoint/2010/main" val="184813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Selection of resources that important</a:t>
            </a:r>
          </a:p>
          <a:p>
            <a:pPr marL="171450" indent="-171450">
              <a:buFont typeface="Arial" panose="020B0604020202020204" pitchFamily="34" charset="0"/>
              <a:buChar char="•"/>
            </a:pPr>
            <a:r>
              <a:rPr lang="en-GB" dirty="0"/>
              <a:t>Series of other compendium of best practise – e.g. sheltered housing, community led housing approaches</a:t>
            </a:r>
          </a:p>
          <a:p>
            <a:pPr marL="171450" indent="-171450">
              <a:buFont typeface="Arial" panose="020B0604020202020204" pitchFamily="34" charset="0"/>
              <a:buChar char="•"/>
            </a:pPr>
            <a:r>
              <a:rPr lang="en-GB" dirty="0"/>
              <a:t>Future Leader Prog - 8 early career individuals from a wide range of practitioner backgrounds </a:t>
            </a:r>
            <a:r>
              <a:rPr lang="en-GB" sz="1200" b="0" i="0" kern="1200" dirty="0">
                <a:solidFill>
                  <a:schemeClr val="tx1"/>
                </a:solidFill>
                <a:effectLst/>
                <a:latin typeface="+mn-lt"/>
                <a:ea typeface="+mn-ea"/>
                <a:cs typeface="+mn-cs"/>
              </a:rPr>
              <a:t>provide the opportunity to meet key industry leaders, and to produce and present a cooperative project and share their learning.</a:t>
            </a: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11</a:t>
            </a:fld>
            <a:endParaRPr lang="en-GB"/>
          </a:p>
        </p:txBody>
      </p:sp>
    </p:spTree>
    <p:extLst>
      <p:ext uri="{BB962C8B-B14F-4D97-AF65-F5344CB8AC3E}">
        <p14:creationId xmlns:p14="http://schemas.microsoft.com/office/powerpoint/2010/main" val="90307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Selection of resources that important</a:t>
            </a:r>
          </a:p>
          <a:p>
            <a:pPr marL="171450" indent="-171450">
              <a:buFont typeface="Arial" panose="020B0604020202020204" pitchFamily="34" charset="0"/>
              <a:buChar char="•"/>
            </a:pPr>
            <a:r>
              <a:rPr lang="en-GB" dirty="0"/>
              <a:t>Series of other compendium of best practise – e.g. sheltered housing, community led housing approaches</a:t>
            </a:r>
          </a:p>
          <a:p>
            <a:pPr marL="171450" indent="-171450">
              <a:buFont typeface="Arial" panose="020B0604020202020204" pitchFamily="34" charset="0"/>
              <a:buChar char="•"/>
            </a:pPr>
            <a:r>
              <a:rPr lang="en-GB" dirty="0"/>
              <a:t>Future Leader Prog - 8 early career individuals from a wide range of practitioner backgrounds </a:t>
            </a:r>
            <a:r>
              <a:rPr lang="en-GB" sz="1200" b="0" i="0" kern="1200" dirty="0">
                <a:solidFill>
                  <a:schemeClr val="tx1"/>
                </a:solidFill>
                <a:effectLst/>
                <a:latin typeface="+mn-lt"/>
                <a:ea typeface="+mn-ea"/>
                <a:cs typeface="+mn-cs"/>
              </a:rPr>
              <a:t>provide the opportunity to meet key industry leaders, and to produce and present a cooperative project and share their learning.</a:t>
            </a: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12</a:t>
            </a:fld>
            <a:endParaRPr lang="en-GB"/>
          </a:p>
        </p:txBody>
      </p:sp>
    </p:spTree>
    <p:extLst>
      <p:ext uri="{BB962C8B-B14F-4D97-AF65-F5344CB8AC3E}">
        <p14:creationId xmlns:p14="http://schemas.microsoft.com/office/powerpoint/2010/main" val="1110745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13</a:t>
            </a:fld>
            <a:endParaRPr lang="en-GB"/>
          </a:p>
        </p:txBody>
      </p:sp>
    </p:spTree>
    <p:extLst>
      <p:ext uri="{BB962C8B-B14F-4D97-AF65-F5344CB8AC3E}">
        <p14:creationId xmlns:p14="http://schemas.microsoft.com/office/powerpoint/2010/main" val="3904721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2</a:t>
            </a:fld>
            <a:endParaRPr lang="en-GB"/>
          </a:p>
        </p:txBody>
      </p:sp>
    </p:spTree>
    <p:extLst>
      <p:ext uri="{BB962C8B-B14F-4D97-AF65-F5344CB8AC3E}">
        <p14:creationId xmlns:p14="http://schemas.microsoft.com/office/powerpoint/2010/main" val="2640479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Central team who focus on the delivery of events in partnership with the regional chair</a:t>
            </a:r>
          </a:p>
          <a:p>
            <a:pPr marL="171450" indent="-171450">
              <a:buFont typeface="Arial" panose="020B0604020202020204" pitchFamily="34" charset="0"/>
              <a:buChar char="•"/>
            </a:pPr>
            <a:r>
              <a:rPr lang="en-GB" dirty="0"/>
              <a:t>Introduce Sophie new member of staff to support regional activity</a:t>
            </a:r>
          </a:p>
          <a:p>
            <a:pPr marL="171450" indent="-171450">
              <a:buFont typeface="Arial" panose="020B0604020202020204" pitchFamily="34" charset="0"/>
              <a:buChar char="•"/>
            </a:pPr>
            <a:r>
              <a:rPr lang="en-GB" dirty="0"/>
              <a:t>Work with the regional chair to identify themes, venues, speakers</a:t>
            </a:r>
          </a:p>
          <a:p>
            <a:pPr marL="171450" indent="-171450">
              <a:buFont typeface="Arial" panose="020B0604020202020204" pitchFamily="34" charset="0"/>
              <a:buChar char="•"/>
            </a:pPr>
            <a:r>
              <a:rPr lang="en-GB" dirty="0"/>
              <a:t>Want to share findings from our consultancy projects that we think are worthwhile – bespoke consultancy and support on regional basis – </a:t>
            </a:r>
            <a:r>
              <a:rPr lang="en-GB" dirty="0" err="1"/>
              <a:t>eg</a:t>
            </a:r>
            <a:r>
              <a:rPr lang="en-GB" dirty="0"/>
              <a:t> Brighton city council (conducted an Older Persons Housing Needs Assessment) – Southampton report – (Health care system benefits of ECH – local perspective)</a:t>
            </a:r>
          </a:p>
        </p:txBody>
      </p:sp>
      <p:sp>
        <p:nvSpPr>
          <p:cNvPr id="4" name="Slide Number Placeholder 3"/>
          <p:cNvSpPr>
            <a:spLocks noGrp="1"/>
          </p:cNvSpPr>
          <p:nvPr>
            <p:ph type="sldNum" sz="quarter" idx="5"/>
          </p:nvPr>
        </p:nvSpPr>
        <p:spPr/>
        <p:txBody>
          <a:bodyPr/>
          <a:lstStyle/>
          <a:p>
            <a:fld id="{E86663A8-9D11-43E6-86AC-01DE9186E2E9}" type="slidenum">
              <a:rPr lang="en-GB" smtClean="0"/>
              <a:t>3</a:t>
            </a:fld>
            <a:endParaRPr lang="en-GB"/>
          </a:p>
        </p:txBody>
      </p:sp>
    </p:spTree>
    <p:extLst>
      <p:ext uri="{BB962C8B-B14F-4D97-AF65-F5344CB8AC3E}">
        <p14:creationId xmlns:p14="http://schemas.microsoft.com/office/powerpoint/2010/main" val="4077303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Influencing - Lead by Clare Skidmore</a:t>
            </a:r>
          </a:p>
          <a:p>
            <a:pPr marL="171450" indent="-171450">
              <a:buFont typeface="Arial" panose="020B0604020202020204" pitchFamily="34" charset="0"/>
              <a:buChar char="•"/>
            </a:pPr>
            <a:r>
              <a:rPr lang="en-GB" dirty="0"/>
              <a:t>APPG – 1st submission gave some good practise </a:t>
            </a:r>
            <a:r>
              <a:rPr lang="en-GB" dirty="0" err="1"/>
              <a:t>egs</a:t>
            </a:r>
            <a:r>
              <a:rPr lang="en-GB" dirty="0"/>
              <a:t> of intergenerational housing. They have now asked for a 2</a:t>
            </a:r>
            <a:r>
              <a:rPr lang="en-GB" baseline="30000" dirty="0"/>
              <a:t>nd</a:t>
            </a:r>
            <a:r>
              <a:rPr lang="en-GB" dirty="0"/>
              <a:t> submission that thinks about how these might be possible going forward, such as key ingredients to success and how to align with other gov policies</a:t>
            </a:r>
          </a:p>
          <a:p>
            <a:pPr marL="171450" indent="-171450">
              <a:buFont typeface="Arial" panose="020B0604020202020204" pitchFamily="34" charset="0"/>
              <a:buChar char="•"/>
            </a:pPr>
            <a:r>
              <a:rPr lang="en-GB" dirty="0" err="1"/>
              <a:t>DoHSCS</a:t>
            </a:r>
            <a:r>
              <a:rPr lang="en-GB" dirty="0"/>
              <a:t> – Outline the relationship housing has in relation to preventative services.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NHS High Impact Change Model (</a:t>
            </a:r>
            <a:r>
              <a:rPr lang="en-GB" sz="1200" dirty="0">
                <a:effectLst/>
              </a:rPr>
              <a:t>used by Health &amp; Care systems across the country to improve timely hospital discharges</a:t>
            </a:r>
            <a:r>
              <a:rPr lang="en-GB" dirty="0"/>
              <a:t>) – HLIN response looks at how housing and technology can be better integrated with health to enable this.</a:t>
            </a:r>
          </a:p>
          <a:p>
            <a:pPr marL="171450" indent="-171450">
              <a:buFont typeface="Arial" panose="020B0604020202020204" pitchFamily="34" charset="0"/>
              <a:buChar char="•"/>
            </a:pPr>
            <a:r>
              <a:rPr lang="en-GB" dirty="0"/>
              <a:t>NHS England TCP – around Learning Disability Services – Experts in the field to discuss common issues / future of SH and how its funded and regulated. Providing better housing choices for LD. </a:t>
            </a:r>
          </a:p>
        </p:txBody>
      </p:sp>
      <p:sp>
        <p:nvSpPr>
          <p:cNvPr id="4" name="Slide Number Placeholder 3"/>
          <p:cNvSpPr>
            <a:spLocks noGrp="1"/>
          </p:cNvSpPr>
          <p:nvPr>
            <p:ph type="sldNum" sz="quarter" idx="5"/>
          </p:nvPr>
        </p:nvSpPr>
        <p:spPr/>
        <p:txBody>
          <a:bodyPr/>
          <a:lstStyle/>
          <a:p>
            <a:fld id="{E86663A8-9D11-43E6-86AC-01DE9186E2E9}" type="slidenum">
              <a:rPr lang="en-GB" smtClean="0"/>
              <a:t>4</a:t>
            </a:fld>
            <a:endParaRPr lang="en-GB"/>
          </a:p>
        </p:txBody>
      </p:sp>
    </p:spTree>
    <p:extLst>
      <p:ext uri="{BB962C8B-B14F-4D97-AF65-F5344CB8AC3E}">
        <p14:creationId xmlns:p14="http://schemas.microsoft.com/office/powerpoint/2010/main" val="3450478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t>Reports HLIN have completed for people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Town Centre Living report </a:t>
            </a:r>
            <a:r>
              <a:rPr lang="en-GB" u="sng" dirty="0"/>
              <a:t>BY ADS </a:t>
            </a:r>
            <a:r>
              <a:rPr lang="en-GB" dirty="0"/>
              <a:t>looks at how to use town centres more effectively, what are the essentials for creating caring places?</a:t>
            </a:r>
          </a:p>
          <a:p>
            <a:pPr marL="171450" indent="-171450">
              <a:buFont typeface="Arial" panose="020B0604020202020204" pitchFamily="34" charset="0"/>
              <a:buChar char="•"/>
            </a:pPr>
            <a:r>
              <a:rPr lang="en-GB" dirty="0"/>
              <a:t>Our report identifies examples of intergenerational housing that fit with the Town Centre Living report</a:t>
            </a:r>
          </a:p>
          <a:p>
            <a:pPr marL="171450" indent="-171450">
              <a:buFont typeface="Arial" panose="020B0604020202020204" pitchFamily="34" charset="0"/>
              <a:buChar char="•"/>
            </a:pPr>
            <a:r>
              <a:rPr lang="en-GB" dirty="0" err="1"/>
              <a:t>Casestudies</a:t>
            </a:r>
            <a:r>
              <a:rPr lang="en-GB" dirty="0"/>
              <a:t> from across UK, Europe and USA</a:t>
            </a:r>
          </a:p>
          <a:p>
            <a:pPr marL="171450" indent="-171450">
              <a:buFont typeface="Arial" panose="020B0604020202020204" pitchFamily="34" charset="0"/>
              <a:buChar char="•"/>
            </a:pPr>
            <a:r>
              <a:rPr lang="en-GB" dirty="0"/>
              <a:t>How to apply in a Scottish Town Centre context</a:t>
            </a:r>
          </a:p>
          <a:p>
            <a:pPr marL="171450" indent="-171450">
              <a:buFont typeface="Arial" panose="020B0604020202020204" pitchFamily="34" charset="0"/>
              <a:buChar char="•"/>
            </a:pPr>
            <a:r>
              <a:rPr lang="en-GB" dirty="0"/>
              <a:t>Applying IL in an urban area – interested in this then speak to me after</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5</a:t>
            </a:fld>
            <a:endParaRPr lang="en-GB"/>
          </a:p>
        </p:txBody>
      </p:sp>
    </p:spTree>
    <p:extLst>
      <p:ext uri="{BB962C8B-B14F-4D97-AF65-F5344CB8AC3E}">
        <p14:creationId xmlns:p14="http://schemas.microsoft.com/office/powerpoint/2010/main" val="1783883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Just go through some headline findings</a:t>
            </a:r>
          </a:p>
          <a:p>
            <a:pPr marL="171450" indent="-171450">
              <a:buFont typeface="Arial" panose="020B0604020202020204" pitchFamily="34" charset="0"/>
              <a:buChar char="•"/>
            </a:pPr>
            <a:r>
              <a:rPr lang="en-GB" dirty="0"/>
              <a:t>Links to green paper</a:t>
            </a:r>
          </a:p>
          <a:p>
            <a:pPr marL="171450" indent="-171450">
              <a:buFont typeface="Arial" panose="020B0604020202020204" pitchFamily="34" charset="0"/>
              <a:buChar char="•"/>
            </a:pPr>
            <a:r>
              <a:rPr lang="en-GB" dirty="0"/>
              <a:t>Report quantified £2000 </a:t>
            </a:r>
            <a:r>
              <a:rPr lang="en-GB" sz="1200" b="1" kern="1200" dirty="0">
                <a:solidFill>
                  <a:schemeClr val="tx1"/>
                </a:solidFill>
                <a:effectLst/>
                <a:latin typeface="+mn-lt"/>
                <a:ea typeface="+mn-ea"/>
                <a:cs typeface="+mn-cs"/>
              </a:rPr>
              <a:t>Financial cost-benefits (per housing with care resident per year)</a:t>
            </a:r>
            <a:endParaRPr lang="en-GB" dirty="0"/>
          </a:p>
          <a:p>
            <a:pPr marL="171450" indent="-171450">
              <a:buFont typeface="Arial" panose="020B0604020202020204" pitchFamily="34" charset="0"/>
              <a:buChar char="•"/>
            </a:pPr>
            <a:r>
              <a:rPr lang="en-GB" dirty="0"/>
              <a:t>More detail and how to apply to your locality come and talk to us</a:t>
            </a:r>
          </a:p>
        </p:txBody>
      </p:sp>
      <p:sp>
        <p:nvSpPr>
          <p:cNvPr id="4" name="Slide Number Placeholder 3"/>
          <p:cNvSpPr>
            <a:spLocks noGrp="1"/>
          </p:cNvSpPr>
          <p:nvPr>
            <p:ph type="sldNum" sz="quarter" idx="5"/>
          </p:nvPr>
        </p:nvSpPr>
        <p:spPr/>
        <p:txBody>
          <a:bodyPr/>
          <a:lstStyle/>
          <a:p>
            <a:fld id="{E86663A8-9D11-43E6-86AC-01DE9186E2E9}" type="slidenum">
              <a:rPr lang="en-GB" smtClean="0"/>
              <a:t>6</a:t>
            </a:fld>
            <a:endParaRPr lang="en-GB"/>
          </a:p>
        </p:txBody>
      </p:sp>
    </p:spTree>
    <p:extLst>
      <p:ext uri="{BB962C8B-B14F-4D97-AF65-F5344CB8AC3E}">
        <p14:creationId xmlns:p14="http://schemas.microsoft.com/office/powerpoint/2010/main" val="2092709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b="0" i="0" u="sng" kern="1200" dirty="0">
                <a:solidFill>
                  <a:schemeClr val="tx1"/>
                </a:solidFill>
                <a:effectLst/>
                <a:latin typeface="+mn-lt"/>
                <a:ea typeface="+mn-ea"/>
                <a:cs typeface="+mn-cs"/>
              </a:rPr>
              <a:t>Selection of case studies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Outlines how Thurrock Council OT and Disabled Facilities Grant (DFG) service team have adopted a strength based approach to delivering DFGs to enhance individual’s independence and provide overall improvements to their health and wellbeing. Choice to make simple modification themselves.</a:t>
            </a:r>
          </a:p>
          <a:p>
            <a:pPr marL="171450" indent="-171450">
              <a:buFont typeface="Arial" panose="020B0604020202020204" pitchFamily="34" charset="0"/>
              <a:buChar char="•"/>
            </a:pP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dirty="0"/>
              <a:t>Came from our recent Midlands meeting – Highlights the architectural qualities of the award winning scheme which comprises 10 apartments (4 from converted apartment block and 6 built on a redundant car park), Part of the </a:t>
            </a:r>
            <a:r>
              <a:rPr lang="en-GB" sz="1200" b="0" i="0" kern="1200" dirty="0">
                <a:solidFill>
                  <a:schemeClr val="tx1"/>
                </a:solidFill>
                <a:effectLst/>
                <a:latin typeface="+mn-lt"/>
                <a:ea typeface="+mn-ea"/>
                <a:cs typeface="+mn-cs"/>
              </a:rPr>
              <a:t>Worcester Municipal Charities to provide homes for young people at risk of homelessness in the city of Worcester. – homelessness awareness day</a:t>
            </a:r>
          </a:p>
          <a:p>
            <a:pPr marL="171450" indent="-171450">
              <a:buFont typeface="Arial" panose="020B0604020202020204" pitchFamily="34" charset="0"/>
              <a:buChar char="•"/>
            </a:pP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Fourth extra care scheme and was developed in partnership with Gwynedd Council. Not that much EC in wales due to population, in many areas difficult to develop but made it into a community hub so serves the wider community too. How to make it work as a community resource.</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7</a:t>
            </a:fld>
            <a:endParaRPr lang="en-GB"/>
          </a:p>
        </p:txBody>
      </p:sp>
    </p:spTree>
    <p:extLst>
      <p:ext uri="{BB962C8B-B14F-4D97-AF65-F5344CB8AC3E}">
        <p14:creationId xmlns:p14="http://schemas.microsoft.com/office/powerpoint/2010/main" val="4082058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Produce a blog a week – open to entries</a:t>
            </a:r>
          </a:p>
          <a:p>
            <a:pPr marL="171450" indent="-171450">
              <a:buFont typeface="Arial" panose="020B0604020202020204" pitchFamily="34" charset="0"/>
              <a:buChar char="•"/>
            </a:pPr>
            <a:r>
              <a:rPr lang="en-GB" dirty="0"/>
              <a:t>Inspirational Achievements – where we showcase a project we think to be a real highlight – only available to our sponsors</a:t>
            </a:r>
          </a:p>
          <a:p>
            <a:pPr marL="628650" lvl="1" indent="-171450">
              <a:buFont typeface="Arial" panose="020B0604020202020204" pitchFamily="34" charset="0"/>
              <a:buChar char="•"/>
            </a:pPr>
            <a:r>
              <a:rPr lang="en-GB" dirty="0"/>
              <a:t>Arden Quarter Development by Orbit in Stratford upon </a:t>
            </a:r>
            <a:r>
              <a:rPr lang="en-GB" dirty="0" err="1"/>
              <a:t>avon</a:t>
            </a:r>
            <a:r>
              <a:rPr lang="en-GB" dirty="0"/>
              <a:t> on site of old cattle market.</a:t>
            </a:r>
          </a:p>
          <a:p>
            <a:pPr marL="628650" lvl="1" indent="-171450">
              <a:buFont typeface="Arial" panose="020B0604020202020204" pitchFamily="34" charset="0"/>
              <a:buChar char="•"/>
            </a:pPr>
            <a:r>
              <a:rPr lang="en-GB" dirty="0"/>
              <a:t>189 for first time buyers and over 55s (58 general needs and 102 extra care)</a:t>
            </a:r>
          </a:p>
          <a:p>
            <a:pPr marL="628650" lvl="1" indent="-171450">
              <a:buFont typeface="Arial" panose="020B0604020202020204" pitchFamily="34" charset="0"/>
              <a:buChar char="•"/>
            </a:pPr>
            <a:r>
              <a:rPr lang="en-GB" dirty="0"/>
              <a:t>Truly intergenerational community – mix of housing options and facilities</a:t>
            </a:r>
          </a:p>
          <a:p>
            <a:pPr marL="628650" lvl="1" indent="-171450">
              <a:buFont typeface="Arial" panose="020B0604020202020204" pitchFamily="34" charset="0"/>
              <a:buChar char="•"/>
            </a:pPr>
            <a:r>
              <a:rPr lang="en-GB" dirty="0"/>
              <a:t>Transport hub</a:t>
            </a:r>
          </a:p>
          <a:p>
            <a:pPr marL="628650" lvl="1" indent="-171450">
              <a:buFont typeface="Arial" panose="020B0604020202020204" pitchFamily="34" charset="0"/>
              <a:buChar char="•"/>
            </a:pPr>
            <a:r>
              <a:rPr lang="en-GB" dirty="0"/>
              <a:t>Mixed use site</a:t>
            </a:r>
          </a:p>
          <a:p>
            <a:pPr marL="628650" lvl="1" indent="-171450">
              <a:buFont typeface="Arial" panose="020B0604020202020204" pitchFamily="34" charset="0"/>
              <a:buChar char="•"/>
            </a:pPr>
            <a:r>
              <a:rPr lang="en-GB" dirty="0"/>
              <a:t>Useful regeneration site</a:t>
            </a:r>
          </a:p>
          <a:p>
            <a:pPr marL="628650" lvl="1" indent="-171450">
              <a:buFont typeface="Arial" panose="020B0604020202020204" pitchFamily="34" charset="0"/>
              <a:buChar char="•"/>
            </a:pPr>
            <a:r>
              <a:rPr lang="en-GB" dirty="0"/>
              <a:t>A bridge to the town centre</a:t>
            </a:r>
          </a:p>
          <a:p>
            <a:pPr marL="628650" lvl="1" indent="-171450">
              <a:buFont typeface="Arial" panose="020B0604020202020204" pitchFamily="34" charset="0"/>
              <a:buChar char="•"/>
            </a:pPr>
            <a:r>
              <a:rPr lang="en-GB" dirty="0"/>
              <a:t>How to do master planning for an area</a:t>
            </a:r>
          </a:p>
        </p:txBody>
      </p:sp>
      <p:sp>
        <p:nvSpPr>
          <p:cNvPr id="4" name="Slide Number Placeholder 3"/>
          <p:cNvSpPr>
            <a:spLocks noGrp="1"/>
          </p:cNvSpPr>
          <p:nvPr>
            <p:ph type="sldNum" sz="quarter" idx="5"/>
          </p:nvPr>
        </p:nvSpPr>
        <p:spPr/>
        <p:txBody>
          <a:bodyPr/>
          <a:lstStyle/>
          <a:p>
            <a:fld id="{E86663A8-9D11-43E6-86AC-01DE9186E2E9}" type="slidenum">
              <a:rPr lang="en-GB" smtClean="0"/>
              <a:t>8</a:t>
            </a:fld>
            <a:endParaRPr lang="en-GB"/>
          </a:p>
        </p:txBody>
      </p:sp>
    </p:spTree>
    <p:extLst>
      <p:ext uri="{BB962C8B-B14F-4D97-AF65-F5344CB8AC3E}">
        <p14:creationId xmlns:p14="http://schemas.microsoft.com/office/powerpoint/2010/main" val="3057029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1</a:t>
            </a:r>
            <a:r>
              <a:rPr lang="en-GB" baseline="30000" dirty="0"/>
              <a:t>st</a:t>
            </a:r>
            <a:r>
              <a:rPr lang="en-GB" dirty="0"/>
              <a:t> one will be expanded upon today</a:t>
            </a:r>
          </a:p>
          <a:p>
            <a:pPr marL="171450" indent="-171450">
              <a:buFont typeface="Arial" panose="020B0604020202020204" pitchFamily="34" charset="0"/>
              <a:buChar char="•"/>
            </a:pPr>
            <a:r>
              <a:rPr lang="en-GB" dirty="0"/>
              <a:t>We’ve been part of thinking. Captures lessons from healthy new towns and aspects about how to live well across all ages.</a:t>
            </a:r>
          </a:p>
          <a:p>
            <a:pPr marL="171450" indent="-171450">
              <a:buFont typeface="Arial" panose="020B0604020202020204" pitchFamily="34" charset="0"/>
              <a:buChar char="•"/>
            </a:pPr>
            <a:r>
              <a:rPr lang="en-GB" dirty="0"/>
              <a:t>Members of HAA host them on our website - Manifesto published by HAA to coincide with party conferences that thinks about how we would to see housing and ageing. 1.better accessible housing 2.better flexible designed housing (adapted) 3. Investment in info &amp; advice</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9</a:t>
            </a:fld>
            <a:endParaRPr lang="en-GB"/>
          </a:p>
        </p:txBody>
      </p:sp>
    </p:spTree>
    <p:extLst>
      <p:ext uri="{BB962C8B-B14F-4D97-AF65-F5344CB8AC3E}">
        <p14:creationId xmlns:p14="http://schemas.microsoft.com/office/powerpoint/2010/main" val="3747191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39863" y="1060450"/>
            <a:ext cx="8642350" cy="2255838"/>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439863" y="3403600"/>
            <a:ext cx="8642350" cy="15652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3B8BCEC8-2B90-40C2-9A07-86BFB598ACCB}"/>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DEEEE122-D89B-44EE-B9B6-375707C34B98}"/>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F25AD946-7548-49D6-9B46-0A97AF3CC42C}"/>
              </a:ext>
            </a:extLst>
          </p:cNvPr>
          <p:cNvSpPr>
            <a:spLocks noGrp="1" noChangeArrowheads="1"/>
          </p:cNvSpPr>
          <p:nvPr>
            <p:ph type="sldNum" sz="quarter" idx="12"/>
          </p:nvPr>
        </p:nvSpPr>
        <p:spPr>
          <a:ln/>
        </p:spPr>
        <p:txBody>
          <a:bodyPr/>
          <a:lstStyle>
            <a:lvl1pPr>
              <a:defRPr/>
            </a:lvl1pPr>
          </a:lstStyle>
          <a:p>
            <a:fld id="{A6345208-EF79-4BCD-9EC8-EE2ED34C2E01}" type="slidenum">
              <a:rPr lang="en-GB" altLang="en-US"/>
              <a:pPr/>
              <a:t>‹#›</a:t>
            </a:fld>
            <a:endParaRPr lang="en-GB" altLang="en-US"/>
          </a:p>
        </p:txBody>
      </p:sp>
    </p:spTree>
    <p:extLst>
      <p:ext uri="{BB962C8B-B14F-4D97-AF65-F5344CB8AC3E}">
        <p14:creationId xmlns:p14="http://schemas.microsoft.com/office/powerpoint/2010/main" val="1127857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82D259F-6401-4FF9-BB0D-26A26850D410}"/>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1E2348BF-969E-4A96-8CDD-326F8E89F35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8213FC62-9F01-468F-98C5-EEDF5AE5D618}"/>
              </a:ext>
            </a:extLst>
          </p:cNvPr>
          <p:cNvSpPr>
            <a:spLocks noGrp="1" noChangeArrowheads="1"/>
          </p:cNvSpPr>
          <p:nvPr>
            <p:ph type="sldNum" sz="quarter" idx="12"/>
          </p:nvPr>
        </p:nvSpPr>
        <p:spPr>
          <a:ln/>
        </p:spPr>
        <p:txBody>
          <a:bodyPr/>
          <a:lstStyle>
            <a:lvl1pPr>
              <a:defRPr/>
            </a:lvl1pPr>
          </a:lstStyle>
          <a:p>
            <a:fld id="{63C41C78-7865-43C5-BF1D-2E5FE771F04F}" type="slidenum">
              <a:rPr lang="en-GB" altLang="en-US"/>
              <a:pPr/>
              <a:t>‹#›</a:t>
            </a:fld>
            <a:endParaRPr lang="en-GB" altLang="en-US"/>
          </a:p>
        </p:txBody>
      </p:sp>
    </p:spTree>
    <p:extLst>
      <p:ext uri="{BB962C8B-B14F-4D97-AF65-F5344CB8AC3E}">
        <p14:creationId xmlns:p14="http://schemas.microsoft.com/office/powerpoint/2010/main" val="373965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53425" y="258763"/>
            <a:ext cx="2592388" cy="552926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76263" y="258763"/>
            <a:ext cx="7624762" cy="55292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4FBA0E0-244D-4A06-9C3E-FAD4B100CE7C}"/>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67EA5DD9-DE60-4BAD-8615-1059F1B1EE16}"/>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A9BF3034-FDD1-4EB6-9916-709322025222}"/>
              </a:ext>
            </a:extLst>
          </p:cNvPr>
          <p:cNvSpPr>
            <a:spLocks noGrp="1" noChangeArrowheads="1"/>
          </p:cNvSpPr>
          <p:nvPr>
            <p:ph type="sldNum" sz="quarter" idx="12"/>
          </p:nvPr>
        </p:nvSpPr>
        <p:spPr>
          <a:ln/>
        </p:spPr>
        <p:txBody>
          <a:bodyPr/>
          <a:lstStyle>
            <a:lvl1pPr>
              <a:defRPr/>
            </a:lvl1pPr>
          </a:lstStyle>
          <a:p>
            <a:fld id="{44074027-A49A-482B-8107-1105B8437D5C}" type="slidenum">
              <a:rPr lang="en-GB" altLang="en-US"/>
              <a:pPr/>
              <a:t>‹#›</a:t>
            </a:fld>
            <a:endParaRPr lang="en-GB" altLang="en-US"/>
          </a:p>
        </p:txBody>
      </p:sp>
    </p:spTree>
    <p:extLst>
      <p:ext uri="{BB962C8B-B14F-4D97-AF65-F5344CB8AC3E}">
        <p14:creationId xmlns:p14="http://schemas.microsoft.com/office/powerpoint/2010/main" val="3266479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8BBF86D-0542-4B7D-9198-0B4B3267E829}"/>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1A1DABEB-BA96-4761-A3B8-B4F364E95369}"/>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50A1AD60-D631-45F2-A469-E9DBFE320399}"/>
              </a:ext>
            </a:extLst>
          </p:cNvPr>
          <p:cNvSpPr>
            <a:spLocks noGrp="1" noChangeArrowheads="1"/>
          </p:cNvSpPr>
          <p:nvPr>
            <p:ph type="sldNum" sz="quarter" idx="12"/>
          </p:nvPr>
        </p:nvSpPr>
        <p:spPr>
          <a:ln/>
        </p:spPr>
        <p:txBody>
          <a:bodyPr/>
          <a:lstStyle>
            <a:lvl1pPr>
              <a:defRPr/>
            </a:lvl1pPr>
          </a:lstStyle>
          <a:p>
            <a:fld id="{415E6361-F57D-4EDF-832A-B3E75C10FF8B}" type="slidenum">
              <a:rPr lang="en-GB" altLang="en-US"/>
              <a:pPr/>
              <a:t>‹#›</a:t>
            </a:fld>
            <a:endParaRPr lang="en-GB" altLang="en-US"/>
          </a:p>
        </p:txBody>
      </p:sp>
    </p:spTree>
    <p:extLst>
      <p:ext uri="{BB962C8B-B14F-4D97-AF65-F5344CB8AC3E}">
        <p14:creationId xmlns:p14="http://schemas.microsoft.com/office/powerpoint/2010/main" val="75132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5813" y="1616075"/>
            <a:ext cx="9937750" cy="2695575"/>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785813" y="4337050"/>
            <a:ext cx="9937750" cy="14176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400EBBDB-96FF-4648-B156-80E98C1EACEB}"/>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78968CE2-81DE-409C-9A24-AD73AFA8121F}"/>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3132E62A-0A20-4CD6-9515-442C64B4340F}"/>
              </a:ext>
            </a:extLst>
          </p:cNvPr>
          <p:cNvSpPr>
            <a:spLocks noGrp="1" noChangeArrowheads="1"/>
          </p:cNvSpPr>
          <p:nvPr>
            <p:ph type="sldNum" sz="quarter" idx="12"/>
          </p:nvPr>
        </p:nvSpPr>
        <p:spPr>
          <a:ln/>
        </p:spPr>
        <p:txBody>
          <a:bodyPr/>
          <a:lstStyle>
            <a:lvl1pPr>
              <a:defRPr/>
            </a:lvl1pPr>
          </a:lstStyle>
          <a:p>
            <a:fld id="{E9907D40-039C-45CD-B7CA-CDE8E4155D95}" type="slidenum">
              <a:rPr lang="en-GB" altLang="en-US"/>
              <a:pPr/>
              <a:t>‹#›</a:t>
            </a:fld>
            <a:endParaRPr lang="en-GB" altLang="en-US"/>
          </a:p>
        </p:txBody>
      </p:sp>
    </p:spTree>
    <p:extLst>
      <p:ext uri="{BB962C8B-B14F-4D97-AF65-F5344CB8AC3E}">
        <p14:creationId xmlns:p14="http://schemas.microsoft.com/office/powerpoint/2010/main" val="415753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76263" y="1511300"/>
            <a:ext cx="5108575" cy="427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837238" y="1511300"/>
            <a:ext cx="5108575" cy="427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15D7A69-078B-4486-BEA9-60EA7F225582}"/>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641D7081-5926-4703-AC08-9CFB3355884E}"/>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030402C6-00CE-4628-8D38-BD01C3782860}"/>
              </a:ext>
            </a:extLst>
          </p:cNvPr>
          <p:cNvSpPr>
            <a:spLocks noGrp="1" noChangeArrowheads="1"/>
          </p:cNvSpPr>
          <p:nvPr>
            <p:ph type="sldNum" sz="quarter" idx="12"/>
          </p:nvPr>
        </p:nvSpPr>
        <p:spPr>
          <a:ln/>
        </p:spPr>
        <p:txBody>
          <a:bodyPr/>
          <a:lstStyle>
            <a:lvl1pPr>
              <a:defRPr/>
            </a:lvl1pPr>
          </a:lstStyle>
          <a:p>
            <a:fld id="{D5D55CF5-6BDA-4463-8F39-CC2FBC901AA8}" type="slidenum">
              <a:rPr lang="en-GB" altLang="en-US"/>
              <a:pPr/>
              <a:t>‹#›</a:t>
            </a:fld>
            <a:endParaRPr lang="en-GB" altLang="en-US"/>
          </a:p>
        </p:txBody>
      </p:sp>
    </p:spTree>
    <p:extLst>
      <p:ext uri="{BB962C8B-B14F-4D97-AF65-F5344CB8AC3E}">
        <p14:creationId xmlns:p14="http://schemas.microsoft.com/office/powerpoint/2010/main" val="4222816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750" y="344488"/>
            <a:ext cx="9937750" cy="1252537"/>
          </a:xfrm>
        </p:spPr>
        <p:txBody>
          <a:bodyPr/>
          <a:lstStyle/>
          <a:p>
            <a:r>
              <a:rPr lang="en-US"/>
              <a:t>Click to edit Master title style</a:t>
            </a:r>
            <a:endParaRPr lang="en-GB"/>
          </a:p>
        </p:txBody>
      </p:sp>
      <p:sp>
        <p:nvSpPr>
          <p:cNvPr id="3" name="Text Placeholder 2"/>
          <p:cNvSpPr>
            <a:spLocks noGrp="1"/>
          </p:cNvSpPr>
          <p:nvPr>
            <p:ph type="body" idx="1"/>
          </p:nvPr>
        </p:nvSpPr>
        <p:spPr>
          <a:xfrm>
            <a:off x="793750" y="1589088"/>
            <a:ext cx="4873625" cy="77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93750" y="2366963"/>
            <a:ext cx="4873625" cy="3481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832475" y="1589088"/>
            <a:ext cx="4899025" cy="77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32475" y="2366963"/>
            <a:ext cx="4899025" cy="3481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0A342ED8-FB72-44C4-9ED2-2CA587BE3BEC}"/>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a:extLst>
              <a:ext uri="{FF2B5EF4-FFF2-40B4-BE49-F238E27FC236}">
                <a16:creationId xmlns:a16="http://schemas.microsoft.com/office/drawing/2014/main" id="{590F7272-A0C7-4D4B-86F6-496310ACE263}"/>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a:extLst>
              <a:ext uri="{FF2B5EF4-FFF2-40B4-BE49-F238E27FC236}">
                <a16:creationId xmlns:a16="http://schemas.microsoft.com/office/drawing/2014/main" id="{459618DE-7E76-486B-BD49-A26E1FD1991C}"/>
              </a:ext>
            </a:extLst>
          </p:cNvPr>
          <p:cNvSpPr>
            <a:spLocks noGrp="1" noChangeArrowheads="1"/>
          </p:cNvSpPr>
          <p:nvPr>
            <p:ph type="sldNum" sz="quarter" idx="12"/>
          </p:nvPr>
        </p:nvSpPr>
        <p:spPr>
          <a:ln/>
        </p:spPr>
        <p:txBody>
          <a:bodyPr/>
          <a:lstStyle>
            <a:lvl1pPr>
              <a:defRPr/>
            </a:lvl1pPr>
          </a:lstStyle>
          <a:p>
            <a:fld id="{0509F477-4A87-4E83-8188-1C75CABC7160}" type="slidenum">
              <a:rPr lang="en-GB" altLang="en-US"/>
              <a:pPr/>
              <a:t>‹#›</a:t>
            </a:fld>
            <a:endParaRPr lang="en-GB" altLang="en-US"/>
          </a:p>
        </p:txBody>
      </p:sp>
    </p:spTree>
    <p:extLst>
      <p:ext uri="{BB962C8B-B14F-4D97-AF65-F5344CB8AC3E}">
        <p14:creationId xmlns:p14="http://schemas.microsoft.com/office/powerpoint/2010/main" val="370335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1D3A53FD-6539-4E5E-8292-FD4B0DEBEB33}"/>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a:extLst>
              <a:ext uri="{FF2B5EF4-FFF2-40B4-BE49-F238E27FC236}">
                <a16:creationId xmlns:a16="http://schemas.microsoft.com/office/drawing/2014/main" id="{F3BFAFEB-7D42-41F8-B975-0546AFEB6F1B}"/>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a:extLst>
              <a:ext uri="{FF2B5EF4-FFF2-40B4-BE49-F238E27FC236}">
                <a16:creationId xmlns:a16="http://schemas.microsoft.com/office/drawing/2014/main" id="{3BCCF1AC-D0CA-4441-8C54-E6E7162E7DF8}"/>
              </a:ext>
            </a:extLst>
          </p:cNvPr>
          <p:cNvSpPr>
            <a:spLocks noGrp="1" noChangeArrowheads="1"/>
          </p:cNvSpPr>
          <p:nvPr>
            <p:ph type="sldNum" sz="quarter" idx="12"/>
          </p:nvPr>
        </p:nvSpPr>
        <p:spPr>
          <a:ln/>
        </p:spPr>
        <p:txBody>
          <a:bodyPr/>
          <a:lstStyle>
            <a:lvl1pPr>
              <a:defRPr/>
            </a:lvl1pPr>
          </a:lstStyle>
          <a:p>
            <a:fld id="{701AA991-00D6-429C-A14C-47A49110519E}" type="slidenum">
              <a:rPr lang="en-GB" altLang="en-US"/>
              <a:pPr/>
              <a:t>‹#›</a:t>
            </a:fld>
            <a:endParaRPr lang="en-GB" altLang="en-US"/>
          </a:p>
        </p:txBody>
      </p:sp>
    </p:spTree>
    <p:extLst>
      <p:ext uri="{BB962C8B-B14F-4D97-AF65-F5344CB8AC3E}">
        <p14:creationId xmlns:p14="http://schemas.microsoft.com/office/powerpoint/2010/main" val="167267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A9F1BC0-4E5F-4363-91AB-72020FBB30B1}"/>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a:extLst>
              <a:ext uri="{FF2B5EF4-FFF2-40B4-BE49-F238E27FC236}">
                <a16:creationId xmlns:a16="http://schemas.microsoft.com/office/drawing/2014/main" id="{F0068BD3-30F1-4F2D-AA36-FF3D2424A952}"/>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a:extLst>
              <a:ext uri="{FF2B5EF4-FFF2-40B4-BE49-F238E27FC236}">
                <a16:creationId xmlns:a16="http://schemas.microsoft.com/office/drawing/2014/main" id="{B3BDC013-4DE3-4583-94F1-A6DBB7EE669F}"/>
              </a:ext>
            </a:extLst>
          </p:cNvPr>
          <p:cNvSpPr>
            <a:spLocks noGrp="1" noChangeArrowheads="1"/>
          </p:cNvSpPr>
          <p:nvPr>
            <p:ph type="sldNum" sz="quarter" idx="12"/>
          </p:nvPr>
        </p:nvSpPr>
        <p:spPr>
          <a:ln/>
        </p:spPr>
        <p:txBody>
          <a:bodyPr/>
          <a:lstStyle>
            <a:lvl1pPr>
              <a:defRPr/>
            </a:lvl1pPr>
          </a:lstStyle>
          <a:p>
            <a:fld id="{B82A4525-B3B9-4948-9847-09CACCFBFA21}" type="slidenum">
              <a:rPr lang="en-GB" altLang="en-US"/>
              <a:pPr/>
              <a:t>‹#›</a:t>
            </a:fld>
            <a:endParaRPr lang="en-GB" altLang="en-US"/>
          </a:p>
        </p:txBody>
      </p:sp>
    </p:spTree>
    <p:extLst>
      <p:ext uri="{BB962C8B-B14F-4D97-AF65-F5344CB8AC3E}">
        <p14:creationId xmlns:p14="http://schemas.microsoft.com/office/powerpoint/2010/main" val="1858587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750" y="431800"/>
            <a:ext cx="3716338" cy="1512888"/>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4899025" y="933450"/>
            <a:ext cx="5832475" cy="46053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93750" y="1944688"/>
            <a:ext cx="3716338" cy="3600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45771327-7953-4FF3-BDD4-C1E7F78729EE}"/>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3E1FAB04-F75F-4BB4-A554-A327C5B642F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CAEFD0CF-BF7D-4767-92B9-F5BCB9CB4CFA}"/>
              </a:ext>
            </a:extLst>
          </p:cNvPr>
          <p:cNvSpPr>
            <a:spLocks noGrp="1" noChangeArrowheads="1"/>
          </p:cNvSpPr>
          <p:nvPr>
            <p:ph type="sldNum" sz="quarter" idx="12"/>
          </p:nvPr>
        </p:nvSpPr>
        <p:spPr>
          <a:ln/>
        </p:spPr>
        <p:txBody>
          <a:bodyPr/>
          <a:lstStyle>
            <a:lvl1pPr>
              <a:defRPr/>
            </a:lvl1pPr>
          </a:lstStyle>
          <a:p>
            <a:fld id="{B9F2CEC9-727B-4B77-B33D-061F19DB99AC}" type="slidenum">
              <a:rPr lang="en-GB" altLang="en-US"/>
              <a:pPr/>
              <a:t>‹#›</a:t>
            </a:fld>
            <a:endParaRPr lang="en-GB" altLang="en-US"/>
          </a:p>
        </p:txBody>
      </p:sp>
    </p:spTree>
    <p:extLst>
      <p:ext uri="{BB962C8B-B14F-4D97-AF65-F5344CB8AC3E}">
        <p14:creationId xmlns:p14="http://schemas.microsoft.com/office/powerpoint/2010/main" val="3835397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750" y="431800"/>
            <a:ext cx="3716338" cy="1512888"/>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4899025" y="933450"/>
            <a:ext cx="5832475" cy="46053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793750" y="1944688"/>
            <a:ext cx="3716338" cy="3600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B452C5EE-875B-41DA-ADBC-69E69EA39408}"/>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7BF90BF5-95FF-497A-A6EC-2C453F494B6B}"/>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8CEED566-7A92-4FAD-86E7-8542E6F16423}"/>
              </a:ext>
            </a:extLst>
          </p:cNvPr>
          <p:cNvSpPr>
            <a:spLocks noGrp="1" noChangeArrowheads="1"/>
          </p:cNvSpPr>
          <p:nvPr>
            <p:ph type="sldNum" sz="quarter" idx="12"/>
          </p:nvPr>
        </p:nvSpPr>
        <p:spPr>
          <a:ln/>
        </p:spPr>
        <p:txBody>
          <a:bodyPr/>
          <a:lstStyle>
            <a:lvl1pPr>
              <a:defRPr/>
            </a:lvl1pPr>
          </a:lstStyle>
          <a:p>
            <a:fld id="{90C23AF4-60D4-46C9-847F-E9C41A201B88}" type="slidenum">
              <a:rPr lang="en-GB" altLang="en-US"/>
              <a:pPr/>
              <a:t>‹#›</a:t>
            </a:fld>
            <a:endParaRPr lang="en-GB" altLang="en-US"/>
          </a:p>
        </p:txBody>
      </p:sp>
    </p:spTree>
    <p:extLst>
      <p:ext uri="{BB962C8B-B14F-4D97-AF65-F5344CB8AC3E}">
        <p14:creationId xmlns:p14="http://schemas.microsoft.com/office/powerpoint/2010/main" val="9773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85AECB3-E40D-4E60-B1B4-291A0B1E8E95}"/>
              </a:ext>
            </a:extLst>
          </p:cNvPr>
          <p:cNvSpPr>
            <a:spLocks noGrp="1" noChangeArrowheads="1"/>
          </p:cNvSpPr>
          <p:nvPr>
            <p:ph type="title"/>
          </p:nvPr>
        </p:nvSpPr>
        <p:spPr bwMode="auto">
          <a:xfrm>
            <a:off x="576263" y="258763"/>
            <a:ext cx="103695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227B1E33-D042-4F69-80F9-B21E2C086689}"/>
              </a:ext>
            </a:extLst>
          </p:cNvPr>
          <p:cNvSpPr>
            <a:spLocks noGrp="1" noChangeArrowheads="1"/>
          </p:cNvSpPr>
          <p:nvPr>
            <p:ph type="body" idx="1"/>
          </p:nvPr>
        </p:nvSpPr>
        <p:spPr bwMode="auto">
          <a:xfrm>
            <a:off x="576263" y="1511300"/>
            <a:ext cx="10369550" cy="427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579537A5-B762-4C7A-900B-506C9D7EE197}"/>
              </a:ext>
            </a:extLst>
          </p:cNvPr>
          <p:cNvSpPr>
            <a:spLocks noGrp="1" noChangeArrowheads="1"/>
          </p:cNvSpPr>
          <p:nvPr>
            <p:ph type="dt" sz="half" idx="2"/>
          </p:nvPr>
        </p:nvSpPr>
        <p:spPr bwMode="auto">
          <a:xfrm>
            <a:off x="576263" y="5900738"/>
            <a:ext cx="2687637"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GB" altLang="en-US"/>
          </a:p>
        </p:txBody>
      </p:sp>
      <p:sp>
        <p:nvSpPr>
          <p:cNvPr id="1029" name="Rectangle 5">
            <a:extLst>
              <a:ext uri="{FF2B5EF4-FFF2-40B4-BE49-F238E27FC236}">
                <a16:creationId xmlns:a16="http://schemas.microsoft.com/office/drawing/2014/main" id="{CD6F0F19-D908-4FE8-9A79-97CF3DF33B2D}"/>
              </a:ext>
            </a:extLst>
          </p:cNvPr>
          <p:cNvSpPr>
            <a:spLocks noGrp="1" noChangeArrowheads="1"/>
          </p:cNvSpPr>
          <p:nvPr>
            <p:ph type="ftr" sz="quarter" idx="3"/>
          </p:nvPr>
        </p:nvSpPr>
        <p:spPr bwMode="auto">
          <a:xfrm>
            <a:off x="3937000" y="5900738"/>
            <a:ext cx="3648075"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GB" altLang="en-US"/>
          </a:p>
        </p:txBody>
      </p:sp>
      <p:sp>
        <p:nvSpPr>
          <p:cNvPr id="1030" name="Rectangle 6">
            <a:extLst>
              <a:ext uri="{FF2B5EF4-FFF2-40B4-BE49-F238E27FC236}">
                <a16:creationId xmlns:a16="http://schemas.microsoft.com/office/drawing/2014/main" id="{71273615-1772-4DDE-9A3B-378D4EA4BEC4}"/>
              </a:ext>
            </a:extLst>
          </p:cNvPr>
          <p:cNvSpPr>
            <a:spLocks noGrp="1" noChangeArrowheads="1"/>
          </p:cNvSpPr>
          <p:nvPr>
            <p:ph type="sldNum" sz="quarter" idx="4"/>
          </p:nvPr>
        </p:nvSpPr>
        <p:spPr bwMode="auto">
          <a:xfrm>
            <a:off x="8258175" y="5900738"/>
            <a:ext cx="2687638"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A042CEFA-EF0A-42B4-ABA9-4333F5DDA75A}"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s://www.housinglin.org.uk/blogs/Eco-friendly-cohousing-in-Cambridge-Building-a-Shared-Future-across-all-ages/" TargetMode="External"/><Relationship Id="rId4" Type="http://schemas.openxmlformats.org/officeDocument/2006/relationships/hyperlink" Target="https://www.housinglin.org.uk/_assets/Resources/Housing/Practice_examples/Housing_LIN_case_studies/HLIN_CaseStudy_152_ProctorMatthews.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surveymonkey.co.uk/r/Growing-H-w-C"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acintosh%20HD:Users:Liza:Desktop:SHOPtag.jpg" TargetMode="Externa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2.jpg"/><Relationship Id="rId4" Type="http://schemas.openxmlformats.org/officeDocument/2006/relationships/hyperlink" Target="https://www.housinglin.org.uk/InspirationalAchievement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www.housinglin.org.uk/" TargetMode="External"/><Relationship Id="rId4" Type="http://schemas.openxmlformats.org/officeDocument/2006/relationships/hyperlink" Target="mailto:info@housinglin.org.uk"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ads.org.uk/a_caring_place_report/" TargetMode="External"/><Relationship Id="rId4" Type="http://schemas.openxmlformats.org/officeDocument/2006/relationships/hyperlink" Target="https://www.housinglin.org.uk/News/New-Housing-LIN-report-looks-at-intergenerational-housin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housinglin.org.uk/Topics/type/Extra-Care-Housing-the-heart-of-the-community-in-Porthmadog/" TargetMode="External"/><Relationship Id="rId5" Type="http://schemas.openxmlformats.org/officeDocument/2006/relationships/hyperlink" Target="https://www.housinglin.org.uk/Topics/type/Almshouse-flats-for-homeless-people-Sir-Thomas-White-Court-Worcester/" TargetMode="External"/><Relationship Id="rId4" Type="http://schemas.openxmlformats.org/officeDocument/2006/relationships/hyperlink" Target="https://www.housinglin.org.uk/Topics/type/A-strengths-based-approach-to-delivering-the-Disabled-Facilities-Grant-Thurrock-Counci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hyperlink" Target="https://www.housinglin.org.uk/Topics/Inspirational-Achievements/orbit/" TargetMode="External"/><Relationship Id="rId4" Type="http://schemas.openxmlformats.org/officeDocument/2006/relationships/hyperlink" Target="https://www.housinglin.org.uk/blog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housinglin.org.uk/News/Housing-and-Ageing-Alliance-publishes-2019-manifesto/" TargetMode="External"/><Relationship Id="rId5" Type="http://schemas.openxmlformats.org/officeDocument/2006/relationships/hyperlink" Target="https://www.housinglin.org.uk/News/NHS-England-publishes-guidance-on-Healthy-New-Towns/" TargetMode="External"/><Relationship Id="rId4" Type="http://schemas.openxmlformats.org/officeDocument/2006/relationships/hyperlink" Target="https://www.housinglin.org.uk/Topics/type/Just-Liv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084CEB-4D7E-484D-8878-3F86F0EEB142}"/>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051" name="Rectangle 2">
            <a:extLst>
              <a:ext uri="{FF2B5EF4-FFF2-40B4-BE49-F238E27FC236}">
                <a16:creationId xmlns:a16="http://schemas.microsoft.com/office/drawing/2014/main" id="{6D8EA450-01B2-4044-9A82-44BE0A996AD8}"/>
              </a:ext>
            </a:extLst>
          </p:cNvPr>
          <p:cNvSpPr>
            <a:spLocks noGrp="1" noChangeArrowheads="1"/>
          </p:cNvSpPr>
          <p:nvPr>
            <p:ph type="ctrTitle"/>
          </p:nvPr>
        </p:nvSpPr>
        <p:spPr>
          <a:xfrm>
            <a:off x="720725" y="1851025"/>
            <a:ext cx="10080625" cy="1389063"/>
          </a:xfrm>
        </p:spPr>
        <p:txBody>
          <a:bodyPr anchor="ctr"/>
          <a:lstStyle/>
          <a:p>
            <a:pPr eaLnBrk="1" hangingPunct="1"/>
            <a:r>
              <a:rPr lang="en-US" altLang="en-US" sz="4000" b="1" dirty="0">
                <a:latin typeface="Whitney-Book"/>
              </a:rPr>
              <a:t>North East and </a:t>
            </a:r>
            <a:r>
              <a:rPr lang="en-US" altLang="en-US" sz="4000" b="1" dirty="0" err="1">
                <a:latin typeface="Whitney-Book"/>
              </a:rPr>
              <a:t>Yorks</a:t>
            </a:r>
            <a:r>
              <a:rPr lang="en-US" altLang="en-US" sz="4000" b="1" dirty="0">
                <a:latin typeface="Whitney-Book"/>
              </a:rPr>
              <a:t> &amp; Humber Housing LIN Meeting</a:t>
            </a:r>
          </a:p>
        </p:txBody>
      </p:sp>
      <p:sp>
        <p:nvSpPr>
          <p:cNvPr id="2052" name="Rectangle 3">
            <a:extLst>
              <a:ext uri="{FF2B5EF4-FFF2-40B4-BE49-F238E27FC236}">
                <a16:creationId xmlns:a16="http://schemas.microsoft.com/office/drawing/2014/main" id="{994C373C-86C3-486E-B075-CFC249C7DE04}"/>
              </a:ext>
            </a:extLst>
          </p:cNvPr>
          <p:cNvSpPr>
            <a:spLocks noGrp="1" noChangeArrowheads="1"/>
          </p:cNvSpPr>
          <p:nvPr>
            <p:ph type="subTitle" idx="1"/>
          </p:nvPr>
        </p:nvSpPr>
        <p:spPr>
          <a:xfrm>
            <a:off x="720725" y="3671888"/>
            <a:ext cx="10080625" cy="1655762"/>
          </a:xfrm>
        </p:spPr>
        <p:txBody>
          <a:bodyPr/>
          <a:lstStyle/>
          <a:p>
            <a:pPr>
              <a:buClr>
                <a:srgbClr val="E20176"/>
              </a:buClr>
            </a:pPr>
            <a:r>
              <a:rPr lang="en-GB" altLang="en-US" b="1" dirty="0">
                <a:latin typeface="Whitney-Book"/>
              </a:rPr>
              <a:t>#HLINNEYH @</a:t>
            </a:r>
            <a:r>
              <a:rPr lang="en-GB" altLang="en-US" b="1" dirty="0" err="1">
                <a:latin typeface="Whitney-Book"/>
              </a:rPr>
              <a:t>HousingLIN</a:t>
            </a:r>
            <a:r>
              <a:rPr lang="en-GB" altLang="en-US" b="1" dirty="0">
                <a:latin typeface="Whitney-Book"/>
              </a:rPr>
              <a:t> @</a:t>
            </a:r>
            <a:r>
              <a:rPr lang="en-GB" altLang="en-US" b="1" dirty="0" err="1">
                <a:latin typeface="Whitney-Book"/>
              </a:rPr>
              <a:t>HousingLINews</a:t>
            </a:r>
            <a:endParaRPr lang="en-US" altLang="en-US" dirty="0">
              <a:latin typeface="Whitney-Book"/>
            </a:endParaRPr>
          </a:p>
          <a:p>
            <a:pPr algn="r">
              <a:buClr>
                <a:srgbClr val="E20176"/>
              </a:buClr>
              <a:buFont typeface="Wingdings" panose="05000000000000000000" pitchFamily="2" charset="2"/>
              <a:buNone/>
            </a:pPr>
            <a:endParaRPr lang="en-US" altLang="en-US" dirty="0">
              <a:latin typeface="Whitney-Book"/>
            </a:endParaRPr>
          </a:p>
        </p:txBody>
      </p:sp>
      <p:sp>
        <p:nvSpPr>
          <p:cNvPr id="10" name="Rectangle: Rounded Corners 9">
            <a:extLst>
              <a:ext uri="{FF2B5EF4-FFF2-40B4-BE49-F238E27FC236}">
                <a16:creationId xmlns:a16="http://schemas.microsoft.com/office/drawing/2014/main" id="{569FCE30-6042-4DE7-B0C0-5F3C5FE0060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2054" name="Picture 8">
            <a:extLst>
              <a:ext uri="{FF2B5EF4-FFF2-40B4-BE49-F238E27FC236}">
                <a16:creationId xmlns:a16="http://schemas.microsoft.com/office/drawing/2014/main" id="{2554EB43-A6BD-4A02-943F-B709C1DED2F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1">
            <a:extLst>
              <a:ext uri="{FF2B5EF4-FFF2-40B4-BE49-F238E27FC236}">
                <a16:creationId xmlns:a16="http://schemas.microsoft.com/office/drawing/2014/main" id="{22C6EBA1-C1AD-41BE-9DFC-66B6FCA1E8D3}"/>
              </a:ext>
            </a:extLst>
          </p:cNvPr>
          <p:cNvSpPr>
            <a:spLocks noChangeArrowheads="1"/>
          </p:cNvSpPr>
          <p:nvPr/>
        </p:nvSpPr>
        <p:spPr bwMode="auto">
          <a:xfrm>
            <a:off x="215900" y="5472113"/>
            <a:ext cx="5759450"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0000"/>
              </a:lnSpc>
              <a:spcBef>
                <a:spcPct val="0"/>
              </a:spcBef>
              <a:spcAft>
                <a:spcPts val="800"/>
              </a:spcAft>
              <a:buFontTx/>
              <a:buNone/>
            </a:pPr>
            <a:r>
              <a:rPr lang="en-GB" altLang="en-US" sz="1800" dirty="0">
                <a:latin typeface="Whitney-Book"/>
                <a:ea typeface="Calibri" panose="020F0502020204030204" pitchFamily="34" charset="0"/>
                <a:cs typeface="Times New Roman" panose="02020603050405020304" pitchFamily="18" charset="0"/>
              </a:rPr>
              <a:t>July/October 2019</a:t>
            </a:r>
          </a:p>
          <a:p>
            <a:pPr eaLnBrk="1" hangingPunct="1">
              <a:lnSpc>
                <a:spcPct val="120000"/>
              </a:lnSpc>
              <a:spcBef>
                <a:spcPct val="0"/>
              </a:spcBef>
              <a:spcAft>
                <a:spcPts val="800"/>
              </a:spcAft>
              <a:buFontTx/>
              <a:buNone/>
            </a:pPr>
            <a:r>
              <a:rPr lang="en-GB" altLang="en-US" sz="1600" dirty="0">
                <a:latin typeface="Whitney-Book"/>
                <a:ea typeface="Calibri" panose="020F0502020204030204" pitchFamily="34" charset="0"/>
                <a:cs typeface="Times New Roman" panose="02020603050405020304" pitchFamily="18" charset="0"/>
              </a:rPr>
              <a:t>Housing Learning and Improvement Network</a:t>
            </a:r>
          </a:p>
          <a:p>
            <a:pPr eaLnBrk="1" hangingPunct="1">
              <a:lnSpc>
                <a:spcPct val="120000"/>
              </a:lnSpc>
              <a:spcBef>
                <a:spcPct val="0"/>
              </a:spcBef>
              <a:spcAft>
                <a:spcPts val="800"/>
              </a:spcAft>
              <a:buFontTx/>
              <a:buNone/>
            </a:pPr>
            <a:endParaRPr lang="en-GB" altLang="en-US" sz="1600" dirty="0">
              <a:latin typeface="Whitney-Bold"/>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204B52B2-81E1-4D75-AE50-D828AFA763CB}"/>
              </a:ext>
            </a:extLst>
          </p:cNvPr>
          <p:cNvPicPr>
            <a:picLocks noChangeAspect="1"/>
          </p:cNvPicPr>
          <p:nvPr/>
        </p:nvPicPr>
        <p:blipFill rotWithShape="1">
          <a:blip r:embed="rId4"/>
          <a:srcRect l="24333" r="21444"/>
          <a:stretch/>
        </p:blipFill>
        <p:spPr>
          <a:xfrm>
            <a:off x="9143999" y="4112171"/>
            <a:ext cx="2162176" cy="223306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1C25222-8E34-4D90-9820-BE753F80A8EF}"/>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6147" name="Rectangle 2">
            <a:extLst>
              <a:ext uri="{FF2B5EF4-FFF2-40B4-BE49-F238E27FC236}">
                <a16:creationId xmlns:a16="http://schemas.microsoft.com/office/drawing/2014/main" id="{34529EF1-614F-46C1-ADDE-4C2C22643381}"/>
              </a:ext>
            </a:extLst>
          </p:cNvPr>
          <p:cNvSpPr>
            <a:spLocks noGrp="1" noChangeArrowheads="1"/>
          </p:cNvSpPr>
          <p:nvPr>
            <p:ph type="ctrTitle"/>
          </p:nvPr>
        </p:nvSpPr>
        <p:spPr>
          <a:xfrm>
            <a:off x="720725" y="863823"/>
            <a:ext cx="10080625" cy="720725"/>
          </a:xfrm>
        </p:spPr>
        <p:txBody>
          <a:bodyPr anchor="ctr"/>
          <a:lstStyle/>
          <a:p>
            <a:pPr algn="l" eaLnBrk="1" hangingPunct="1"/>
            <a:r>
              <a:rPr lang="en-US" altLang="en-US" sz="3200" b="1">
                <a:latin typeface="Whitney-Book"/>
              </a:rPr>
              <a:t>Housing Design Awards 2019 - HAPPI</a:t>
            </a:r>
          </a:p>
        </p:txBody>
      </p:sp>
      <p:sp>
        <p:nvSpPr>
          <p:cNvPr id="10" name="Rectangle: Rounded Corners 9">
            <a:extLst>
              <a:ext uri="{FF2B5EF4-FFF2-40B4-BE49-F238E27FC236}">
                <a16:creationId xmlns:a16="http://schemas.microsoft.com/office/drawing/2014/main" id="{56B5B619-6B36-4564-8278-44D73243A3C1}"/>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6149" name="Picture 8">
            <a:extLst>
              <a:ext uri="{FF2B5EF4-FFF2-40B4-BE49-F238E27FC236}">
                <a16:creationId xmlns:a16="http://schemas.microsoft.com/office/drawing/2014/main" id="{73DECBD7-8872-496D-88B0-447DF5114CFB}"/>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a:extLst>
              <a:ext uri="{FF2B5EF4-FFF2-40B4-BE49-F238E27FC236}">
                <a16:creationId xmlns:a16="http://schemas.microsoft.com/office/drawing/2014/main" id="{4BAEE8B1-5622-4638-9F7B-9F8AF8076015}"/>
              </a:ext>
            </a:extLst>
          </p:cNvPr>
          <p:cNvSpPr>
            <a:spLocks noGrp="1" noChangeArrowheads="1"/>
          </p:cNvSpPr>
          <p:nvPr>
            <p:ph type="subTitle" idx="1"/>
          </p:nvPr>
        </p:nvSpPr>
        <p:spPr>
          <a:xfrm>
            <a:off x="215901" y="1655911"/>
            <a:ext cx="7571416" cy="4536504"/>
          </a:xfrm>
        </p:spPr>
        <p:txBody>
          <a:bodyPr/>
          <a:lstStyle/>
          <a:p>
            <a:pPr marL="342900" indent="-342900" algn="l">
              <a:spcAft>
                <a:spcPts val="600"/>
              </a:spcAft>
              <a:buClr>
                <a:srgbClr val="FF0000"/>
              </a:buClr>
              <a:buFont typeface="Wingdings" panose="05000000000000000000" pitchFamily="2" charset="2"/>
              <a:buChar char="Ø"/>
            </a:pPr>
            <a:r>
              <a:rPr lang="en-US" altLang="en-US" sz="2000" dirty="0">
                <a:latin typeface="Whitney-Bold"/>
                <a:cs typeface="Arial" panose="020B0604020202020204" pitchFamily="34" charset="0"/>
              </a:rPr>
              <a:t>2 schemes won HAPPI awards this year (both PegasusLife) </a:t>
            </a:r>
          </a:p>
          <a:p>
            <a:pPr marL="800100" lvl="1" indent="-342900" algn="l">
              <a:spcAft>
                <a:spcPts val="600"/>
              </a:spcAft>
              <a:buClr>
                <a:srgbClr val="FF0000"/>
              </a:buClr>
              <a:buFont typeface="Wingdings" panose="05000000000000000000" pitchFamily="2" charset="2"/>
              <a:buChar char="Ø"/>
            </a:pPr>
            <a:r>
              <a:rPr lang="en-US" altLang="en-US" dirty="0" err="1">
                <a:latin typeface="Whitney-Bold"/>
                <a:cs typeface="Arial" panose="020B0604020202020204" pitchFamily="34" charset="0"/>
              </a:rPr>
              <a:t>Hortsley</a:t>
            </a:r>
            <a:r>
              <a:rPr lang="en-US" altLang="en-US" dirty="0">
                <a:latin typeface="Whitney-Bold"/>
                <a:cs typeface="Arial" panose="020B0604020202020204" pitchFamily="34" charset="0"/>
              </a:rPr>
              <a:t> in Seaford, East Sussex (future Housing LIN case study) </a:t>
            </a:r>
          </a:p>
          <a:p>
            <a:pPr marL="800100" lvl="1" indent="-342900" algn="l">
              <a:spcAft>
                <a:spcPts val="600"/>
              </a:spcAft>
              <a:buClr>
                <a:srgbClr val="FF0000"/>
              </a:buClr>
              <a:buFont typeface="Wingdings" panose="05000000000000000000" pitchFamily="2" charset="2"/>
              <a:buChar char="Ø"/>
            </a:pPr>
            <a:r>
              <a:rPr lang="en-US" altLang="en-US" dirty="0" err="1">
                <a:latin typeface="Whitney-Bold"/>
                <a:cs typeface="Arial" panose="020B0604020202020204" pitchFamily="34" charset="0"/>
              </a:rPr>
              <a:t>Steepleton</a:t>
            </a:r>
            <a:r>
              <a:rPr lang="en-US" altLang="en-US" dirty="0">
                <a:latin typeface="Whitney-Bold"/>
                <a:cs typeface="Arial" panose="020B0604020202020204" pitchFamily="34" charset="0"/>
              </a:rPr>
              <a:t> in Tetbury, Gloucestershire (existing case study at:</a:t>
            </a:r>
            <a:br>
              <a:rPr lang="en-US" altLang="en-US" dirty="0">
                <a:latin typeface="Whitney-Bold"/>
                <a:cs typeface="Arial" panose="020B0604020202020204" pitchFamily="34" charset="0"/>
              </a:rPr>
            </a:br>
            <a:r>
              <a:rPr lang="en-GB" dirty="0">
                <a:latin typeface="Whitney-Bold"/>
                <a:hlinkClick r:id="rId4"/>
              </a:rPr>
              <a:t>https://www.housinglin.org.uk/_assets/Resources/Housing/Practice_examples/Housing_LIN_case_studies/HLIN_CaseStudy_152_ProctorMatthews.pdf</a:t>
            </a:r>
            <a:endParaRPr lang="en-US" altLang="en-US" dirty="0">
              <a:latin typeface="Whitney-Bold"/>
              <a:cs typeface="Arial" panose="020B0604020202020204" pitchFamily="34" charset="0"/>
            </a:endParaRPr>
          </a:p>
          <a:p>
            <a:pPr marL="342900" indent="-342900" algn="l">
              <a:spcAft>
                <a:spcPts val="600"/>
              </a:spcAft>
              <a:buClr>
                <a:srgbClr val="FF0000"/>
              </a:buClr>
              <a:buFont typeface="Wingdings" panose="05000000000000000000" pitchFamily="2" charset="2"/>
              <a:buChar char="Ø"/>
            </a:pPr>
            <a:r>
              <a:rPr lang="en-US" altLang="en-US" sz="2000" dirty="0">
                <a:latin typeface="Whitney-Bold"/>
                <a:cs typeface="Arial" panose="020B0604020202020204" pitchFamily="34" charset="0"/>
              </a:rPr>
              <a:t>Other notable winners with HAPPI ingredients</a:t>
            </a:r>
          </a:p>
          <a:p>
            <a:pPr marL="800100" lvl="1" indent="-342900" algn="l">
              <a:spcAft>
                <a:spcPts val="600"/>
              </a:spcAft>
              <a:buClr>
                <a:srgbClr val="FF0000"/>
              </a:buClr>
              <a:buFont typeface="Wingdings" panose="05000000000000000000" pitchFamily="2" charset="2"/>
              <a:buChar char="Ø"/>
            </a:pPr>
            <a:r>
              <a:rPr lang="en-US" altLang="en-US" dirty="0">
                <a:latin typeface="Whitney-Bold"/>
                <a:cs typeface="Arial" panose="020B0604020202020204" pitchFamily="34" charset="0"/>
              </a:rPr>
              <a:t>Marmalade Lane, K1 cohousing, Cambridge (HLIN guest blog): </a:t>
            </a:r>
            <a:r>
              <a:rPr lang="en-GB" dirty="0">
                <a:latin typeface="Whitney-Bold"/>
                <a:hlinkClick r:id="rId5"/>
              </a:rPr>
              <a:t>https://www.housinglin.org.uk/blogs/Eco-friendly-cohousing-in-Cambridge-Building-a-Shared-Future-across-all-ages/</a:t>
            </a:r>
            <a:endParaRPr lang="en-US" altLang="en-US" dirty="0">
              <a:latin typeface="Whitney-Bold"/>
              <a:cs typeface="Arial" panose="020B0604020202020204" pitchFamily="34" charset="0"/>
            </a:endParaRPr>
          </a:p>
          <a:p>
            <a:pPr marL="800100" lvl="1" indent="-342900" algn="l">
              <a:spcAft>
                <a:spcPts val="600"/>
              </a:spcAft>
              <a:buClr>
                <a:srgbClr val="FF0000"/>
              </a:buClr>
              <a:buFont typeface="Wingdings" panose="05000000000000000000" pitchFamily="2" charset="2"/>
              <a:buChar char="Ø"/>
            </a:pPr>
            <a:r>
              <a:rPr lang="en-US" altLang="en-US" dirty="0">
                <a:latin typeface="Whitney-Bold"/>
                <a:cs typeface="Arial" panose="020B0604020202020204" pitchFamily="34" charset="0"/>
              </a:rPr>
              <a:t>Colby Lodge, </a:t>
            </a:r>
            <a:r>
              <a:rPr lang="en-US" altLang="en-US" dirty="0" err="1">
                <a:latin typeface="Whitney-Bold"/>
                <a:cs typeface="Arial" panose="020B0604020202020204" pitchFamily="34" charset="0"/>
              </a:rPr>
              <a:t>Walthamstow</a:t>
            </a:r>
            <a:r>
              <a:rPr lang="en-US" altLang="en-US" dirty="0">
                <a:latin typeface="Whitney-Bold"/>
                <a:cs typeface="Arial" panose="020B0604020202020204" pitchFamily="34" charset="0"/>
              </a:rPr>
              <a:t> with </a:t>
            </a:r>
            <a:r>
              <a:rPr lang="en-US" altLang="en-US" dirty="0" err="1">
                <a:latin typeface="Whitney-Bold"/>
                <a:cs typeface="Arial" panose="020B0604020202020204" pitchFamily="34" charset="0"/>
              </a:rPr>
              <a:t>Walthamstow</a:t>
            </a:r>
            <a:r>
              <a:rPr lang="en-US" altLang="en-US" dirty="0">
                <a:latin typeface="Whitney-Bold"/>
                <a:cs typeface="Arial" panose="020B0604020202020204" pitchFamily="34" charset="0"/>
              </a:rPr>
              <a:t> &amp; Chingford Almshouse Charity</a:t>
            </a:r>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45219" y="1699579"/>
            <a:ext cx="2255246" cy="2265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7317" y="4245368"/>
            <a:ext cx="2642731" cy="159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7698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4AAB02C-42C9-4913-A45E-CFAD6D15F21B}"/>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9219" name="Rectangle 2">
            <a:extLst>
              <a:ext uri="{FF2B5EF4-FFF2-40B4-BE49-F238E27FC236}">
                <a16:creationId xmlns:a16="http://schemas.microsoft.com/office/drawing/2014/main" id="{124D7239-479F-426B-B076-370718C3058B}"/>
              </a:ext>
            </a:extLst>
          </p:cNvPr>
          <p:cNvSpPr>
            <a:spLocks noGrp="1" noChangeArrowheads="1"/>
          </p:cNvSpPr>
          <p:nvPr>
            <p:ph type="ctrTitle"/>
          </p:nvPr>
        </p:nvSpPr>
        <p:spPr>
          <a:xfrm>
            <a:off x="720725" y="935831"/>
            <a:ext cx="10080625" cy="720725"/>
          </a:xfrm>
        </p:spPr>
        <p:txBody>
          <a:bodyPr anchor="ctr"/>
          <a:lstStyle/>
          <a:p>
            <a:pPr algn="l" eaLnBrk="1" hangingPunct="1"/>
            <a:r>
              <a:rPr lang="en-US" altLang="en-US" sz="3200" b="1">
                <a:latin typeface="Whitney-Book"/>
              </a:rPr>
              <a:t>Upcoming HLIN resources/</a:t>
            </a:r>
            <a:r>
              <a:rPr lang="en-US" altLang="en-US" sz="3200" b="1" err="1">
                <a:latin typeface="Whitney-Book"/>
              </a:rPr>
              <a:t>programmes</a:t>
            </a:r>
            <a:endParaRPr lang="en-US" altLang="en-US" sz="3200" b="1">
              <a:latin typeface="Whitney-Book"/>
            </a:endParaRPr>
          </a:p>
        </p:txBody>
      </p:sp>
      <p:sp>
        <p:nvSpPr>
          <p:cNvPr id="10" name="Rectangle: Rounded Corners 9">
            <a:extLst>
              <a:ext uri="{FF2B5EF4-FFF2-40B4-BE49-F238E27FC236}">
                <a16:creationId xmlns:a16="http://schemas.microsoft.com/office/drawing/2014/main" id="{F9A424F5-84BC-438A-96A9-536EAA79A026}"/>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9221" name="Picture 8">
            <a:extLst>
              <a:ext uri="{FF2B5EF4-FFF2-40B4-BE49-F238E27FC236}">
                <a16:creationId xmlns:a16="http://schemas.microsoft.com/office/drawing/2014/main" id="{282D6D29-3DF7-423C-9EB2-DA9DDB9F8719}"/>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3">
            <a:extLst>
              <a:ext uri="{FF2B5EF4-FFF2-40B4-BE49-F238E27FC236}">
                <a16:creationId xmlns:a16="http://schemas.microsoft.com/office/drawing/2014/main" id="{5047C98A-B635-4912-977C-D6B3E63FEB85}"/>
              </a:ext>
            </a:extLst>
          </p:cNvPr>
          <p:cNvSpPr>
            <a:spLocks noGrp="1" noChangeArrowheads="1"/>
          </p:cNvSpPr>
          <p:nvPr>
            <p:ph type="subTitle" idx="1"/>
          </p:nvPr>
        </p:nvSpPr>
        <p:spPr>
          <a:xfrm>
            <a:off x="215900" y="1744063"/>
            <a:ext cx="11090275" cy="4601174"/>
          </a:xfrm>
        </p:spPr>
        <p:txBody>
          <a:bodyPr/>
          <a:lstStyle/>
          <a:p>
            <a:pPr marL="342900" indent="-342900" algn="l">
              <a:buClr>
                <a:srgbClr val="FF0000"/>
              </a:buClr>
              <a:buFont typeface="Wingdings" panose="05000000000000000000" pitchFamily="2" charset="2"/>
              <a:buChar char="Ø"/>
            </a:pPr>
            <a:r>
              <a:rPr lang="en-US" altLang="en-US" sz="2000" dirty="0">
                <a:latin typeface="Whitney-Bold"/>
              </a:rPr>
              <a:t>Housing with Care sector survey. A state of the nation survey to identify </a:t>
            </a:r>
            <a:r>
              <a:rPr lang="en-GB" altLang="en-US" sz="2000" dirty="0">
                <a:latin typeface="Whitney-Bold"/>
              </a:rPr>
              <a:t>organisations</a:t>
            </a:r>
            <a:r>
              <a:rPr lang="en-US" altLang="en-US" sz="2000" dirty="0">
                <a:latin typeface="Whitney-Bold"/>
              </a:rPr>
              <a:t>’ ambitions for growing the housing with care choices over next 5 years. </a:t>
            </a:r>
            <a:br>
              <a:rPr lang="en-US" altLang="en-US" sz="2000" dirty="0">
                <a:latin typeface="Whitney-Bold"/>
              </a:rPr>
            </a:br>
            <a:r>
              <a:rPr lang="en-US" altLang="en-US" sz="2000" dirty="0">
                <a:latin typeface="Whitney-Bold"/>
              </a:rPr>
              <a:t>Deadline for responses, </a:t>
            </a:r>
            <a:r>
              <a:rPr lang="en-US" altLang="en-US" sz="2000" b="1" dirty="0">
                <a:latin typeface="Whitney-Bold"/>
              </a:rPr>
              <a:t>25 October 2019: </a:t>
            </a:r>
            <a:r>
              <a:rPr lang="en-US" altLang="en-US" sz="2000" dirty="0">
                <a:latin typeface="Whitney-Bold"/>
                <a:hlinkClick r:id="rId4"/>
              </a:rPr>
              <a:t>https://www.surveymonkey.co.uk/r/Growing-H-w-C</a:t>
            </a:r>
            <a:r>
              <a:rPr lang="en-US" altLang="en-US" sz="2000" dirty="0">
                <a:latin typeface="Whitney-Bold"/>
              </a:rPr>
              <a:t> </a:t>
            </a:r>
          </a:p>
          <a:p>
            <a:pPr marL="342900" indent="-342900" algn="l">
              <a:buClr>
                <a:srgbClr val="FF0000"/>
              </a:buClr>
              <a:buFont typeface="Wingdings" panose="05000000000000000000" pitchFamily="2" charset="2"/>
              <a:buChar char="Ø"/>
            </a:pPr>
            <a:r>
              <a:rPr lang="en-GB" sz="2000" dirty="0">
                <a:latin typeface="Whitney-Bold"/>
              </a:rPr>
              <a:t>Housing with Care guide (Urban Land Institute) due out </a:t>
            </a:r>
            <a:r>
              <a:rPr lang="en-GB" sz="2000" b="1" dirty="0">
                <a:latin typeface="Whitney-Bold"/>
              </a:rPr>
              <a:t>1 November 2019</a:t>
            </a:r>
          </a:p>
          <a:p>
            <a:pPr marL="342900" indent="-342900" algn="l">
              <a:buClr>
                <a:srgbClr val="FF0000"/>
              </a:buClr>
              <a:buFont typeface="Wingdings" panose="05000000000000000000" pitchFamily="2" charset="2"/>
              <a:buChar char="Ø"/>
            </a:pPr>
            <a:r>
              <a:rPr lang="en-GB" sz="2000" dirty="0">
                <a:latin typeface="Whitney-Bold"/>
              </a:rPr>
              <a:t>A compendium of practice: repurposing sheltered housing</a:t>
            </a:r>
          </a:p>
          <a:p>
            <a:pPr marL="342900" indent="-342900" algn="l">
              <a:buClr>
                <a:srgbClr val="FF0000"/>
              </a:buClr>
              <a:buFont typeface="Wingdings" panose="05000000000000000000" pitchFamily="2" charset="2"/>
              <a:buChar char="Ø"/>
            </a:pPr>
            <a:r>
              <a:rPr lang="en-GB" sz="2000" dirty="0">
                <a:latin typeface="Whitney-Bold"/>
              </a:rPr>
              <a:t>A compendium of practice: community led housing approaches</a:t>
            </a:r>
          </a:p>
          <a:p>
            <a:pPr marL="342900" indent="-342900" algn="l">
              <a:buClr>
                <a:srgbClr val="FF0000"/>
              </a:buClr>
              <a:buFont typeface="Wingdings" panose="05000000000000000000" pitchFamily="2" charset="2"/>
              <a:buChar char="Ø"/>
            </a:pPr>
            <a:r>
              <a:rPr lang="en-GB" sz="2000" dirty="0">
                <a:latin typeface="Whitney-Bold"/>
              </a:rPr>
              <a:t>A compendium of practice: housing for people with learning disabilities</a:t>
            </a:r>
          </a:p>
          <a:p>
            <a:pPr marL="342900" indent="-342900" algn="l">
              <a:buClr>
                <a:srgbClr val="FF0000"/>
              </a:buClr>
              <a:buFont typeface="Wingdings" panose="05000000000000000000" pitchFamily="2" charset="2"/>
              <a:buChar char="Ø"/>
            </a:pPr>
            <a:r>
              <a:rPr lang="en-GB" sz="2000" dirty="0">
                <a:latin typeface="Whitney-Bold"/>
              </a:rPr>
              <a:t>Housing and older people strategy briefing for </a:t>
            </a:r>
            <a:r>
              <a:rPr lang="en-GB" sz="2000" dirty="0" err="1">
                <a:latin typeface="Whitney-Bold"/>
              </a:rPr>
              <a:t>RiPfA</a:t>
            </a:r>
            <a:r>
              <a:rPr lang="en-GB" sz="2000" dirty="0">
                <a:latin typeface="Whitney-Bold"/>
              </a:rPr>
              <a:t> (due this autumn)</a:t>
            </a:r>
          </a:p>
          <a:p>
            <a:pPr marL="342900" indent="-342900" algn="l">
              <a:buClr>
                <a:srgbClr val="FF0000"/>
              </a:buClr>
              <a:buFont typeface="Wingdings" panose="05000000000000000000" pitchFamily="2" charset="2"/>
              <a:buChar char="Ø"/>
            </a:pPr>
            <a:r>
              <a:rPr lang="en-GB" sz="2000" dirty="0">
                <a:latin typeface="Whitney-Bold"/>
              </a:rPr>
              <a:t>Housing LIN Putting Older People First in the South West: 5 year vision, 2020-2025 (out early 2020)</a:t>
            </a:r>
          </a:p>
          <a:p>
            <a:pPr marL="342900" indent="-342900" algn="l">
              <a:buClr>
                <a:srgbClr val="FF0000"/>
              </a:buClr>
              <a:buFont typeface="Wingdings" panose="05000000000000000000" pitchFamily="2" charset="2"/>
              <a:buChar char="Ø"/>
            </a:pPr>
            <a:r>
              <a:rPr lang="en-GB" sz="2000" dirty="0">
                <a:latin typeface="Whitney-Bold"/>
              </a:rPr>
              <a:t>Developing autism and MCA training courses</a:t>
            </a:r>
          </a:p>
          <a:p>
            <a:pPr marL="342900" indent="-342900" algn="l">
              <a:buClr>
                <a:srgbClr val="FF0000"/>
              </a:buClr>
              <a:buFont typeface="Wingdings" panose="05000000000000000000" pitchFamily="2" charset="2"/>
              <a:buChar char="Ø"/>
            </a:pPr>
            <a:r>
              <a:rPr lang="en-GB" sz="2000" dirty="0">
                <a:latin typeface="Whitney-Bold"/>
              </a:rPr>
              <a:t>Future Leaders’ programme</a:t>
            </a:r>
            <a:br>
              <a:rPr lang="en-GB" sz="2000" dirty="0"/>
            </a:br>
            <a:endParaRPr lang="en-US" altLang="en-US" sz="2000" dirty="0">
              <a:solidFill>
                <a:srgbClr val="FF0000"/>
              </a:solidFill>
              <a:latin typeface="Whitney-Bo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4AAB02C-42C9-4913-A45E-CFAD6D15F21B}"/>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9219" name="Rectangle 2">
            <a:extLst>
              <a:ext uri="{FF2B5EF4-FFF2-40B4-BE49-F238E27FC236}">
                <a16:creationId xmlns:a16="http://schemas.microsoft.com/office/drawing/2014/main" id="{124D7239-479F-426B-B076-370718C3058B}"/>
              </a:ext>
            </a:extLst>
          </p:cNvPr>
          <p:cNvSpPr>
            <a:spLocks noGrp="1" noChangeArrowheads="1"/>
          </p:cNvSpPr>
          <p:nvPr>
            <p:ph type="ctrTitle"/>
          </p:nvPr>
        </p:nvSpPr>
        <p:spPr>
          <a:xfrm>
            <a:off x="720725" y="935831"/>
            <a:ext cx="10080625" cy="720725"/>
          </a:xfrm>
        </p:spPr>
        <p:txBody>
          <a:bodyPr anchor="ctr"/>
          <a:lstStyle/>
          <a:p>
            <a:pPr algn="l" eaLnBrk="1" hangingPunct="1">
              <a:defRPr/>
            </a:pPr>
            <a:r>
              <a:rPr lang="en-GB" sz="3200" b="1" dirty="0">
                <a:solidFill>
                  <a:srgbClr val="5F5F5F"/>
                </a:solidFill>
                <a:effectLst>
                  <a:outerShdw blurRad="38100" dist="38100" dir="2700000" algn="tl">
                    <a:srgbClr val="C0C0C0"/>
                  </a:outerShdw>
                </a:effectLst>
                <a:latin typeface="Arial" charset="0"/>
              </a:rPr>
              <a:t>Housing LIN consultancy</a:t>
            </a:r>
            <a:br>
              <a:rPr lang="en-GB" sz="3200" b="1" dirty="0">
                <a:solidFill>
                  <a:srgbClr val="5F5F5F"/>
                </a:solidFill>
                <a:effectLst>
                  <a:outerShdw blurRad="38100" dist="38100" dir="2700000" algn="tl">
                    <a:srgbClr val="C0C0C0"/>
                  </a:outerShdw>
                </a:effectLst>
                <a:latin typeface="Arial" charset="0"/>
              </a:rPr>
            </a:br>
            <a:br>
              <a:rPr lang="en-GB" sz="3200" b="1" dirty="0">
                <a:solidFill>
                  <a:srgbClr val="5F5F5F"/>
                </a:solidFill>
                <a:effectLst>
                  <a:outerShdw blurRad="38100" dist="38100" dir="2700000" algn="tl">
                    <a:srgbClr val="C0C0C0"/>
                  </a:outerShdw>
                </a:effectLst>
                <a:latin typeface="Arial" charset="0"/>
              </a:rPr>
            </a:br>
            <a:endParaRPr lang="en-GB" sz="3200" b="1" dirty="0">
              <a:solidFill>
                <a:srgbClr val="5F5F5F"/>
              </a:solidFill>
              <a:effectLst>
                <a:outerShdw blurRad="38100" dist="38100" dir="2700000" algn="tl">
                  <a:srgbClr val="C0C0C0"/>
                </a:outerShdw>
              </a:effectLst>
              <a:latin typeface="Arial" charset="0"/>
            </a:endParaRPr>
          </a:p>
        </p:txBody>
      </p:sp>
      <p:sp>
        <p:nvSpPr>
          <p:cNvPr id="10" name="Rectangle: Rounded Corners 9">
            <a:extLst>
              <a:ext uri="{FF2B5EF4-FFF2-40B4-BE49-F238E27FC236}">
                <a16:creationId xmlns:a16="http://schemas.microsoft.com/office/drawing/2014/main" id="{F9A424F5-84BC-438A-96A9-536EAA79A026}"/>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9221" name="Picture 8">
            <a:extLst>
              <a:ext uri="{FF2B5EF4-FFF2-40B4-BE49-F238E27FC236}">
                <a16:creationId xmlns:a16="http://schemas.microsoft.com/office/drawing/2014/main" id="{282D6D29-3DF7-423C-9EB2-DA9DDB9F8719}"/>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3">
            <a:extLst>
              <a:ext uri="{FF2B5EF4-FFF2-40B4-BE49-F238E27FC236}">
                <a16:creationId xmlns:a16="http://schemas.microsoft.com/office/drawing/2014/main" id="{5047C98A-B635-4912-977C-D6B3E63FEB85}"/>
              </a:ext>
            </a:extLst>
          </p:cNvPr>
          <p:cNvSpPr>
            <a:spLocks noGrp="1" noChangeArrowheads="1"/>
          </p:cNvSpPr>
          <p:nvPr>
            <p:ph type="subTitle" idx="1"/>
          </p:nvPr>
        </p:nvSpPr>
        <p:spPr>
          <a:xfrm>
            <a:off x="576461" y="1656556"/>
            <a:ext cx="8567539" cy="4152756"/>
          </a:xfrm>
        </p:spPr>
        <p:txBody>
          <a:bodyPr/>
          <a:lstStyle/>
          <a:p>
            <a:pPr lvl="0" algn="l" eaLnBrk="1" hangingPunct="1">
              <a:spcBef>
                <a:spcPct val="0"/>
              </a:spcBef>
              <a:defRPr/>
            </a:pPr>
            <a:r>
              <a:rPr lang="en-GB" altLang="en-US" sz="2000" dirty="0">
                <a:solidFill>
                  <a:srgbClr val="000000"/>
                </a:solidFill>
                <a:latin typeface="Whitney-Bold"/>
              </a:rPr>
              <a:t>Expanding consultancy, training and wider fee paying services to supplement our free online and regional Housing LIN networking activities. Examples include:</a:t>
            </a:r>
          </a:p>
          <a:p>
            <a:pPr marL="342900" indent="-342900" algn="l">
              <a:buClr>
                <a:srgbClr val="FF0000"/>
              </a:buClr>
              <a:buFont typeface="Wingdings" panose="05000000000000000000" pitchFamily="2" charset="2"/>
              <a:buChar char="Ø"/>
            </a:pPr>
            <a:r>
              <a:rPr lang="en-GB" sz="2000" dirty="0">
                <a:latin typeface="Whitney-Bold"/>
              </a:rPr>
              <a:t>Strategic Housing for Older People Market Analysis for several county councils and unitary authorities in Wales and England </a:t>
            </a:r>
          </a:p>
          <a:p>
            <a:pPr marL="342900" indent="-342900" algn="l">
              <a:buClr>
                <a:srgbClr val="FF0000"/>
              </a:buClr>
              <a:buFont typeface="Wingdings" panose="05000000000000000000" pitchFamily="2" charset="2"/>
              <a:buChar char="Ø"/>
            </a:pPr>
            <a:r>
              <a:rPr lang="en-GB" sz="2000" dirty="0">
                <a:latin typeface="Whitney-Bold"/>
              </a:rPr>
              <a:t>Analytical support for several housing associations to evidence strategic reviews of older people’s housing, services and support</a:t>
            </a:r>
          </a:p>
          <a:p>
            <a:pPr marL="342900" indent="-342900" algn="l">
              <a:buClr>
                <a:srgbClr val="FF0000"/>
              </a:buClr>
              <a:buFont typeface="Wingdings" panose="05000000000000000000" pitchFamily="2" charset="2"/>
              <a:buChar char="Ø"/>
            </a:pPr>
            <a:r>
              <a:rPr lang="en-GB" sz="2000" dirty="0">
                <a:latin typeface="Whitney-Bold"/>
              </a:rPr>
              <a:t>Delivery of the ‘Adaptations without Delay’ report for the Royal College of Occupational Therapists</a:t>
            </a:r>
          </a:p>
          <a:p>
            <a:pPr marL="342900" indent="-342900" algn="l">
              <a:buClr>
                <a:srgbClr val="FF0000"/>
              </a:buClr>
              <a:buFont typeface="Wingdings" panose="05000000000000000000" pitchFamily="2" charset="2"/>
              <a:buChar char="Ø"/>
            </a:pPr>
            <a:r>
              <a:rPr lang="en-GB" sz="2000" dirty="0">
                <a:latin typeface="Whitney-Bold"/>
              </a:rPr>
              <a:t>Bespoke intelligence to support local and regional authorities’ thinking and planning for their future requirements for extra care housing, ‘care ready’ housing suitable for older people and / or supported housing</a:t>
            </a:r>
          </a:p>
          <a:p>
            <a:pPr algn="l">
              <a:buClr>
                <a:srgbClr val="FF0000"/>
              </a:buClr>
            </a:pPr>
            <a:endParaRPr lang="en-US" altLang="en-US" sz="2000" dirty="0">
              <a:solidFill>
                <a:srgbClr val="FF0000"/>
              </a:solidFill>
              <a:latin typeface="Whitney-Bold"/>
            </a:endParaRPr>
          </a:p>
        </p:txBody>
      </p:sp>
      <p:pic>
        <p:nvPicPr>
          <p:cNvPr id="7" name="Picture 8">
            <a:extLst>
              <a:ext uri="{FF2B5EF4-FFF2-40B4-BE49-F238E27FC236}">
                <a16:creationId xmlns:a16="http://schemas.microsoft.com/office/drawing/2014/main" id="{FCE113E8-25C5-40CD-AC66-D5737DC9B3B3}"/>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9531221" y="1296193"/>
            <a:ext cx="1522542" cy="221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2886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9997A18-B16D-4F5B-B586-916B4E9C3504}"/>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243" name="Rectangle 2">
            <a:extLst>
              <a:ext uri="{FF2B5EF4-FFF2-40B4-BE49-F238E27FC236}">
                <a16:creationId xmlns:a16="http://schemas.microsoft.com/office/drawing/2014/main" id="{915CDA08-5130-42AA-84B0-345C0C6FAF7D}"/>
              </a:ext>
            </a:extLst>
          </p:cNvPr>
          <p:cNvSpPr>
            <a:spLocks noGrp="1" noChangeArrowheads="1"/>
          </p:cNvSpPr>
          <p:nvPr>
            <p:ph type="ctrTitle"/>
          </p:nvPr>
        </p:nvSpPr>
        <p:spPr>
          <a:xfrm>
            <a:off x="720725" y="935831"/>
            <a:ext cx="10080625" cy="720725"/>
          </a:xfrm>
        </p:spPr>
        <p:txBody>
          <a:bodyPr anchor="ctr"/>
          <a:lstStyle/>
          <a:p>
            <a:pPr algn="l" eaLnBrk="1" hangingPunct="1"/>
            <a:r>
              <a:rPr lang="en-US" altLang="en-US" sz="3200" b="1">
                <a:latin typeface="Whitney-Book"/>
              </a:rPr>
              <a:t>Connect with the Housing LIN</a:t>
            </a:r>
          </a:p>
        </p:txBody>
      </p:sp>
      <p:sp>
        <p:nvSpPr>
          <p:cNvPr id="10" name="Rectangle: Rounded Corners 9">
            <a:extLst>
              <a:ext uri="{FF2B5EF4-FFF2-40B4-BE49-F238E27FC236}">
                <a16:creationId xmlns:a16="http://schemas.microsoft.com/office/drawing/2014/main" id="{A26482ED-4D68-48BD-B69F-C53F8EE25615}"/>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10245" name="Picture 8">
            <a:extLst>
              <a:ext uri="{FF2B5EF4-FFF2-40B4-BE49-F238E27FC236}">
                <a16:creationId xmlns:a16="http://schemas.microsoft.com/office/drawing/2014/main" id="{0E79AD21-6EEA-4D21-AA12-D15FCCBC1F4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3">
            <a:extLst>
              <a:ext uri="{FF2B5EF4-FFF2-40B4-BE49-F238E27FC236}">
                <a16:creationId xmlns:a16="http://schemas.microsoft.com/office/drawing/2014/main" id="{9F660542-151E-4E4F-B596-3E686067B8E0}"/>
              </a:ext>
            </a:extLst>
          </p:cNvPr>
          <p:cNvSpPr>
            <a:spLocks noGrp="1" noChangeArrowheads="1"/>
          </p:cNvSpPr>
          <p:nvPr>
            <p:ph type="subTitle" idx="1"/>
          </p:nvPr>
        </p:nvSpPr>
        <p:spPr>
          <a:xfrm>
            <a:off x="720725" y="1799927"/>
            <a:ext cx="9504363" cy="4032250"/>
          </a:xfrm>
        </p:spPr>
        <p:txBody>
          <a:bodyPr/>
          <a:lstStyle/>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dirty="0">
                <a:latin typeface="Whitney-Bold"/>
              </a:rPr>
              <a:t>Over 25,000+ subscribers but still the ‘best kept secret’!</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dirty="0">
                <a:latin typeface="Whitney-Bold"/>
              </a:rPr>
              <a:t>Sign up to receive our free weekly bulletin, </a:t>
            </a:r>
            <a:r>
              <a:rPr lang="en-GB" altLang="en-US" sz="2000" i="1" dirty="0" err="1">
                <a:latin typeface="Whitney-Bold"/>
              </a:rPr>
              <a:t>HLINks</a:t>
            </a:r>
            <a:endParaRPr lang="en-GB" altLang="en-US" sz="2000" i="1" dirty="0">
              <a:latin typeface="Whitney-Bold"/>
            </a:endParaRP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dirty="0">
                <a:latin typeface="Whitney-Bold"/>
              </a:rPr>
              <a:t>Check out our free-to-view online resources, including #</a:t>
            </a:r>
            <a:r>
              <a:rPr lang="en-GB" altLang="en-US" sz="2000" dirty="0" err="1">
                <a:latin typeface="Whitney-Bold"/>
              </a:rPr>
              <a:t>InspirationalAchievements</a:t>
            </a:r>
            <a:r>
              <a:rPr lang="en-GB" altLang="en-US" sz="2000" dirty="0">
                <a:latin typeface="Whitney-Bold"/>
              </a:rPr>
              <a:t> page at: </a:t>
            </a:r>
            <a:r>
              <a:rPr lang="en-GB" altLang="en-US" sz="2000" dirty="0">
                <a:latin typeface="Whitney-Bold"/>
                <a:hlinkClick r:id="rId4"/>
              </a:rPr>
              <a:t>www.housinglin.org.uk/InspirationalAchievements</a:t>
            </a:r>
            <a:r>
              <a:rPr lang="en-GB" altLang="en-US" sz="2000" dirty="0">
                <a:latin typeface="Whitney-Bold"/>
              </a:rPr>
              <a:t> </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dirty="0">
                <a:latin typeface="Whitney-Bold"/>
              </a:rPr>
              <a:t>Get involved and share your learning via a guest blog, viewpoint or case study, or on our discussion forum and at these events</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dirty="0">
                <a:latin typeface="Whitney-Bold"/>
              </a:rPr>
              <a:t>Follow us on twitter at @</a:t>
            </a:r>
            <a:r>
              <a:rPr lang="en-GB" altLang="en-US" sz="2000" dirty="0" err="1">
                <a:latin typeface="Whitney-Bold"/>
              </a:rPr>
              <a:t>HousingLIN</a:t>
            </a:r>
            <a:r>
              <a:rPr lang="en-GB" altLang="en-US" sz="2000" dirty="0">
                <a:latin typeface="Whitney-Bold"/>
              </a:rPr>
              <a:t>, @</a:t>
            </a:r>
            <a:r>
              <a:rPr lang="en-GB" altLang="en-US" sz="2000" dirty="0" err="1">
                <a:latin typeface="Whitney-Bold"/>
              </a:rPr>
              <a:t>HousingLINews</a:t>
            </a:r>
            <a:r>
              <a:rPr lang="en-GB" altLang="en-US" sz="2000" dirty="0">
                <a:latin typeface="Whitney-Bold"/>
              </a:rPr>
              <a:t> @</a:t>
            </a:r>
            <a:r>
              <a:rPr lang="en-GB" altLang="en-US" sz="2000" dirty="0" err="1">
                <a:latin typeface="Whitney-Bold"/>
              </a:rPr>
              <a:t>HLINConsult</a:t>
            </a:r>
            <a:endParaRPr lang="en-GB" altLang="en-US" sz="2000" dirty="0">
              <a:latin typeface="Whitney-Bold"/>
            </a:endParaRP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dirty="0">
                <a:latin typeface="Whitney-Bold"/>
              </a:rPr>
              <a:t>Host a future regional Housing LIN meeting</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dirty="0">
                <a:latin typeface="Whitney-Bold"/>
              </a:rPr>
              <a:t>Sponsor our website or an event </a:t>
            </a:r>
          </a:p>
          <a:p>
            <a:pPr marL="342900" indent="-342900" algn="l">
              <a:buClr>
                <a:srgbClr val="FF0000"/>
              </a:buClr>
              <a:buFont typeface="Wingdings" panose="05000000000000000000" pitchFamily="2" charset="2"/>
              <a:buChar char="Ø"/>
            </a:pPr>
            <a:endParaRPr lang="en-US" altLang="en-US" dirty="0">
              <a:latin typeface="Whitney-Bold"/>
            </a:endParaRPr>
          </a:p>
        </p:txBody>
      </p:sp>
      <p:pic>
        <p:nvPicPr>
          <p:cNvPr id="6" name="Picture 5" descr="A picture containing text, businesscard&#10;&#10;Description automatically generated">
            <a:extLst>
              <a:ext uri="{FF2B5EF4-FFF2-40B4-BE49-F238E27FC236}">
                <a16:creationId xmlns:a16="http://schemas.microsoft.com/office/drawing/2014/main" id="{C7641A96-4BF6-4549-9B71-42959981EE68}"/>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346322" y="4464223"/>
            <a:ext cx="1757532" cy="1748789"/>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E73F3E-5721-47FB-AC74-3B37D23B209E}"/>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le: Rounded Corners 9">
            <a:extLst>
              <a:ext uri="{FF2B5EF4-FFF2-40B4-BE49-F238E27FC236}">
                <a16:creationId xmlns:a16="http://schemas.microsoft.com/office/drawing/2014/main" id="{C36EEDCD-3A83-4B0A-92BB-9E9230EF74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11268" name="Picture 8">
            <a:extLst>
              <a:ext uri="{FF2B5EF4-FFF2-40B4-BE49-F238E27FC236}">
                <a16:creationId xmlns:a16="http://schemas.microsoft.com/office/drawing/2014/main" id="{E292B37C-1B6F-48AB-941A-0CCF8BACE2FD}"/>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http://info.rlpmuskoka.com/Portals/170102/images/Housing-Up-Graph.jpg">
            <a:extLst>
              <a:ext uri="{FF2B5EF4-FFF2-40B4-BE49-F238E27FC236}">
                <a16:creationId xmlns:a16="http://schemas.microsoft.com/office/drawing/2014/main" id="{8D363BFA-918F-4FD6-892B-6464549F99F4}"/>
              </a:ext>
            </a:extLst>
          </p:cNvPr>
          <p:cNvPicPr>
            <a:picLocks noChangeAspect="1" noChangeArrowheads="1"/>
          </p:cNvPicPr>
          <p:nvPr/>
        </p:nvPicPr>
        <p:blipFill>
          <a:blip r:embed="rId3"/>
          <a:srcRect/>
          <a:stretch>
            <a:fillRect/>
          </a:stretch>
        </p:blipFill>
        <p:spPr bwMode="auto">
          <a:xfrm>
            <a:off x="432445" y="3523985"/>
            <a:ext cx="2719388" cy="2695575"/>
          </a:xfrm>
          <a:prstGeom prst="rect">
            <a:avLst/>
          </a:prstGeom>
          <a:solidFill>
            <a:schemeClr val="accent3">
              <a:lumMod val="95000"/>
            </a:schemeClr>
          </a:solidFill>
          <a:ln>
            <a:noFill/>
          </a:ln>
        </p:spPr>
      </p:pic>
      <p:sp>
        <p:nvSpPr>
          <p:cNvPr id="11270" name="Rectangle 6">
            <a:extLst>
              <a:ext uri="{FF2B5EF4-FFF2-40B4-BE49-F238E27FC236}">
                <a16:creationId xmlns:a16="http://schemas.microsoft.com/office/drawing/2014/main" id="{C061C9D4-2FF1-431B-B221-D203DA71811A}"/>
              </a:ext>
            </a:extLst>
          </p:cNvPr>
          <p:cNvSpPr txBox="1">
            <a:spLocks noChangeArrowheads="1"/>
          </p:cNvSpPr>
          <p:nvPr/>
        </p:nvSpPr>
        <p:spPr bwMode="auto">
          <a:xfrm>
            <a:off x="504825" y="2016125"/>
            <a:ext cx="842486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en-GB" altLang="en-US" sz="6000" b="1">
                <a:latin typeface="Whitney-Book"/>
              </a:rPr>
              <a:t>Thank you!</a:t>
            </a:r>
          </a:p>
        </p:txBody>
      </p:sp>
      <p:sp>
        <p:nvSpPr>
          <p:cNvPr id="11271" name="Text Box 9">
            <a:extLst>
              <a:ext uri="{FF2B5EF4-FFF2-40B4-BE49-F238E27FC236}">
                <a16:creationId xmlns:a16="http://schemas.microsoft.com/office/drawing/2014/main" id="{024F2D89-9A0B-4000-B38E-AD0A6C440E15}"/>
              </a:ext>
            </a:extLst>
          </p:cNvPr>
          <p:cNvSpPr txBox="1">
            <a:spLocks noChangeArrowheads="1"/>
          </p:cNvSpPr>
          <p:nvPr/>
        </p:nvSpPr>
        <p:spPr bwMode="auto">
          <a:xfrm>
            <a:off x="3960837" y="3540909"/>
            <a:ext cx="6839695" cy="324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ts val="600"/>
              </a:spcBef>
              <a:spcAft>
                <a:spcPts val="600"/>
              </a:spcAft>
              <a:buFontTx/>
              <a:buNone/>
            </a:pPr>
            <a:r>
              <a:rPr lang="en-GB" altLang="en-US" sz="2000" dirty="0">
                <a:latin typeface="Whitney-Book"/>
              </a:rPr>
              <a:t>Housing LIN </a:t>
            </a:r>
            <a:br>
              <a:rPr lang="en-GB" altLang="en-US" sz="2000" dirty="0">
                <a:latin typeface="Whitney-Book"/>
              </a:rPr>
            </a:br>
            <a:r>
              <a:rPr lang="en-GB" altLang="en-US" sz="2000" dirty="0">
                <a:latin typeface="Whitney-Book"/>
              </a:rPr>
              <a:t>c/o PRP, the Ideas Store </a:t>
            </a:r>
            <a:br>
              <a:rPr lang="en-GB" altLang="en-US" sz="2000" dirty="0">
                <a:latin typeface="Whitney-Book"/>
              </a:rPr>
            </a:br>
            <a:r>
              <a:rPr lang="en-GB" altLang="en-US" sz="2000" dirty="0">
                <a:latin typeface="Whitney-Book"/>
              </a:rPr>
              <a:t>10 Lindsey Street, Clerkenwell </a:t>
            </a:r>
            <a:br>
              <a:rPr lang="en-GB" altLang="en-US" sz="2000" dirty="0">
                <a:latin typeface="Whitney-Book"/>
              </a:rPr>
            </a:br>
            <a:r>
              <a:rPr lang="en-GB" altLang="en-US" sz="2000" dirty="0">
                <a:latin typeface="Whitney-Book"/>
              </a:rPr>
              <a:t>London EC1A 9HP </a:t>
            </a:r>
          </a:p>
          <a:p>
            <a:pPr algn="r" eaLnBrk="1" hangingPunct="1">
              <a:spcBef>
                <a:spcPts val="600"/>
              </a:spcBef>
              <a:spcAft>
                <a:spcPts val="600"/>
              </a:spcAft>
              <a:buFontTx/>
              <a:buNone/>
            </a:pPr>
            <a:r>
              <a:rPr lang="en-GB" altLang="en-US" sz="2000" dirty="0">
                <a:latin typeface="Whitney-Book"/>
              </a:rPr>
              <a:t>email:  </a:t>
            </a:r>
            <a:r>
              <a:rPr lang="en-GB" altLang="en-US" sz="2000" dirty="0">
                <a:latin typeface="Whitney-Book"/>
                <a:hlinkClick r:id="rId4"/>
              </a:rPr>
              <a:t>info@housinglin.org.uk</a:t>
            </a:r>
            <a:r>
              <a:rPr lang="en-GB" altLang="en-US" sz="2000" dirty="0">
                <a:latin typeface="Whitney-Book"/>
              </a:rPr>
              <a:t>  </a:t>
            </a:r>
            <a:br>
              <a:rPr lang="en-GB" altLang="en-US" sz="2000" dirty="0">
                <a:latin typeface="Whitney-Book"/>
              </a:rPr>
            </a:br>
            <a:r>
              <a:rPr lang="en-GB" altLang="en-US" sz="2000" dirty="0">
                <a:latin typeface="Whitney-Book"/>
              </a:rPr>
              <a:t>website: </a:t>
            </a:r>
            <a:r>
              <a:rPr lang="en-GB" altLang="en-US" sz="2000" dirty="0">
                <a:latin typeface="Whitney-Book"/>
                <a:hlinkClick r:id="rId5"/>
              </a:rPr>
              <a:t>www.housinglin.org.uk</a:t>
            </a:r>
            <a:r>
              <a:rPr lang="en-GB" altLang="en-US" sz="2000" dirty="0">
                <a:latin typeface="Whitney-Book"/>
              </a:rPr>
              <a:t>   </a:t>
            </a:r>
          </a:p>
          <a:p>
            <a:pPr algn="r" eaLnBrk="1" hangingPunct="1">
              <a:spcBef>
                <a:spcPts val="600"/>
              </a:spcBef>
              <a:spcAft>
                <a:spcPts val="600"/>
              </a:spcAft>
              <a:buFontTx/>
              <a:buNone/>
            </a:pPr>
            <a:r>
              <a:rPr lang="en-GB" altLang="en-US" sz="2000" dirty="0">
                <a:latin typeface="Whitney-Book"/>
              </a:rPr>
              <a:t>Twitter: @</a:t>
            </a:r>
            <a:r>
              <a:rPr lang="en-GB" altLang="en-US" sz="2000" dirty="0" err="1">
                <a:latin typeface="Whitney-Book"/>
              </a:rPr>
              <a:t>HousingLIN</a:t>
            </a:r>
            <a:r>
              <a:rPr lang="en-GB" altLang="en-US" sz="2000" dirty="0">
                <a:latin typeface="Whitney-Book"/>
              </a:rPr>
              <a:t> @</a:t>
            </a:r>
            <a:r>
              <a:rPr lang="en-GB" altLang="en-US" sz="2000" dirty="0" err="1">
                <a:latin typeface="Whitney-Book"/>
              </a:rPr>
              <a:t>HousingLINews</a:t>
            </a:r>
            <a:r>
              <a:rPr lang="en-GB" altLang="en-US" sz="2000" dirty="0">
                <a:latin typeface="Whitney-Book"/>
              </a:rPr>
              <a:t> @</a:t>
            </a:r>
            <a:r>
              <a:rPr lang="en-GB" altLang="en-US" sz="2000" dirty="0" err="1">
                <a:latin typeface="Whitney-Book"/>
              </a:rPr>
              <a:t>HLINconsult</a:t>
            </a:r>
            <a:r>
              <a:rPr lang="en-GB" altLang="en-US" sz="2000" dirty="0">
                <a:latin typeface="Whitney-Book"/>
              </a:rPr>
              <a:t> @</a:t>
            </a:r>
            <a:r>
              <a:rPr lang="en-GB" altLang="en-US" sz="2000" dirty="0" err="1">
                <a:latin typeface="Whitney-Book"/>
              </a:rPr>
              <a:t>SkidmoreClare</a:t>
            </a:r>
            <a:endParaRPr lang="en-GB" altLang="en-US" sz="2000" dirty="0">
              <a:latin typeface="Whitney-Book"/>
            </a:endParaRPr>
          </a:p>
          <a:p>
            <a:pPr eaLnBrk="1" hangingPunct="1">
              <a:spcBef>
                <a:spcPct val="0"/>
              </a:spcBef>
              <a:buFontTx/>
              <a:buNone/>
            </a:pPr>
            <a:endParaRPr lang="en-GB" altLang="en-US" sz="2000" dirty="0">
              <a:solidFill>
                <a:srgbClr val="5F5F5F"/>
              </a:solidFill>
              <a:latin typeface="Whitney-Book"/>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E73F3E-5721-47FB-AC74-3B37D23B209E}"/>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le: Rounded Corners 9">
            <a:extLst>
              <a:ext uri="{FF2B5EF4-FFF2-40B4-BE49-F238E27FC236}">
                <a16:creationId xmlns:a16="http://schemas.microsoft.com/office/drawing/2014/main" id="{C36EEDCD-3A83-4B0A-92BB-9E9230EF74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11268" name="Picture 8">
            <a:extLst>
              <a:ext uri="{FF2B5EF4-FFF2-40B4-BE49-F238E27FC236}">
                <a16:creationId xmlns:a16="http://schemas.microsoft.com/office/drawing/2014/main" id="{E292B37C-1B6F-48AB-941A-0CCF8BACE2FD}"/>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6">
            <a:extLst>
              <a:ext uri="{FF2B5EF4-FFF2-40B4-BE49-F238E27FC236}">
                <a16:creationId xmlns:a16="http://schemas.microsoft.com/office/drawing/2014/main" id="{C061C9D4-2FF1-431B-B221-D203DA71811A}"/>
              </a:ext>
            </a:extLst>
          </p:cNvPr>
          <p:cNvSpPr txBox="1">
            <a:spLocks noChangeArrowheads="1"/>
          </p:cNvSpPr>
          <p:nvPr/>
        </p:nvSpPr>
        <p:spPr bwMode="auto">
          <a:xfrm>
            <a:off x="555625" y="1236662"/>
            <a:ext cx="10493375" cy="493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en-GB" altLang="en-US" sz="6000" b="1" dirty="0">
                <a:latin typeface="Whitney-Book"/>
              </a:rPr>
              <a:t>What are your biggest two issues with the allocation and panel process?</a:t>
            </a:r>
          </a:p>
          <a:p>
            <a:pPr algn="ctr" eaLnBrk="1" hangingPunct="1">
              <a:buFontTx/>
              <a:buNone/>
            </a:pPr>
            <a:r>
              <a:rPr lang="en-GB" altLang="en-US" sz="6000" b="1" dirty="0">
                <a:latin typeface="Whitney-Book"/>
              </a:rPr>
              <a:t>What </a:t>
            </a:r>
            <a:r>
              <a:rPr lang="en-GB" altLang="en-US" sz="6000" b="1">
                <a:latin typeface="Whitney-Book"/>
              </a:rPr>
              <a:t>would two </a:t>
            </a:r>
            <a:r>
              <a:rPr lang="en-GB" altLang="en-US" sz="6000" b="1" dirty="0">
                <a:latin typeface="Whitney-Book"/>
              </a:rPr>
              <a:t>solutions be?</a:t>
            </a:r>
          </a:p>
          <a:p>
            <a:pPr algn="ctr" eaLnBrk="1" hangingPunct="1">
              <a:buFontTx/>
              <a:buNone/>
            </a:pPr>
            <a:endParaRPr lang="en-GB" altLang="en-US" sz="6000" b="1" dirty="0">
              <a:latin typeface="Whitney-Book"/>
            </a:endParaRPr>
          </a:p>
        </p:txBody>
      </p:sp>
    </p:spTree>
    <p:extLst>
      <p:ext uri="{BB962C8B-B14F-4D97-AF65-F5344CB8AC3E}">
        <p14:creationId xmlns:p14="http://schemas.microsoft.com/office/powerpoint/2010/main" val="248956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084CEB-4D7E-484D-8878-3F86F0EEB142}"/>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051" name="Rectangle 2">
            <a:extLst>
              <a:ext uri="{FF2B5EF4-FFF2-40B4-BE49-F238E27FC236}">
                <a16:creationId xmlns:a16="http://schemas.microsoft.com/office/drawing/2014/main" id="{6D8EA450-01B2-4044-9A82-44BE0A996AD8}"/>
              </a:ext>
            </a:extLst>
          </p:cNvPr>
          <p:cNvSpPr>
            <a:spLocks noGrp="1" noChangeArrowheads="1"/>
          </p:cNvSpPr>
          <p:nvPr>
            <p:ph type="ctrTitle"/>
          </p:nvPr>
        </p:nvSpPr>
        <p:spPr>
          <a:xfrm>
            <a:off x="720725" y="1851025"/>
            <a:ext cx="10080625" cy="1389063"/>
          </a:xfrm>
        </p:spPr>
        <p:txBody>
          <a:bodyPr anchor="ctr"/>
          <a:lstStyle/>
          <a:p>
            <a:pPr eaLnBrk="1" hangingPunct="1"/>
            <a:r>
              <a:rPr lang="en-US" altLang="en-US" sz="4000" b="1">
                <a:latin typeface="Whitney-Book"/>
              </a:rPr>
              <a:t>Housing LIN Update</a:t>
            </a:r>
          </a:p>
        </p:txBody>
      </p:sp>
      <p:sp>
        <p:nvSpPr>
          <p:cNvPr id="2052" name="Rectangle 3">
            <a:extLst>
              <a:ext uri="{FF2B5EF4-FFF2-40B4-BE49-F238E27FC236}">
                <a16:creationId xmlns:a16="http://schemas.microsoft.com/office/drawing/2014/main" id="{994C373C-86C3-486E-B075-CFC249C7DE04}"/>
              </a:ext>
            </a:extLst>
          </p:cNvPr>
          <p:cNvSpPr>
            <a:spLocks noGrp="1" noChangeArrowheads="1"/>
          </p:cNvSpPr>
          <p:nvPr>
            <p:ph type="subTitle" idx="1"/>
          </p:nvPr>
        </p:nvSpPr>
        <p:spPr>
          <a:xfrm>
            <a:off x="720725" y="3671888"/>
            <a:ext cx="10080625" cy="1655762"/>
          </a:xfrm>
        </p:spPr>
        <p:txBody>
          <a:bodyPr/>
          <a:lstStyle/>
          <a:p>
            <a:pPr algn="r">
              <a:buClr>
                <a:srgbClr val="E20176"/>
              </a:buClr>
            </a:pPr>
            <a:r>
              <a:rPr lang="en-US" altLang="en-US" b="1" dirty="0">
                <a:latin typeface="Whitney-Book"/>
              </a:rPr>
              <a:t>Lois Beech</a:t>
            </a:r>
            <a:endParaRPr lang="en-US" altLang="en-US" dirty="0">
              <a:latin typeface="Whitney-Book"/>
            </a:endParaRPr>
          </a:p>
          <a:p>
            <a:pPr algn="r">
              <a:buClr>
                <a:srgbClr val="E20176"/>
              </a:buClr>
            </a:pPr>
            <a:r>
              <a:rPr lang="en-GB" altLang="en-US" dirty="0">
                <a:latin typeface="Whitney-Book"/>
              </a:rPr>
              <a:t>Research and Stakeholder Engagement Officer, </a:t>
            </a:r>
            <a:r>
              <a:rPr lang="en-US" altLang="en-US" dirty="0">
                <a:latin typeface="Whitney-Book"/>
              </a:rPr>
              <a:t>Housing LIN</a:t>
            </a:r>
          </a:p>
          <a:p>
            <a:pPr algn="r">
              <a:buClr>
                <a:srgbClr val="E20176"/>
              </a:buClr>
              <a:buFont typeface="Wingdings" panose="05000000000000000000" pitchFamily="2" charset="2"/>
              <a:buNone/>
            </a:pPr>
            <a:endParaRPr lang="en-US" altLang="en-US" dirty="0">
              <a:latin typeface="Whitney-Book"/>
            </a:endParaRPr>
          </a:p>
        </p:txBody>
      </p:sp>
      <p:sp>
        <p:nvSpPr>
          <p:cNvPr id="10" name="Rectangle: Rounded Corners 9">
            <a:extLst>
              <a:ext uri="{FF2B5EF4-FFF2-40B4-BE49-F238E27FC236}">
                <a16:creationId xmlns:a16="http://schemas.microsoft.com/office/drawing/2014/main" id="{569FCE30-6042-4DE7-B0C0-5F3C5FE0060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2054" name="Picture 8">
            <a:extLst>
              <a:ext uri="{FF2B5EF4-FFF2-40B4-BE49-F238E27FC236}">
                <a16:creationId xmlns:a16="http://schemas.microsoft.com/office/drawing/2014/main" id="{2554EB43-A6BD-4A02-943F-B709C1DED2F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1">
            <a:extLst>
              <a:ext uri="{FF2B5EF4-FFF2-40B4-BE49-F238E27FC236}">
                <a16:creationId xmlns:a16="http://schemas.microsoft.com/office/drawing/2014/main" id="{22C6EBA1-C1AD-41BE-9DFC-66B6FCA1E8D3}"/>
              </a:ext>
            </a:extLst>
          </p:cNvPr>
          <p:cNvSpPr>
            <a:spLocks noChangeArrowheads="1"/>
          </p:cNvSpPr>
          <p:nvPr/>
        </p:nvSpPr>
        <p:spPr bwMode="auto">
          <a:xfrm>
            <a:off x="215900" y="5472113"/>
            <a:ext cx="5759450"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0000"/>
              </a:lnSpc>
              <a:spcBef>
                <a:spcPct val="0"/>
              </a:spcBef>
              <a:spcAft>
                <a:spcPts val="800"/>
              </a:spcAft>
              <a:buFontTx/>
              <a:buNone/>
            </a:pPr>
            <a:r>
              <a:rPr lang="en-GB" altLang="en-US" sz="1800" dirty="0">
                <a:latin typeface="Whitney-Book"/>
                <a:ea typeface="Calibri" panose="020F0502020204030204" pitchFamily="34" charset="0"/>
                <a:cs typeface="Times New Roman" panose="02020603050405020304" pitchFamily="18" charset="0"/>
              </a:rPr>
              <a:t>July/October 2019</a:t>
            </a:r>
          </a:p>
          <a:p>
            <a:pPr eaLnBrk="1" hangingPunct="1">
              <a:lnSpc>
                <a:spcPct val="120000"/>
              </a:lnSpc>
              <a:spcBef>
                <a:spcPct val="0"/>
              </a:spcBef>
              <a:spcAft>
                <a:spcPts val="800"/>
              </a:spcAft>
              <a:buFontTx/>
              <a:buNone/>
            </a:pPr>
            <a:r>
              <a:rPr lang="en-GB" altLang="en-US" sz="1600" dirty="0">
                <a:latin typeface="Whitney-Book"/>
                <a:ea typeface="Calibri" panose="020F0502020204030204" pitchFamily="34" charset="0"/>
                <a:cs typeface="Times New Roman" panose="02020603050405020304" pitchFamily="18" charset="0"/>
              </a:rPr>
              <a:t>Housing Learning and Improvement Network</a:t>
            </a:r>
          </a:p>
          <a:p>
            <a:pPr eaLnBrk="1" hangingPunct="1">
              <a:lnSpc>
                <a:spcPct val="120000"/>
              </a:lnSpc>
              <a:spcBef>
                <a:spcPct val="0"/>
              </a:spcBef>
              <a:spcAft>
                <a:spcPts val="800"/>
              </a:spcAft>
              <a:buFontTx/>
              <a:buNone/>
            </a:pPr>
            <a:endParaRPr lang="en-GB" altLang="en-US" sz="1600" dirty="0">
              <a:latin typeface="Whitney-Bold"/>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8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934169-6855-417D-B09A-16672A31FD43}"/>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720725" y="1079847"/>
            <a:ext cx="10080625" cy="801687"/>
          </a:xfrm>
        </p:spPr>
        <p:txBody>
          <a:bodyPr anchor="ctr"/>
          <a:lstStyle/>
          <a:p>
            <a:pPr algn="l" eaLnBrk="1" hangingPunct="1"/>
            <a:r>
              <a:rPr lang="en-US" altLang="en-US" sz="3200" b="1">
                <a:latin typeface="Whitney-Book"/>
              </a:rPr>
              <a:t>Housing LIN regional delivery</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3">
            <a:extLst>
              <a:ext uri="{FF2B5EF4-FFF2-40B4-BE49-F238E27FC236}">
                <a16:creationId xmlns:a16="http://schemas.microsoft.com/office/drawing/2014/main" id="{298358E2-EBE6-477C-BF67-3780199956EB}"/>
              </a:ext>
            </a:extLst>
          </p:cNvPr>
          <p:cNvSpPr>
            <a:spLocks noGrp="1" noChangeArrowheads="1"/>
          </p:cNvSpPr>
          <p:nvPr>
            <p:ph type="subTitle" idx="1"/>
          </p:nvPr>
        </p:nvSpPr>
        <p:spPr>
          <a:xfrm>
            <a:off x="0" y="1879500"/>
            <a:ext cx="11306175" cy="4465737"/>
          </a:xfrm>
        </p:spPr>
        <p:txBody>
          <a:bodyPr/>
          <a:lstStyle/>
          <a:p>
            <a:pPr marL="342900" indent="-342900" algn="l">
              <a:buClr>
                <a:srgbClr val="FF0000"/>
              </a:buClr>
              <a:buFont typeface="Wingdings" panose="05000000000000000000" pitchFamily="2" charset="2"/>
              <a:buChar char="Ø"/>
              <a:defRPr/>
            </a:pPr>
            <a:r>
              <a:rPr lang="en-GB" sz="2000" dirty="0">
                <a:latin typeface="Whitney-Bold"/>
              </a:rPr>
              <a:t>We have boosted our central resource to support regional co-chairs by:</a:t>
            </a:r>
          </a:p>
          <a:p>
            <a:pPr marL="800100" lvl="1" indent="-342900" algn="l">
              <a:buClr>
                <a:srgbClr val="FF0000"/>
              </a:buClr>
              <a:buFont typeface="Wingdings" panose="05000000000000000000" pitchFamily="2" charset="2"/>
              <a:buChar char="Ø"/>
              <a:defRPr/>
            </a:pPr>
            <a:r>
              <a:rPr lang="en-GB" dirty="0">
                <a:latin typeface="Whitney-Bold"/>
              </a:rPr>
              <a:t>Jeremy Porteus, Chief Executive</a:t>
            </a:r>
          </a:p>
          <a:p>
            <a:pPr marL="800100" lvl="1" indent="-342900" algn="l">
              <a:buClr>
                <a:srgbClr val="FF0000"/>
              </a:buClr>
              <a:buFont typeface="Wingdings" panose="05000000000000000000" pitchFamily="2" charset="2"/>
              <a:buChar char="Ø"/>
              <a:defRPr/>
            </a:pPr>
            <a:r>
              <a:rPr lang="en-GB" dirty="0">
                <a:latin typeface="Whitney-Bold"/>
              </a:rPr>
              <a:t>Clare Skidmore, Strategic Lead for Influencing and Networks</a:t>
            </a:r>
          </a:p>
          <a:p>
            <a:pPr marL="800100" lvl="1" indent="-342900" algn="l">
              <a:buClr>
                <a:srgbClr val="FF0000"/>
              </a:buClr>
              <a:buFont typeface="Wingdings" panose="05000000000000000000" pitchFamily="2" charset="2"/>
              <a:buChar char="Ø"/>
              <a:defRPr/>
            </a:pPr>
            <a:r>
              <a:rPr lang="en-GB" dirty="0">
                <a:latin typeface="Whitney-Bold"/>
              </a:rPr>
              <a:t>Lois Beech, Stakeholder Engagement and Research Officer</a:t>
            </a:r>
          </a:p>
          <a:p>
            <a:pPr marL="800100" lvl="1" indent="-342900" algn="l">
              <a:buClr>
                <a:srgbClr val="FF0000"/>
              </a:buClr>
              <a:buFont typeface="Wingdings" panose="05000000000000000000" pitchFamily="2" charset="2"/>
              <a:buChar char="Ø"/>
              <a:defRPr/>
            </a:pPr>
            <a:r>
              <a:rPr lang="en-GB" dirty="0">
                <a:latin typeface="Whitney-Bold"/>
              </a:rPr>
              <a:t>Jerome Billeter, Corporate Services Manager</a:t>
            </a:r>
          </a:p>
          <a:p>
            <a:pPr marL="800100" lvl="1" indent="-342900" algn="l">
              <a:buClr>
                <a:srgbClr val="FF0000"/>
              </a:buClr>
              <a:buFont typeface="Wingdings" panose="05000000000000000000" pitchFamily="2" charset="2"/>
              <a:buChar char="Ø"/>
              <a:defRPr/>
            </a:pPr>
            <a:r>
              <a:rPr lang="en-GB" dirty="0">
                <a:latin typeface="Whitney-Bold"/>
              </a:rPr>
              <a:t>Sophie Fox, Business Support Officer</a:t>
            </a:r>
          </a:p>
          <a:p>
            <a:pPr marL="342900" indent="-342900" algn="l">
              <a:buClr>
                <a:srgbClr val="FF0000"/>
              </a:buClr>
              <a:buFont typeface="Wingdings" panose="05000000000000000000" pitchFamily="2" charset="2"/>
              <a:buChar char="Ø"/>
              <a:defRPr/>
            </a:pPr>
            <a:r>
              <a:rPr lang="en-US" altLang="en-US" sz="2000" dirty="0">
                <a:latin typeface="Whitney-Bold"/>
              </a:rPr>
              <a:t>Work closely with chairs to identify:</a:t>
            </a:r>
          </a:p>
          <a:p>
            <a:pPr marL="800100" lvl="1" indent="-342900" algn="l">
              <a:buClr>
                <a:srgbClr val="FF0000"/>
              </a:buClr>
              <a:buFont typeface="Wingdings" panose="05000000000000000000" pitchFamily="2" charset="2"/>
              <a:buChar char="Ø"/>
              <a:defRPr/>
            </a:pPr>
            <a:r>
              <a:rPr lang="en-US" altLang="en-US" dirty="0">
                <a:latin typeface="Whitney-Bold"/>
              </a:rPr>
              <a:t>venues in each region (minimum of 2 meetings pa) and tour of schemes; </a:t>
            </a:r>
          </a:p>
          <a:p>
            <a:pPr marL="800100" lvl="1" indent="-342900" algn="l">
              <a:buClr>
                <a:srgbClr val="FF0000"/>
              </a:buClr>
              <a:buFont typeface="Wingdings" panose="05000000000000000000" pitchFamily="2" charset="2"/>
              <a:buChar char="Ø"/>
              <a:defRPr/>
            </a:pPr>
            <a:r>
              <a:rPr lang="en-US" altLang="en-US" dirty="0">
                <a:latin typeface="Whitney-Bold"/>
              </a:rPr>
              <a:t>a range of interesting speakers on cutting edge themes</a:t>
            </a:r>
          </a:p>
          <a:p>
            <a:pPr marL="800100" lvl="1" indent="-342900" algn="l">
              <a:buClr>
                <a:srgbClr val="FF0000"/>
              </a:buClr>
              <a:buFont typeface="Wingdings" panose="05000000000000000000" pitchFamily="2" charset="2"/>
              <a:buChar char="Ø"/>
              <a:defRPr/>
            </a:pPr>
            <a:r>
              <a:rPr lang="en-US" altLang="en-US" dirty="0">
                <a:latin typeface="Whitney-Bold"/>
              </a:rPr>
              <a:t>Highlighting national Housing LIN activities from influencing, research and consultancy </a:t>
            </a:r>
            <a:r>
              <a:rPr lang="en-GB" altLang="en-US" dirty="0">
                <a:latin typeface="Whitney-Bold"/>
              </a:rPr>
              <a:t>programmes</a:t>
            </a:r>
          </a:p>
          <a:p>
            <a:pPr marL="800100" lvl="1" indent="-342900" algn="l">
              <a:buClr>
                <a:srgbClr val="FF0000"/>
              </a:buClr>
              <a:buFont typeface="Wingdings" panose="05000000000000000000" pitchFamily="2" charset="2"/>
              <a:buChar char="Ø"/>
              <a:defRPr/>
            </a:pPr>
            <a:r>
              <a:rPr lang="en-US" altLang="en-US" dirty="0">
                <a:latin typeface="Whitney-Bold"/>
              </a:rPr>
              <a:t>identify possible case studies, blogs or other resources for future publication</a:t>
            </a:r>
          </a:p>
          <a:p>
            <a:pPr marL="342900" indent="-342900" algn="l">
              <a:buClr>
                <a:srgbClr val="FF0000"/>
              </a:buClr>
              <a:buFont typeface="Wingdings" panose="05000000000000000000" pitchFamily="2" charset="2"/>
              <a:buChar char="Ø"/>
              <a:defRPr/>
            </a:pPr>
            <a:r>
              <a:rPr lang="en-GB" sz="2000" dirty="0">
                <a:latin typeface="Whitney-Bold"/>
              </a:rPr>
              <a:t>Share findings and access or support learning from Housing LIN Consult</a:t>
            </a:r>
          </a:p>
          <a:p>
            <a:pPr eaLnBrk="1" hangingPunct="1">
              <a:defRPr/>
            </a:pPr>
            <a:endParaRPr lang="en-GB" altLang="en-US" sz="3200" dirty="0">
              <a:solidFill>
                <a:schemeClr val="bg2"/>
              </a:solidFill>
            </a:endParaRPr>
          </a:p>
        </p:txBody>
      </p:sp>
    </p:spTree>
    <p:extLst>
      <p:ext uri="{BB962C8B-B14F-4D97-AF65-F5344CB8AC3E}">
        <p14:creationId xmlns:p14="http://schemas.microsoft.com/office/powerpoint/2010/main" val="4024490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9D4120-CFF6-4EC6-8CCC-EE599CFDB77E}"/>
              </a:ext>
            </a:extLst>
          </p:cNvPr>
          <p:cNvSpPr>
            <a:spLocks/>
          </p:cNvSpPr>
          <p:nvPr/>
        </p:nvSpPr>
        <p:spPr>
          <a:xfrm>
            <a:off x="184890" y="134937"/>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391332" y="534988"/>
            <a:ext cx="7592123" cy="801687"/>
          </a:xfrm>
        </p:spPr>
        <p:txBody>
          <a:bodyPr anchor="ctr"/>
          <a:lstStyle/>
          <a:p>
            <a:pPr algn="l" eaLnBrk="1" hangingPunct="1"/>
            <a:r>
              <a:rPr lang="en-US" altLang="en-US" sz="3200" b="1">
                <a:latin typeface="Whitney-Book"/>
              </a:rPr>
              <a:t>Our latest Housing LIN influencing activities</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3">
            <a:extLst>
              <a:ext uri="{FF2B5EF4-FFF2-40B4-BE49-F238E27FC236}">
                <a16:creationId xmlns:a16="http://schemas.microsoft.com/office/drawing/2014/main" id="{065413DE-FA6A-4E57-B343-0A9FA8EEC2AD}"/>
              </a:ext>
            </a:extLst>
          </p:cNvPr>
          <p:cNvSpPr>
            <a:spLocks noGrp="1" noChangeArrowheads="1"/>
          </p:cNvSpPr>
          <p:nvPr>
            <p:ph type="subTitle" idx="1"/>
          </p:nvPr>
        </p:nvSpPr>
        <p:spPr>
          <a:xfrm>
            <a:off x="246910" y="1871935"/>
            <a:ext cx="7530351" cy="4418260"/>
          </a:xfrm>
        </p:spPr>
        <p:txBody>
          <a:bodyPr/>
          <a:lstStyle/>
          <a:p>
            <a:pPr marL="342900" indent="-342900" algn="l">
              <a:spcAft>
                <a:spcPts val="3000"/>
              </a:spcAft>
              <a:buClr>
                <a:srgbClr val="FF0000"/>
              </a:buClr>
              <a:buFont typeface="Wingdings" panose="05000000000000000000" pitchFamily="2" charset="2"/>
              <a:buChar char="Ø"/>
              <a:defRPr/>
            </a:pPr>
            <a:r>
              <a:rPr lang="en-US" altLang="en-US" sz="2000" dirty="0">
                <a:latin typeface="Whitney-Bold"/>
              </a:rPr>
              <a:t>APPG on Social Integration on Generational Fairness (</a:t>
            </a:r>
            <a:r>
              <a:rPr lang="en-US" altLang="en-US" sz="2000" dirty="0">
                <a:latin typeface="Whitney-Bold"/>
                <a:cs typeface="Arial" panose="020B0604020202020204" pitchFamily="34" charset="0"/>
              </a:rPr>
              <a:t>submission on intergenerational housing)</a:t>
            </a:r>
          </a:p>
          <a:p>
            <a:pPr marL="342900" indent="-342900" algn="l">
              <a:spcAft>
                <a:spcPts val="3000"/>
              </a:spcAft>
              <a:buClr>
                <a:srgbClr val="FF0000"/>
              </a:buClr>
              <a:buFont typeface="Wingdings" panose="05000000000000000000" pitchFamily="2" charset="2"/>
              <a:buChar char="Ø"/>
              <a:defRPr/>
            </a:pPr>
            <a:r>
              <a:rPr lang="en-US" altLang="en-US" sz="2000" dirty="0">
                <a:latin typeface="Whitney-Bold"/>
                <a:cs typeface="Arial" panose="020B0604020202020204" pitchFamily="34" charset="0"/>
              </a:rPr>
              <a:t>Responding the Department of Health and Care Services’ Prevention Green Paper (closing date 14 October 2019)</a:t>
            </a:r>
          </a:p>
          <a:p>
            <a:pPr marL="342900" indent="-342900" algn="l">
              <a:spcAft>
                <a:spcPts val="3000"/>
              </a:spcAft>
              <a:buClr>
                <a:srgbClr val="FF0000"/>
              </a:buClr>
              <a:buFont typeface="Wingdings" panose="05000000000000000000" pitchFamily="2" charset="2"/>
              <a:buChar char="Ø"/>
              <a:defRPr/>
            </a:pPr>
            <a:r>
              <a:rPr lang="en-US" altLang="en-US" sz="2000" dirty="0">
                <a:latin typeface="Whitney-Bold"/>
                <a:cs typeface="Arial" panose="020B0604020202020204" pitchFamily="34" charset="0"/>
              </a:rPr>
              <a:t>Responding to upcoming NHS England High Impact Changes paper on delivery of NHS 10 year plan (forthcoming)</a:t>
            </a:r>
          </a:p>
          <a:p>
            <a:pPr marL="342900" indent="-342900" algn="l">
              <a:spcAft>
                <a:spcPts val="3000"/>
              </a:spcAft>
              <a:buClr>
                <a:srgbClr val="FF0000"/>
              </a:buClr>
              <a:buFont typeface="Wingdings" panose="05000000000000000000" pitchFamily="2" charset="2"/>
              <a:buChar char="Ø"/>
              <a:defRPr/>
            </a:pPr>
            <a:r>
              <a:rPr lang="en-US" altLang="en-US" sz="2000" dirty="0">
                <a:latin typeface="Whitney-Bold"/>
                <a:cs typeface="Arial" panose="020B0604020202020204" pitchFamily="34" charset="0"/>
              </a:rPr>
              <a:t>Supporting NHS England’s Transforming Care </a:t>
            </a:r>
            <a:r>
              <a:rPr lang="en-US" altLang="en-US" sz="2000" dirty="0" err="1">
                <a:latin typeface="Whitney-Bold"/>
                <a:cs typeface="Arial" panose="020B0604020202020204" pitchFamily="34" charset="0"/>
              </a:rPr>
              <a:t>programme</a:t>
            </a:r>
            <a:r>
              <a:rPr lang="en-US" altLang="en-US" sz="2000" dirty="0">
                <a:latin typeface="Whitney-Bold"/>
                <a:cs typeface="Arial" panose="020B0604020202020204" pitchFamily="34" charset="0"/>
              </a:rPr>
              <a:t>, hosting roundtable on future of supported housing</a:t>
            </a:r>
          </a:p>
        </p:txBody>
      </p:sp>
      <p:pic>
        <p:nvPicPr>
          <p:cNvPr id="2" name="Picture 1">
            <a:extLst>
              <a:ext uri="{FF2B5EF4-FFF2-40B4-BE49-F238E27FC236}">
                <a16:creationId xmlns:a16="http://schemas.microsoft.com/office/drawing/2014/main" id="{B222544D-F1A8-4288-AF51-E9BE8618C2D4}"/>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8242300" y="2034105"/>
            <a:ext cx="2417990" cy="3420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2D55611-0A4E-4135-B5EE-605A72AB473B}"/>
              </a:ext>
            </a:extLst>
          </p:cNvPr>
          <p:cNvSpPr>
            <a:spLocks/>
          </p:cNvSpPr>
          <p:nvPr/>
        </p:nvSpPr>
        <p:spPr>
          <a:xfrm>
            <a:off x="215899"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171" name="Rectangle 2">
            <a:extLst>
              <a:ext uri="{FF2B5EF4-FFF2-40B4-BE49-F238E27FC236}">
                <a16:creationId xmlns:a16="http://schemas.microsoft.com/office/drawing/2014/main" id="{CAF0CDFB-9BD5-4D41-AC70-E6F1FA65BE76}"/>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Recent Housing LIN case study report</a:t>
            </a:r>
            <a:br>
              <a:rPr lang="en-US" altLang="en-US" sz="3200" b="1">
                <a:latin typeface="Whitney-Book"/>
              </a:rPr>
            </a:br>
            <a:r>
              <a:rPr lang="en-US" altLang="en-US" sz="3200" b="1">
                <a:latin typeface="Whitney-Book"/>
              </a:rPr>
              <a:t>for Architecture &amp; Design Scotland</a:t>
            </a:r>
          </a:p>
        </p:txBody>
      </p:sp>
      <p:sp>
        <p:nvSpPr>
          <p:cNvPr id="10" name="Rectangle: Rounded Corners 9">
            <a:extLst>
              <a:ext uri="{FF2B5EF4-FFF2-40B4-BE49-F238E27FC236}">
                <a16:creationId xmlns:a16="http://schemas.microsoft.com/office/drawing/2014/main" id="{EF17250B-8CC1-405E-9A0A-DB11DB98515B}"/>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7173" name="Picture 8">
            <a:extLst>
              <a:ext uri="{FF2B5EF4-FFF2-40B4-BE49-F238E27FC236}">
                <a16:creationId xmlns:a16="http://schemas.microsoft.com/office/drawing/2014/main" id="{A1795B2B-4153-4CF4-A5A2-91F0A4B78DA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a:extLst>
              <a:ext uri="{FF2B5EF4-FFF2-40B4-BE49-F238E27FC236}">
                <a16:creationId xmlns:a16="http://schemas.microsoft.com/office/drawing/2014/main" id="{86D408BA-1D0F-46BF-A85B-D8E14D74F931}"/>
              </a:ext>
            </a:extLst>
          </p:cNvPr>
          <p:cNvSpPr>
            <a:spLocks noGrp="1" noChangeArrowheads="1"/>
          </p:cNvSpPr>
          <p:nvPr>
            <p:ph type="subTitle" idx="1"/>
          </p:nvPr>
        </p:nvSpPr>
        <p:spPr>
          <a:xfrm>
            <a:off x="720477" y="2087959"/>
            <a:ext cx="6840760" cy="3952875"/>
          </a:xfrm>
        </p:spPr>
        <p:txBody>
          <a:bodyPr/>
          <a:lstStyle/>
          <a:p>
            <a:pPr marL="342900" indent="-342900" algn="l">
              <a:spcAft>
                <a:spcPts val="2400"/>
              </a:spcAft>
              <a:buClr>
                <a:srgbClr val="FF0000"/>
              </a:buClr>
              <a:buFont typeface="Wingdings" panose="05000000000000000000" pitchFamily="2" charset="2"/>
              <a:buChar char="Ø"/>
              <a:defRPr/>
            </a:pPr>
            <a:r>
              <a:rPr lang="en-GB" altLang="en-US" sz="2000" i="1" dirty="0">
                <a:latin typeface="Whitney-Bold"/>
              </a:rPr>
              <a:t>Town Centre Living: A caring place. Intergenerational housing case studies </a:t>
            </a:r>
          </a:p>
          <a:p>
            <a:pPr marL="800100" lvl="1" indent="-342900" algn="l">
              <a:spcAft>
                <a:spcPts val="2400"/>
              </a:spcAft>
              <a:buClr>
                <a:srgbClr val="FF0000"/>
              </a:buClr>
              <a:buFont typeface="Wingdings" panose="05000000000000000000" pitchFamily="2" charset="2"/>
              <a:buChar char="Ø"/>
              <a:defRPr/>
            </a:pPr>
            <a:r>
              <a:rPr lang="en-GB" altLang="en-US" dirty="0">
                <a:latin typeface="Whitney-Bold"/>
              </a:rPr>
              <a:t>12 case studies on intergenerational living at: </a:t>
            </a:r>
            <a:r>
              <a:rPr lang="en-GB" dirty="0">
                <a:latin typeface="Whitney-Bold"/>
                <a:hlinkClick r:id="rId4"/>
              </a:rPr>
              <a:t>https://www.housinglin.org.uk/News/New-Housing-LIN-report-looks-at-intergenerational-housing/</a:t>
            </a:r>
            <a:endParaRPr lang="en-GB" altLang="en-US" b="1" dirty="0">
              <a:solidFill>
                <a:srgbClr val="FF0000"/>
              </a:solidFill>
              <a:latin typeface="Whitney-Bold"/>
            </a:endParaRPr>
          </a:p>
          <a:p>
            <a:pPr marL="800100" lvl="1" indent="-342900" algn="l">
              <a:spcAft>
                <a:spcPts val="2400"/>
              </a:spcAft>
              <a:buClr>
                <a:srgbClr val="FF0000"/>
              </a:buClr>
              <a:buFont typeface="Wingdings" panose="05000000000000000000" pitchFamily="2" charset="2"/>
              <a:buChar char="Ø"/>
              <a:defRPr/>
            </a:pPr>
            <a:r>
              <a:rPr lang="en-GB" altLang="en-US" dirty="0">
                <a:latin typeface="Whitney-Bold"/>
              </a:rPr>
              <a:t>Draws on examples from on UK, Europe and USA</a:t>
            </a:r>
            <a:endParaRPr lang="en-GB" altLang="en-US" b="1" dirty="0">
              <a:solidFill>
                <a:srgbClr val="FF0000"/>
              </a:solidFill>
              <a:latin typeface="Whitney-Bold"/>
            </a:endParaRPr>
          </a:p>
          <a:p>
            <a:pPr marL="800100" lvl="1" indent="-342900" algn="l">
              <a:spcAft>
                <a:spcPts val="2400"/>
              </a:spcAft>
              <a:buClr>
                <a:srgbClr val="FF0000"/>
              </a:buClr>
              <a:buFont typeface="Wingdings" panose="05000000000000000000" pitchFamily="2" charset="2"/>
              <a:buChar char="Ø"/>
              <a:defRPr/>
            </a:pPr>
            <a:r>
              <a:rPr lang="en-GB" altLang="en-US" dirty="0">
                <a:latin typeface="Whitney-Bold"/>
              </a:rPr>
              <a:t>Focussed on how could apply in Scottish Town Centre context as part of their wider programme at: </a:t>
            </a:r>
            <a:r>
              <a:rPr lang="en-GB" dirty="0">
                <a:latin typeface="Whitney-Bold"/>
                <a:hlinkClick r:id="rId5"/>
              </a:rPr>
              <a:t>https://www.ads.org.uk/a_caring_place_report/</a:t>
            </a:r>
            <a:endParaRPr lang="en-GB" altLang="en-US" i="1" dirty="0">
              <a:latin typeface="Whitney-Bold"/>
            </a:endParaRPr>
          </a:p>
          <a:p>
            <a:pPr marL="342900" indent="-342900" algn="l">
              <a:spcAft>
                <a:spcPts val="2400"/>
              </a:spcAft>
              <a:buClr>
                <a:srgbClr val="FF0000"/>
              </a:buClr>
              <a:buFont typeface="Wingdings" panose="05000000000000000000" pitchFamily="2" charset="2"/>
              <a:buChar char="Ø"/>
              <a:defRPr/>
            </a:pPr>
            <a:endParaRPr lang="en-GB" altLang="en-US" dirty="0">
              <a:solidFill>
                <a:schemeClr val="bg2"/>
              </a:solidFill>
              <a:latin typeface="Whitney-Bold"/>
            </a:endParaRPr>
          </a:p>
        </p:txBody>
      </p:sp>
      <p:pic>
        <p:nvPicPr>
          <p:cNvPr id="6" name="Picture 5" descr="A screenshot of a cell phone&#10;&#10;Description automatically generated">
            <a:extLst>
              <a:ext uri="{FF2B5EF4-FFF2-40B4-BE49-F238E27FC236}">
                <a16:creationId xmlns:a16="http://schemas.microsoft.com/office/drawing/2014/main" id="{7732C600-8D97-47A2-909B-8D023806FB0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61434" y="2087959"/>
            <a:ext cx="2416012" cy="3420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2D55611-0A4E-4135-B5EE-605A72AB473B}"/>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171" name="Rectangle 2">
            <a:extLst>
              <a:ext uri="{FF2B5EF4-FFF2-40B4-BE49-F238E27FC236}">
                <a16:creationId xmlns:a16="http://schemas.microsoft.com/office/drawing/2014/main" id="{CAF0CDFB-9BD5-4D41-AC70-E6F1FA65BE76}"/>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Housing LIN case study report</a:t>
            </a:r>
            <a:br>
              <a:rPr lang="en-US" altLang="en-US" sz="3200" b="1">
                <a:latin typeface="Whitney-Book"/>
              </a:rPr>
            </a:br>
            <a:r>
              <a:rPr lang="en-US" altLang="en-US" sz="3200" b="1">
                <a:latin typeface="Whitney-Book"/>
              </a:rPr>
              <a:t>for Southampton City Council</a:t>
            </a:r>
          </a:p>
        </p:txBody>
      </p:sp>
      <p:sp>
        <p:nvSpPr>
          <p:cNvPr id="10" name="Rectangle: Rounded Corners 9">
            <a:extLst>
              <a:ext uri="{FF2B5EF4-FFF2-40B4-BE49-F238E27FC236}">
                <a16:creationId xmlns:a16="http://schemas.microsoft.com/office/drawing/2014/main" id="{EF17250B-8CC1-405E-9A0A-DB11DB98515B}"/>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7173" name="Picture 8">
            <a:extLst>
              <a:ext uri="{FF2B5EF4-FFF2-40B4-BE49-F238E27FC236}">
                <a16:creationId xmlns:a16="http://schemas.microsoft.com/office/drawing/2014/main" id="{A1795B2B-4153-4CF4-A5A2-91F0A4B78DA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a:extLst>
              <a:ext uri="{FF2B5EF4-FFF2-40B4-BE49-F238E27FC236}">
                <a16:creationId xmlns:a16="http://schemas.microsoft.com/office/drawing/2014/main" id="{86D408BA-1D0F-46BF-A85B-D8E14D74F931}"/>
              </a:ext>
            </a:extLst>
          </p:cNvPr>
          <p:cNvSpPr>
            <a:spLocks noGrp="1" noChangeArrowheads="1"/>
          </p:cNvSpPr>
          <p:nvPr>
            <p:ph type="subTitle" idx="1"/>
          </p:nvPr>
        </p:nvSpPr>
        <p:spPr>
          <a:xfrm>
            <a:off x="215900" y="2087959"/>
            <a:ext cx="11090275" cy="3952875"/>
          </a:xfrm>
        </p:spPr>
        <p:txBody>
          <a:bodyPr/>
          <a:lstStyle/>
          <a:p>
            <a:pPr marL="342900" indent="-342900" algn="l">
              <a:spcAft>
                <a:spcPts val="2400"/>
              </a:spcAft>
              <a:buClr>
                <a:srgbClr val="FF0000"/>
              </a:buClr>
              <a:buFont typeface="Wingdings" panose="05000000000000000000" pitchFamily="2" charset="2"/>
              <a:buChar char="Ø"/>
              <a:defRPr/>
            </a:pPr>
            <a:r>
              <a:rPr lang="en-GB" sz="2000" i="1" dirty="0">
                <a:latin typeface="Whitney-Bold"/>
              </a:rPr>
              <a:t>Identifying the health care system benefits of housing with care for residents – an evidence review </a:t>
            </a:r>
            <a:endParaRPr lang="en-GB" altLang="en-US" sz="2000" b="1" dirty="0">
              <a:solidFill>
                <a:srgbClr val="FF0000"/>
              </a:solidFill>
              <a:latin typeface="Whitney-Bold"/>
            </a:endParaRPr>
          </a:p>
          <a:p>
            <a:pPr marL="800100" lvl="1" indent="-342900" algn="l">
              <a:spcAft>
                <a:spcPts val="2400"/>
              </a:spcAft>
              <a:buClr>
                <a:srgbClr val="FF0000"/>
              </a:buClr>
              <a:buFont typeface="Wingdings" panose="05000000000000000000" pitchFamily="2" charset="2"/>
              <a:buChar char="Ø"/>
              <a:defRPr/>
            </a:pPr>
            <a:r>
              <a:rPr lang="en-GB" altLang="en-US" dirty="0">
                <a:latin typeface="Whitney-Bold"/>
              </a:rPr>
              <a:t>Findings of: r</a:t>
            </a:r>
            <a:r>
              <a:rPr lang="en-GB" dirty="0">
                <a:latin typeface="Whitney-Bold"/>
              </a:rPr>
              <a:t>eductions in the number of GP visits</a:t>
            </a:r>
          </a:p>
          <a:p>
            <a:pPr marL="800100" lvl="1" indent="-342900" algn="l">
              <a:spcAft>
                <a:spcPts val="2400"/>
              </a:spcAft>
              <a:buClr>
                <a:srgbClr val="FF0000"/>
              </a:buClr>
              <a:buFont typeface="Wingdings" panose="05000000000000000000" pitchFamily="2" charset="2"/>
              <a:buChar char="Ø"/>
              <a:defRPr/>
            </a:pPr>
            <a:r>
              <a:rPr lang="en-GB" dirty="0">
                <a:latin typeface="Whitney-Bold"/>
              </a:rPr>
              <a:t>Reductions in the number of community health nurse visits</a:t>
            </a:r>
          </a:p>
          <a:p>
            <a:pPr marL="800100" lvl="1" indent="-342900" algn="l">
              <a:spcAft>
                <a:spcPts val="2400"/>
              </a:spcAft>
              <a:buClr>
                <a:srgbClr val="FF0000"/>
              </a:buClr>
              <a:buFont typeface="Wingdings" panose="05000000000000000000" pitchFamily="2" charset="2"/>
              <a:buChar char="Ø"/>
              <a:defRPr/>
            </a:pPr>
            <a:r>
              <a:rPr lang="en-GB" dirty="0">
                <a:latin typeface="Whitney-Bold"/>
              </a:rPr>
              <a:t>Reductions in the number of non-elective admissions to hospital</a:t>
            </a:r>
          </a:p>
          <a:p>
            <a:pPr marL="800100" lvl="1" indent="-342900" algn="l">
              <a:spcAft>
                <a:spcPts val="2400"/>
              </a:spcAft>
              <a:buClr>
                <a:srgbClr val="FF0000"/>
              </a:buClr>
              <a:buFont typeface="Wingdings" panose="05000000000000000000" pitchFamily="2" charset="2"/>
              <a:buChar char="Ø"/>
              <a:defRPr/>
            </a:pPr>
            <a:r>
              <a:rPr lang="en-GB" dirty="0">
                <a:latin typeface="Whitney-Bold"/>
              </a:rPr>
              <a:t>Reductions in length of stay and delayed discharges from hospital</a:t>
            </a:r>
          </a:p>
          <a:p>
            <a:pPr marL="800100" lvl="1" indent="-342900" algn="l">
              <a:spcAft>
                <a:spcPts val="2400"/>
              </a:spcAft>
              <a:buClr>
                <a:srgbClr val="FF0000"/>
              </a:buClr>
              <a:buFont typeface="Wingdings" panose="05000000000000000000" pitchFamily="2" charset="2"/>
              <a:buChar char="Ø"/>
              <a:defRPr/>
            </a:pPr>
            <a:r>
              <a:rPr lang="en-GB" dirty="0">
                <a:latin typeface="Whitney-Bold"/>
              </a:rPr>
              <a:t>Reductions in ambulance call outs, typically linked to reduced incidence of falls </a:t>
            </a:r>
            <a:endParaRPr lang="en-GB" altLang="en-US" dirty="0">
              <a:latin typeface="Whitney-Bold"/>
            </a:endParaRPr>
          </a:p>
          <a:p>
            <a:pPr marL="342900" indent="-342900" algn="l">
              <a:spcAft>
                <a:spcPts val="2400"/>
              </a:spcAft>
              <a:buClr>
                <a:srgbClr val="FF0000"/>
              </a:buClr>
              <a:buFont typeface="Wingdings" panose="05000000000000000000" pitchFamily="2" charset="2"/>
              <a:buChar char="Ø"/>
              <a:defRPr/>
            </a:pPr>
            <a:endParaRPr lang="en-GB" altLang="en-US" dirty="0">
              <a:solidFill>
                <a:schemeClr val="bg2"/>
              </a:solidFill>
              <a:latin typeface="Whitney-Bold"/>
            </a:endParaRPr>
          </a:p>
        </p:txBody>
      </p:sp>
    </p:spTree>
    <p:extLst>
      <p:ext uri="{BB962C8B-B14F-4D97-AF65-F5344CB8AC3E}">
        <p14:creationId xmlns:p14="http://schemas.microsoft.com/office/powerpoint/2010/main" val="731664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9DA2ED-06B9-441D-9505-6613FDF496CA}"/>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2">
            <a:extLst>
              <a:ext uri="{FF2B5EF4-FFF2-40B4-BE49-F238E27FC236}">
                <a16:creationId xmlns:a16="http://schemas.microsoft.com/office/drawing/2014/main" id="{0CD779E0-988C-4F08-BB9D-5DD344749DF0}"/>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Other recent Housing LIN case studies</a:t>
            </a:r>
          </a:p>
        </p:txBody>
      </p:sp>
      <p:sp>
        <p:nvSpPr>
          <p:cNvPr id="10" name="Rectangle: Rounded Corners 9">
            <a:extLst>
              <a:ext uri="{FF2B5EF4-FFF2-40B4-BE49-F238E27FC236}">
                <a16:creationId xmlns:a16="http://schemas.microsoft.com/office/drawing/2014/main" id="{7FB9BCF7-723A-46B9-B21D-BE20A4D6AA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8197" name="Picture 8">
            <a:extLst>
              <a:ext uri="{FF2B5EF4-FFF2-40B4-BE49-F238E27FC236}">
                <a16:creationId xmlns:a16="http://schemas.microsoft.com/office/drawing/2014/main" id="{DB553A71-8F48-4B19-8F0B-CC215CC1778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3">
            <a:extLst>
              <a:ext uri="{FF2B5EF4-FFF2-40B4-BE49-F238E27FC236}">
                <a16:creationId xmlns:a16="http://schemas.microsoft.com/office/drawing/2014/main" id="{12E7B75B-E313-4A8C-A7A0-DA34CDC7E833}"/>
              </a:ext>
            </a:extLst>
          </p:cNvPr>
          <p:cNvSpPr>
            <a:spLocks noGrp="1" noChangeArrowheads="1"/>
          </p:cNvSpPr>
          <p:nvPr>
            <p:ph type="subTitle" idx="1"/>
          </p:nvPr>
        </p:nvSpPr>
        <p:spPr>
          <a:xfrm>
            <a:off x="215899" y="1799927"/>
            <a:ext cx="7697943" cy="4545310"/>
          </a:xfrm>
        </p:spPr>
        <p:txBody>
          <a:bodyPr/>
          <a:lstStyle/>
          <a:p>
            <a:pPr marL="742950" lvl="1" indent="-285750" algn="l">
              <a:spcAft>
                <a:spcPts val="1800"/>
              </a:spcAft>
              <a:buClr>
                <a:srgbClr val="FF0000"/>
              </a:buClr>
              <a:buFont typeface="Wingdings" panose="05000000000000000000" pitchFamily="2" charset="2"/>
              <a:buChar char="Ø"/>
              <a:defRPr/>
            </a:pPr>
            <a:r>
              <a:rPr lang="en-GB" dirty="0">
                <a:latin typeface="Whitney-Bold"/>
              </a:rPr>
              <a:t>A strengths based approach to delivering the Disabled Facilities Grant – Thurrock Council:</a:t>
            </a:r>
            <a:br>
              <a:rPr lang="en-GB" dirty="0">
                <a:latin typeface="Whitney-Bold"/>
              </a:rPr>
            </a:br>
            <a:r>
              <a:rPr lang="en-GB" dirty="0">
                <a:latin typeface="Whitney-Bold"/>
                <a:hlinkClick r:id="rId4"/>
              </a:rPr>
              <a:t>https://www.housinglin.org.uk/Topics/type/A-strengths-based-approach-to-delivering-the-Disabled-Facilities-Grant-Thurrock-Council/</a:t>
            </a:r>
            <a:endParaRPr lang="en-GB" dirty="0">
              <a:latin typeface="Whitney-Bold"/>
            </a:endParaRPr>
          </a:p>
          <a:p>
            <a:pPr marL="742950" lvl="1" indent="-285750" algn="l">
              <a:spcAft>
                <a:spcPts val="1800"/>
              </a:spcAft>
              <a:buClr>
                <a:srgbClr val="FF0000"/>
              </a:buClr>
              <a:buFont typeface="Wingdings" panose="05000000000000000000" pitchFamily="2" charset="2"/>
              <a:buChar char="Ø"/>
              <a:defRPr/>
            </a:pPr>
            <a:r>
              <a:rPr lang="en-GB" dirty="0" err="1">
                <a:latin typeface="Whitney-Bold"/>
              </a:rPr>
              <a:t>Almshouse</a:t>
            </a:r>
            <a:r>
              <a:rPr lang="en-GB" dirty="0">
                <a:latin typeface="Whitney-Bold"/>
              </a:rPr>
              <a:t> flats for homeless people: Sir Thomas White Court, Worcester:</a:t>
            </a:r>
            <a:br>
              <a:rPr lang="en-GB" dirty="0">
                <a:latin typeface="Whitney-Bold"/>
              </a:rPr>
            </a:br>
            <a:r>
              <a:rPr lang="en-GB" dirty="0">
                <a:latin typeface="Whitney-Bold"/>
                <a:hlinkClick r:id="rId5"/>
              </a:rPr>
              <a:t>https://www.housinglin.org.uk/Topics/type/Almshouse-flats-for-homeless-people-Sir-Thomas-White-Court-Worcester/</a:t>
            </a:r>
            <a:endParaRPr lang="en-GB" dirty="0">
              <a:latin typeface="Whitney-Bold"/>
            </a:endParaRPr>
          </a:p>
          <a:p>
            <a:pPr marL="800100" lvl="1" indent="-342900" algn="l">
              <a:spcAft>
                <a:spcPts val="1800"/>
              </a:spcAft>
              <a:buClr>
                <a:srgbClr val="FF0000"/>
              </a:buClr>
              <a:buFont typeface="Wingdings" pitchFamily="2" charset="2"/>
              <a:buChar char="Ø"/>
              <a:defRPr/>
            </a:pPr>
            <a:r>
              <a:rPr lang="en-GB" dirty="0">
                <a:latin typeface="Whitney-Bold"/>
              </a:rPr>
              <a:t>Extra Care Housing - the heart of the community in Porthmadog: </a:t>
            </a:r>
            <a:r>
              <a:rPr lang="en-GB" dirty="0">
                <a:latin typeface="Whitney-Bold"/>
                <a:hlinkClick r:id="rId6"/>
              </a:rPr>
              <a:t>https://www.housinglin.org.uk/Topics/type/Extra-Care-Housing-the-heart-of-the-community-in-Porthmadog/</a:t>
            </a:r>
            <a:endParaRPr lang="en-US" altLang="en-US" dirty="0">
              <a:latin typeface="Whitney-Bold"/>
            </a:endParaRPr>
          </a:p>
        </p:txBody>
      </p:sp>
      <p:pic>
        <p:nvPicPr>
          <p:cNvPr id="4" name="Picture 3">
            <a:extLst>
              <a:ext uri="{FF2B5EF4-FFF2-40B4-BE49-F238E27FC236}">
                <a16:creationId xmlns:a16="http://schemas.microsoft.com/office/drawing/2014/main" id="{8EF40245-6D43-4C6C-AE74-B9D89C25F35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50225" y="1799927"/>
            <a:ext cx="2414743" cy="3420000"/>
          </a:xfrm>
          <a:prstGeom prst="rect">
            <a:avLst/>
          </a:prstGeom>
        </p:spPr>
      </p:pic>
    </p:spTree>
    <p:extLst>
      <p:ext uri="{BB962C8B-B14F-4D97-AF65-F5344CB8AC3E}">
        <p14:creationId xmlns:p14="http://schemas.microsoft.com/office/powerpoint/2010/main" val="3852421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9DA2ED-06B9-441D-9505-6613FDF496CA}"/>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2">
            <a:extLst>
              <a:ext uri="{FF2B5EF4-FFF2-40B4-BE49-F238E27FC236}">
                <a16:creationId xmlns:a16="http://schemas.microsoft.com/office/drawing/2014/main" id="{0CD779E0-988C-4F08-BB9D-5DD344749DF0}"/>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dirty="0">
                <a:latin typeface="Whitney-Book"/>
              </a:rPr>
              <a:t>Other recent Housing LIN resources</a:t>
            </a:r>
          </a:p>
        </p:txBody>
      </p:sp>
      <p:sp>
        <p:nvSpPr>
          <p:cNvPr id="10" name="Rectangle: Rounded Corners 9">
            <a:extLst>
              <a:ext uri="{FF2B5EF4-FFF2-40B4-BE49-F238E27FC236}">
                <a16:creationId xmlns:a16="http://schemas.microsoft.com/office/drawing/2014/main" id="{7FB9BCF7-723A-46B9-B21D-BE20A4D6AA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8197" name="Picture 8">
            <a:extLst>
              <a:ext uri="{FF2B5EF4-FFF2-40B4-BE49-F238E27FC236}">
                <a16:creationId xmlns:a16="http://schemas.microsoft.com/office/drawing/2014/main" id="{DB553A71-8F48-4B19-8F0B-CC215CC1778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3">
            <a:extLst>
              <a:ext uri="{FF2B5EF4-FFF2-40B4-BE49-F238E27FC236}">
                <a16:creationId xmlns:a16="http://schemas.microsoft.com/office/drawing/2014/main" id="{12E7B75B-E313-4A8C-A7A0-DA34CDC7E833}"/>
              </a:ext>
            </a:extLst>
          </p:cNvPr>
          <p:cNvSpPr>
            <a:spLocks noGrp="1" noChangeArrowheads="1"/>
          </p:cNvSpPr>
          <p:nvPr>
            <p:ph type="subTitle" idx="1"/>
          </p:nvPr>
        </p:nvSpPr>
        <p:spPr>
          <a:xfrm>
            <a:off x="-136127" y="1781900"/>
            <a:ext cx="8064897" cy="4247968"/>
          </a:xfrm>
        </p:spPr>
        <p:txBody>
          <a:bodyPr/>
          <a:lstStyle/>
          <a:p>
            <a:pPr marL="1200150" lvl="2" indent="-285750" algn="l">
              <a:spcAft>
                <a:spcPts val="1800"/>
              </a:spcAft>
              <a:buClr>
                <a:srgbClr val="FF0000"/>
              </a:buClr>
              <a:buFont typeface="Wingdings" panose="05000000000000000000" pitchFamily="2" charset="2"/>
              <a:buChar char="Ø"/>
              <a:defRPr/>
            </a:pPr>
            <a:r>
              <a:rPr lang="en-GB" sz="2000" dirty="0">
                <a:latin typeface="Whitney-Bold"/>
              </a:rPr>
              <a:t>Housing LIN Blogs</a:t>
            </a:r>
          </a:p>
          <a:p>
            <a:pPr marL="1657350" lvl="3" indent="-285750" algn="l">
              <a:spcAft>
                <a:spcPts val="1800"/>
              </a:spcAft>
              <a:buClr>
                <a:srgbClr val="FF0000"/>
              </a:buClr>
              <a:buFont typeface="Wingdings" panose="05000000000000000000" pitchFamily="2" charset="2"/>
              <a:buChar char="Ø"/>
              <a:defRPr/>
            </a:pPr>
            <a:r>
              <a:rPr lang="en-GB" sz="2000" dirty="0">
                <a:latin typeface="Whitney-Bold"/>
              </a:rPr>
              <a:t>A selection of guest blogs at: </a:t>
            </a:r>
            <a:r>
              <a:rPr lang="en-GB" sz="2000" dirty="0">
                <a:latin typeface="Whitney-Bold"/>
                <a:hlinkClick r:id="rId4"/>
              </a:rPr>
              <a:t>https://www.housinglin.org.uk/blogs/</a:t>
            </a:r>
            <a:endParaRPr lang="en-GB" sz="2000" dirty="0">
              <a:latin typeface="Whitney-Bold"/>
            </a:endParaRPr>
          </a:p>
          <a:p>
            <a:pPr marL="1200150" lvl="2" indent="-285750" algn="l">
              <a:spcAft>
                <a:spcPts val="1800"/>
              </a:spcAft>
              <a:buClr>
                <a:srgbClr val="FF0000"/>
              </a:buClr>
              <a:buFont typeface="Wingdings" panose="05000000000000000000" pitchFamily="2" charset="2"/>
              <a:buChar char="Ø"/>
              <a:defRPr/>
            </a:pPr>
            <a:r>
              <a:rPr lang="en-GB" sz="2000" dirty="0">
                <a:latin typeface="Whitney-Bold"/>
              </a:rPr>
              <a:t>Housing LIN #</a:t>
            </a:r>
            <a:r>
              <a:rPr lang="en-GB" sz="2000" dirty="0" err="1">
                <a:latin typeface="Whitney-Bold"/>
              </a:rPr>
              <a:t>InspirationalAchievements</a:t>
            </a:r>
            <a:endParaRPr lang="en-GB" sz="2000" dirty="0">
              <a:latin typeface="Whitney-Bold"/>
            </a:endParaRPr>
          </a:p>
          <a:p>
            <a:pPr marL="1657350" lvl="3" indent="-285750" algn="l">
              <a:spcAft>
                <a:spcPts val="1800"/>
              </a:spcAft>
              <a:buClr>
                <a:srgbClr val="FF0000"/>
              </a:buClr>
              <a:buFont typeface="Wingdings" panose="05000000000000000000" pitchFamily="2" charset="2"/>
              <a:buChar char="Ø"/>
              <a:defRPr/>
            </a:pPr>
            <a:r>
              <a:rPr lang="en-GB" altLang="en-US" sz="2000" dirty="0">
                <a:latin typeface="Whitney-Bold"/>
              </a:rPr>
              <a:t>Arden Quarter retirement living at the heart of Stratford-upon-Avon at: </a:t>
            </a:r>
            <a:r>
              <a:rPr lang="en-GB" sz="2000" dirty="0">
                <a:latin typeface="Whitney-Bold"/>
                <a:hlinkClick r:id="rId5"/>
              </a:rPr>
              <a:t>https://www.housinglin.org.uk/Topics/Inspirational-Achievements/orbit/</a:t>
            </a:r>
            <a:r>
              <a:rPr lang="en-GB" sz="2000" dirty="0">
                <a:latin typeface="Whitney-Bold"/>
              </a:rPr>
              <a:t> </a:t>
            </a:r>
          </a:p>
        </p:txBody>
      </p:sp>
      <p:pic>
        <p:nvPicPr>
          <p:cNvPr id="4" name="Picture 3" descr="A large brick building&#10;&#10;Description automatically generated">
            <a:extLst>
              <a:ext uri="{FF2B5EF4-FFF2-40B4-BE49-F238E27FC236}">
                <a16:creationId xmlns:a16="http://schemas.microsoft.com/office/drawing/2014/main" id="{18E316B4-B3AA-4675-B2CF-67264F8834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50225" y="2915884"/>
            <a:ext cx="2970000" cy="1980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9DA2ED-06B9-441D-9505-6613FDF496CA}"/>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2">
            <a:extLst>
              <a:ext uri="{FF2B5EF4-FFF2-40B4-BE49-F238E27FC236}">
                <a16:creationId xmlns:a16="http://schemas.microsoft.com/office/drawing/2014/main" id="{0CD779E0-988C-4F08-BB9D-5DD344749DF0}"/>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Other useful recent publications</a:t>
            </a:r>
          </a:p>
        </p:txBody>
      </p:sp>
      <p:sp>
        <p:nvSpPr>
          <p:cNvPr id="10" name="Rectangle: Rounded Corners 9">
            <a:extLst>
              <a:ext uri="{FF2B5EF4-FFF2-40B4-BE49-F238E27FC236}">
                <a16:creationId xmlns:a16="http://schemas.microsoft.com/office/drawing/2014/main" id="{7FB9BCF7-723A-46B9-B21D-BE20A4D6AA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8197" name="Picture 8">
            <a:extLst>
              <a:ext uri="{FF2B5EF4-FFF2-40B4-BE49-F238E27FC236}">
                <a16:creationId xmlns:a16="http://schemas.microsoft.com/office/drawing/2014/main" id="{DB553A71-8F48-4B19-8F0B-CC215CC1778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3">
            <a:extLst>
              <a:ext uri="{FF2B5EF4-FFF2-40B4-BE49-F238E27FC236}">
                <a16:creationId xmlns:a16="http://schemas.microsoft.com/office/drawing/2014/main" id="{12E7B75B-E313-4A8C-A7A0-DA34CDC7E833}"/>
              </a:ext>
            </a:extLst>
          </p:cNvPr>
          <p:cNvSpPr>
            <a:spLocks noGrp="1" noChangeArrowheads="1"/>
          </p:cNvSpPr>
          <p:nvPr>
            <p:ph type="subTitle" idx="1"/>
          </p:nvPr>
        </p:nvSpPr>
        <p:spPr>
          <a:xfrm>
            <a:off x="360437" y="1799927"/>
            <a:ext cx="6840514" cy="4247968"/>
          </a:xfrm>
        </p:spPr>
        <p:txBody>
          <a:bodyPr/>
          <a:lstStyle/>
          <a:p>
            <a:pPr marL="742950" lvl="1" indent="-285750" algn="l">
              <a:spcAft>
                <a:spcPts val="1800"/>
              </a:spcAft>
              <a:buClr>
                <a:srgbClr val="FF0000"/>
              </a:buClr>
              <a:buFont typeface="Wingdings" panose="05000000000000000000" pitchFamily="2" charset="2"/>
              <a:buChar char="Ø"/>
              <a:defRPr/>
            </a:pPr>
            <a:r>
              <a:rPr lang="en-US" altLang="en-US" dirty="0">
                <a:latin typeface="Whitney-Bold"/>
              </a:rPr>
              <a:t>Just Living design guide: </a:t>
            </a:r>
            <a:r>
              <a:rPr lang="en-GB" dirty="0">
                <a:latin typeface="Whitney-Bold"/>
                <a:hlinkClick r:id="rId4"/>
              </a:rPr>
              <a:t>https://www.housinglin.org.uk/Topics/type/Just-Living/</a:t>
            </a:r>
            <a:endParaRPr lang="en-US" altLang="en-US" b="1" dirty="0">
              <a:solidFill>
                <a:srgbClr val="FF0000"/>
              </a:solidFill>
              <a:latin typeface="Whitney-Bold"/>
            </a:endParaRPr>
          </a:p>
          <a:p>
            <a:pPr marL="742950" lvl="1" indent="-285750" algn="l">
              <a:spcAft>
                <a:spcPts val="1800"/>
              </a:spcAft>
              <a:buClr>
                <a:srgbClr val="FF0000"/>
              </a:buClr>
              <a:buFont typeface="Wingdings" panose="05000000000000000000" pitchFamily="2" charset="2"/>
              <a:buChar char="Ø"/>
              <a:defRPr/>
            </a:pPr>
            <a:r>
              <a:rPr lang="en-US" altLang="en-US" dirty="0">
                <a:latin typeface="Whitney-Bold"/>
              </a:rPr>
              <a:t>NHS England Healthy New Towns guide: </a:t>
            </a:r>
            <a:r>
              <a:rPr lang="en-GB" dirty="0">
                <a:latin typeface="Whitney-Bold"/>
                <a:hlinkClick r:id="rId5"/>
              </a:rPr>
              <a:t>https://www.housinglin.org.uk/News/NHS-England-publishes-guidance-on-Healthy-New-Towns/</a:t>
            </a:r>
            <a:endParaRPr lang="en-US" altLang="en-US" dirty="0">
              <a:latin typeface="Whitney-Bold"/>
            </a:endParaRPr>
          </a:p>
          <a:p>
            <a:pPr marL="742950" lvl="1" indent="-285750" algn="l">
              <a:spcAft>
                <a:spcPts val="1800"/>
              </a:spcAft>
              <a:buClr>
                <a:srgbClr val="FF0000"/>
              </a:buClr>
              <a:buFont typeface="Wingdings" panose="05000000000000000000" pitchFamily="2" charset="2"/>
              <a:buChar char="Ø"/>
              <a:defRPr/>
            </a:pPr>
            <a:r>
              <a:rPr lang="en-US" altLang="en-US" dirty="0">
                <a:latin typeface="Whitney-Bold"/>
              </a:rPr>
              <a:t>Housing and Ageing Alliance Manifesto, Time for Action: </a:t>
            </a:r>
            <a:br>
              <a:rPr lang="en-US" altLang="en-US" dirty="0">
                <a:latin typeface="Whitney-Bold"/>
              </a:rPr>
            </a:br>
            <a:r>
              <a:rPr lang="en-GB" dirty="0">
                <a:latin typeface="Whitney-Bold"/>
                <a:hlinkClick r:id="rId6"/>
              </a:rPr>
              <a:t>https://www.housinglin.org.uk/News/Housing-and-Ageing-Alliance-publishes-2019-manifesto/</a:t>
            </a:r>
            <a:endParaRPr lang="en-US" altLang="en-US" dirty="0">
              <a:latin typeface="Whitney-Bold"/>
            </a:endParaRPr>
          </a:p>
        </p:txBody>
      </p:sp>
      <p:pic>
        <p:nvPicPr>
          <p:cNvPr id="4" name="Picture 3" descr="A screenshot of a cell phone&#10;&#10;Description automatically generated">
            <a:extLst>
              <a:ext uri="{FF2B5EF4-FFF2-40B4-BE49-F238E27FC236}">
                <a16:creationId xmlns:a16="http://schemas.microsoft.com/office/drawing/2014/main" id="{A314BA61-55D2-42FC-8919-F93A18D3032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08388" y="1799927"/>
            <a:ext cx="2450637" cy="3420000"/>
          </a:xfrm>
          <a:prstGeom prst="rect">
            <a:avLst/>
          </a:prstGeom>
        </p:spPr>
      </p:pic>
    </p:spTree>
    <p:extLst>
      <p:ext uri="{BB962C8B-B14F-4D97-AF65-F5344CB8AC3E}">
        <p14:creationId xmlns:p14="http://schemas.microsoft.com/office/powerpoint/2010/main" val="351353115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7D2CA70CA811A4C9F18DA57CEC52A38" ma:contentTypeVersion="10" ma:contentTypeDescription="Create a new document." ma:contentTypeScope="" ma:versionID="eb77b47be9ce329ef3243f76179df2e3">
  <xsd:schema xmlns:xsd="http://www.w3.org/2001/XMLSchema" xmlns:xs="http://www.w3.org/2001/XMLSchema" xmlns:p="http://schemas.microsoft.com/office/2006/metadata/properties" xmlns:ns2="3e6cab67-71e1-43fe-bf44-962cf23444a2" xmlns:ns3="22d97ed3-d2a5-4c55-aaa9-0f8d366c11e6" targetNamespace="http://schemas.microsoft.com/office/2006/metadata/properties" ma:root="true" ma:fieldsID="ce6cdf38a8f1a12195fb6d39bc502dfe" ns2:_="" ns3:_="">
    <xsd:import namespace="3e6cab67-71e1-43fe-bf44-962cf23444a2"/>
    <xsd:import namespace="22d97ed3-d2a5-4c55-aaa9-0f8d366c11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6cab67-71e1-43fe-bf44-962cf23444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d97ed3-d2a5-4c55-aaa9-0f8d366c11e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99651F-C16D-4396-BA84-305BC142B9FF}">
  <ds:schemaRefs>
    <ds:schemaRef ds:uri="http://schemas.microsoft.com/sharepoint/v3/contenttype/forms"/>
  </ds:schemaRefs>
</ds:datastoreItem>
</file>

<file path=customXml/itemProps2.xml><?xml version="1.0" encoding="utf-8"?>
<ds:datastoreItem xmlns:ds="http://schemas.openxmlformats.org/officeDocument/2006/customXml" ds:itemID="{B0AF04DB-0FD8-48C6-AC8E-0DA7CE1C86E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96003A6-4B7E-44C7-A16F-DAE9B0CCF7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6cab67-71e1-43fe-bf44-962cf23444a2"/>
    <ds:schemaRef ds:uri="22d97ed3-d2a5-4c55-aaa9-0f8d366c11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270</TotalTime>
  <Words>1676</Words>
  <Application>Microsoft Office PowerPoint</Application>
  <PresentationFormat>Custom</PresentationFormat>
  <Paragraphs>152</Paragraphs>
  <Slides>15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Whitney-Bold</vt:lpstr>
      <vt:lpstr>Whitney-Book</vt:lpstr>
      <vt:lpstr>Wingdings</vt:lpstr>
      <vt:lpstr>Default Design</vt:lpstr>
      <vt:lpstr>North East and Yorks &amp; Humber Housing LIN Meeting</vt:lpstr>
      <vt:lpstr>Housing LIN Update</vt:lpstr>
      <vt:lpstr>Housing LIN regional delivery</vt:lpstr>
      <vt:lpstr>Our latest Housing LIN influencing activities</vt:lpstr>
      <vt:lpstr>Recent Housing LIN case study report for Architecture &amp; Design Scotland</vt:lpstr>
      <vt:lpstr>Housing LIN case study report for Southampton City Council</vt:lpstr>
      <vt:lpstr>Other recent Housing LIN case studies</vt:lpstr>
      <vt:lpstr>Other recent Housing LIN resources</vt:lpstr>
      <vt:lpstr>Other useful recent publications</vt:lpstr>
      <vt:lpstr>Housing Design Awards 2019 - HAPPI</vt:lpstr>
      <vt:lpstr>Upcoming HLIN resources/programmes</vt:lpstr>
      <vt:lpstr>Housing LIN consultancy  </vt:lpstr>
      <vt:lpstr>Connect with the Housing LIN</vt:lpstr>
      <vt:lpstr>PowerPoint Presentation</vt:lpstr>
      <vt:lpstr>PowerPoint Presentation</vt:lpstr>
    </vt:vector>
  </TitlesOfParts>
  <Company>EAC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(Arial Bold 32)</dc:title>
  <dc:creator>Jerome Billeter</dc:creator>
  <cp:lastModifiedBy>Lois Beech</cp:lastModifiedBy>
  <cp:revision>5</cp:revision>
  <dcterms:created xsi:type="dcterms:W3CDTF">2011-06-14T09:01:47Z</dcterms:created>
  <dcterms:modified xsi:type="dcterms:W3CDTF">2019-10-22T11:10:01Z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0x01010037D2CA70CA811A4C9F18DA57CEC52A38</vt:lpwstr>
  </property>
</Properties>
</file>