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35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0" autoAdjust="0"/>
    <p:restoredTop sz="94660"/>
  </p:normalViewPr>
  <p:slideViewPr>
    <p:cSldViewPr snapToGrid="0">
      <p:cViewPr varScale="1">
        <p:scale>
          <a:sx n="65" d="100"/>
          <a:sy n="65" d="100"/>
        </p:scale>
        <p:origin x="546" y="66"/>
      </p:cViewPr>
      <p:guideLst>
        <p:guide orient="horz" pos="459"/>
        <p:guide pos="35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49F922-6579-4A66-A803-9FEB24D5B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B00E2BF-C66B-40FB-89CE-459F7E6ABD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4D2472-BBDF-4A86-A259-38C515ED8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55D7-FDFF-49C1-9999-A8B3F3147007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C01B96-FF33-43AA-ACE4-644CF0E3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7FCA46-43FD-4A0E-91B6-02BBAE5B9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083D5-6B26-4980-AE56-3C9AF44656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46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33D2C6-1E5D-419D-B46F-C75A09C09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7D0CCEB-5A23-47C2-8CFF-7B9645D81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8D1708-B210-4E28-8EA5-F952AB06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55D7-FDFF-49C1-9999-A8B3F3147007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9B3CC0-9F63-4048-978C-5901067B3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5225C7-317F-4280-8200-B99EDB43D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083D5-6B26-4980-AE56-3C9AF44656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94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59AF991-3D32-47E1-8880-B5A3D495F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AAC1BC5-E12A-4954-AB8F-83241453C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EFA106-8D6D-4E8C-BE14-753F2AA2D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55D7-FDFF-49C1-9999-A8B3F3147007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CCFB2D-CC1B-49BA-A311-DE576B8C5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6FE4CE-364D-416D-ACB7-CBB3047EB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083D5-6B26-4980-AE56-3C9AF44656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098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B7FE38-0EA3-4C86-B69F-017575026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BF9C838-7F74-4D2C-8CAD-92F6DC8B0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659F78-03D5-42AA-91A4-7521CD4EE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55D7-FDFF-49C1-9999-A8B3F3147007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8BBA0D-DE8C-4624-A227-10323638E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0BD3A8-08CD-4674-B8B8-292DD4A31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083D5-6B26-4980-AE56-3C9AF44656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313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8A0971-5195-4A2A-9DD9-C6FD785CE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99B8F96-4F77-4F17-8663-25624C9E3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1AE76C-F39C-4190-AECE-E7950B648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55D7-FDFF-49C1-9999-A8B3F3147007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60DC7C-C77D-4A2B-A978-D2BEB59FE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CE9054-5AA9-4331-A014-7E871169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083D5-6B26-4980-AE56-3C9AF44656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2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4AA26E-35F3-45D0-B257-A6A0A48AF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D69403-6C49-4006-A5E9-0EBBCDA5D1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701256A-76CA-4322-951B-1D4A8CC30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029B64F-9C64-48AB-B078-8ABC947E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55D7-FDFF-49C1-9999-A8B3F3147007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9E4BC6-B9F0-4891-8B6A-15310FB94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FCD2DC2-5999-44C0-82AB-1A1B8DF60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083D5-6B26-4980-AE56-3C9AF44656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32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1EE077-CE87-46E4-9534-FE01E4D2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F25304-536A-4C88-944D-AAC22D6DF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CD5BA2-3A41-4C5C-8B07-1973043EF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3AD72A-BEE8-418E-91F3-5D529F6A6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6A4594D-4BB1-4ADE-BF1B-FA59CFF0B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421A6F6-5432-4AFE-B4CD-C8D559AB0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55D7-FDFF-49C1-9999-A8B3F3147007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104E3C4-F41D-4301-80DE-71BBF3A3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32A2509-D856-4805-ACC7-86B68D04F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083D5-6B26-4980-AE56-3C9AF44656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48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87FF0F-D2C0-4E35-8D30-7AAA58B4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7744F4A-14AC-4C39-BD00-EC49792DD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55D7-FDFF-49C1-9999-A8B3F3147007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7AA5317-0A9C-4B9F-B727-1C14DFA23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3AC1BDD-677D-494A-96DD-B01416C2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083D5-6B26-4980-AE56-3C9AF44656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15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46E4C0F-BD2F-45A6-9424-6DB1067E6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55D7-FDFF-49C1-9999-A8B3F3147007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B5BC26F-45D5-4990-8BC2-50260B236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2B6BE54-AF42-4567-A378-4038F5FCC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083D5-6B26-4980-AE56-3C9AF44656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831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0AEC58-A6E4-4675-A35D-9AD61FCF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11C391-D3A6-40DC-829A-5E18321BD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8954981-6A68-477B-B518-8CF6ECE0B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1A2442C-9B17-451D-8BA4-DB342A1B2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55D7-FDFF-49C1-9999-A8B3F3147007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C649FA-A0D8-4631-B635-20148DEB8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B9AB07D-F356-4F4E-B078-192C1C3A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083D5-6B26-4980-AE56-3C9AF44656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952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B7E784-5CDA-4E8A-AC28-D1A75006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3971B69-533D-4135-937E-901BBB103C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5DA686B-8538-4D6D-8DC1-D7F5B275F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F1031B6-DB61-4498-BDCE-481706E7C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55D7-FDFF-49C1-9999-A8B3F3147007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5CEE5C-84BC-4C9F-934A-88A40779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F93A7C6-C1C4-4576-88E4-D67A5EB3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083D5-6B26-4980-AE56-3C9AF44656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30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321BF28-76C6-4369-AFB5-1164011F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A9B8027-87E2-468C-9576-A9C94BD3E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49A2CB-BF48-427D-AD45-6F8E66B3F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F55D7-FDFF-49C1-9999-A8B3F3147007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148332-C7A4-41C5-942C-0A8FFE0BA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4F022F-A7DB-4919-A9EE-7EE5E96ED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083D5-6B26-4980-AE56-3C9AF44656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55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vimeo.com/34016624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B4DA552-E6A7-494A-B62A-3C7F5C359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295" y="672879"/>
            <a:ext cx="6564129" cy="34953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28BC85B-9A7E-2745-9C24-ED8916D2E941}"/>
              </a:ext>
            </a:extLst>
          </p:cNvPr>
          <p:cNvSpPr/>
          <p:nvPr/>
        </p:nvSpPr>
        <p:spPr>
          <a:xfrm>
            <a:off x="1808431" y="4235159"/>
            <a:ext cx="8494634" cy="82067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3600" dirty="0">
                <a:solidFill>
                  <a:schemeClr val="accent2"/>
                </a:solidFill>
                <a:latin typeface="Helvetica Neue Medium"/>
                <a:ea typeface="Helvetica Neue Thin" panose="020B0403020202020204" pitchFamily="34" charset="0"/>
              </a:rPr>
              <a:t>Coproduction and Creative Communities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5BFC89-9D65-4B50-85F6-156B4EBCC5DD}"/>
              </a:ext>
            </a:extLst>
          </p:cNvPr>
          <p:cNvSpPr/>
          <p:nvPr/>
        </p:nvSpPr>
        <p:spPr>
          <a:xfrm>
            <a:off x="2032209" y="5240204"/>
            <a:ext cx="7907549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0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Chris Barber  | Engagement Coordinator</a:t>
            </a:r>
          </a:p>
          <a:p>
            <a:pPr algn="ctr"/>
            <a:r>
              <a:rPr lang="en-GB" sz="30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Rachael Dinnage  |  Arts &amp; Partnerships Lead</a:t>
            </a:r>
          </a:p>
        </p:txBody>
      </p:sp>
    </p:spTree>
    <p:extLst>
      <p:ext uri="{BB962C8B-B14F-4D97-AF65-F5344CB8AC3E}">
        <p14:creationId xmlns:p14="http://schemas.microsoft.com/office/powerpoint/2010/main" val="265206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C87DF6E-C3FC-4CFD-8419-C21E4B1C9528}"/>
              </a:ext>
            </a:extLst>
          </p:cNvPr>
          <p:cNvSpPr/>
          <p:nvPr/>
        </p:nvSpPr>
        <p:spPr>
          <a:xfrm>
            <a:off x="330068" y="355557"/>
            <a:ext cx="4657044" cy="80041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3500" dirty="0">
                <a:solidFill>
                  <a:schemeClr val="accent2"/>
                </a:solidFill>
                <a:latin typeface="Helvetica Neue Medium"/>
                <a:ea typeface="Helvetica Neue Thin" panose="020B0403020202020204" pitchFamily="34" charset="0"/>
              </a:rPr>
              <a:t>Evidence and Benefits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="" xmlns:a16="http://schemas.microsoft.com/office/drawing/2014/main" id="{A2052E4B-B7D8-4086-A1C2-51CD734BA3B1}"/>
              </a:ext>
            </a:extLst>
          </p:cNvPr>
          <p:cNvSpPr txBox="1"/>
          <p:nvPr/>
        </p:nvSpPr>
        <p:spPr>
          <a:xfrm>
            <a:off x="470604" y="1395181"/>
            <a:ext cx="4815499" cy="898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Age UK Wellbeing </a:t>
            </a:r>
            <a:r>
              <a:rPr lang="en-GB" sz="25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Index</a:t>
            </a:r>
            <a:br>
              <a:rPr lang="en-GB" sz="25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</a:br>
            <a:r>
              <a:rPr lang="en-GB" sz="25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2017 </a:t>
            </a: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‘Creative &amp; Cultural Participation’ top indicator for wellbeing in later life followed by ‘Physical Activity’</a:t>
            </a:r>
          </a:p>
          <a:p>
            <a:pPr>
              <a:buClr>
                <a:schemeClr val="accent2"/>
              </a:buClr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Social Prescribing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Residents engaged in C&amp;C’s wider aims and activities -Coproduce publications, write material and perform at events</a:t>
            </a:r>
            <a:endParaRPr lang="en-GB" sz="25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27" name="Picture 26" descr="A person wearing a hat&#10;&#10;Description automatically generated">
            <a:extLst>
              <a:ext uri="{FF2B5EF4-FFF2-40B4-BE49-F238E27FC236}">
                <a16:creationId xmlns="" xmlns:a16="http://schemas.microsoft.com/office/drawing/2014/main" id="{DD8CE2EE-FF8C-410A-98AC-E7352E0E6F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r="28425"/>
          <a:stretch/>
        </p:blipFill>
        <p:spPr>
          <a:xfrm>
            <a:off x="5719153" y="0"/>
            <a:ext cx="6644297" cy="684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4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C87DF6E-C3FC-4CFD-8419-C21E4B1C9528}"/>
              </a:ext>
            </a:extLst>
          </p:cNvPr>
          <p:cNvSpPr/>
          <p:nvPr/>
        </p:nvSpPr>
        <p:spPr>
          <a:xfrm>
            <a:off x="4654658" y="213603"/>
            <a:ext cx="2856872" cy="80041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3500" dirty="0">
                <a:solidFill>
                  <a:schemeClr val="accent2"/>
                </a:solidFill>
                <a:latin typeface="Helvetica Neue Medium"/>
                <a:ea typeface="Helvetica Neue Thin" panose="020B0403020202020204" pitchFamily="34" charset="0"/>
              </a:rPr>
              <a:t>Case Studies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="" xmlns:a16="http://schemas.microsoft.com/office/drawing/2014/main" id="{A2052E4B-B7D8-4086-A1C2-51CD734BA3B1}"/>
              </a:ext>
            </a:extLst>
          </p:cNvPr>
          <p:cNvSpPr txBox="1"/>
          <p:nvPr/>
        </p:nvSpPr>
        <p:spPr>
          <a:xfrm>
            <a:off x="4348702" y="1190612"/>
            <a:ext cx="3509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2"/>
              </a:buClr>
            </a:pPr>
            <a:r>
              <a:rPr lang="en-GB" sz="2300" dirty="0">
                <a:solidFill>
                  <a:schemeClr val="accent2"/>
                </a:solidFill>
                <a:latin typeface="Helvetica Neue Medium"/>
                <a:ea typeface="Helvetica Neue Thin" panose="020B0403020202020204" pitchFamily="34" charset="0"/>
              </a:rPr>
              <a:t>David</a:t>
            </a:r>
          </a:p>
          <a:p>
            <a:pPr algn="ctr">
              <a:buClr>
                <a:schemeClr val="accent2"/>
              </a:buClr>
            </a:pPr>
            <a:r>
              <a:rPr lang="en-GB" sz="23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Resident Volunteering</a:t>
            </a:r>
            <a:r>
              <a:rPr lang="en-GB" sz="2300" dirty="0">
                <a:solidFill>
                  <a:schemeClr val="accent3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/>
            </a:r>
            <a:br>
              <a:rPr lang="en-GB" sz="2300" dirty="0">
                <a:solidFill>
                  <a:schemeClr val="accent3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700" dirty="0">
              <a:solidFill>
                <a:schemeClr val="bg1">
                  <a:lumMod val="5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="" xmlns:a16="http://schemas.microsoft.com/office/drawing/2014/main" id="{EDDD58C0-D998-44BE-BD91-BD5BA76C385C}"/>
              </a:ext>
            </a:extLst>
          </p:cNvPr>
          <p:cNvSpPr txBox="1"/>
          <p:nvPr/>
        </p:nvSpPr>
        <p:spPr>
          <a:xfrm>
            <a:off x="8089812" y="1190612"/>
            <a:ext cx="3733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2"/>
              </a:buClr>
            </a:pPr>
            <a:r>
              <a:rPr lang="en-GB" sz="2300" dirty="0">
                <a:solidFill>
                  <a:schemeClr val="accent2"/>
                </a:solidFill>
                <a:latin typeface="Helvetica Neue Medium"/>
                <a:ea typeface="Helvetica Neue Thin" panose="020B0403020202020204" pitchFamily="34" charset="0"/>
              </a:rPr>
              <a:t>Upholstery</a:t>
            </a:r>
          </a:p>
          <a:p>
            <a:pPr algn="ctr">
              <a:buClr>
                <a:schemeClr val="accent2"/>
              </a:buClr>
            </a:pPr>
            <a:r>
              <a:rPr lang="en-GB" sz="23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Creative Coproduction</a:t>
            </a:r>
            <a:r>
              <a:rPr lang="en-GB" sz="2300" dirty="0">
                <a:solidFill>
                  <a:schemeClr val="accent3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/>
            </a:r>
            <a:br>
              <a:rPr lang="en-GB" sz="2300" dirty="0">
                <a:solidFill>
                  <a:schemeClr val="accent3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700" dirty="0">
              <a:solidFill>
                <a:schemeClr val="bg1">
                  <a:lumMod val="5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="" xmlns:a16="http://schemas.microsoft.com/office/drawing/2014/main" id="{964781E8-DC7D-443C-93B0-2B2FEBD7D254}"/>
              </a:ext>
            </a:extLst>
          </p:cNvPr>
          <p:cNvSpPr txBox="1"/>
          <p:nvPr/>
        </p:nvSpPr>
        <p:spPr>
          <a:xfrm>
            <a:off x="627963" y="1190612"/>
            <a:ext cx="3509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2"/>
              </a:buClr>
            </a:pPr>
            <a:r>
              <a:rPr lang="en-GB" sz="2300" dirty="0">
                <a:solidFill>
                  <a:schemeClr val="accent2"/>
                </a:solidFill>
                <a:latin typeface="Helvetica Neue Medium"/>
                <a:ea typeface="Helvetica Neue Thin" panose="020B0403020202020204" pitchFamily="34" charset="0"/>
              </a:rPr>
              <a:t>Ibrahim</a:t>
            </a:r>
          </a:p>
          <a:p>
            <a:pPr algn="ctr">
              <a:buClr>
                <a:schemeClr val="accent2"/>
              </a:buClr>
            </a:pPr>
            <a:r>
              <a:rPr lang="en-GB" sz="23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Social Inclusion</a:t>
            </a:r>
            <a:r>
              <a:rPr lang="en-GB" sz="2300" dirty="0">
                <a:solidFill>
                  <a:schemeClr val="accent3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/>
            </a:r>
            <a:br>
              <a:rPr lang="en-GB" sz="2300" dirty="0">
                <a:solidFill>
                  <a:schemeClr val="accent3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700" dirty="0">
              <a:solidFill>
                <a:schemeClr val="bg1">
                  <a:lumMod val="5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8" name="Picture 7" descr="A person wearing a red hat&#10;&#10;Description automatically generated">
            <a:extLst>
              <a:ext uri="{FF2B5EF4-FFF2-40B4-BE49-F238E27FC236}">
                <a16:creationId xmlns="" xmlns:a16="http://schemas.microsoft.com/office/drawing/2014/main" id="{8D452CCB-D01A-40D6-9602-29EAF0A0A8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38" y="2162175"/>
            <a:ext cx="2822309" cy="4233464"/>
          </a:xfrm>
          <a:prstGeom prst="rect">
            <a:avLst/>
          </a:prstGeom>
        </p:spPr>
      </p:pic>
      <p:pic>
        <p:nvPicPr>
          <p:cNvPr id="13" name="Picture 12" descr="A picture containing table, food&#10;&#10;Description automatically generated">
            <a:extLst>
              <a:ext uri="{FF2B5EF4-FFF2-40B4-BE49-F238E27FC236}">
                <a16:creationId xmlns="" xmlns:a16="http://schemas.microsoft.com/office/drawing/2014/main" id="{591FEE36-C26A-4DAA-9124-F26B4DA9CB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 t="146" r="36407"/>
          <a:stretch/>
        </p:blipFill>
        <p:spPr>
          <a:xfrm>
            <a:off x="929845" y="2162175"/>
            <a:ext cx="2908710" cy="4233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7" r="35557"/>
          <a:stretch/>
        </p:blipFill>
        <p:spPr>
          <a:xfrm>
            <a:off x="8539319" y="2137902"/>
            <a:ext cx="2861187" cy="423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C87DF6E-C3FC-4CFD-8419-C21E4B1C9528}"/>
              </a:ext>
            </a:extLst>
          </p:cNvPr>
          <p:cNvSpPr/>
          <p:nvPr/>
        </p:nvSpPr>
        <p:spPr>
          <a:xfrm>
            <a:off x="533123" y="355557"/>
            <a:ext cx="2706190" cy="80041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3500" dirty="0">
                <a:solidFill>
                  <a:schemeClr val="accent2"/>
                </a:solidFill>
                <a:latin typeface="Helvetica Neue Medium"/>
                <a:ea typeface="Helvetica Neue Thin" panose="020B0403020202020204" pitchFamily="34" charset="0"/>
              </a:rPr>
              <a:t>Partnerships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="" xmlns:a16="http://schemas.microsoft.com/office/drawing/2014/main" id="{A2052E4B-B7D8-4086-A1C2-51CD734BA3B1}"/>
              </a:ext>
            </a:extLst>
          </p:cNvPr>
          <p:cNvSpPr txBox="1"/>
          <p:nvPr/>
        </p:nvSpPr>
        <p:spPr>
          <a:xfrm>
            <a:off x="470603" y="1395181"/>
            <a:ext cx="515708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‘</a:t>
            </a: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Big names’ – Increases engagement and participation</a:t>
            </a:r>
          </a:p>
          <a:p>
            <a:pPr>
              <a:buClr>
                <a:schemeClr val="accent2"/>
              </a:buClr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Reduce social isolation and improve sense of belonging</a:t>
            </a:r>
          </a:p>
          <a:p>
            <a:pPr>
              <a:buClr>
                <a:schemeClr val="accent2"/>
              </a:buClr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Positive impact on residents relationship with C&amp;C </a:t>
            </a:r>
            <a:r>
              <a:rPr lang="en-GB" sz="2300" dirty="0">
                <a:solidFill>
                  <a:schemeClr val="accent3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/>
            </a:r>
            <a:br>
              <a:rPr lang="en-GB" sz="2300" dirty="0">
                <a:solidFill>
                  <a:schemeClr val="accent3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700" dirty="0">
              <a:solidFill>
                <a:schemeClr val="bg1">
                  <a:lumMod val="5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="" xmlns:a16="http://schemas.microsoft.com/office/drawing/2014/main" id="{BF1502CF-6A16-41D5-9A2D-FBF94E051D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07"/>
          <a:stretch/>
        </p:blipFill>
        <p:spPr>
          <a:xfrm>
            <a:off x="5701716" y="0"/>
            <a:ext cx="7364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66EB504-6E6A-4718-9ECC-8116E5E65A8A}"/>
              </a:ext>
            </a:extLst>
          </p:cNvPr>
          <p:cNvSpPr/>
          <p:nvPr/>
        </p:nvSpPr>
        <p:spPr>
          <a:xfrm>
            <a:off x="347177" y="355557"/>
            <a:ext cx="3078087" cy="90024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3500" dirty="0" smtClean="0">
                <a:solidFill>
                  <a:schemeClr val="accent2"/>
                </a:solidFill>
                <a:latin typeface="Helvetica Neue Medium"/>
                <a:ea typeface="Helvetica Neue Thin" panose="020B0403020202020204" pitchFamily="34" charset="0"/>
              </a:rPr>
              <a:t>My Fit </a:t>
            </a:r>
            <a:r>
              <a:rPr lang="en-GB" sz="3500" dirty="0">
                <a:solidFill>
                  <a:schemeClr val="accent2"/>
                </a:solidFill>
                <a:latin typeface="Helvetica Neue Medium"/>
                <a:ea typeface="Helvetica Neue Thin" panose="020B0403020202020204" pitchFamily="34" charset="0"/>
              </a:rPr>
              <a:t>Festival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="" xmlns:a16="http://schemas.microsoft.com/office/drawing/2014/main" id="{78341898-ECE3-4A1E-A062-09DB61D8DCFC}"/>
              </a:ext>
            </a:extLst>
          </p:cNvPr>
          <p:cNvSpPr txBox="1"/>
          <p:nvPr/>
        </p:nvSpPr>
        <p:spPr>
          <a:xfrm>
            <a:off x="470603" y="1395181"/>
            <a:ext cx="51570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Resident request following </a:t>
            </a:r>
            <a:r>
              <a:rPr lang="en-GB" sz="2500" dirty="0" err="1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C&amp;Cycle</a:t>
            </a:r>
            <a:r>
              <a:rPr lang="en-GB" sz="25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 event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Corporate Sponsors – Raise awareness and fundraising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Idea provoking – Golf, walking football next year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Risk</a:t>
            </a:r>
            <a:endParaRPr lang="en-GB" sz="2500" dirty="0">
              <a:solidFill>
                <a:schemeClr val="bg1">
                  <a:lumMod val="5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bg1">
                  <a:lumMod val="5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Video</a:t>
            </a:r>
          </a:p>
        </p:txBody>
      </p:sp>
      <p:pic>
        <p:nvPicPr>
          <p:cNvPr id="5" name="Picture 4" descr="A picture containing outdoor, person, kite, child&#10;&#10;Description automatically generated">
            <a:extLst>
              <a:ext uri="{FF2B5EF4-FFF2-40B4-BE49-F238E27FC236}">
                <a16:creationId xmlns="" xmlns:a16="http://schemas.microsoft.com/office/drawing/2014/main" id="{24E9E268-9A32-416D-9EE9-0C6D787B7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0" r="15517" b="11011"/>
          <a:stretch/>
        </p:blipFill>
        <p:spPr>
          <a:xfrm>
            <a:off x="5719153" y="12792"/>
            <a:ext cx="6644296" cy="684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2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C87DF6E-C3FC-4CFD-8419-C21E4B1C9528}"/>
              </a:ext>
            </a:extLst>
          </p:cNvPr>
          <p:cNvSpPr/>
          <p:nvPr/>
        </p:nvSpPr>
        <p:spPr>
          <a:xfrm>
            <a:off x="470603" y="355557"/>
            <a:ext cx="3045963" cy="80041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3500" dirty="0">
                <a:solidFill>
                  <a:schemeClr val="accent2"/>
                </a:solidFill>
                <a:latin typeface="Helvetica Neue Medium"/>
                <a:ea typeface="Helvetica Neue Thin" panose="020B0403020202020204" pitchFamily="34" charset="0"/>
              </a:rPr>
              <a:t>What’s Next…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="" xmlns:a16="http://schemas.microsoft.com/office/drawing/2014/main" id="{A2052E4B-B7D8-4086-A1C2-51CD734BA3B1}"/>
              </a:ext>
            </a:extLst>
          </p:cNvPr>
          <p:cNvSpPr txBox="1"/>
          <p:nvPr/>
        </p:nvSpPr>
        <p:spPr>
          <a:xfrm>
            <a:off x="470603" y="1395181"/>
            <a:ext cx="503054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C&amp;C Fit Club – Focus on health, working towards a club culture</a:t>
            </a:r>
          </a:p>
          <a:p>
            <a:pPr>
              <a:buClr>
                <a:schemeClr val="accent2"/>
              </a:buClr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 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Snowdon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Men’s Activities – Introduction of new initiatives to engage more of our male residents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Assembly – Coproduction next steps</a:t>
            </a:r>
            <a:r>
              <a:rPr lang="en-GB" sz="2300" dirty="0">
                <a:solidFill>
                  <a:schemeClr val="accent3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/>
            </a:r>
            <a:br>
              <a:rPr lang="en-GB" sz="2300" dirty="0">
                <a:solidFill>
                  <a:schemeClr val="accent3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700" dirty="0">
              <a:solidFill>
                <a:schemeClr val="bg1">
                  <a:lumMod val="5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3" r="23343" b="-223"/>
          <a:stretch/>
        </p:blipFill>
        <p:spPr>
          <a:xfrm>
            <a:off x="5730239" y="-30480"/>
            <a:ext cx="6568441" cy="690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6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B4DA552-E6A7-494A-B62A-3C7F5C359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71" y="838342"/>
            <a:ext cx="6564129" cy="34953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5BFC89-9D65-4B50-85F6-156B4EBCC5DD}"/>
              </a:ext>
            </a:extLst>
          </p:cNvPr>
          <p:cNvSpPr/>
          <p:nvPr/>
        </p:nvSpPr>
        <p:spPr>
          <a:xfrm>
            <a:off x="1582375" y="5198954"/>
            <a:ext cx="8807219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0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Chris Barber  | Chris.Barber@ccht.org.uk</a:t>
            </a:r>
          </a:p>
          <a:p>
            <a:pPr algn="ctr"/>
            <a:r>
              <a:rPr lang="en-GB" sz="30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Rachael Dinnage  |  Rachael.Dinnage@ccht.org.uk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1A944001-BCB9-434E-BD59-91971893A7F2}"/>
              </a:ext>
            </a:extLst>
          </p:cNvPr>
          <p:cNvCxnSpPr>
            <a:cxnSpLocks/>
          </p:cNvCxnSpPr>
          <p:nvPr/>
        </p:nvCxnSpPr>
        <p:spPr>
          <a:xfrm>
            <a:off x="2341567" y="4851412"/>
            <a:ext cx="729011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06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="" xmlns:a16="http://schemas.microsoft.com/office/drawing/2014/main" id="{6F1BFAA3-BEAD-A849-92C1-A9E47A7B306C}"/>
              </a:ext>
            </a:extLst>
          </p:cNvPr>
          <p:cNvSpPr txBox="1"/>
          <p:nvPr/>
        </p:nvSpPr>
        <p:spPr>
          <a:xfrm>
            <a:off x="472121" y="1976772"/>
            <a:ext cx="46032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500" dirty="0">
                <a:solidFill>
                  <a:srgbClr val="A5A5A5"/>
                </a:solidFill>
                <a:latin typeface="Helvetica Neue Medium"/>
              </a:rPr>
              <a:t>Mrs Chesterton founded C&amp;C over 90 years ago to provide refuge to homeless young women. Since then we have continued to offer inspirational, person-centred care and support to people over </a:t>
            </a:r>
            <a:endParaRPr lang="en-GB" sz="2500" dirty="0" smtClean="0">
              <a:solidFill>
                <a:srgbClr val="A5A5A5"/>
              </a:solidFill>
              <a:latin typeface="Helvetica Neue Medium"/>
            </a:endParaRPr>
          </a:p>
          <a:p>
            <a:pPr algn="ctr"/>
            <a:r>
              <a:rPr lang="en-GB" sz="2500" dirty="0" smtClean="0">
                <a:solidFill>
                  <a:srgbClr val="A5A5A5"/>
                </a:solidFill>
                <a:latin typeface="Helvetica Neue Medium"/>
              </a:rPr>
              <a:t>the </a:t>
            </a:r>
            <a:r>
              <a:rPr lang="en-GB" sz="2500" dirty="0">
                <a:solidFill>
                  <a:srgbClr val="A5A5A5"/>
                </a:solidFill>
                <a:latin typeface="Helvetica Neue Medium"/>
              </a:rPr>
              <a:t>age of 55</a:t>
            </a:r>
            <a:endParaRPr lang="en-GB" sz="2500" dirty="0">
              <a:solidFill>
                <a:srgbClr val="A5A5A5"/>
              </a:solidFill>
              <a:latin typeface="Helvetica Neue Medium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24" name="Picture 23" descr="A group of people standing in front of a building&#10;&#10;Description automatically generated">
            <a:extLst>
              <a:ext uri="{FF2B5EF4-FFF2-40B4-BE49-F238E27FC236}">
                <a16:creationId xmlns="" xmlns:a16="http://schemas.microsoft.com/office/drawing/2014/main" id="{EF7E8C74-4D18-44E6-A9CB-2F45350816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r="29607"/>
          <a:stretch/>
        </p:blipFill>
        <p:spPr>
          <a:xfrm>
            <a:off x="5591819" y="6875"/>
            <a:ext cx="6827061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79FF0F1-4591-48C2-A558-DD3E0E51D9B1}"/>
              </a:ext>
            </a:extLst>
          </p:cNvPr>
          <p:cNvCxnSpPr>
            <a:cxnSpLocks/>
          </p:cNvCxnSpPr>
          <p:nvPr/>
        </p:nvCxnSpPr>
        <p:spPr>
          <a:xfrm>
            <a:off x="730481" y="1710775"/>
            <a:ext cx="4100158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9518ACAA-2DF6-4F8B-8D19-A42B797E6412}"/>
              </a:ext>
            </a:extLst>
          </p:cNvPr>
          <p:cNvCxnSpPr>
            <a:cxnSpLocks/>
          </p:cNvCxnSpPr>
          <p:nvPr/>
        </p:nvCxnSpPr>
        <p:spPr>
          <a:xfrm>
            <a:off x="730481" y="5316125"/>
            <a:ext cx="4100158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75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="" xmlns:a16="http://schemas.microsoft.com/office/drawing/2014/main" id="{89839B18-BEBC-44C0-9580-3CE758DC0765}"/>
              </a:ext>
            </a:extLst>
          </p:cNvPr>
          <p:cNvSpPr txBox="1"/>
          <p:nvPr/>
        </p:nvSpPr>
        <p:spPr>
          <a:xfrm>
            <a:off x="470603" y="1395181"/>
            <a:ext cx="4745831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Housing and support exclusively for over 55s in London</a:t>
            </a: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bg1">
                  <a:lumMod val="50000"/>
                </a:schemeClr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Sheltered Housing, dementia specialist Care Homes and Supporting Living services</a:t>
            </a: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Extensive resident engagement programme which has evolved over the years</a:t>
            </a: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700" dirty="0">
              <a:solidFill>
                <a:schemeClr val="bg1">
                  <a:lumMod val="5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9EC16F7-800D-474C-853B-A1F5161E486D}"/>
              </a:ext>
            </a:extLst>
          </p:cNvPr>
          <p:cNvSpPr/>
          <p:nvPr/>
        </p:nvSpPr>
        <p:spPr>
          <a:xfrm>
            <a:off x="335054" y="293681"/>
            <a:ext cx="1184940" cy="80041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3500" dirty="0">
                <a:solidFill>
                  <a:schemeClr val="accent2"/>
                </a:solidFill>
                <a:latin typeface="Helvetica Neue Medium"/>
                <a:ea typeface="Helvetica Neue Thin" panose="020B0403020202020204" pitchFamily="34" charset="0"/>
              </a:rPr>
              <a:t>2019</a:t>
            </a:r>
          </a:p>
        </p:txBody>
      </p:sp>
      <p:pic>
        <p:nvPicPr>
          <p:cNvPr id="11" name="Picture 10" descr="A group of people standing in front of a crowd&#10;&#10;Description automatically generated">
            <a:extLst>
              <a:ext uri="{FF2B5EF4-FFF2-40B4-BE49-F238E27FC236}">
                <a16:creationId xmlns="" xmlns:a16="http://schemas.microsoft.com/office/drawing/2014/main" id="{5ED81F50-FA99-4703-AB58-711EFAED75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t="6121" r="26669" b="1391"/>
          <a:stretch/>
        </p:blipFill>
        <p:spPr>
          <a:xfrm>
            <a:off x="5623903" y="0"/>
            <a:ext cx="7035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2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="" xmlns:a16="http://schemas.microsoft.com/office/drawing/2014/main" id="{89839B18-BEBC-44C0-9580-3CE758DC0765}"/>
              </a:ext>
            </a:extLst>
          </p:cNvPr>
          <p:cNvSpPr txBox="1"/>
          <p:nvPr/>
        </p:nvSpPr>
        <p:spPr>
          <a:xfrm>
            <a:off x="470604" y="1395181"/>
            <a:ext cx="441578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Engaging residents in the development and running of our homes and services</a:t>
            </a: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bg1">
                  <a:lumMod val="50000"/>
                </a:schemeClr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Engaging residents in arts, health and community based projects to connect them with all that London has to offer</a:t>
            </a: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700" dirty="0">
              <a:solidFill>
                <a:schemeClr val="bg1">
                  <a:lumMod val="5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11" name="Picture 10" descr="A group of people standing in front of a crowd&#10;&#10;Description automatically generated">
            <a:extLst>
              <a:ext uri="{FF2B5EF4-FFF2-40B4-BE49-F238E27FC236}">
                <a16:creationId xmlns="" xmlns:a16="http://schemas.microsoft.com/office/drawing/2014/main" id="{5ED81F50-FA99-4703-AB58-711EFAED75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t="6121" r="26669" b="1391"/>
          <a:stretch/>
        </p:blipFill>
        <p:spPr>
          <a:xfrm>
            <a:off x="5623903" y="0"/>
            <a:ext cx="703560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E776A7D-9C45-4CBE-A8C7-2A362BDF5DD4}"/>
              </a:ext>
            </a:extLst>
          </p:cNvPr>
          <p:cNvSpPr/>
          <p:nvPr/>
        </p:nvSpPr>
        <p:spPr>
          <a:xfrm>
            <a:off x="254997" y="355557"/>
            <a:ext cx="4631396" cy="80041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3500" dirty="0">
                <a:solidFill>
                  <a:schemeClr val="accent2"/>
                </a:solidFill>
                <a:latin typeface="Helvetica Neue Medium"/>
                <a:ea typeface="Helvetica Neue Thin" panose="020B0403020202020204" pitchFamily="34" charset="0"/>
              </a:rPr>
              <a:t>Resident Engagement</a:t>
            </a:r>
          </a:p>
        </p:txBody>
      </p: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D5A3C5DC-59EB-4BF0-AE7C-A12117E429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r="22403"/>
          <a:stretch/>
        </p:blipFill>
        <p:spPr>
          <a:xfrm>
            <a:off x="5623903" y="0"/>
            <a:ext cx="7035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6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B0A806F-D1E1-493A-8EAB-CD6AFC8CDDEC}"/>
              </a:ext>
            </a:extLst>
          </p:cNvPr>
          <p:cNvSpPr/>
          <p:nvPr/>
        </p:nvSpPr>
        <p:spPr>
          <a:xfrm>
            <a:off x="532958" y="355557"/>
            <a:ext cx="2130711" cy="80041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3500" dirty="0" smtClean="0">
                <a:solidFill>
                  <a:schemeClr val="accent2"/>
                </a:solidFill>
                <a:latin typeface="Helvetica Neue Medium"/>
                <a:ea typeface="Helvetica Neue Thin" panose="020B0403020202020204" pitchFamily="34" charset="0"/>
              </a:rPr>
              <a:t>Assembly</a:t>
            </a:r>
            <a:endParaRPr lang="en-GB" sz="3500" dirty="0">
              <a:solidFill>
                <a:schemeClr val="accent2"/>
              </a:solidFill>
              <a:latin typeface="Helvetica Neue Medium"/>
              <a:ea typeface="Helvetica Neue Thin" panose="020B040302020202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313" y="1356711"/>
            <a:ext cx="8809149" cy="505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5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0B8250E-9752-48D2-BEED-047B73263C89}"/>
              </a:ext>
            </a:extLst>
          </p:cNvPr>
          <p:cNvSpPr/>
          <p:nvPr/>
        </p:nvSpPr>
        <p:spPr>
          <a:xfrm>
            <a:off x="352497" y="355557"/>
            <a:ext cx="3877986" cy="80041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3500" dirty="0">
                <a:solidFill>
                  <a:schemeClr val="accent2"/>
                </a:solidFill>
                <a:latin typeface="Helvetica Neue Medium"/>
                <a:ea typeface="Helvetica Neue Thin" panose="020B0403020202020204" pitchFamily="34" charset="0"/>
              </a:rPr>
              <a:t>Assembly Projects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="" xmlns:a16="http://schemas.microsoft.com/office/drawing/2014/main" id="{78489796-12E2-4122-8244-C02AEC44EEA2}"/>
              </a:ext>
            </a:extLst>
          </p:cNvPr>
          <p:cNvSpPr txBox="1"/>
          <p:nvPr/>
        </p:nvSpPr>
        <p:spPr>
          <a:xfrm>
            <a:off x="470603" y="1041035"/>
            <a:ext cx="4878297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endParaRPr lang="en-GB" sz="2300" dirty="0" smtClean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The Resident Welcome Experience</a:t>
            </a: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Community &amp; Mental Wellness</a:t>
            </a: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Support &amp; Signposting </a:t>
            </a:r>
            <a:r>
              <a:rPr lang="en-GB" sz="25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Programme</a:t>
            </a: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Next Steps</a:t>
            </a: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700" dirty="0">
              <a:solidFill>
                <a:schemeClr val="bg1">
                  <a:lumMod val="5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E045391A-9CB3-4235-82D3-71471336A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461" y="20781"/>
            <a:ext cx="4804227" cy="679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9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F43491A-31A5-4BC5-8FB5-F1AA10341FF0}"/>
              </a:ext>
            </a:extLst>
          </p:cNvPr>
          <p:cNvSpPr/>
          <p:nvPr/>
        </p:nvSpPr>
        <p:spPr>
          <a:xfrm>
            <a:off x="310738" y="355557"/>
            <a:ext cx="4547848" cy="80041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3500" dirty="0">
                <a:solidFill>
                  <a:schemeClr val="accent2"/>
                </a:solidFill>
                <a:latin typeface="Helvetica Neue Medium"/>
                <a:ea typeface="Helvetica Neue Thin" panose="020B0403020202020204" pitchFamily="34" charset="0"/>
              </a:rPr>
              <a:t>Together with Tenants</a:t>
            </a:r>
          </a:p>
        </p:txBody>
      </p:sp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B7CD1D10-A9D4-484C-B250-7A7E07ABF0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r="20929"/>
          <a:stretch/>
        </p:blipFill>
        <p:spPr>
          <a:xfrm>
            <a:off x="5719154" y="0"/>
            <a:ext cx="7035608" cy="6858000"/>
          </a:xfrm>
          <a:prstGeom prst="rect">
            <a:avLst/>
          </a:prstGeom>
        </p:spPr>
      </p:pic>
      <p:pic>
        <p:nvPicPr>
          <p:cNvPr id="13" name="Picture 12" descr="A group of people standing next to a fence&#10;&#10;Description automatically generated">
            <a:extLst>
              <a:ext uri="{FF2B5EF4-FFF2-40B4-BE49-F238E27FC236}">
                <a16:creationId xmlns="" xmlns:a16="http://schemas.microsoft.com/office/drawing/2014/main" id="{44696B5E-63E0-4732-B560-970F1E54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t="848" r="2433" b="6127"/>
          <a:stretch/>
        </p:blipFill>
        <p:spPr>
          <a:xfrm>
            <a:off x="5719154" y="10238"/>
            <a:ext cx="9537983" cy="6868239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="" xmlns:a16="http://schemas.microsoft.com/office/drawing/2014/main" id="{A1FB9CB9-5129-4A08-93AE-F016C78DEA90}"/>
              </a:ext>
            </a:extLst>
          </p:cNvPr>
          <p:cNvSpPr txBox="1"/>
          <p:nvPr/>
        </p:nvSpPr>
        <p:spPr>
          <a:xfrm>
            <a:off x="470603" y="1395181"/>
            <a:ext cx="4878297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National Housing Federation</a:t>
            </a: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Four Point Plan</a:t>
            </a: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C&amp;C – Early Adopters</a:t>
            </a: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700" dirty="0">
              <a:solidFill>
                <a:schemeClr val="bg1">
                  <a:lumMod val="5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20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4EF93DA-98DE-4386-89F5-4EDFF1D50C77}"/>
              </a:ext>
            </a:extLst>
          </p:cNvPr>
          <p:cNvSpPr/>
          <p:nvPr/>
        </p:nvSpPr>
        <p:spPr>
          <a:xfrm>
            <a:off x="378288" y="355557"/>
            <a:ext cx="2531463" cy="80041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3500" dirty="0">
                <a:solidFill>
                  <a:schemeClr val="accent2"/>
                </a:solidFill>
                <a:latin typeface="Helvetica Neue Medium"/>
                <a:ea typeface="Helvetica Neue Thin" panose="020B0403020202020204" pitchFamily="34" charset="0"/>
              </a:rPr>
              <a:t>Roadshows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="" xmlns:a16="http://schemas.microsoft.com/office/drawing/2014/main" id="{F3542AAB-0B67-4FF8-AA90-2E031096E77C}"/>
              </a:ext>
            </a:extLst>
          </p:cNvPr>
          <p:cNvSpPr txBox="1"/>
          <p:nvPr/>
        </p:nvSpPr>
        <p:spPr>
          <a:xfrm>
            <a:off x="470603" y="1395181"/>
            <a:ext cx="4878297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Held twice a year across C&amp;C Sheltered Housing schemes </a:t>
            </a: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Opportunity for residents to find out what’s going on behind the scenes at C&amp;C</a:t>
            </a: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Key decision makers discuss improvements and developments within the organisation</a:t>
            </a: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accent3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571500" indent="-5715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700" dirty="0">
              <a:solidFill>
                <a:schemeClr val="bg1">
                  <a:lumMod val="5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96CEEB02-E5A6-4F4A-AFA1-57FC3420BA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r="20929"/>
          <a:stretch/>
        </p:blipFill>
        <p:spPr>
          <a:xfrm>
            <a:off x="5719154" y="0"/>
            <a:ext cx="7035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6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C87DF6E-C3FC-4CFD-8419-C21E4B1C9528}"/>
              </a:ext>
            </a:extLst>
          </p:cNvPr>
          <p:cNvSpPr/>
          <p:nvPr/>
        </p:nvSpPr>
        <p:spPr>
          <a:xfrm>
            <a:off x="470603" y="355557"/>
            <a:ext cx="2831224" cy="80041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3500" dirty="0">
                <a:solidFill>
                  <a:schemeClr val="accent2"/>
                </a:solidFill>
                <a:latin typeface="Helvetica Neue Medium"/>
                <a:ea typeface="Helvetica Neue Thin" panose="020B0403020202020204" pitchFamily="34" charset="0"/>
              </a:rPr>
              <a:t>Arts &amp; Health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="" xmlns:a16="http://schemas.microsoft.com/office/drawing/2014/main" id="{A2052E4B-B7D8-4086-A1C2-51CD734BA3B1}"/>
              </a:ext>
            </a:extLst>
          </p:cNvPr>
          <p:cNvSpPr txBox="1"/>
          <p:nvPr/>
        </p:nvSpPr>
        <p:spPr>
          <a:xfrm>
            <a:off x="470604" y="1395181"/>
            <a:ext cx="4606493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C&amp;C’s ‘Creative Arts’ programme was founded over 35 years ago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Choice based programme across schemes and homes - ‘What’s On’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Engages a wider group of residents, </a:t>
            </a:r>
            <a:r>
              <a:rPr lang="en-GB" sz="2500" dirty="0" smtClean="0">
                <a:solidFill>
                  <a:schemeClr val="accent3"/>
                </a:solidFill>
                <a:latin typeface="Helvetica Neue Medium"/>
                <a:ea typeface="Helvetica Neue Thin" panose="020B0403020202020204" pitchFamily="34" charset="0"/>
              </a:rPr>
              <a:t>builds homes and a sense of community</a:t>
            </a:r>
            <a:endParaRPr lang="en-GB" sz="2500" dirty="0">
              <a:solidFill>
                <a:schemeClr val="accent3"/>
              </a:solidFill>
              <a:latin typeface="Helvetica Neue Medium"/>
              <a:ea typeface="Helvetica Neue Thin" panose="020B0403020202020204" pitchFamily="34" charset="0"/>
            </a:endParaRPr>
          </a:p>
        </p:txBody>
      </p:sp>
      <p:pic>
        <p:nvPicPr>
          <p:cNvPr id="8" name="Picture 7" descr="A group of people standing in front of a crowd&#10;&#10;Description automatically generated">
            <a:extLst>
              <a:ext uri="{FF2B5EF4-FFF2-40B4-BE49-F238E27FC236}">
                <a16:creationId xmlns="" xmlns:a16="http://schemas.microsoft.com/office/drawing/2014/main" id="{3668C656-E2E2-4250-8146-534DFEC6B2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r="25334"/>
          <a:stretch/>
        </p:blipFill>
        <p:spPr>
          <a:xfrm>
            <a:off x="5719153" y="0"/>
            <a:ext cx="7035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D2CA70CA811A4C9F18DA57CEC52A38" ma:contentTypeVersion="10" ma:contentTypeDescription="Create a new document." ma:contentTypeScope="" ma:versionID="eb77b47be9ce329ef3243f76179df2e3">
  <xsd:schema xmlns:xsd="http://www.w3.org/2001/XMLSchema" xmlns:xs="http://www.w3.org/2001/XMLSchema" xmlns:p="http://schemas.microsoft.com/office/2006/metadata/properties" xmlns:ns2="3e6cab67-71e1-43fe-bf44-962cf23444a2" xmlns:ns3="22d97ed3-d2a5-4c55-aaa9-0f8d366c11e6" targetNamespace="http://schemas.microsoft.com/office/2006/metadata/properties" ma:root="true" ma:fieldsID="ce6cdf38a8f1a12195fb6d39bc502dfe" ns2:_="" ns3:_="">
    <xsd:import namespace="3e6cab67-71e1-43fe-bf44-962cf23444a2"/>
    <xsd:import namespace="22d97ed3-d2a5-4c55-aaa9-0f8d366c11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cab67-71e1-43fe-bf44-962cf23444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d97ed3-d2a5-4c55-aaa9-0f8d366c11e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7CD585-D8B4-4190-9292-8B25533496C7}"/>
</file>

<file path=customXml/itemProps2.xml><?xml version="1.0" encoding="utf-8"?>
<ds:datastoreItem xmlns:ds="http://schemas.openxmlformats.org/officeDocument/2006/customXml" ds:itemID="{7C7D72EA-2478-4EBB-B80A-9C5160277DEA}"/>
</file>

<file path=customXml/itemProps3.xml><?xml version="1.0" encoding="utf-8"?>
<ds:datastoreItem xmlns:ds="http://schemas.openxmlformats.org/officeDocument/2006/customXml" ds:itemID="{6F160A02-B7CB-4631-9FA2-441564867EE1}"/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318</Words>
  <Application>Microsoft Office PowerPoint</Application>
  <PresentationFormat>Widescreen</PresentationFormat>
  <Paragraphs>99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Helvetica Neue Medium</vt:lpstr>
      <vt:lpstr>Helvetica Neue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Rachael Dinnage</dc:creator>
  <cp:lastModifiedBy>Rachael Dinnage</cp:lastModifiedBy>
  <cp:revision>59</cp:revision>
  <dcterms:created xsi:type="dcterms:W3CDTF">2019-09-30T10:12:01Z</dcterms:created>
  <dcterms:modified xsi:type="dcterms:W3CDTF">2019-10-03T14:49:40Z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0x01010037D2CA70CA811A4C9F18DA57CEC52A38</vt:lpwstr>
  </property>
</Properties>
</file>