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</p:sldMasterIdLst>
  <p:notesMasterIdLst>
    <p:notesMasterId r:id="rId14"/>
  </p:notesMasterIdLst>
  <p:sldIdLst>
    <p:sldId id="257" r:id="rId6"/>
    <p:sldId id="264" r:id="rId7"/>
    <p:sldId id="265" r:id="rId8"/>
    <p:sldId id="259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72443" autoAdjust="0"/>
  </p:normalViewPr>
  <p:slideViewPr>
    <p:cSldViewPr snapToGrid="0">
      <p:cViewPr varScale="1">
        <p:scale>
          <a:sx n="66" d="100"/>
          <a:sy n="66" d="100"/>
        </p:scale>
        <p:origin x="9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0C3D4-6926-4C99-A37D-BA5EDC3EA041}" type="datetimeFigureOut">
              <a:rPr lang="en-GB" smtClean="0"/>
              <a:t>14/10/2019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5B1C9-16EF-42F4-BA32-2F3DF0AEE8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57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E115-B3D8-BD44-9736-F8569CA3276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0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B1C9-16EF-42F4-BA32-2F3DF0AEE82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36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B1C9-16EF-42F4-BA32-2F3DF0AEE82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71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E115-B3D8-BD44-9736-F8569CA3276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70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B1C9-16EF-42F4-BA32-2F3DF0AEE82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91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B1C9-16EF-42F4-BA32-2F3DF0AEE82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95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5B1C9-16EF-42F4-BA32-2F3DF0AEE82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61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239999"/>
            <a:ext cx="11952000" cy="6144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leagu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514"/>
            <a:ext cx="12192000" cy="626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514"/>
            <a:ext cx="12192000" cy="626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er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514"/>
            <a:ext cx="12192000" cy="626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pprentic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514"/>
            <a:ext cx="12192000" cy="626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velopment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514"/>
            <a:ext cx="12192000" cy="626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239999"/>
            <a:ext cx="11952000" cy="6144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40000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9228667" cy="915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60000"/>
            <a:ext cx="9228667" cy="406717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240000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228667" cy="72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60000"/>
            <a:ext cx="9228667" cy="81914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42952" y="3120001"/>
            <a:ext cx="9228667" cy="3135087"/>
          </a:xfrm>
        </p:spPr>
        <p:txBody>
          <a:bodyPr numCol="2" spcCol="180000"/>
          <a:lstStyle>
            <a:lvl1pPr>
              <a:defRPr sz="1467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53219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9228667" cy="915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60000"/>
            <a:ext cx="9228667" cy="81914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42952" y="3048001"/>
            <a:ext cx="9228667" cy="3135087"/>
          </a:xfrm>
        </p:spPr>
        <p:txBody>
          <a:bodyPr numCol="3" spcCol="180000"/>
          <a:lstStyle>
            <a:lvl1pPr>
              <a:defRPr sz="1467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ff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0000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895" y="1273808"/>
            <a:ext cx="5884721" cy="492582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40000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9228667" cy="915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60000"/>
            <a:ext cx="9228667" cy="406717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ffset Righ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40000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86897" y="2356438"/>
            <a:ext cx="5884721" cy="3821525"/>
          </a:xfrm>
        </p:spPr>
        <p:txBody>
          <a:bodyPr numCol="2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86897" y="1266899"/>
            <a:ext cx="5884721" cy="107929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0000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0000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0572B-1820-438F-B16C-1EDAC355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06" y="1"/>
            <a:ext cx="7617261" cy="3429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BA3B48-1280-4AC2-AEB0-19F3AAB46B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86895" y="3429001"/>
            <a:ext cx="7618271" cy="295063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ueno Roun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1F0B7FE-53FB-4743-9339-6D990F79BB22}"/>
              </a:ext>
            </a:extLst>
          </p:cNvPr>
          <p:cNvSpPr/>
          <p:nvPr userDrawn="1"/>
        </p:nvSpPr>
        <p:spPr>
          <a:xfrm>
            <a:off x="-1625167" y="1317000"/>
            <a:ext cx="4224000" cy="422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GB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leagu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514"/>
            <a:ext cx="12192000" cy="626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514"/>
            <a:ext cx="12192000" cy="626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er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514"/>
            <a:ext cx="12192000" cy="626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pprentic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514"/>
            <a:ext cx="12192000" cy="626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velopment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514"/>
            <a:ext cx="12192000" cy="6266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240000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228667" cy="72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60000"/>
            <a:ext cx="9228667" cy="81914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42952" y="3120001"/>
            <a:ext cx="9228667" cy="3135087"/>
          </a:xfrm>
        </p:spPr>
        <p:txBody>
          <a:bodyPr numCol="2" spcCol="180000"/>
          <a:lstStyle>
            <a:lvl1pPr>
              <a:defRPr sz="1467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53219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9228667" cy="915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60000"/>
            <a:ext cx="9228667" cy="81914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42952" y="3048001"/>
            <a:ext cx="9228667" cy="3135087"/>
          </a:xfrm>
        </p:spPr>
        <p:txBody>
          <a:bodyPr numCol="3" spcCol="180000"/>
          <a:lstStyle>
            <a:lvl1pPr>
              <a:defRPr sz="1467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ff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0000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895" y="1273808"/>
            <a:ext cx="5884721" cy="492582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ffset Righ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40000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86897" y="2356438"/>
            <a:ext cx="5884721" cy="3821525"/>
          </a:xfrm>
        </p:spPr>
        <p:txBody>
          <a:bodyPr numCol="2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86897" y="1266899"/>
            <a:ext cx="5884721" cy="107929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0000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0000"/>
            <a:ext cx="11948160" cy="6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16" y="4732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0572B-1820-438F-B16C-1EDAC355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06" y="1"/>
            <a:ext cx="7617261" cy="3429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BA3B48-1280-4AC2-AEB0-19F3AAB46B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86895" y="3429001"/>
            <a:ext cx="7618271" cy="295063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ueno Roun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1F0B7FE-53FB-4743-9339-6D990F79BB22}"/>
              </a:ext>
            </a:extLst>
          </p:cNvPr>
          <p:cNvSpPr/>
          <p:nvPr userDrawn="1"/>
        </p:nvSpPr>
        <p:spPr>
          <a:xfrm>
            <a:off x="-1625167" y="1317000"/>
            <a:ext cx="4224000" cy="422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7"/>
            <a:endParaRPr lang="en-GB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9228667" cy="9154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9228667" cy="4067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c"/>
          <p:cNvSpPr txBox="1"/>
          <p:nvPr userDrawn="1"/>
        </p:nvSpPr>
        <p:spPr>
          <a:xfrm>
            <a:off x="0" y="6431280"/>
            <a:ext cx="12192000" cy="2666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914317"/>
            <a:endParaRPr lang="en-GB" sz="1133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ts val="4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+mn-lt"/>
          <a:ea typeface="Trueno RoundBd" charset="0"/>
          <a:cs typeface="Trueno RoundBd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867"/>
        </a:spcAft>
        <a:buFont typeface="Arial" panose="020B0604020202020204" pitchFamily="34" charset="0"/>
        <a:buNone/>
        <a:defRPr sz="1867" b="0" i="0" kern="1200">
          <a:solidFill>
            <a:schemeClr val="accent4"/>
          </a:solidFill>
          <a:latin typeface="+mn-lt"/>
          <a:ea typeface="Trueno Round" charset="0"/>
          <a:cs typeface="Trueno Round" charset="0"/>
        </a:defRPr>
      </a:lvl1pPr>
      <a:lvl2pPr marL="10584" indent="0" algn="l" defTabSz="914377" rtl="0" eaLnBrk="1" latinLnBrk="0" hangingPunct="1">
        <a:lnSpc>
          <a:spcPct val="100000"/>
        </a:lnSpc>
        <a:spcBef>
          <a:spcPts val="0"/>
        </a:spcBef>
        <a:spcAft>
          <a:spcPts val="1467"/>
        </a:spcAft>
        <a:buFont typeface="Arial" panose="020B0604020202020204" pitchFamily="34" charset="0"/>
        <a:buNone/>
        <a:tabLst/>
        <a:defRPr sz="1467" kern="1200">
          <a:solidFill>
            <a:schemeClr val="accent4"/>
          </a:solidFill>
          <a:latin typeface="+mn-lt"/>
          <a:ea typeface="+mn-ea"/>
          <a:cs typeface="+mn-cs"/>
        </a:defRPr>
      </a:lvl2pPr>
      <a:lvl3pPr marL="237061" indent="-226478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Tx/>
        <a:buChar char="●"/>
        <a:tabLst/>
        <a:defRPr sz="1467" kern="1200">
          <a:solidFill>
            <a:schemeClr val="accent4"/>
          </a:solidFill>
          <a:latin typeface="+mn-lt"/>
          <a:ea typeface="+mn-ea"/>
          <a:cs typeface="+mn-cs"/>
        </a:defRPr>
      </a:lvl3pPr>
      <a:lvl4pPr marL="476239" indent="-239178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Tx/>
        <a:buChar char="‒"/>
        <a:tabLst/>
        <a:defRPr sz="1467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584" indent="0" algn="l" defTabSz="914377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 panose="020B0604020202020204" pitchFamily="34" charset="0"/>
        <a:buNone/>
        <a:tabLst/>
        <a:defRPr sz="1467" i="1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51">
          <p15:clr>
            <a:srgbClr val="F26B43"/>
          </p15:clr>
        </p15:guide>
        <p15:guide id="4" orient="horz" pos="1044">
          <p15:clr>
            <a:srgbClr val="F26B43"/>
          </p15:clr>
        </p15:guide>
        <p15:guide id="5" pos="5530">
          <p15:clr>
            <a:srgbClr val="F26B43"/>
          </p15:clr>
        </p15:guide>
        <p15:guide id="6" orient="horz" pos="228">
          <p15:clr>
            <a:srgbClr val="F26B43"/>
          </p15:clr>
        </p15:guide>
        <p15:guide id="7" orient="horz" pos="3014">
          <p15:clr>
            <a:srgbClr val="F26B43"/>
          </p15:clr>
        </p15:guide>
        <p15:guide id="8" orient="horz" pos="626">
          <p15:clr>
            <a:srgbClr val="F26B43"/>
          </p15:clr>
        </p15:guide>
        <p15:guide id="9" pos="471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9228667" cy="9154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9228667" cy="4067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c"/>
          <p:cNvSpPr txBox="1"/>
          <p:nvPr userDrawn="1"/>
        </p:nvSpPr>
        <p:spPr>
          <a:xfrm>
            <a:off x="0" y="6431280"/>
            <a:ext cx="12192000" cy="2666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914317"/>
            <a:endParaRPr lang="en-GB" sz="1133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1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ts val="4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+mn-lt"/>
          <a:ea typeface="Trueno RoundBd" charset="0"/>
          <a:cs typeface="Trueno RoundBd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867"/>
        </a:spcAft>
        <a:buFont typeface="Arial" panose="020B0604020202020204" pitchFamily="34" charset="0"/>
        <a:buNone/>
        <a:defRPr sz="1867" b="0" i="0" kern="1200">
          <a:solidFill>
            <a:schemeClr val="accent4"/>
          </a:solidFill>
          <a:latin typeface="+mn-lt"/>
          <a:ea typeface="Trueno Round" charset="0"/>
          <a:cs typeface="Trueno Round" charset="0"/>
        </a:defRPr>
      </a:lvl1pPr>
      <a:lvl2pPr marL="10584" indent="0" algn="l" defTabSz="914377" rtl="0" eaLnBrk="1" latinLnBrk="0" hangingPunct="1">
        <a:lnSpc>
          <a:spcPct val="100000"/>
        </a:lnSpc>
        <a:spcBef>
          <a:spcPts val="0"/>
        </a:spcBef>
        <a:spcAft>
          <a:spcPts val="1467"/>
        </a:spcAft>
        <a:buFont typeface="Arial" panose="020B0604020202020204" pitchFamily="34" charset="0"/>
        <a:buNone/>
        <a:tabLst/>
        <a:defRPr sz="1467" kern="1200">
          <a:solidFill>
            <a:schemeClr val="accent4"/>
          </a:solidFill>
          <a:latin typeface="+mn-lt"/>
          <a:ea typeface="+mn-ea"/>
          <a:cs typeface="+mn-cs"/>
        </a:defRPr>
      </a:lvl2pPr>
      <a:lvl3pPr marL="237061" indent="-226478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Tx/>
        <a:buChar char="●"/>
        <a:tabLst/>
        <a:defRPr sz="1467" kern="1200">
          <a:solidFill>
            <a:schemeClr val="accent4"/>
          </a:solidFill>
          <a:latin typeface="+mn-lt"/>
          <a:ea typeface="+mn-ea"/>
          <a:cs typeface="+mn-cs"/>
        </a:defRPr>
      </a:lvl3pPr>
      <a:lvl4pPr marL="476239" indent="-239178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Tx/>
        <a:buChar char="‒"/>
        <a:tabLst/>
        <a:defRPr sz="1467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584" indent="0" algn="l" defTabSz="914377" rtl="0" eaLnBrk="1" latinLnBrk="0" hangingPunct="1">
        <a:lnSpc>
          <a:spcPct val="100000"/>
        </a:lnSpc>
        <a:spcBef>
          <a:spcPts val="1467"/>
        </a:spcBef>
        <a:spcAft>
          <a:spcPts val="0"/>
        </a:spcAft>
        <a:buFont typeface="Arial" panose="020B0604020202020204" pitchFamily="34" charset="0"/>
        <a:buNone/>
        <a:tabLst/>
        <a:defRPr sz="1467" i="1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51">
          <p15:clr>
            <a:srgbClr val="F26B43"/>
          </p15:clr>
        </p15:guide>
        <p15:guide id="4" orient="horz" pos="1044">
          <p15:clr>
            <a:srgbClr val="F26B43"/>
          </p15:clr>
        </p15:guide>
        <p15:guide id="5" pos="5530">
          <p15:clr>
            <a:srgbClr val="F26B43"/>
          </p15:clr>
        </p15:guide>
        <p15:guide id="6" orient="horz" pos="228">
          <p15:clr>
            <a:srgbClr val="F26B43"/>
          </p15:clr>
        </p15:guide>
        <p15:guide id="7" orient="horz" pos="3014">
          <p15:clr>
            <a:srgbClr val="F26B43"/>
          </p15:clr>
        </p15:guide>
        <p15:guide id="8" orient="horz" pos="626">
          <p15:clr>
            <a:srgbClr val="F26B43"/>
          </p15:clr>
        </p15:guide>
        <p15:guide id="9" pos="47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s.Clarke@homegroup.org.uk" TargetMode="External"/><Relationship Id="rId2" Type="http://schemas.openxmlformats.org/officeDocument/2006/relationships/hyperlink" Target="https://www.homegroup.org.uk/Corporate/Care-and-Support-Partners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299123" y="1845994"/>
            <a:ext cx="5677734" cy="56216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0" rIns="0" bIns="912000" rtlCol="0" anchor="ctr" anchorCtr="0"/>
          <a:lstStyle/>
          <a:p>
            <a:pPr defTabSz="914317">
              <a:lnSpc>
                <a:spcPts val="4267"/>
              </a:lnSpc>
            </a:pPr>
            <a:endParaRPr lang="en-US" sz="9600" dirty="0" smtClean="0"/>
          </a:p>
          <a:p>
            <a:pPr defTabSz="914317">
              <a:lnSpc>
                <a:spcPts val="4267"/>
              </a:lnSpc>
            </a:pPr>
            <a:endParaRPr lang="en-US" sz="9600" dirty="0"/>
          </a:p>
          <a:p>
            <a:pPr defTabSz="914317">
              <a:lnSpc>
                <a:spcPts val="4267"/>
              </a:lnSpc>
            </a:pPr>
            <a:r>
              <a:rPr lang="en-US" sz="4000" dirty="0" smtClean="0"/>
              <a:t>A Supported Journey back in to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9412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National Housing Association &amp; Registered Charity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Mix of health, social care and housing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Mental Health, Learning Disability &amp; Reablement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10,000 new homes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Homes England Strategic Partner</a:t>
            </a:r>
          </a:p>
        </p:txBody>
      </p:sp>
    </p:spTree>
    <p:extLst>
      <p:ext uri="{BB962C8B-B14F-4D97-AF65-F5344CB8AC3E}">
        <p14:creationId xmlns:p14="http://schemas.microsoft.com/office/powerpoint/2010/main" val="6491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Central Clinical Team</a:t>
            </a:r>
          </a:p>
          <a:p>
            <a:pPr marL="579961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Clinical Governance</a:t>
            </a:r>
          </a:p>
          <a:p>
            <a:pPr marL="579961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Clinical Practice</a:t>
            </a:r>
          </a:p>
          <a:p>
            <a:pPr marL="579961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Implementation Team</a:t>
            </a:r>
          </a:p>
          <a:p>
            <a:pPr lvl="2" indent="0">
              <a:buNone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Clinical staff directly employed by services</a:t>
            </a:r>
          </a:p>
          <a:p>
            <a:pPr marL="579961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Psychologists</a:t>
            </a:r>
          </a:p>
          <a:p>
            <a:pPr marL="579961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Occupational Therapists</a:t>
            </a:r>
          </a:p>
          <a:p>
            <a:pPr marL="579961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Positive Behaviour Support Leads</a:t>
            </a:r>
          </a:p>
          <a:p>
            <a:pPr marL="579961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Nurses</a:t>
            </a:r>
          </a:p>
          <a:p>
            <a:pPr marL="579961" lvl="2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211682" y="3657600"/>
            <a:ext cx="4636327" cy="256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smtClean="0"/>
              <a:t>“</a:t>
            </a:r>
            <a:r>
              <a:rPr lang="en-US" sz="1600" dirty="0"/>
              <a:t>People were supported to achieve </a:t>
            </a:r>
            <a:r>
              <a:rPr lang="en-US" sz="1600" dirty="0" smtClean="0"/>
              <a:t>their goals</a:t>
            </a:r>
            <a:r>
              <a:rPr lang="en-US" sz="1600" dirty="0"/>
              <a:t>, through excellent </a:t>
            </a:r>
            <a:r>
              <a:rPr lang="en-US" sz="1600" dirty="0" smtClean="0"/>
              <a:t>person centered care. Positive </a:t>
            </a:r>
            <a:r>
              <a:rPr lang="en-US" sz="1600" dirty="0"/>
              <a:t>risk taking was </a:t>
            </a:r>
            <a:r>
              <a:rPr lang="en-US" sz="1600" dirty="0" smtClean="0"/>
              <a:t>encouraged throughout </a:t>
            </a:r>
            <a:r>
              <a:rPr lang="en-US" sz="1600" dirty="0"/>
              <a:t>the service, balancing </a:t>
            </a:r>
            <a:r>
              <a:rPr lang="en-US" sz="1600" dirty="0" smtClean="0"/>
              <a:t>the potential </a:t>
            </a:r>
            <a:r>
              <a:rPr lang="en-US" sz="1600" dirty="0"/>
              <a:t>benefits and risks of </a:t>
            </a:r>
            <a:r>
              <a:rPr lang="en-US" sz="1600" dirty="0" smtClean="0"/>
              <a:t>choosing particular </a:t>
            </a:r>
            <a:r>
              <a:rPr lang="en-US" sz="1600" dirty="0"/>
              <a:t>actions over others; </a:t>
            </a:r>
            <a:r>
              <a:rPr lang="en-US" sz="1600" dirty="0" smtClean="0"/>
              <a:t>allowing people </a:t>
            </a:r>
            <a:r>
              <a:rPr lang="en-US" sz="1600" dirty="0"/>
              <a:t>to reach their full potential </a:t>
            </a:r>
            <a:r>
              <a:rPr lang="en-US" sz="1600" dirty="0" smtClean="0"/>
              <a:t>through </a:t>
            </a:r>
            <a:r>
              <a:rPr lang="en-GB" sz="1600" dirty="0" smtClean="0"/>
              <a:t>greater independence.”</a:t>
            </a:r>
          </a:p>
          <a:p>
            <a:pPr algn="just"/>
            <a:r>
              <a:rPr lang="en-GB" sz="1600" dirty="0" smtClean="0"/>
              <a:t>CQC Inspector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647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-304034"/>
            <a:ext cx="7387153" cy="73871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33" y="262256"/>
            <a:ext cx="3547200" cy="1134745"/>
          </a:xfrm>
        </p:spPr>
        <p:txBody>
          <a:bodyPr/>
          <a:lstStyle/>
          <a:p>
            <a:r>
              <a:rPr lang="en-US" dirty="0" smtClean="0"/>
              <a:t>LIFE </a:t>
            </a:r>
            <a:r>
              <a:rPr lang="en-US" sz="3200" dirty="0" smtClean="0"/>
              <a:t>Living Independently, Feeling Enabled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6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Design Philosophy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PropCo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Refurbish Assets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991" y="3853543"/>
            <a:ext cx="3578266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491" y="3853543"/>
            <a:ext cx="3735978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417" y="1635489"/>
            <a:ext cx="3801292" cy="212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5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235" y="687796"/>
            <a:ext cx="9228667" cy="915489"/>
          </a:xfrm>
        </p:spPr>
        <p:txBody>
          <a:bodyPr/>
          <a:lstStyle/>
          <a:p>
            <a:r>
              <a:rPr lang="en-GB" dirty="0" smtClean="0"/>
              <a:t>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Gateshead Innovation Village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Northumbria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Gainford House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39" y="1946366"/>
            <a:ext cx="6173289" cy="41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Kent PBS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Suffolk Urgent Respite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Kingston House, Hull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Gainford House, Hartlepool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9" y="1964332"/>
            <a:ext cx="6622868" cy="41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/>
              <a:t>To find out more about </a:t>
            </a:r>
            <a:r>
              <a:rPr lang="en-US" sz="2400" dirty="0" smtClean="0"/>
              <a:t>our new </a:t>
            </a:r>
            <a:r>
              <a:rPr lang="en-US" sz="2400" dirty="0"/>
              <a:t>models of care </a:t>
            </a:r>
            <a:r>
              <a:rPr lang="en-US" sz="2400" dirty="0" smtClean="0"/>
              <a:t>services contact:</a:t>
            </a:r>
            <a:endParaRPr lang="en-GB" sz="2400" dirty="0" smtClean="0"/>
          </a:p>
          <a:p>
            <a:pPr algn="ctr"/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www.homegroup.org.uk/Corporate/Care-and-Support-Partners</a:t>
            </a:r>
            <a:endParaRPr lang="en-GB" sz="2400" dirty="0" smtClean="0"/>
          </a:p>
          <a:p>
            <a:pPr algn="ctr"/>
            <a:r>
              <a:rPr lang="en-GB" sz="2400" dirty="0" smtClean="0"/>
              <a:t>or</a:t>
            </a:r>
          </a:p>
          <a:p>
            <a:pPr algn="ctr"/>
            <a:r>
              <a:rPr lang="en-GB" sz="2400" dirty="0" smtClean="0">
                <a:hlinkClick r:id="rId3"/>
              </a:rPr>
              <a:t>francis.Clarke@homegroup.org.uk</a:t>
            </a:r>
            <a:endParaRPr lang="en-GB" sz="24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me group theme">
  <a:themeElements>
    <a:clrScheme name="home group colours">
      <a:dk1>
        <a:srgbClr val="000000"/>
      </a:dk1>
      <a:lt1>
        <a:srgbClr val="FFFFFF"/>
      </a:lt1>
      <a:dk2>
        <a:srgbClr val="00828D"/>
      </a:dk2>
      <a:lt2>
        <a:srgbClr val="FFFFFF"/>
      </a:lt2>
      <a:accent1>
        <a:srgbClr val="00828D"/>
      </a:accent1>
      <a:accent2>
        <a:srgbClr val="74C044"/>
      </a:accent2>
      <a:accent3>
        <a:srgbClr val="FFC213"/>
      </a:accent3>
      <a:accent4>
        <a:srgbClr val="4F4E56"/>
      </a:accent4>
      <a:accent5>
        <a:srgbClr val="CBC9C7"/>
      </a:accent5>
      <a:accent6>
        <a:srgbClr val="F2F3F2"/>
      </a:accent6>
      <a:hlink>
        <a:srgbClr val="00828D"/>
      </a:hlink>
      <a:folHlink>
        <a:srgbClr val="74C044"/>
      </a:folHlink>
    </a:clrScheme>
    <a:fontScheme name="home group fonts">
      <a:majorFont>
        <a:latin typeface="Trueno"/>
        <a:ea typeface=""/>
        <a:cs typeface=""/>
      </a:majorFont>
      <a:minorFont>
        <a:latin typeface="Truen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" id="{BB12C241-28F1-44FA-9CCE-B3E903A12A1C}" vid="{BF6DF3FF-A9CD-43B2-B5AA-65A57E76F359}"/>
    </a:ext>
  </a:extLst>
</a:theme>
</file>

<file path=ppt/theme/theme2.xml><?xml version="1.0" encoding="utf-8"?>
<a:theme xmlns:a="http://schemas.openxmlformats.org/drawingml/2006/main" name="2_home group theme">
  <a:themeElements>
    <a:clrScheme name="home group colours">
      <a:dk1>
        <a:srgbClr val="000000"/>
      </a:dk1>
      <a:lt1>
        <a:srgbClr val="FFFFFF"/>
      </a:lt1>
      <a:dk2>
        <a:srgbClr val="00828D"/>
      </a:dk2>
      <a:lt2>
        <a:srgbClr val="FFFFFF"/>
      </a:lt2>
      <a:accent1>
        <a:srgbClr val="00828D"/>
      </a:accent1>
      <a:accent2>
        <a:srgbClr val="74C044"/>
      </a:accent2>
      <a:accent3>
        <a:srgbClr val="FFC213"/>
      </a:accent3>
      <a:accent4>
        <a:srgbClr val="4F4E56"/>
      </a:accent4>
      <a:accent5>
        <a:srgbClr val="CBC9C7"/>
      </a:accent5>
      <a:accent6>
        <a:srgbClr val="F2F3F2"/>
      </a:accent6>
      <a:hlink>
        <a:srgbClr val="00828D"/>
      </a:hlink>
      <a:folHlink>
        <a:srgbClr val="74C044"/>
      </a:folHlink>
    </a:clrScheme>
    <a:fontScheme name="home group fonts">
      <a:majorFont>
        <a:latin typeface="Trueno"/>
        <a:ea typeface=""/>
        <a:cs typeface=""/>
      </a:majorFont>
      <a:minorFont>
        <a:latin typeface="Truen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" id="{BB12C241-28F1-44FA-9CCE-B3E903A12A1C}" vid="{BF6DF3FF-A9CD-43B2-B5AA-65A57E76F3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0" ma:contentTypeDescription="Create a new document." ma:contentTypeScope="" ma:versionID="eb77b47be9ce329ef3243f76179df2e3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ce6cdf38a8f1a12195fb6d39bc502dfe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203447-35C7-4A51-BA39-D5AEE5295CB9}"/>
</file>

<file path=customXml/itemProps2.xml><?xml version="1.0" encoding="utf-8"?>
<ds:datastoreItem xmlns:ds="http://schemas.openxmlformats.org/officeDocument/2006/customXml" ds:itemID="{E980FA1D-377A-4D01-89CD-5BB251D65A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1BFE96-7D48-4FFB-9FA9-25CFE06B443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179</Words>
  <Application>Microsoft Office PowerPoint</Application>
  <PresentationFormat>Widescreen</PresentationFormat>
  <Paragraphs>50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</vt:lpstr>
      <vt:lpstr>Calibri</vt:lpstr>
      <vt:lpstr>Trueno</vt:lpstr>
      <vt:lpstr>Trueno Round</vt:lpstr>
      <vt:lpstr>Trueno RoundBd</vt:lpstr>
      <vt:lpstr>home group theme</vt:lpstr>
      <vt:lpstr>2_home group theme</vt:lpstr>
      <vt:lpstr>PowerPoint Presentation</vt:lpstr>
      <vt:lpstr>Home Group</vt:lpstr>
      <vt:lpstr>Clinical Team</vt:lpstr>
      <vt:lpstr>LIFE Living Independently, Feeling Enabled</vt:lpstr>
      <vt:lpstr>Property</vt:lpstr>
      <vt:lpstr>Technology</vt:lpstr>
      <vt:lpstr>Case Studies</vt:lpstr>
      <vt:lpstr>Thank you</vt:lpstr>
    </vt:vector>
  </TitlesOfParts>
  <Company>Home Group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Mace, Jenny</dc:creator>
  <cp:lastModifiedBy>Clarke, Francis</cp:lastModifiedBy>
  <cp:revision>46</cp:revision>
  <dcterms:created xsi:type="dcterms:W3CDTF">2019-09-17T10:12:14Z</dcterms:created>
  <dcterms:modified xsi:type="dcterms:W3CDTF">2019-10-14T13:34:04Z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b7c645-320e-4e58-9ae3-faea5b6cf005_Enabled">
    <vt:lpwstr>true</vt:lpwstr>
  </property>
  <property fmtid="{D5CDD505-2E9C-101B-9397-08002B2CF9AE}" pid="3" name="MSIP_Label_97b7c645-320e-4e58-9ae3-faea5b6cf005_SetDate">
    <vt:lpwstr>2019-10-09T14:46:33Z</vt:lpwstr>
  </property>
  <property fmtid="{D5CDD505-2E9C-101B-9397-08002B2CF9AE}" pid="4" name="MSIP_Label_97b7c645-320e-4e58-9ae3-faea5b6cf005_Method">
    <vt:lpwstr>Privileged</vt:lpwstr>
  </property>
  <property fmtid="{D5CDD505-2E9C-101B-9397-08002B2CF9AE}" pid="5" name="MSIP_Label_97b7c645-320e-4e58-9ae3-faea5b6cf005_Name">
    <vt:lpwstr>OFFICIAL (NOT MARKED)</vt:lpwstr>
  </property>
  <property fmtid="{D5CDD505-2E9C-101B-9397-08002B2CF9AE}" pid="6" name="MSIP_Label_97b7c645-320e-4e58-9ae3-faea5b6cf005_SiteId">
    <vt:lpwstr>57c72ce6-9c62-4343-8935-5800b1f710ae</vt:lpwstr>
  </property>
  <property fmtid="{D5CDD505-2E9C-101B-9397-08002B2CF9AE}" pid="7" name="MSIP_Label_97b7c645-320e-4e58-9ae3-faea5b6cf005_ActionId">
    <vt:lpwstr>7502fdf3-b6e4-4920-a29f-0000e87afa6f</vt:lpwstr>
  </property>
  <property fmtid="{D5CDD505-2E9C-101B-9397-08002B2CF9AE}" pid="8" name="ContentTypeId">
    <vt:lpwstr>0x01010037D2CA70CA811A4C9F18DA57CEC52A38</vt:lpwstr>
  </property>
</Properties>
</file>