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</p:sldMasterIdLst>
  <p:notesMasterIdLst>
    <p:notesMasterId r:id="rId22"/>
  </p:notesMasterIdLst>
  <p:handoutMasterIdLst>
    <p:handoutMasterId r:id="rId23"/>
  </p:handoutMasterIdLst>
  <p:sldIdLst>
    <p:sldId id="258" r:id="rId7"/>
    <p:sldId id="265" r:id="rId8"/>
    <p:sldId id="270" r:id="rId9"/>
    <p:sldId id="305" r:id="rId10"/>
    <p:sldId id="264" r:id="rId11"/>
    <p:sldId id="275" r:id="rId12"/>
    <p:sldId id="444" r:id="rId13"/>
    <p:sldId id="471" r:id="rId14"/>
    <p:sldId id="435" r:id="rId15"/>
    <p:sldId id="548" r:id="rId16"/>
    <p:sldId id="525" r:id="rId17"/>
    <p:sldId id="546" r:id="rId18"/>
    <p:sldId id="526" r:id="rId19"/>
    <p:sldId id="547" r:id="rId20"/>
    <p:sldId id="273" r:id="rId21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BC"/>
    <a:srgbClr val="84B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150" autoAdjust="0"/>
  </p:normalViewPr>
  <p:slideViewPr>
    <p:cSldViewPr>
      <p:cViewPr varScale="1">
        <p:scale>
          <a:sx n="61" d="100"/>
          <a:sy n="61" d="100"/>
        </p:scale>
        <p:origin x="18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32" y="-80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29B1A-B0D8-49AE-BD0E-4743C95B1983}" type="datetimeFigureOut">
              <a:rPr lang="en-GB" smtClean="0"/>
              <a:t>05/07/2019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F73D7-8F63-4B59-A5CA-E861E031D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250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ED432-AC97-4CCB-9005-B29F0DFF732C}" type="datetimeFigureOut">
              <a:rPr lang="en-GB" smtClean="0"/>
              <a:t>05/07/2019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60271-7323-4201-B4D0-D84375D096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431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60271-7323-4201-B4D0-D84375D0960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342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9925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459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39823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60271-7323-4201-B4D0-D84375D0960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131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60271-7323-4201-B4D0-D84375D0960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035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60271-7323-4201-B4D0-D84375D0960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358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60271-7323-4201-B4D0-D84375D0960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911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60271-7323-4201-B4D0-D84375D0960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474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Already doing good things….opportunity t make flagship</a:t>
            </a:r>
            <a:r>
              <a:rPr lang="en-GB" baseline="0" dirty="0"/>
              <a:t> programme in the  corporate plan</a:t>
            </a:r>
          </a:p>
          <a:p>
            <a:endParaRPr lang="en-GB" baseline="0" dirty="0"/>
          </a:p>
          <a:p>
            <a:r>
              <a:rPr lang="en-GB" baseline="0" dirty="0"/>
              <a:t>Scope of the work - rest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923150-3BF3-429C-84FC-F64ACEDBE7B0}" type="slidenum">
              <a:rPr lang="en-GB" altLang="en-US" smtClean="0"/>
              <a:pPr>
                <a:defRPr/>
              </a:pPr>
              <a:t>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006584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Due to open in Spring</a:t>
            </a:r>
            <a:r>
              <a:rPr lang="en-GB" baseline="0" dirty="0"/>
              <a:t> 2018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923150-3BF3-429C-84FC-F64ACEDBE7B0}" type="slidenum">
              <a:rPr lang="en-GB" altLang="en-US" smtClean="0"/>
              <a:pPr>
                <a:defRPr/>
              </a:pPr>
              <a:t>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8891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Due to open in Spring</a:t>
            </a:r>
            <a:r>
              <a:rPr lang="en-GB" baseline="0" dirty="0"/>
              <a:t> 2018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923150-3BF3-429C-84FC-F64ACEDBE7B0}" type="slidenum">
              <a:rPr lang="en-GB" altLang="en-US" smtClean="0"/>
              <a:pPr>
                <a:defRPr/>
              </a:pPr>
              <a:t>10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17993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6795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8227-94C3-4992-AA35-BB97D3A0D187}" type="datetimeFigureOut">
              <a:rPr lang="en-GB" smtClean="0"/>
              <a:t>05/07/2019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0C39-D0FE-4F68-8E94-3AA67359F8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061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8227-94C3-4992-AA35-BB97D3A0D187}" type="datetimeFigureOut">
              <a:rPr lang="en-GB" smtClean="0"/>
              <a:t>05/07/2019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0C39-D0FE-4F68-8E94-3AA67359F8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432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8227-94C3-4992-AA35-BB97D3A0D187}" type="datetimeFigureOut">
              <a:rPr lang="en-GB" smtClean="0"/>
              <a:t>05/07/2019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0C39-D0FE-4F68-8E94-3AA67359F8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664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01235-E914-44CD-8FEF-08546798A65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20686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3755D-47D8-45F7-AA2D-D98334405427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07209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6CFC0-849F-445A-8484-13F0C9353094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86788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9821B-0029-48F7-AD23-543D2B67BBE2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231972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F525D-2202-4F6E-ACA8-B4BDA17F443A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72123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DEBD7-89CA-48CB-9AEC-D76D1ACC6941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62324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AB93F-EEBC-43FA-BD0E-CFDEF0417FC0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41422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2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987BC-682E-44E0-ABA6-84BFA11EBC46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29631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8227-94C3-4992-AA35-BB97D3A0D187}" type="datetimeFigureOut">
              <a:rPr lang="en-GB" smtClean="0"/>
              <a:t>05/07/2019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0C39-D0FE-4F68-8E94-3AA67359F8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1507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65824-1C78-4636-AB79-BBF00EAC67A6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165542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6F811-F4C7-47F8-B422-5BEB7B614980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766998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2D310-357D-46CC-B18D-0FCCE0205D46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675776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76F88-3819-474A-920D-7BCF9E84BA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60DDC6-56CC-4750-94E1-56C171B559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D91B5-D172-4334-A9CD-582D31D7F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CF53B-5D55-46CB-9858-5CDF36D4D16B}" type="datetimeFigureOut">
              <a:rPr lang="en-GB" smtClean="0"/>
              <a:t>05/07/2019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195B8-D136-4ADA-AC25-C2543356F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10871-F287-45E0-ABCC-B606D39E3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04171-ABFC-481A-BEBC-A2A4DFC3D2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7241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50C24-66A8-4EC1-B45A-20AE7AA59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275E0-B42F-4424-97D8-3C7D7C2DF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992409-76DE-4E0F-9B02-E8F583FD0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CF53B-5D55-46CB-9858-5CDF36D4D16B}" type="datetimeFigureOut">
              <a:rPr lang="en-GB" smtClean="0"/>
              <a:t>05/07/2019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20C43-D3AC-4053-B637-57F90193C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75079-92D3-47A1-B5A7-8801564E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04171-ABFC-481A-BEBC-A2A4DFC3D2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6334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61C2B-D9B7-41FD-A851-8AB11981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D8EADE-19E4-4314-8FF6-7BE093CE2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F6A86-371F-48D8-B4A6-F04C53E53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CF53B-5D55-46CB-9858-5CDF36D4D16B}" type="datetimeFigureOut">
              <a:rPr lang="en-GB" smtClean="0"/>
              <a:t>05/07/2019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D08CE-8019-4B39-89E2-BBFB058AE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26D50-7505-43FA-9DCE-EBA05306A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04171-ABFC-481A-BEBC-A2A4DFC3D2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8710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3F916-95F5-46F2-8B5E-276CA6DEA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3853E-F111-4224-9F4F-D535823337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0F85B0-D152-4DCF-A26D-6D68AA7D5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E44D5F-76D8-45D5-BC7D-0F7EC9FAE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CF53B-5D55-46CB-9858-5CDF36D4D16B}" type="datetimeFigureOut">
              <a:rPr lang="en-GB" smtClean="0"/>
              <a:t>05/07/2019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3A8E49-6A02-4737-94F2-5700E9611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CA2DE6-BEC5-4744-AFD9-5FBD93B7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04171-ABFC-481A-BEBC-A2A4DFC3D2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2746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B8376-95D7-4F46-B835-332CCA9BA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1617D1-A6D5-4393-B32F-AC445909C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BBDC7B-EC6D-4FB7-9248-8BA21A4BE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732122-0CC7-4D5F-A0AE-9A591CE772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97043A-93C0-4BE7-9AD0-73D89011A1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32117A-382C-4475-8D56-E392A568A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CF53B-5D55-46CB-9858-5CDF36D4D16B}" type="datetimeFigureOut">
              <a:rPr lang="en-GB" smtClean="0"/>
              <a:t>05/07/2019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C4D04B-02B1-4924-9F84-6D6A08026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D37D0-C5C1-4C5C-834B-85D67A119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04171-ABFC-481A-BEBC-A2A4DFC3D2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7551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E1E21-29A3-4071-90D1-13966C3FE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59E950-A16F-4266-A3B1-32222102B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CF53B-5D55-46CB-9858-5CDF36D4D16B}" type="datetimeFigureOut">
              <a:rPr lang="en-GB" smtClean="0"/>
              <a:t>05/07/2019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9B02F0-947A-442A-9F0B-84A306D13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12414C-E00A-41B4-B0CF-913FB072C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04171-ABFC-481A-BEBC-A2A4DFC3D2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4304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39F0C7-1FE3-4298-9A96-4149D1003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CF53B-5D55-46CB-9858-5CDF36D4D16B}" type="datetimeFigureOut">
              <a:rPr lang="en-GB" smtClean="0"/>
              <a:t>05/07/2019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9E7FB5-DC79-41DA-8DE9-6CA6F2E24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2CE569-2CB5-4CF7-B84E-4633978A3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04171-ABFC-481A-BEBC-A2A4DFC3D2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074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8227-94C3-4992-AA35-BB97D3A0D187}" type="datetimeFigureOut">
              <a:rPr lang="en-GB" smtClean="0"/>
              <a:t>05/07/2019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0C39-D0FE-4F68-8E94-3AA67359F8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8939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67887-60F9-4A97-9857-5C355A1F8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E1781-0F8E-4AAE-894A-307F0D3B4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34CEB8-CCB9-4692-B714-2F8A08284B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4954C0-73DD-4689-B482-DA221A175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CF53B-5D55-46CB-9858-5CDF36D4D16B}" type="datetimeFigureOut">
              <a:rPr lang="en-GB" smtClean="0"/>
              <a:t>05/07/2019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E15F0F-E393-4269-9189-C03B3EA4D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48096A-EE62-4FA3-937E-C57172119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04171-ABFC-481A-BEBC-A2A4DFC3D2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6854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4B086-EF20-4FDE-8E18-BF9DC3615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5BE526-0767-426B-9569-1EE08BD012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0F011D-42D6-491F-9053-24C477A7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9DE77A-41B0-4A04-958F-BE0B069F6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CF53B-5D55-46CB-9858-5CDF36D4D16B}" type="datetimeFigureOut">
              <a:rPr lang="en-GB" smtClean="0"/>
              <a:t>05/07/2019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A71BB4-F653-40CC-A89C-DCA713500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37E6E5-B628-4276-B44D-72E73DFAD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04171-ABFC-481A-BEBC-A2A4DFC3D2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0198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14407-1542-4443-9143-73FE74E18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65D367-613C-42BE-97BE-94196404BC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5CC0B-3855-4B5A-9DC0-D7487FC3D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CF53B-5D55-46CB-9858-5CDF36D4D16B}" type="datetimeFigureOut">
              <a:rPr lang="en-GB" smtClean="0"/>
              <a:t>05/07/2019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D4F93-D90C-4090-A184-52D9B63D0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19CD2-0E95-4EA3-A8F8-E7AF01D9D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04171-ABFC-481A-BEBC-A2A4DFC3D2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6189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3A9E17-36DD-4DEE-BA3B-A8668C7321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1CD421-8B21-43A7-A8C8-E77F4AF313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C7510-EDEA-4E8E-BB64-0A78A0C6C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CF53B-5D55-46CB-9858-5CDF36D4D16B}" type="datetimeFigureOut">
              <a:rPr lang="en-GB" smtClean="0"/>
              <a:t>05/07/2019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710FB-654C-4FA0-98FD-98E75B0E3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D066E-7A29-4C62-8729-295F91E8E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04171-ABFC-481A-BEBC-A2A4DFC3D2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011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8227-94C3-4992-AA35-BB97D3A0D187}" type="datetimeFigureOut">
              <a:rPr lang="en-GB" smtClean="0"/>
              <a:t>05/07/2019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0C39-D0FE-4F68-8E94-3AA67359F8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189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8227-94C3-4992-AA35-BB97D3A0D187}" type="datetimeFigureOut">
              <a:rPr lang="en-GB" smtClean="0"/>
              <a:t>05/07/2019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0C39-D0FE-4F68-8E94-3AA67359F8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454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8227-94C3-4992-AA35-BB97D3A0D187}" type="datetimeFigureOut">
              <a:rPr lang="en-GB" smtClean="0"/>
              <a:t>05/07/2019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0C39-D0FE-4F68-8E94-3AA67359F8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948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8227-94C3-4992-AA35-BB97D3A0D187}" type="datetimeFigureOut">
              <a:rPr lang="en-GB" smtClean="0"/>
              <a:t>05/07/2019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0C39-D0FE-4F68-8E94-3AA67359F8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510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8227-94C3-4992-AA35-BB97D3A0D187}" type="datetimeFigureOut">
              <a:rPr lang="en-GB" smtClean="0"/>
              <a:t>05/07/2019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0C39-D0FE-4F68-8E94-3AA67359F8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228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8227-94C3-4992-AA35-BB97D3A0D187}" type="datetimeFigureOut">
              <a:rPr lang="en-GB" smtClean="0"/>
              <a:t>05/07/2019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0C39-D0FE-4F68-8E94-3AA67359F8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760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38227-94C3-4992-AA35-BB97D3A0D187}" type="datetimeFigureOut">
              <a:rPr lang="en-GB" smtClean="0"/>
              <a:t>05/07/2019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B0C39-D0FE-4F68-8E94-3AA67359F8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38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72834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C9E665C-FFB8-4D70-AE9F-EB31462D9E07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  <p:sp>
        <p:nvSpPr>
          <p:cNvPr id="2055" name="Text Box 9"/>
          <p:cNvSpPr txBox="1">
            <a:spLocks noChangeArrowheads="1"/>
          </p:cNvSpPr>
          <p:nvPr/>
        </p:nvSpPr>
        <p:spPr bwMode="auto">
          <a:xfrm>
            <a:off x="323856" y="6165851"/>
            <a:ext cx="8569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800" dirty="0">
                <a:solidFill>
                  <a:srgbClr val="009AC7"/>
                </a:solidFill>
              </a:rPr>
              <a:t>Confident Place, Confident People.</a:t>
            </a:r>
          </a:p>
        </p:txBody>
      </p:sp>
      <p:pic>
        <p:nvPicPr>
          <p:cNvPr id="2056" name="Picture 11" descr="newlogoRG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306391"/>
            <a:ext cx="1103312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290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8D4BC1-0E9C-4EB5-8339-414130FE3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AEDA74-887F-4D98-A03F-222BCC47F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2D728-A73D-45AC-9457-D0E8543714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CF53B-5D55-46CB-9858-5CDF36D4D16B}" type="datetimeFigureOut">
              <a:rPr lang="en-GB" smtClean="0"/>
              <a:t>05/07/2019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A5B75-D737-476C-BCB9-5C50D24DDA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983B0-947C-4664-8426-DE9201540E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04171-ABFC-481A-BEBC-A2A4DFC3D2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396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6.pn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2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-36512" y="6381328"/>
            <a:ext cx="9144000" cy="0"/>
          </a:xfrm>
          <a:prstGeom prst="line">
            <a:avLst/>
          </a:prstGeom>
          <a:ln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0" y="2060848"/>
            <a:ext cx="9144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en-GB" sz="4800" dirty="0">
                <a:solidFill>
                  <a:srgbClr val="0092B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Wigan Deal - Our Strategic Approach to Housing and Care </a:t>
            </a:r>
          </a:p>
          <a:p>
            <a:pPr algn="ctr"/>
            <a:endParaRPr lang="en-GB" sz="2400" dirty="0">
              <a:solidFill>
                <a:srgbClr val="0092BC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758" y="188640"/>
            <a:ext cx="1080518" cy="55473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8" y="6453336"/>
            <a:ext cx="1793776" cy="4013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7584" y="5013176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0092BC"/>
              </a:solidFill>
            </a:endParaRPr>
          </a:p>
          <a:p>
            <a:r>
              <a:rPr lang="en-GB" dirty="0">
                <a:solidFill>
                  <a:srgbClr val="0092BC"/>
                </a:solidFill>
              </a:rPr>
              <a:t>				Jo Willmott, Assistant Director, Wigan Council</a:t>
            </a:r>
          </a:p>
        </p:txBody>
      </p:sp>
    </p:spTree>
    <p:extLst>
      <p:ext uri="{BB962C8B-B14F-4D97-AF65-F5344CB8AC3E}">
        <p14:creationId xmlns:p14="http://schemas.microsoft.com/office/powerpoint/2010/main" val="4134465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>
                <a:solidFill>
                  <a:srgbClr val="97BF0D"/>
                </a:solidFill>
                <a:latin typeface="+mn-lt"/>
              </a:rPr>
              <a:t> </a:t>
            </a:r>
            <a:br>
              <a:rPr lang="en-GB" sz="4000" dirty="0">
                <a:solidFill>
                  <a:srgbClr val="97BF0D"/>
                </a:solidFill>
                <a:latin typeface="+mn-lt"/>
              </a:rPr>
            </a:br>
            <a:r>
              <a:rPr lang="en-GB" sz="4000" dirty="0">
                <a:solidFill>
                  <a:srgbClr val="97BF0D"/>
                </a:solidFill>
                <a:latin typeface="+mn-lt"/>
              </a:rPr>
              <a:t>Strategic Integration </a:t>
            </a:r>
            <a:br>
              <a:rPr lang="en-GB" sz="4000" dirty="0">
                <a:solidFill>
                  <a:srgbClr val="97BF0D"/>
                </a:solidFill>
                <a:latin typeface="+mn-lt"/>
              </a:rPr>
            </a:br>
            <a:endParaRPr lang="en-GB" sz="4000" dirty="0">
              <a:solidFill>
                <a:srgbClr val="97BF0D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114552"/>
          </a:xfrm>
        </p:spPr>
        <p:txBody>
          <a:bodyPr>
            <a:normAutofit/>
          </a:bodyPr>
          <a:lstStyle/>
          <a:p>
            <a:r>
              <a:rPr lang="en-GB" sz="2800" dirty="0"/>
              <a:t>April 2017 Wigan and Leigh Homes (Housing ALMO) integrated back into Council</a:t>
            </a:r>
          </a:p>
          <a:p>
            <a:r>
              <a:rPr lang="en-GB" sz="2800" dirty="0"/>
              <a:t>Strategic opportunity to maximise contribution of housing to people living their best life and effective management of demand</a:t>
            </a:r>
          </a:p>
          <a:p>
            <a:r>
              <a:rPr lang="en-GB" sz="2800" dirty="0"/>
              <a:t>Creation of Healthy Wigan Partnership</a:t>
            </a:r>
          </a:p>
          <a:p>
            <a:r>
              <a:rPr lang="en-GB" sz="2800" dirty="0"/>
              <a:t>Accelerated synergies between housing, health and social care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260FF4-3992-46B4-815B-7176DBC9AE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758" y="188640"/>
            <a:ext cx="1080518" cy="55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350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170BD1-2FCD-A04D-9798-6CA447B85204}"/>
              </a:ext>
            </a:extLst>
          </p:cNvPr>
          <p:cNvSpPr/>
          <p:nvPr/>
        </p:nvSpPr>
        <p:spPr>
          <a:xfrm>
            <a:off x="4852715" y="972215"/>
            <a:ext cx="4729436" cy="5452459"/>
          </a:xfrm>
          <a:prstGeom prst="rect">
            <a:avLst/>
          </a:prstGeom>
          <a:solidFill>
            <a:srgbClr val="F4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3" tIns="14402" rIns="28803" bIns="14402" rtlCol="0" anchor="ctr"/>
          <a:lstStyle/>
          <a:p>
            <a:pPr algn="ctr" defTabSz="144002" hangingPunct="0">
              <a:lnSpc>
                <a:spcPts val="599"/>
              </a:lnSpc>
              <a:defRPr/>
            </a:pPr>
            <a:endParaRPr lang="en-US" sz="525" kern="0">
              <a:solidFill>
                <a:prstClr val="white"/>
              </a:solidFill>
              <a:latin typeface="Calibri"/>
              <a:sym typeface="BrownStd-Regular"/>
            </a:endParaRPr>
          </a:p>
        </p:txBody>
      </p:sp>
      <p:pic>
        <p:nvPicPr>
          <p:cNvPr id="7" name="Picture 6" descr="\\wig-vmw-p-fs12\execd\Strategy &amp; Transformation\Big listening resized JPEG\image12.jpg">
            <a:extLst>
              <a:ext uri="{FF2B5EF4-FFF2-40B4-BE49-F238E27FC236}">
                <a16:creationId xmlns:a16="http://schemas.microsoft.com/office/drawing/2014/main" id="{04C689A9-3269-B94C-81BD-A989EF25145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843" y="1647447"/>
            <a:ext cx="5255055" cy="3803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Deal-2030-slides-w1920px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3" y="-101957"/>
            <a:ext cx="9144000" cy="8334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11104-6DCF-6E4C-9C95-39E096CE6AF9}"/>
              </a:ext>
            </a:extLst>
          </p:cNvPr>
          <p:cNvSpPr txBox="1">
            <a:spLocks/>
          </p:cNvSpPr>
          <p:nvPr/>
        </p:nvSpPr>
        <p:spPr>
          <a:xfrm>
            <a:off x="567409" y="2106004"/>
            <a:ext cx="4081434" cy="3324635"/>
          </a:xfrm>
          <a:prstGeom prst="rect">
            <a:avLst/>
          </a:prstGeom>
        </p:spPr>
        <p:txBody>
          <a:bodyPr lIns="28803" tIns="14402" rIns="28803" bIns="14402">
            <a:normAutofit fontScale="85000" lnSpcReduction="20000"/>
          </a:bodyPr>
          <a:lstStyle>
            <a:lvl1pPr marL="816312" indent="-816312" algn="l" defTabSz="21768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8675" indent="-680262" algn="l" defTabSz="21768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6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21039" indent="-544207" algn="l" defTabSz="21768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09453" indent="-544207" algn="l" defTabSz="21768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97867" indent="-544207" algn="l" defTabSz="21768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86283" indent="-544207" algn="l" defTabSz="21768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74694" indent="-544207" algn="l" defTabSz="21768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63107" indent="-544207" algn="l" defTabSz="21768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51521" indent="-544207" algn="l" defTabSz="21768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009" indent="-90009" defTabSz="288030">
              <a:defRPr/>
            </a:pPr>
            <a:r>
              <a:rPr lang="en-GB" sz="1800" dirty="0">
                <a:solidFill>
                  <a:prstClr val="black"/>
                </a:solidFill>
                <a:latin typeface="Arial"/>
                <a:cs typeface="Arial"/>
                <a:sym typeface="BrownStd-Regular"/>
              </a:rPr>
              <a:t>Almost </a:t>
            </a:r>
            <a:r>
              <a:rPr lang="en-GB" sz="1800" b="1" dirty="0">
                <a:solidFill>
                  <a:prstClr val="black"/>
                </a:solidFill>
                <a:latin typeface="Arial"/>
                <a:cs typeface="Arial"/>
                <a:sym typeface="BrownStd-Regular"/>
              </a:rPr>
              <a:t>6,000 </a:t>
            </a:r>
            <a:r>
              <a:rPr lang="en-GB" sz="1800" dirty="0">
                <a:solidFill>
                  <a:prstClr val="black"/>
                </a:solidFill>
                <a:latin typeface="Arial"/>
                <a:cs typeface="Arial"/>
                <a:sym typeface="BrownStd-Regular"/>
              </a:rPr>
              <a:t>people have had their say</a:t>
            </a:r>
          </a:p>
          <a:p>
            <a:pPr marL="90009" indent="-90009" defTabSz="288030">
              <a:defRPr/>
            </a:pPr>
            <a:endParaRPr lang="en-GB" sz="1800" b="1" dirty="0">
              <a:solidFill>
                <a:prstClr val="black"/>
              </a:solidFill>
              <a:latin typeface="Arial"/>
              <a:cs typeface="Arial"/>
              <a:sym typeface="BrownStd-Regular"/>
            </a:endParaRPr>
          </a:p>
          <a:p>
            <a:pPr marL="90009" indent="-90009" defTabSz="288030">
              <a:defRPr/>
            </a:pPr>
            <a:r>
              <a:rPr lang="en-GB" sz="1800" dirty="0">
                <a:solidFill>
                  <a:prstClr val="black"/>
                </a:solidFill>
                <a:latin typeface="Arial"/>
                <a:cs typeface="Arial"/>
                <a:sym typeface="BrownStd-Regular"/>
              </a:rPr>
              <a:t>The big green sofa – an open &amp; honest conversation</a:t>
            </a:r>
          </a:p>
          <a:p>
            <a:pPr marL="90009" indent="-90009" defTabSz="288030">
              <a:defRPr/>
            </a:pPr>
            <a:endParaRPr lang="en-GB" sz="1800" dirty="0">
              <a:solidFill>
                <a:prstClr val="black"/>
              </a:solidFill>
              <a:latin typeface="Arial"/>
              <a:cs typeface="Arial"/>
              <a:sym typeface="BrownStd-Regular"/>
            </a:endParaRPr>
          </a:p>
          <a:p>
            <a:pPr marL="90009" indent="-90009" defTabSz="288030">
              <a:defRPr/>
            </a:pPr>
            <a:r>
              <a:rPr lang="en-GB" sz="1800" dirty="0">
                <a:solidFill>
                  <a:prstClr val="black"/>
                </a:solidFill>
                <a:latin typeface="Arial"/>
                <a:cs typeface="Arial"/>
                <a:sym typeface="BrownStd-Regular"/>
              </a:rPr>
              <a:t>No pre-defined agenda </a:t>
            </a:r>
          </a:p>
          <a:p>
            <a:pPr marL="90009" indent="-90009" defTabSz="288030">
              <a:defRPr/>
            </a:pPr>
            <a:endParaRPr lang="en-GB" sz="1800" dirty="0">
              <a:solidFill>
                <a:prstClr val="black"/>
              </a:solidFill>
              <a:latin typeface="Arial"/>
              <a:cs typeface="Arial"/>
              <a:sym typeface="BrownStd-Regular"/>
            </a:endParaRPr>
          </a:p>
          <a:p>
            <a:pPr marL="90009" indent="-90009" defTabSz="288030">
              <a:defRPr/>
            </a:pPr>
            <a:r>
              <a:rPr lang="en-GB" sz="1800" dirty="0">
                <a:solidFill>
                  <a:prstClr val="black"/>
                </a:solidFill>
                <a:latin typeface="Arial"/>
                <a:cs typeface="Arial"/>
                <a:sym typeface="BrownStd-Regular"/>
              </a:rPr>
              <a:t>We went out into our communities, schools, hospitals, high streets – evenings &amp; weekends</a:t>
            </a:r>
          </a:p>
          <a:p>
            <a:pPr marL="90009" indent="-90009" defTabSz="288030">
              <a:defRPr/>
            </a:pPr>
            <a:endParaRPr lang="en-GB" sz="1800" dirty="0">
              <a:solidFill>
                <a:prstClr val="black"/>
              </a:solidFill>
              <a:latin typeface="Arial"/>
              <a:cs typeface="Arial"/>
              <a:sym typeface="BrownStd-Regular"/>
            </a:endParaRPr>
          </a:p>
          <a:p>
            <a:pPr marL="90009" indent="-90009" defTabSz="288030">
              <a:defRPr/>
            </a:pPr>
            <a:r>
              <a:rPr lang="en-GB" sz="1800" dirty="0">
                <a:solidFill>
                  <a:prstClr val="black"/>
                </a:solidFill>
                <a:latin typeface="Arial"/>
                <a:cs typeface="Arial"/>
                <a:sym typeface="BrownStd-Regular"/>
              </a:rPr>
              <a:t>Listening Booth to capture real voices</a:t>
            </a:r>
          </a:p>
          <a:p>
            <a:pPr marL="90009" indent="-90009" defTabSz="288030">
              <a:defRPr/>
            </a:pPr>
            <a:endParaRPr lang="en-GB" sz="1800" dirty="0">
              <a:solidFill>
                <a:prstClr val="black"/>
              </a:solidFill>
              <a:latin typeface="Arial"/>
              <a:cs typeface="Arial"/>
              <a:sym typeface="BrownStd-Regular"/>
            </a:endParaRPr>
          </a:p>
          <a:p>
            <a:pPr marL="90009" indent="-90009" defTabSz="288030">
              <a:defRPr/>
            </a:pPr>
            <a:r>
              <a:rPr lang="en-GB" sz="1800" dirty="0">
                <a:solidFill>
                  <a:prstClr val="black"/>
                </a:solidFill>
                <a:latin typeface="Arial"/>
                <a:cs typeface="Arial"/>
                <a:sym typeface="BrownStd-Regular"/>
              </a:rPr>
              <a:t>Online survey</a:t>
            </a:r>
          </a:p>
          <a:p>
            <a:pPr marL="90009" indent="-90009" defTabSz="288030">
              <a:defRPr/>
            </a:pPr>
            <a:endParaRPr lang="en-GB" sz="1800" dirty="0">
              <a:solidFill>
                <a:prstClr val="black"/>
              </a:solidFill>
              <a:latin typeface="Arial"/>
              <a:cs typeface="Arial"/>
              <a:sym typeface="BrownStd-Regular"/>
            </a:endParaRPr>
          </a:p>
          <a:p>
            <a:pPr marL="90009" indent="-90009" defTabSz="288030">
              <a:defRPr/>
            </a:pPr>
            <a:r>
              <a:rPr lang="en-GB" sz="1800" dirty="0">
                <a:solidFill>
                  <a:prstClr val="black"/>
                </a:solidFill>
                <a:latin typeface="Arial"/>
                <a:cs typeface="Arial"/>
                <a:sym typeface="BrownStd-Regular"/>
              </a:rPr>
              <a:t>Staff engagement </a:t>
            </a:r>
          </a:p>
          <a:p>
            <a:pPr marL="612234" indent="-612234" defTabSz="1632623">
              <a:defRPr/>
            </a:pPr>
            <a:endParaRPr lang="en-US" sz="1425" dirty="0">
              <a:solidFill>
                <a:prstClr val="black"/>
              </a:solidFill>
              <a:latin typeface="Calibri"/>
              <a:sym typeface="BrownStd-Regular"/>
            </a:endParaRPr>
          </a:p>
        </p:txBody>
      </p:sp>
      <p:sp>
        <p:nvSpPr>
          <p:cNvPr id="9" name="Title 4"/>
          <p:cNvSpPr>
            <a:spLocks noGrp="1"/>
          </p:cNvSpPr>
          <p:nvPr/>
        </p:nvSpPr>
        <p:spPr>
          <a:xfrm>
            <a:off x="461529" y="1186848"/>
            <a:ext cx="8675370" cy="46378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n-US" sz="1950" dirty="0">
                <a:solidFill>
                  <a:prstClr val="black"/>
                </a:solidFill>
                <a:latin typeface="Arial"/>
                <a:cs typeface="Arial"/>
                <a:sym typeface="BrownStd-Regular"/>
              </a:rPr>
              <a:t>The Big Listening Project</a:t>
            </a:r>
          </a:p>
        </p:txBody>
      </p:sp>
    </p:spTree>
    <p:extLst>
      <p:ext uri="{BB962C8B-B14F-4D97-AF65-F5344CB8AC3E}">
        <p14:creationId xmlns:p14="http://schemas.microsoft.com/office/powerpoint/2010/main" val="276566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elia IMG_632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4" t="24371" r="5188" b="19728"/>
          <a:stretch/>
        </p:blipFill>
        <p:spPr>
          <a:xfrm rot="5400000">
            <a:off x="5409195" y="2592043"/>
            <a:ext cx="4503376" cy="2463308"/>
          </a:xfrm>
          <a:prstGeom prst="rect">
            <a:avLst/>
          </a:prstGeom>
        </p:spPr>
      </p:pic>
      <p:pic>
        <p:nvPicPr>
          <p:cNvPr id="8" name="Picture 7" descr="Deal-2030-slides-w1920px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557"/>
            <a:ext cx="9144000" cy="83343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CF41F35-2D2E-47DE-A600-739C6E74A30E}"/>
              </a:ext>
            </a:extLst>
          </p:cNvPr>
          <p:cNvSpPr txBox="1">
            <a:spLocks/>
          </p:cNvSpPr>
          <p:nvPr/>
        </p:nvSpPr>
        <p:spPr>
          <a:xfrm>
            <a:off x="525505" y="2137322"/>
            <a:ext cx="3990558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 fontAlgn="base">
              <a:lnSpc>
                <a:spcPts val="228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1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cs typeface="Arial"/>
                <a:sym typeface="BrownStd-Regular"/>
              </a:rPr>
              <a:t>Deal 2030 </a:t>
            </a:r>
            <a:r>
              <a:rPr lang="en-GB" sz="2100" b="1" dirty="0">
                <a:solidFill>
                  <a:srgbClr val="A3CBE1"/>
                </a:solidFill>
                <a:latin typeface="Arial"/>
                <a:ea typeface="Arial Unicode MS" panose="020B0604020202020204" pitchFamily="34" charset="-128"/>
                <a:cs typeface="Arial"/>
                <a:sym typeface="BrownStd-Regular"/>
              </a:rPr>
              <a:t>builds on the success </a:t>
            </a:r>
            <a:r>
              <a:rPr lang="en-GB" sz="21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cs typeface="Arial"/>
                <a:sym typeface="BrownStd-Regular"/>
              </a:rPr>
              <a:t>of the Deal for the Future with a </a:t>
            </a:r>
            <a:r>
              <a:rPr lang="en-GB" sz="2100" b="1" dirty="0">
                <a:solidFill>
                  <a:srgbClr val="FFE730"/>
                </a:solidFill>
                <a:latin typeface="Arial"/>
                <a:ea typeface="Arial Unicode MS" panose="020B0604020202020204" pitchFamily="34" charset="-128"/>
                <a:cs typeface="Arial"/>
                <a:sym typeface="BrownStd-Regular"/>
              </a:rPr>
              <a:t>plan for the place</a:t>
            </a:r>
          </a:p>
          <a:p>
            <a:pPr algn="l" defTabSz="685800" fontAlgn="base">
              <a:lnSpc>
                <a:spcPts val="2288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sz="2100" b="1" dirty="0">
              <a:solidFill>
                <a:srgbClr val="FF66CC"/>
              </a:solidFill>
              <a:latin typeface="Arial"/>
              <a:ea typeface="Arial Unicode MS" panose="020B0604020202020204" pitchFamily="34" charset="-128"/>
              <a:cs typeface="Arial"/>
              <a:sym typeface="BrownStd-Regular"/>
            </a:endParaRPr>
          </a:p>
          <a:p>
            <a:pPr algn="l" defTabSz="685800" fontAlgn="base">
              <a:lnSpc>
                <a:spcPts val="228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100" b="1" dirty="0">
                <a:solidFill>
                  <a:srgbClr val="F4B3C3"/>
                </a:solidFill>
                <a:latin typeface="Arial"/>
                <a:ea typeface="Arial Unicode MS" panose="020B0604020202020204" pitchFamily="34" charset="-128"/>
                <a:cs typeface="Arial"/>
                <a:sym typeface="BrownStd-Regular"/>
              </a:rPr>
              <a:t>Co-designed and delivered </a:t>
            </a:r>
            <a:r>
              <a:rPr lang="en-GB" sz="21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cs typeface="Arial"/>
                <a:sym typeface="BrownStd-Regular"/>
              </a:rPr>
              <a:t>with partners, our communities and staff</a:t>
            </a:r>
          </a:p>
          <a:p>
            <a:pPr algn="l" defTabSz="685800" fontAlgn="base">
              <a:lnSpc>
                <a:spcPts val="2288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sz="2100" dirty="0">
              <a:solidFill>
                <a:prstClr val="black"/>
              </a:solidFill>
              <a:latin typeface="Arial"/>
              <a:ea typeface="Arial Unicode MS" panose="020B0604020202020204" pitchFamily="34" charset="-128"/>
              <a:cs typeface="Arial"/>
              <a:sym typeface="BrownStd-Regular"/>
            </a:endParaRPr>
          </a:p>
          <a:p>
            <a:pPr algn="l" defTabSz="685800" fontAlgn="base">
              <a:lnSpc>
                <a:spcPts val="228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1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cs typeface="Arial"/>
                <a:sym typeface="BrownStd-Regular"/>
              </a:rPr>
              <a:t>A bigger focus on </a:t>
            </a:r>
            <a:r>
              <a:rPr lang="en-GB" sz="2100" b="1" dirty="0">
                <a:solidFill>
                  <a:srgbClr val="C8A3DA"/>
                </a:solidFill>
                <a:latin typeface="Arial"/>
                <a:ea typeface="Arial Unicode MS" panose="020B0604020202020204" pitchFamily="34" charset="-128"/>
                <a:cs typeface="Arial"/>
                <a:sym typeface="BrownStd-Regular"/>
              </a:rPr>
              <a:t>inclusion</a:t>
            </a:r>
            <a:r>
              <a:rPr lang="en-GB" sz="21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cs typeface="Arial"/>
                <a:sym typeface="BrownStd-Regular"/>
              </a:rPr>
              <a:t> – celebrating diversity and a fair borough for all </a:t>
            </a:r>
          </a:p>
          <a:p>
            <a:pPr marL="257175" indent="-257175" algn="l" defTabSz="685800" fontAlgn="base">
              <a:lnSpc>
                <a:spcPts val="20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1500" b="1" dirty="0">
              <a:solidFill>
                <a:srgbClr val="84BD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BrownStd-Regular"/>
            </a:endParaRPr>
          </a:p>
          <a:p>
            <a:pPr marL="257175" indent="-257175" algn="l" defTabSz="685800" fontAlgn="base">
              <a:lnSpc>
                <a:spcPts val="71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1500" b="1" dirty="0">
              <a:solidFill>
                <a:srgbClr val="84BD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BrownStd-Regular"/>
            </a:endParaRPr>
          </a:p>
          <a:p>
            <a:pPr marL="257175" indent="-257175" algn="l" defTabSz="685800" fontAlgn="base">
              <a:lnSpc>
                <a:spcPts val="71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1500" b="1" dirty="0">
              <a:solidFill>
                <a:srgbClr val="84BD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BrownStd-Regular"/>
            </a:endParaRPr>
          </a:p>
          <a:p>
            <a:pPr marL="257175" indent="-257175" algn="l" defTabSz="685800" fontAlgn="base">
              <a:lnSpc>
                <a:spcPts val="71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1500" b="1" dirty="0">
              <a:solidFill>
                <a:srgbClr val="84BD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BrownStd-Regular"/>
            </a:endParaRPr>
          </a:p>
          <a:p>
            <a:pPr defTabSz="685800">
              <a:lnSpc>
                <a:spcPts val="713"/>
              </a:lnSpc>
              <a:defRPr/>
            </a:pPr>
            <a:endParaRPr lang="en-US" sz="1800" b="1" dirty="0">
              <a:solidFill>
                <a:prstClr val="black">
                  <a:tint val="75000"/>
                </a:prst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BrownStd-Regular"/>
            </a:endParaRPr>
          </a:p>
        </p:txBody>
      </p:sp>
      <p:sp>
        <p:nvSpPr>
          <p:cNvPr id="14" name="Title 4"/>
          <p:cNvSpPr>
            <a:spLocks noGrp="1"/>
          </p:cNvSpPr>
          <p:nvPr/>
        </p:nvSpPr>
        <p:spPr>
          <a:xfrm>
            <a:off x="461529" y="1186848"/>
            <a:ext cx="8675370" cy="46378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n-US" sz="1950" dirty="0">
                <a:solidFill>
                  <a:prstClr val="black"/>
                </a:solidFill>
                <a:latin typeface="Arial"/>
                <a:cs typeface="Arial"/>
                <a:sym typeface="BrownStd-Regular"/>
              </a:rPr>
              <a:t>Deal 2030</a:t>
            </a:r>
          </a:p>
        </p:txBody>
      </p:sp>
      <p:pic>
        <p:nvPicPr>
          <p:cNvPr id="3" name="Picture 2" descr="D2030 front cover graphic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81" y="2124991"/>
            <a:ext cx="2284217" cy="324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6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eal-2030-page-1920px-x-108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25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111430-D069-43CA-BD4D-83421FF03B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17" y="857250"/>
            <a:ext cx="726476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75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6" y="620688"/>
            <a:ext cx="9155885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365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79929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92B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Wigan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-36512" y="6381328"/>
            <a:ext cx="9144000" cy="0"/>
          </a:xfrm>
          <a:prstGeom prst="line">
            <a:avLst/>
          </a:prstGeom>
          <a:ln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" t="8177" r="3078" b="8440"/>
          <a:stretch/>
        </p:blipFill>
        <p:spPr>
          <a:xfrm>
            <a:off x="40850" y="1052736"/>
            <a:ext cx="5736108" cy="38606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9" t="10317" r="15046" b="16621"/>
          <a:stretch/>
        </p:blipFill>
        <p:spPr>
          <a:xfrm>
            <a:off x="6289059" y="2660460"/>
            <a:ext cx="731213" cy="810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295103" y="1466872"/>
            <a:ext cx="725169" cy="810000"/>
            <a:chOff x="6295103" y="1466872"/>
            <a:chExt cx="725169" cy="810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57" t="18778" r="37671" b="18946"/>
            <a:stretch/>
          </p:blipFill>
          <p:spPr>
            <a:xfrm>
              <a:off x="6295103" y="1466872"/>
              <a:ext cx="365129" cy="8100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99" t="17707" r="33250" b="14724"/>
            <a:stretch/>
          </p:blipFill>
          <p:spPr>
            <a:xfrm>
              <a:off x="6621675" y="1466872"/>
              <a:ext cx="398597" cy="810000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t="16925" r="15215" b="18633"/>
          <a:stretch/>
        </p:blipFill>
        <p:spPr>
          <a:xfrm>
            <a:off x="6188040" y="3842489"/>
            <a:ext cx="904240" cy="8082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118258" y="1546121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Population of </a:t>
            </a:r>
            <a:r>
              <a:rPr lang="en-GB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323,000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53686" y="2706548"/>
            <a:ext cx="1882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70% </a:t>
            </a:r>
            <a:br>
              <a:rPr lang="en-GB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GB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green space</a:t>
            </a:r>
            <a:endParaRPr lang="en-GB" sz="2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53687" y="3883476"/>
            <a:ext cx="188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136,000</a:t>
            </a:r>
            <a:br>
              <a:rPr lang="en-GB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GB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households</a:t>
            </a:r>
            <a:endParaRPr lang="en-GB" sz="2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53248" y="5046275"/>
            <a:ext cx="1883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21,500 </a:t>
            </a:r>
            <a:r>
              <a:rPr lang="en-GB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Council Homes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1" b="17128"/>
          <a:stretch/>
        </p:blipFill>
        <p:spPr>
          <a:xfrm>
            <a:off x="6012160" y="5046275"/>
            <a:ext cx="1047718" cy="810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" y="6453336"/>
            <a:ext cx="6684235" cy="3394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4C35953-011F-49E0-80E1-C5C1406AB07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758" y="188640"/>
            <a:ext cx="1080518" cy="55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838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79929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92B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How we deliver – Asset Based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-36512" y="6381328"/>
            <a:ext cx="9144000" cy="0"/>
          </a:xfrm>
          <a:prstGeom prst="line">
            <a:avLst/>
          </a:prstGeom>
          <a:ln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66"/>
          <a:stretch/>
        </p:blipFill>
        <p:spPr>
          <a:xfrm>
            <a:off x="395536" y="1019411"/>
            <a:ext cx="8352928" cy="52469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" y="6453336"/>
            <a:ext cx="6684235" cy="3394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7BDE04-9935-4B0F-807B-FFF6B68AA6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758" y="188640"/>
            <a:ext cx="1080518" cy="55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10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C:\Users\r_stff\AppData\Local\Microsoft\Windows\Temporary Internet Files\Content.Outlook\97ZVDOZ2\The Deal 2018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325225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744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79929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92B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Deal principles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-36512" y="6381328"/>
            <a:ext cx="9144000" cy="0"/>
          </a:xfrm>
          <a:prstGeom prst="line">
            <a:avLst/>
          </a:prstGeom>
          <a:ln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" y="6453336"/>
            <a:ext cx="6684235" cy="3394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256" y="928759"/>
            <a:ext cx="3215978" cy="16029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76" y="2779183"/>
            <a:ext cx="3215978" cy="16029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256" y="2745467"/>
            <a:ext cx="3215978" cy="16029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76" y="4562173"/>
            <a:ext cx="3216335" cy="16031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462" y="4562173"/>
            <a:ext cx="3215978" cy="16029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36" y="914699"/>
            <a:ext cx="3214800" cy="1607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209E644-14AE-4E98-BC4C-36E741E0AE3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758" y="188640"/>
            <a:ext cx="1080518" cy="55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553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79929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92B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How we deliver – Be Wigan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-36512" y="6381328"/>
            <a:ext cx="9144000" cy="0"/>
          </a:xfrm>
          <a:prstGeom prst="line">
            <a:avLst/>
          </a:prstGeom>
          <a:ln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405" y="3861048"/>
            <a:ext cx="453707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51520" y="980728"/>
            <a:ext cx="7923141" cy="3097212"/>
            <a:chOff x="1140654" y="980728"/>
            <a:chExt cx="7923141" cy="3097212"/>
          </a:xfrm>
        </p:grpSpPr>
        <p:sp>
          <p:nvSpPr>
            <p:cNvPr id="23" name="TextBox 2"/>
            <p:cNvSpPr txBox="1">
              <a:spLocks noChangeArrowheads="1"/>
            </p:cNvSpPr>
            <p:nvPr/>
          </p:nvSpPr>
          <p:spPr bwMode="auto">
            <a:xfrm>
              <a:off x="1589916" y="1160115"/>
              <a:ext cx="67265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2800" b="1" dirty="0">
                  <a:solidFill>
                    <a:srgbClr val="88155D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Be Positive</a:t>
              </a:r>
              <a:r>
                <a:rPr lang="en-GB" altLang="en-US" sz="2800" dirty="0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… take pride in all that you do</a:t>
              </a:r>
            </a:p>
          </p:txBody>
        </p:sp>
        <p:sp>
          <p:nvSpPr>
            <p:cNvPr id="24" name="TextBox 23"/>
            <p:cNvSpPr txBox="1">
              <a:spLocks noChangeArrowheads="1"/>
            </p:cNvSpPr>
            <p:nvPr/>
          </p:nvSpPr>
          <p:spPr bwMode="auto">
            <a:xfrm>
              <a:off x="1620079" y="3123853"/>
              <a:ext cx="7407275" cy="954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2800" b="1" dirty="0">
                  <a:solidFill>
                    <a:srgbClr val="009AC7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Be Courageous</a:t>
              </a:r>
              <a:r>
                <a:rPr lang="en-GB" altLang="en-US" sz="2800" dirty="0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… be open to doing things differently</a:t>
              </a:r>
            </a:p>
          </p:txBody>
        </p:sp>
        <p:sp>
          <p:nvSpPr>
            <p:cNvPr id="25" name="TextBox 24"/>
            <p:cNvSpPr txBox="1">
              <a:spLocks noChangeArrowheads="1"/>
            </p:cNvSpPr>
            <p:nvPr/>
          </p:nvSpPr>
          <p:spPr bwMode="auto">
            <a:xfrm>
              <a:off x="1691445" y="2049115"/>
              <a:ext cx="7372350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2800" b="1" dirty="0">
                  <a:solidFill>
                    <a:srgbClr val="8CC135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Be Accountable</a:t>
              </a:r>
              <a:r>
                <a:rPr lang="en-GB" altLang="en-US" sz="2800" dirty="0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… be responsible for making things better</a:t>
              </a:r>
            </a:p>
          </p:txBody>
        </p:sp>
        <p:sp>
          <p:nvSpPr>
            <p:cNvPr id="27" name="Rounded Rectangle 19"/>
            <p:cNvSpPr>
              <a:spLocks noChangeArrowheads="1"/>
            </p:cNvSpPr>
            <p:nvPr/>
          </p:nvSpPr>
          <p:spPr bwMode="auto">
            <a:xfrm>
              <a:off x="1148591" y="980728"/>
              <a:ext cx="252413" cy="882650"/>
            </a:xfrm>
            <a:prstGeom prst="roundRect">
              <a:avLst>
                <a:gd name="adj" fmla="val 16667"/>
              </a:avLst>
            </a:prstGeom>
            <a:solidFill>
              <a:srgbClr val="8815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28" name="Rounded Rectangle 20"/>
            <p:cNvSpPr>
              <a:spLocks noChangeArrowheads="1"/>
            </p:cNvSpPr>
            <p:nvPr/>
          </p:nvSpPr>
          <p:spPr bwMode="auto">
            <a:xfrm>
              <a:off x="1140654" y="3168303"/>
              <a:ext cx="252412" cy="881062"/>
            </a:xfrm>
            <a:prstGeom prst="roundRect">
              <a:avLst>
                <a:gd name="adj" fmla="val 16667"/>
              </a:avLst>
            </a:prstGeom>
            <a:solidFill>
              <a:srgbClr val="009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29" name="Rounded Rectangle 21"/>
            <p:cNvSpPr>
              <a:spLocks noChangeArrowheads="1"/>
            </p:cNvSpPr>
            <p:nvPr/>
          </p:nvSpPr>
          <p:spPr bwMode="auto">
            <a:xfrm>
              <a:off x="1148591" y="2049115"/>
              <a:ext cx="252413" cy="881063"/>
            </a:xfrm>
            <a:prstGeom prst="roundRect">
              <a:avLst>
                <a:gd name="adj" fmla="val 16667"/>
              </a:avLst>
            </a:prstGeom>
            <a:solidFill>
              <a:srgbClr val="8CC1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59457" y="5301208"/>
            <a:ext cx="86330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Because </a:t>
            </a:r>
            <a:r>
              <a:rPr lang="en-GB" sz="2800" b="1" dirty="0">
                <a:solidFill>
                  <a:srgbClr val="0092B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how</a:t>
            </a:r>
            <a:r>
              <a:rPr lang="en-GB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we do things is just as important as </a:t>
            </a:r>
            <a:r>
              <a:rPr lang="en-GB" sz="2800" b="1" dirty="0">
                <a:solidFill>
                  <a:srgbClr val="0092B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what</a:t>
            </a:r>
            <a:r>
              <a:rPr lang="en-GB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we do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" y="6453336"/>
            <a:ext cx="6684235" cy="339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1BA8FA-6B76-4D0C-A83A-B85677F774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758" y="188640"/>
            <a:ext cx="1080518" cy="55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611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7"/>
            <a:ext cx="7355558" cy="1143000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97BF0D"/>
                </a:solidFill>
                <a:latin typeface="+mn-lt"/>
              </a:rPr>
              <a:t>Housing for Health - Our Vision</a:t>
            </a:r>
            <a:endParaRPr lang="en-GB" sz="2000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2200" dirty="0"/>
              <a:t>Valued, connected and resilient people, living in the right home, with the right support will be happier, healthier and more independent</a:t>
            </a:r>
          </a:p>
          <a:p>
            <a:pPr marL="0" indent="0" algn="ctr">
              <a:buNone/>
            </a:pPr>
            <a:r>
              <a:rPr lang="en-GB" sz="2200" dirty="0"/>
              <a:t>Conceptual framework and number of interlinked programmes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2996953"/>
            <a:ext cx="4968552" cy="20545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01B752-8DD6-4DC4-AEF3-2C5FBC916F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758" y="188640"/>
            <a:ext cx="1080518" cy="55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457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74636"/>
            <a:ext cx="8784976" cy="658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86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>
                <a:solidFill>
                  <a:srgbClr val="97BF0D"/>
                </a:solidFill>
                <a:latin typeface="+mn-lt"/>
              </a:rPr>
              <a:t> Example - Mayfield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114552"/>
          </a:xfrm>
        </p:spPr>
        <p:txBody>
          <a:bodyPr>
            <a:normAutofit/>
          </a:bodyPr>
          <a:lstStyle/>
          <a:p>
            <a:r>
              <a:rPr lang="en-GB" sz="2000" dirty="0"/>
              <a:t>Inclusive community approach</a:t>
            </a:r>
          </a:p>
          <a:p>
            <a:r>
              <a:rPr lang="en-GB" sz="2000" dirty="0"/>
              <a:t>Includes specialist facility for people with Autism, focus on high level needs</a:t>
            </a:r>
          </a:p>
          <a:p>
            <a:r>
              <a:rPr lang="en-GB" sz="2000" dirty="0"/>
              <a:t>Enabled 5 high cost specialist OOB placements to be repatriated closer to family and community, better outcomes, less cost</a:t>
            </a:r>
          </a:p>
          <a:p>
            <a:r>
              <a:rPr lang="en-GB" sz="2000" dirty="0"/>
              <a:t>£2.5 million – 12 self contained apartments, includes staff accommodation and sensory room</a:t>
            </a:r>
          </a:p>
          <a:p>
            <a:r>
              <a:rPr lang="en-GB" sz="2000" dirty="0"/>
              <a:t>“This place is like gold dust. We looked across the whole country for somewhere for Stephen. To find this in Wigan is really positive”.</a:t>
            </a:r>
          </a:p>
          <a:p>
            <a:r>
              <a:rPr lang="en-GB" sz="2000" dirty="0"/>
              <a:t>30 bungalows for older residents</a:t>
            </a:r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260FF4-3992-46B4-815B-7176DBC9AE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758" y="188640"/>
            <a:ext cx="1080518" cy="5547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1CF44E-BDC0-413A-9391-15A9E74A0E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221087"/>
            <a:ext cx="3851920" cy="260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13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py of PresentationTemplate">
  <a:themeElements>
    <a:clrScheme name="1_Copy of Presentation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py of Presentatio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py of Presentatio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py of Presentatio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py of Presentatio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py of Presentatio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py of Presentatio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py of Presentatio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py of Presentatio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py of Presentatio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py of Presentatio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py of Presentatio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py of Presentatio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3CA33387AC3C479DE1A81D3A1A423E" ma:contentTypeVersion="11" ma:contentTypeDescription="" ma:contentTypeScope="" ma:versionID="f99c6edee2a512112ea80a839c82474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a594c0a1a05e9067203f090393c435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8B0652F-4D54-4964-805B-7FA4740BDA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BC9552-5EC3-4EDC-BB66-190CE4AE73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B2926D3-DD04-4FC4-870D-50A3B959A87C}">
  <ds:schemaRefs>
    <ds:schemaRef ds:uri="http://schemas.microsoft.com/office/2006/metadata/properties"/>
    <ds:schemaRef ds:uri="http://schemas.microsoft.com/office/infopath/2007/PartnerControls"/>
    <ds:schemaRef ds:uri="http://purl.org/dc/terms/"/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1644</TotalTime>
  <Words>387</Words>
  <Application>Microsoft Office PowerPoint</Application>
  <PresentationFormat>On-screen Show (4:3)</PresentationFormat>
  <Paragraphs>68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 Unicode MS</vt:lpstr>
      <vt:lpstr>Arial</vt:lpstr>
      <vt:lpstr>BrownStd-Regular</vt:lpstr>
      <vt:lpstr>Calibri</vt:lpstr>
      <vt:lpstr>Calibri Light</vt:lpstr>
      <vt:lpstr>Office Theme</vt:lpstr>
      <vt:lpstr>1_Copy of PresentationTemplate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Housing for Health - Our Vision</vt:lpstr>
      <vt:lpstr>PowerPoint Presentation</vt:lpstr>
      <vt:lpstr> Example - Mayfield </vt:lpstr>
      <vt:lpstr>  Strategic Integration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Wigan Councilxxx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McLoughlin, Kieron</dc:creator>
  <cp:lastModifiedBy>Willmott, Joanne</cp:lastModifiedBy>
  <cp:revision>99</cp:revision>
  <cp:lastPrinted>2017-10-03T12:57:17Z</cp:lastPrinted>
  <dcterms:created xsi:type="dcterms:W3CDTF">2017-06-15T12:12:13Z</dcterms:created>
  <dcterms:modified xsi:type="dcterms:W3CDTF">2019-07-05T16:53:15Z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0x0101000A3CA33387AC3C479DE1A81D3A1A423E</vt:lpwstr>
  </property>
</Properties>
</file>