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709" r:id="rId2"/>
  </p:sldMasterIdLst>
  <p:notesMasterIdLst>
    <p:notesMasterId r:id="rId12"/>
  </p:notesMasterIdLst>
  <p:sldIdLst>
    <p:sldId id="256" r:id="rId3"/>
    <p:sldId id="258" r:id="rId4"/>
    <p:sldId id="259" r:id="rId5"/>
    <p:sldId id="260" r:id="rId6"/>
    <p:sldId id="263" r:id="rId7"/>
    <p:sldId id="261" r:id="rId8"/>
    <p:sldId id="264" r:id="rId9"/>
    <p:sldId id="262" r:id="rId10"/>
    <p:sldId id="257" r:id="rId11"/>
  </p:sldIdLst>
  <p:sldSz cx="9144000" cy="5143500" type="screen16x9"/>
  <p:notesSz cx="6662738" cy="9906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1F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94712" autoAdjust="0"/>
  </p:normalViewPr>
  <p:slideViewPr>
    <p:cSldViewPr snapToGrid="0">
      <p:cViewPr varScale="1">
        <p:scale>
          <a:sx n="142" d="100"/>
          <a:sy n="142" d="100"/>
        </p:scale>
        <p:origin x="696" y="126"/>
      </p:cViewPr>
      <p:guideLst/>
    </p:cSldViewPr>
  </p:slideViewPr>
  <p:notesTextViewPr>
    <p:cViewPr>
      <p:scale>
        <a:sx n="3" d="2"/>
        <a:sy n="3" d="2"/>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70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4010" y="0"/>
            <a:ext cx="2887186" cy="497020"/>
          </a:xfrm>
          <a:prstGeom prst="rect">
            <a:avLst/>
          </a:prstGeom>
        </p:spPr>
        <p:txBody>
          <a:bodyPr vert="horz" lIns="91440" tIns="45720" rIns="91440" bIns="45720" rtlCol="0"/>
          <a:lstStyle>
            <a:lvl1pPr algn="r">
              <a:defRPr sz="1200"/>
            </a:lvl1pPr>
          </a:lstStyle>
          <a:p>
            <a:fld id="{5CD965D1-09F0-4F3B-8A24-D1993AC9C617}" type="datetimeFigureOut">
              <a:rPr lang="en-GB" smtClean="0"/>
              <a:t>17/07/2019</a:t>
            </a:fld>
            <a:endParaRPr lang="en-GB" dirty="0"/>
          </a:p>
        </p:txBody>
      </p:sp>
      <p:sp>
        <p:nvSpPr>
          <p:cNvPr id="4" name="Slide Image Placeholder 3"/>
          <p:cNvSpPr>
            <a:spLocks noGrp="1" noRot="1" noChangeAspect="1"/>
          </p:cNvSpPr>
          <p:nvPr>
            <p:ph type="sldImg" idx="2"/>
          </p:nvPr>
        </p:nvSpPr>
        <p:spPr>
          <a:xfrm>
            <a:off x="360363" y="1238250"/>
            <a:ext cx="5942012" cy="3343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274" y="4767262"/>
            <a:ext cx="533019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887186" cy="497019"/>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4010" y="9408981"/>
            <a:ext cx="2887186" cy="497019"/>
          </a:xfrm>
          <a:prstGeom prst="rect">
            <a:avLst/>
          </a:prstGeom>
        </p:spPr>
        <p:txBody>
          <a:bodyPr vert="horz" lIns="91440" tIns="45720" rIns="91440" bIns="45720" rtlCol="0" anchor="b"/>
          <a:lstStyle>
            <a:lvl1pPr algn="r">
              <a:defRPr sz="1200"/>
            </a:lvl1pPr>
          </a:lstStyle>
          <a:p>
            <a:fld id="{864CC2F7-CEBA-4292-8D5B-B5693DC7851A}" type="slidenum">
              <a:rPr lang="en-GB" smtClean="0"/>
              <a:t>‹#›</a:t>
            </a:fld>
            <a:endParaRPr lang="en-GB" dirty="0"/>
          </a:p>
        </p:txBody>
      </p:sp>
    </p:spTree>
    <p:extLst>
      <p:ext uri="{BB962C8B-B14F-4D97-AF65-F5344CB8AC3E}">
        <p14:creationId xmlns:p14="http://schemas.microsoft.com/office/powerpoint/2010/main" val="24123752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1</a:t>
            </a:fld>
            <a:endParaRPr lang="en-GB" dirty="0"/>
          </a:p>
        </p:txBody>
      </p:sp>
    </p:spTree>
    <p:extLst>
      <p:ext uri="{BB962C8B-B14F-4D97-AF65-F5344CB8AC3E}">
        <p14:creationId xmlns:p14="http://schemas.microsoft.com/office/powerpoint/2010/main" val="399269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2</a:t>
            </a:fld>
            <a:endParaRPr lang="en-GB" dirty="0"/>
          </a:p>
        </p:txBody>
      </p:sp>
    </p:spTree>
    <p:extLst>
      <p:ext uri="{BB962C8B-B14F-4D97-AF65-F5344CB8AC3E}">
        <p14:creationId xmlns:p14="http://schemas.microsoft.com/office/powerpoint/2010/main" val="2303492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3</a:t>
            </a:fld>
            <a:endParaRPr lang="en-GB" dirty="0"/>
          </a:p>
        </p:txBody>
      </p:sp>
    </p:spTree>
    <p:extLst>
      <p:ext uri="{BB962C8B-B14F-4D97-AF65-F5344CB8AC3E}">
        <p14:creationId xmlns:p14="http://schemas.microsoft.com/office/powerpoint/2010/main" val="244715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segregation is what IG programmes are mainly dealing with.  We’ve been sleep walking into this situation.  </a:t>
            </a:r>
          </a:p>
          <a:p>
            <a:endParaRPr lang="en-GB" dirty="0"/>
          </a:p>
          <a:p>
            <a:r>
              <a:rPr lang="en-GB" dirty="0"/>
              <a:t>IF research</a:t>
            </a:r>
          </a:p>
          <a:p>
            <a:endParaRPr lang="en-GB" dirty="0"/>
          </a:p>
          <a:p>
            <a:r>
              <a:rPr lang="en-GB" sz="900" b="0" i="0" u="none" strike="noStrike" kern="1200" baseline="0" dirty="0">
                <a:solidFill>
                  <a:schemeClr val="tx1"/>
                </a:solidFill>
                <a:latin typeface="+mn-lt"/>
                <a:ea typeface="+mn-ea"/>
                <a:cs typeface="+mn-cs"/>
              </a:rPr>
              <a:t>This original research has found that </a:t>
            </a:r>
            <a:r>
              <a:rPr lang="en-GB" sz="900" b="1" i="0" u="none" strike="noStrike" kern="1200" baseline="0" dirty="0">
                <a:solidFill>
                  <a:schemeClr val="tx1"/>
                </a:solidFill>
                <a:latin typeface="+mn-lt"/>
                <a:ea typeface="+mn-ea"/>
                <a:cs typeface="+mn-cs"/>
              </a:rPr>
              <a:t>rural areas have aged nearly twice as</a:t>
            </a:r>
          </a:p>
          <a:p>
            <a:r>
              <a:rPr lang="en-GB" sz="900" b="1" i="0" u="none" strike="noStrike" kern="1200" baseline="0" dirty="0">
                <a:solidFill>
                  <a:schemeClr val="tx1"/>
                </a:solidFill>
                <a:latin typeface="+mn-lt"/>
                <a:ea typeface="+mn-ea"/>
                <a:cs typeface="+mn-cs"/>
              </a:rPr>
              <a:t>rapidly as urban ones over the past 25 years</a:t>
            </a:r>
            <a:r>
              <a:rPr lang="en-GB" sz="900" b="0" i="0" u="none" strike="noStrike" kern="1200" baseline="0" dirty="0">
                <a:solidFill>
                  <a:schemeClr val="tx1"/>
                </a:solidFill>
                <a:latin typeface="+mn-lt"/>
                <a:ea typeface="+mn-ea"/>
                <a:cs typeface="+mn-cs"/>
              </a:rPr>
              <a:t>, as cities have become magnets</a:t>
            </a:r>
          </a:p>
          <a:p>
            <a:r>
              <a:rPr lang="en-GB" sz="900" b="0" i="0" u="none" strike="noStrike" kern="1200" baseline="0" dirty="0">
                <a:solidFill>
                  <a:schemeClr val="tx1"/>
                </a:solidFill>
                <a:latin typeface="+mn-lt"/>
                <a:ea typeface="+mn-ea"/>
                <a:cs typeface="+mn-cs"/>
              </a:rPr>
              <a:t>for young people.</a:t>
            </a:r>
          </a:p>
          <a:p>
            <a:r>
              <a:rPr lang="en-GB" sz="900" b="0" i="0" u="none" strike="noStrike" kern="1200" baseline="0" dirty="0">
                <a:solidFill>
                  <a:schemeClr val="tx1"/>
                </a:solidFill>
                <a:latin typeface="+mn-lt"/>
                <a:ea typeface="+mn-ea"/>
                <a:cs typeface="+mn-cs"/>
              </a:rPr>
              <a:t>• It shows that age segregation has also got worse </a:t>
            </a:r>
            <a:r>
              <a:rPr lang="en-GB" sz="900" b="0" i="1" u="none" strike="noStrike" kern="1200" baseline="0" dirty="0">
                <a:solidFill>
                  <a:schemeClr val="tx1"/>
                </a:solidFill>
                <a:latin typeface="+mn-lt"/>
                <a:ea typeface="+mn-ea"/>
                <a:cs typeface="+mn-cs"/>
              </a:rPr>
              <a:t>within </a:t>
            </a:r>
            <a:r>
              <a:rPr lang="en-GB" sz="900" b="0" i="0" u="none" strike="noStrike" kern="1200" baseline="0" dirty="0">
                <a:solidFill>
                  <a:schemeClr val="tx1"/>
                </a:solidFill>
                <a:latin typeface="+mn-lt"/>
                <a:ea typeface="+mn-ea"/>
                <a:cs typeface="+mn-cs"/>
              </a:rPr>
              <a:t>our 25 biggest cities,</a:t>
            </a:r>
          </a:p>
          <a:p>
            <a:r>
              <a:rPr lang="en-GB" sz="900" b="0" i="0" u="none" strike="noStrike" kern="1200" baseline="0" dirty="0">
                <a:solidFill>
                  <a:schemeClr val="tx1"/>
                </a:solidFill>
                <a:latin typeface="+mn-lt"/>
                <a:ea typeface="+mn-ea"/>
                <a:cs typeface="+mn-cs"/>
              </a:rPr>
              <a:t>where </a:t>
            </a:r>
            <a:r>
              <a:rPr lang="en-GB" sz="900" b="1" i="0" u="none" strike="noStrike" kern="1200" baseline="0" dirty="0">
                <a:solidFill>
                  <a:schemeClr val="tx1"/>
                </a:solidFill>
                <a:latin typeface="+mn-lt"/>
                <a:ea typeface="+mn-ea"/>
                <a:cs typeface="+mn-cs"/>
              </a:rPr>
              <a:t>over half of over-65s would now have to relocate for different age</a:t>
            </a:r>
          </a:p>
          <a:p>
            <a:r>
              <a:rPr lang="en-GB" sz="900" b="1" i="0" u="none" strike="noStrike" kern="1200" baseline="0" dirty="0">
                <a:solidFill>
                  <a:schemeClr val="tx1"/>
                </a:solidFill>
                <a:latin typeface="+mn-lt"/>
                <a:ea typeface="+mn-ea"/>
                <a:cs typeface="+mn-cs"/>
              </a:rPr>
              <a:t>groups to be evenly spread out.</a:t>
            </a:r>
          </a:p>
          <a:p>
            <a:r>
              <a:rPr lang="en-GB" sz="900" b="0" i="0" u="none" strike="noStrike" kern="1200" baseline="0" dirty="0">
                <a:solidFill>
                  <a:schemeClr val="tx1"/>
                </a:solidFill>
                <a:latin typeface="+mn-lt"/>
                <a:ea typeface="+mn-ea"/>
                <a:cs typeface="+mn-cs"/>
              </a:rPr>
              <a:t>• It found that children are no longer growing up in the same areas where retirees</a:t>
            </a:r>
          </a:p>
          <a:p>
            <a:r>
              <a:rPr lang="en-GB" sz="900" b="0" i="0" u="none" strike="noStrike" kern="1200" baseline="0" dirty="0">
                <a:solidFill>
                  <a:schemeClr val="tx1"/>
                </a:solidFill>
                <a:latin typeface="+mn-lt"/>
                <a:ea typeface="+mn-ea"/>
                <a:cs typeface="+mn-cs"/>
              </a:rPr>
              <a:t>are growing old, undermining mixed-age communities – </a:t>
            </a:r>
            <a:r>
              <a:rPr lang="en-GB" sz="900" b="1" i="0" u="none" strike="noStrike" kern="1200" baseline="0" dirty="0">
                <a:solidFill>
                  <a:schemeClr val="tx1"/>
                </a:solidFill>
                <a:latin typeface="+mn-lt"/>
                <a:ea typeface="+mn-ea"/>
                <a:cs typeface="+mn-cs"/>
              </a:rPr>
              <a:t>for the typical child in</a:t>
            </a:r>
          </a:p>
          <a:p>
            <a:r>
              <a:rPr lang="en-GB" sz="900" b="1" i="0" u="none" strike="noStrike" kern="1200" baseline="0" dirty="0">
                <a:solidFill>
                  <a:schemeClr val="tx1"/>
                </a:solidFill>
                <a:latin typeface="+mn-lt"/>
                <a:ea typeface="+mn-ea"/>
                <a:cs typeface="+mn-cs"/>
              </a:rPr>
              <a:t>these 25 largest cities, just 5% of their neighbours are now over 65</a:t>
            </a:r>
            <a:r>
              <a:rPr lang="en-GB" sz="900" b="0" i="0" u="none" strike="noStrike" kern="1200" baseline="0" dirty="0">
                <a:solidFill>
                  <a:schemeClr val="tx1"/>
                </a:solidFill>
                <a:latin typeface="+mn-lt"/>
                <a:ea typeface="+mn-ea"/>
                <a:cs typeface="+mn-cs"/>
              </a:rPr>
              <a:t>.</a:t>
            </a:r>
            <a:endParaRPr lang="en-GB" dirty="0"/>
          </a:p>
          <a:p>
            <a:endParaRPr lang="en-GB" dirty="0"/>
          </a:p>
          <a:p>
            <a:r>
              <a:rPr lang="en-GB" dirty="0"/>
              <a:t>IG programmes and age-friendly cities can only go so far in addressing this.</a:t>
            </a:r>
          </a:p>
          <a:p>
            <a:endParaRPr lang="en-GB" dirty="0"/>
          </a:p>
          <a:p>
            <a:r>
              <a:rPr lang="en-GB" dirty="0"/>
              <a:t>Image of rural village of Nagoro in Japan where older people have made stuff toys to replace the missing children.</a:t>
            </a:r>
          </a:p>
        </p:txBody>
      </p:sp>
      <p:sp>
        <p:nvSpPr>
          <p:cNvPr id="4" name="Slide Number Placeholder 3"/>
          <p:cNvSpPr>
            <a:spLocks noGrp="1"/>
          </p:cNvSpPr>
          <p:nvPr>
            <p:ph type="sldNum" sz="quarter" idx="5"/>
          </p:nvPr>
        </p:nvSpPr>
        <p:spPr/>
        <p:txBody>
          <a:bodyPr/>
          <a:lstStyle/>
          <a:p>
            <a:fld id="{864CC2F7-CEBA-4292-8D5B-B5693DC7851A}" type="slidenum">
              <a:rPr lang="en-GB" smtClean="0"/>
              <a:t>4</a:t>
            </a:fld>
            <a:endParaRPr lang="en-GB" dirty="0"/>
          </a:p>
        </p:txBody>
      </p:sp>
    </p:spTree>
    <p:extLst>
      <p:ext uri="{BB962C8B-B14F-4D97-AF65-F5344CB8AC3E}">
        <p14:creationId xmlns:p14="http://schemas.microsoft.com/office/powerpoint/2010/main" val="228734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elements of ‘truth’ and elements of political manipulation in play.</a:t>
            </a:r>
          </a:p>
        </p:txBody>
      </p:sp>
      <p:sp>
        <p:nvSpPr>
          <p:cNvPr id="4" name="Slide Number Placeholder 3"/>
          <p:cNvSpPr>
            <a:spLocks noGrp="1"/>
          </p:cNvSpPr>
          <p:nvPr>
            <p:ph type="sldNum" sz="quarter" idx="5"/>
          </p:nvPr>
        </p:nvSpPr>
        <p:spPr/>
        <p:txBody>
          <a:bodyPr/>
          <a:lstStyle/>
          <a:p>
            <a:fld id="{84DCD40F-7B1C-4831-B9A1-4BEE58CCA6D9}" type="slidenum">
              <a:rPr lang="en-GB" smtClean="0"/>
              <a:t>5</a:t>
            </a:fld>
            <a:endParaRPr lang="en-GB" dirty="0"/>
          </a:p>
        </p:txBody>
      </p:sp>
    </p:spTree>
    <p:extLst>
      <p:ext uri="{BB962C8B-B14F-4D97-AF65-F5344CB8AC3E}">
        <p14:creationId xmlns:p14="http://schemas.microsoft.com/office/powerpoint/2010/main" val="3704721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basis of generational identity and radical change is challenging/disrupting all of these.</a:t>
            </a:r>
          </a:p>
          <a:p>
            <a:endParaRPr lang="en-GB" dirty="0"/>
          </a:p>
          <a:p>
            <a:r>
              <a:rPr lang="en-GB" dirty="0"/>
              <a:t>Radical change – demographic, family, political, environmental, cultural etc.</a:t>
            </a:r>
          </a:p>
          <a:p>
            <a:endParaRPr lang="en-GB" dirty="0"/>
          </a:p>
          <a:p>
            <a:r>
              <a:rPr lang="en-GB" dirty="0"/>
              <a:t>Meanings change with social changes;</a:t>
            </a:r>
          </a:p>
          <a:p>
            <a:endParaRPr lang="en-GB" dirty="0"/>
          </a:p>
          <a:p>
            <a:r>
              <a:rPr lang="en-GB" dirty="0"/>
              <a:t>Life course – our lives don’t fit into this neat boxes any longer.  We may still be working and learning till well into later life.  </a:t>
            </a:r>
          </a:p>
          <a:p>
            <a:endParaRPr lang="en-GB" dirty="0"/>
          </a:p>
          <a:p>
            <a:r>
              <a:rPr lang="en-GB" dirty="0"/>
              <a:t>Generational cohort labels tend to mix up age and social factor – e.g,. Baby boomers have something to do with age, but they are also a social/political category  and a demonised one at that.</a:t>
            </a:r>
          </a:p>
          <a:p>
            <a:endParaRPr lang="en-GB" dirty="0"/>
          </a:p>
          <a:p>
            <a:r>
              <a:rPr lang="en-GB" dirty="0"/>
              <a:t>Social change challenges these – e.g. family change – lineage – where there may have been overlap and proximity between generations – e.g. a family with 5/6 children in which the oldest may be having children at the same time as the mother – so uncles and nephews of similar ages… Now, age of child bearing has gone up, people have fewer children – this creates bigger gaps between generations.  Also with increasingly longevity, we may have contact 3, 4 or 5 generations.</a:t>
            </a:r>
          </a:p>
          <a:p>
            <a:endParaRPr lang="en-GB" dirty="0"/>
          </a:p>
          <a:p>
            <a:r>
              <a:rPr lang="en-GB" dirty="0"/>
              <a:t>Sociologists have tended to differentiate between different kinds of experience (Burholt etc societal generation and family generation) and have tended to think that families act as buffers for generational conflict outside of families.  But, all of this is increasingly questioned.</a:t>
            </a: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6</a:t>
            </a:fld>
            <a:endParaRPr lang="en-GB" dirty="0"/>
          </a:p>
        </p:txBody>
      </p:sp>
    </p:spTree>
    <p:extLst>
      <p:ext uri="{BB962C8B-B14F-4D97-AF65-F5344CB8AC3E}">
        <p14:creationId xmlns:p14="http://schemas.microsoft.com/office/powerpoint/2010/main" val="189187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I’m arguing the point from a gerontological perspective, but my colleagues in childhood studies would make similar points about the demonising of youth and the wasting of childhood.</a:t>
            </a:r>
          </a:p>
          <a:p>
            <a:endParaRPr lang="en-GB" dirty="0"/>
          </a:p>
          <a:p>
            <a:r>
              <a:rPr lang="en-GB" dirty="0"/>
              <a:t>My colleague Simon Biggs argues that part of the issue here is that demographic change itself is turning up the heat on intergenerational conflict.  Changing in the demographic shape of nations from pyramids to rectangles (generations of equal size) to inverted pyramids in which there are more older people at the top than younger people at the bottom.  We haven’t faced this situation together before and we need to think about how to do it.</a:t>
            </a:r>
          </a:p>
          <a:p>
            <a:endParaRPr lang="en-GB" dirty="0"/>
          </a:p>
          <a:p>
            <a:r>
              <a:rPr lang="en-GB" dirty="0"/>
              <a:t>Women against state pension inequality – stark difference between those born in 1940s compared with 1950s.</a:t>
            </a:r>
          </a:p>
        </p:txBody>
      </p:sp>
      <p:sp>
        <p:nvSpPr>
          <p:cNvPr id="4" name="Slide Number Placeholder 3"/>
          <p:cNvSpPr>
            <a:spLocks noGrp="1"/>
          </p:cNvSpPr>
          <p:nvPr>
            <p:ph type="sldNum" sz="quarter" idx="5"/>
          </p:nvPr>
        </p:nvSpPr>
        <p:spPr/>
        <p:txBody>
          <a:bodyPr/>
          <a:lstStyle/>
          <a:p>
            <a:fld id="{864CC2F7-CEBA-4292-8D5B-B5693DC7851A}" type="slidenum">
              <a:rPr lang="en-GB" smtClean="0"/>
              <a:t>8</a:t>
            </a:fld>
            <a:endParaRPr lang="en-GB" dirty="0"/>
          </a:p>
        </p:txBody>
      </p:sp>
    </p:spTree>
    <p:extLst>
      <p:ext uri="{BB962C8B-B14F-4D97-AF65-F5344CB8AC3E}">
        <p14:creationId xmlns:p14="http://schemas.microsoft.com/office/powerpoint/2010/main" val="104879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Generation doesn’t explain everything about how we might feel threatened.  On the other hand, there may be instances in which we cleave to members of our felt generation to gain some sense of security.</a:t>
            </a:r>
          </a:p>
          <a:p>
            <a:endParaRPr lang="en-GB" dirty="0"/>
          </a:p>
          <a:p>
            <a:r>
              <a:rPr lang="en-GB" dirty="0"/>
              <a:t>We need to understand that how we feel about our generational position and our difference form generational others is a function of multiple experiences in families, in the work place, in society etc etc.  Without this nuanced understanding we give oxygen to certain political agendas that want to talk up intergenerational conflict.  We need to understand that our confusion about our ‘generational position’ is a function of multiple social, political and cultural factors that we have yet to fully work through.  </a:t>
            </a:r>
          </a:p>
          <a:p>
            <a:endParaRPr lang="en-GB" dirty="0"/>
          </a:p>
        </p:txBody>
      </p:sp>
      <p:sp>
        <p:nvSpPr>
          <p:cNvPr id="4" name="Slide Number Placeholder 3"/>
          <p:cNvSpPr>
            <a:spLocks noGrp="1"/>
          </p:cNvSpPr>
          <p:nvPr>
            <p:ph type="sldNum" sz="quarter" idx="5"/>
          </p:nvPr>
        </p:nvSpPr>
        <p:spPr/>
        <p:txBody>
          <a:bodyPr/>
          <a:lstStyle/>
          <a:p>
            <a:fld id="{864CC2F7-CEBA-4292-8D5B-B5693DC7851A}" type="slidenum">
              <a:rPr lang="en-GB" smtClean="0"/>
              <a:t>9</a:t>
            </a:fld>
            <a:endParaRPr lang="en-GB" dirty="0"/>
          </a:p>
        </p:txBody>
      </p:sp>
    </p:spTree>
    <p:extLst>
      <p:ext uri="{BB962C8B-B14F-4D97-AF65-F5344CB8AC3E}">
        <p14:creationId xmlns:p14="http://schemas.microsoft.com/office/powerpoint/2010/main" val="2827144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dirty="0"/>
          </a:p>
        </p:txBody>
      </p:sp>
    </p:spTree>
    <p:extLst>
      <p:ext uri="{BB962C8B-B14F-4D97-AF65-F5344CB8AC3E}">
        <p14:creationId xmlns:p14="http://schemas.microsoft.com/office/powerpoint/2010/main" val="257274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dirty="0"/>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17/07/2019</a:t>
            </a:fld>
            <a:endParaRPr lang="en-GB" dirty="0"/>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185399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17/07/2019</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5766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17/07/2019</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2752392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17/07/2019</a:t>
            </a:fld>
            <a:endParaRPr lang="en-GB" dirty="0"/>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dirty="0"/>
          </a:p>
        </p:txBody>
      </p:sp>
    </p:spTree>
    <p:extLst>
      <p:ext uri="{BB962C8B-B14F-4D97-AF65-F5344CB8AC3E}">
        <p14:creationId xmlns:p14="http://schemas.microsoft.com/office/powerpoint/2010/main" val="557658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9" name="Text Placeholder 8">
            <a:extLst>
              <a:ext uri="{FF2B5EF4-FFF2-40B4-BE49-F238E27FC236}">
                <a16:creationId xmlns:a16="http://schemas.microsoft.com/office/drawing/2014/main" id="{A1277E6E-6749-489A-9A65-DFF1D7BE377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0494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17/07/2019</a:t>
            </a:fld>
            <a:endParaRPr lang="en-GB" dirty="0"/>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dirty="0"/>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8" name="Text Placeholder 8">
            <a:extLst>
              <a:ext uri="{FF2B5EF4-FFF2-40B4-BE49-F238E27FC236}">
                <a16:creationId xmlns:a16="http://schemas.microsoft.com/office/drawing/2014/main" id="{1CA71D4C-4E38-4C89-BA97-B1164C562924}"/>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5492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10" name="Text Placeholder 8">
            <a:extLst>
              <a:ext uri="{FF2B5EF4-FFF2-40B4-BE49-F238E27FC236}">
                <a16:creationId xmlns:a16="http://schemas.microsoft.com/office/drawing/2014/main" id="{1DF8A60B-18B3-4375-8126-BA1CAD9837DD}"/>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69901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dirty="0"/>
              <a:t>Click icon to add picture</a:t>
            </a:r>
          </a:p>
        </p:txBody>
      </p:sp>
      <p:sp>
        <p:nvSpPr>
          <p:cNvPr id="9" name="Text Placeholder 8">
            <a:extLst>
              <a:ext uri="{FF2B5EF4-FFF2-40B4-BE49-F238E27FC236}">
                <a16:creationId xmlns:a16="http://schemas.microsoft.com/office/drawing/2014/main" id="{63D0CA07-D562-4C40-91D0-B5D7D2A719E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388289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tx1"/>
                </a:solidFill>
              </a:defRPr>
            </a:lvl1pPr>
          </a:lstStyle>
          <a:p>
            <a:fld id="{3E2C485A-CFD1-4426-A587-FCC12D6AD237}" type="datetime1">
              <a:rPr lang="en-GB" smtClean="0"/>
              <a:pPr/>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tx1"/>
                </a:solidFill>
              </a:defRPr>
            </a:lvl1pPr>
          </a:lstStyle>
          <a:p>
            <a:fld id="{67DE1CF8-1877-4310-8670-A269E8016CAC}" type="slidenum">
              <a:rPr lang="en-GB" smtClean="0"/>
              <a:pPr/>
              <a:t>‹#›</a:t>
            </a:fld>
            <a:endParaRPr lang="en-GB" dirty="0"/>
          </a:p>
        </p:txBody>
      </p:sp>
      <p:sp>
        <p:nvSpPr>
          <p:cNvPr id="11" name="Text Placeholder 8">
            <a:extLst>
              <a:ext uri="{FF2B5EF4-FFF2-40B4-BE49-F238E27FC236}">
                <a16:creationId xmlns:a16="http://schemas.microsoft.com/office/drawing/2014/main" id="{CD0FA054-D85A-4698-B6FD-DEAB1EBB1A44}"/>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tx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861229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tx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tx1"/>
                </a:solidFill>
              </a:defRPr>
            </a:lvl1pPr>
          </a:lstStyle>
          <a:p>
            <a:fld id="{D904E3C7-3434-41F6-8009-C52959A159FA}" type="datetime1">
              <a:rPr lang="en-GB" smtClean="0"/>
              <a:pPr/>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dirty="0"/>
              <a:t>Click icon to add picture</a:t>
            </a:r>
          </a:p>
        </p:txBody>
      </p:sp>
      <p:sp>
        <p:nvSpPr>
          <p:cNvPr id="9" name="Text Placeholder 8">
            <a:extLst>
              <a:ext uri="{FF2B5EF4-FFF2-40B4-BE49-F238E27FC236}">
                <a16:creationId xmlns:a16="http://schemas.microsoft.com/office/drawing/2014/main" id="{2E05A56F-2D56-478C-8B76-D1EA61ECFB6D}"/>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tx1"/>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36228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273844"/>
            <a:ext cx="8402400" cy="994172"/>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369219"/>
            <a:ext cx="840240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17/07/2019</a:t>
            </a:fld>
            <a:endParaRPr lang="en-GB" dirty="0"/>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6715800" y="4361092"/>
            <a:ext cx="2057400" cy="273844"/>
          </a:xfrm>
        </p:spPr>
        <p:txBody>
          <a:bodyPr/>
          <a:lstStyle/>
          <a:p>
            <a:endParaRPr lang="en-GB" dirty="0"/>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dirty="0"/>
          </a:p>
        </p:txBody>
      </p:sp>
    </p:spTree>
    <p:extLst>
      <p:ext uri="{BB962C8B-B14F-4D97-AF65-F5344CB8AC3E}">
        <p14:creationId xmlns:p14="http://schemas.microsoft.com/office/powerpoint/2010/main" val="86789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17/07/2019</a:t>
            </a:fld>
            <a:endParaRPr lang="en-GB" dirty="0"/>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dirty="0"/>
              <a:t>Click icon to add picture</a:t>
            </a:r>
          </a:p>
        </p:txBody>
      </p:sp>
      <p:sp>
        <p:nvSpPr>
          <p:cNvPr id="9" name="Text Placeholder 8">
            <a:extLst>
              <a:ext uri="{FF2B5EF4-FFF2-40B4-BE49-F238E27FC236}">
                <a16:creationId xmlns:a16="http://schemas.microsoft.com/office/drawing/2014/main" id="{E4F13CC3-B662-4B3A-A205-A8D9CDF0B86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726975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17/07/2019</a:t>
            </a:fld>
            <a:endParaRPr lang="en-GB" dirty="0"/>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9" name="Text Placeholder 8">
            <a:extLst>
              <a:ext uri="{FF2B5EF4-FFF2-40B4-BE49-F238E27FC236}">
                <a16:creationId xmlns:a16="http://schemas.microsoft.com/office/drawing/2014/main" id="{468D725C-AAE9-4CDB-935D-B0DA1E354C4B}"/>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1607494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17/07/2019</a:t>
            </a:fld>
            <a:endParaRPr lang="en-GB" dirty="0"/>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dirty="0"/>
              <a:t>Click icon to add picture</a:t>
            </a:r>
            <a:endParaRPr lang="en-GB" dirty="0"/>
          </a:p>
        </p:txBody>
      </p:sp>
      <p:sp>
        <p:nvSpPr>
          <p:cNvPr id="10" name="Text Placeholder 8">
            <a:extLst>
              <a:ext uri="{FF2B5EF4-FFF2-40B4-BE49-F238E27FC236}">
                <a16:creationId xmlns:a16="http://schemas.microsoft.com/office/drawing/2014/main" id="{32BAE0BB-4BE9-4013-AF3D-6E35AC40267B}"/>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96636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370800" y="335674"/>
            <a:ext cx="8402400" cy="3553088"/>
          </a:xfrm>
          <a:prstGeom prst="rect">
            <a:avLst/>
          </a:prstGeom>
        </p:spPr>
        <p:txBody>
          <a:bodyPr/>
          <a:lstStyle>
            <a:lvl1pPr>
              <a:defRPr/>
            </a:lvl1pPr>
          </a:lstStyle>
          <a:p>
            <a:r>
              <a:rPr lang="en-US" dirty="0"/>
              <a:t>Click icon to add picture</a:t>
            </a:r>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17/07/2019</a:t>
            </a:fld>
            <a:endParaRPr lang="en-GB" dirty="0"/>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11" name="Rectangle 10">
            <a:extLst>
              <a:ext uri="{FF2B5EF4-FFF2-40B4-BE49-F238E27FC236}">
                <a16:creationId xmlns:a16="http://schemas.microsoft.com/office/drawing/2014/main" id="{F658813F-CBC4-43D6-900B-5F80FF478B19}"/>
              </a:ext>
            </a:extLst>
          </p:cNvPr>
          <p:cNvSpPr/>
          <p:nvPr userDrawn="1"/>
        </p:nvSpPr>
        <p:spPr>
          <a:xfrm>
            <a:off x="0" y="0"/>
            <a:ext cx="9144000" cy="4224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 Placeholder 8">
            <a:extLst>
              <a:ext uri="{FF2B5EF4-FFF2-40B4-BE49-F238E27FC236}">
                <a16:creationId xmlns:a16="http://schemas.microsoft.com/office/drawing/2014/main" id="{537F3769-E705-45F8-B619-2787E8777E8C}"/>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
        <p:nvSpPr>
          <p:cNvPr id="15" name="Title 1">
            <a:extLst>
              <a:ext uri="{FF2B5EF4-FFF2-40B4-BE49-F238E27FC236}">
                <a16:creationId xmlns:a16="http://schemas.microsoft.com/office/drawing/2014/main" id="{9A113D54-2F93-4A2E-8BB5-789218AEBACE}"/>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2697295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17/07/2019</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9144000" cy="4267200"/>
          </a:xfrm>
          <a:prstGeom prst="rect">
            <a:avLst/>
          </a:prstGeom>
        </p:spPr>
        <p:txBody>
          <a:bodyPr/>
          <a:lstStyle>
            <a:lvl1pPr>
              <a:defRPr/>
            </a:lvl1pPr>
          </a:lstStyle>
          <a:p>
            <a:r>
              <a:rPr lang="en-US" dirty="0"/>
              <a:t>Click icon to add full bleed picture</a:t>
            </a:r>
          </a:p>
        </p:txBody>
      </p:sp>
      <p:sp>
        <p:nvSpPr>
          <p:cNvPr id="8" name="Text Placeholder 8">
            <a:extLst>
              <a:ext uri="{FF2B5EF4-FFF2-40B4-BE49-F238E27FC236}">
                <a16:creationId xmlns:a16="http://schemas.microsoft.com/office/drawing/2014/main" id="{DFDD3E05-6D12-46A2-94B1-792D69D6D8D0}"/>
              </a:ext>
            </a:extLst>
          </p:cNvPr>
          <p:cNvSpPr>
            <a:spLocks noGrp="1"/>
          </p:cNvSpPr>
          <p:nvPr>
            <p:ph type="body" sz="quarter" idx="14"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
        <p:nvSpPr>
          <p:cNvPr id="9" name="Title 1">
            <a:extLst>
              <a:ext uri="{FF2B5EF4-FFF2-40B4-BE49-F238E27FC236}">
                <a16:creationId xmlns:a16="http://schemas.microsoft.com/office/drawing/2014/main" id="{669A0CDB-B305-4654-820B-083E7FB4BF93}"/>
              </a:ext>
            </a:extLst>
          </p:cNvPr>
          <p:cNvSpPr>
            <a:spLocks noGrp="1"/>
          </p:cNvSpPr>
          <p:nvPr>
            <p:ph type="title" hasCustomPrompt="1"/>
          </p:nvPr>
        </p:nvSpPr>
        <p:spPr>
          <a:xfrm>
            <a:off x="5628824" y="4348122"/>
            <a:ext cx="3143250" cy="690297"/>
          </a:xfrm>
        </p:spPr>
        <p:txBody>
          <a:bodyPr anchor="b"/>
          <a:lstStyle>
            <a:lvl1pPr>
              <a:defRPr sz="24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55462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17/07/2019</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7" name="Text Placeholder 8">
            <a:extLst>
              <a:ext uri="{FF2B5EF4-FFF2-40B4-BE49-F238E27FC236}">
                <a16:creationId xmlns:a16="http://schemas.microsoft.com/office/drawing/2014/main" id="{DCC63C9E-7E1E-4F20-85EA-9038E012822F}"/>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2457578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17/07/2019</a:t>
            </a:fld>
            <a:endParaRPr lang="en-GB" dirty="0"/>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6" name="Text Placeholder 8">
            <a:extLst>
              <a:ext uri="{FF2B5EF4-FFF2-40B4-BE49-F238E27FC236}">
                <a16:creationId xmlns:a16="http://schemas.microsoft.com/office/drawing/2014/main" id="{1A8CC2A1-E9A8-4F00-A0F1-04D3A857FD74}"/>
              </a:ext>
            </a:extLst>
          </p:cNvPr>
          <p:cNvSpPr>
            <a:spLocks noGrp="1"/>
          </p:cNvSpPr>
          <p:nvPr>
            <p:ph type="body" sz="quarter" idx="13" hasCustomPrompt="1"/>
          </p:nvPr>
        </p:nvSpPr>
        <p:spPr>
          <a:xfrm>
            <a:off x="385200" y="4579200"/>
            <a:ext cx="3484800" cy="453600"/>
          </a:xfrm>
        </p:spPr>
        <p:txBody>
          <a:bodyPr>
            <a:noAutofit/>
          </a:bodyPr>
          <a:lstStyle>
            <a:lvl1pPr marL="0" indent="0">
              <a:lnSpc>
                <a:spcPct val="100000"/>
              </a:lnSpc>
              <a:buNone/>
              <a:defRPr sz="2300">
                <a:solidFill>
                  <a:schemeClr val="accent4"/>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64316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dirty="0"/>
          </a:p>
        </p:txBody>
      </p:sp>
    </p:spTree>
    <p:extLst>
      <p:ext uri="{BB962C8B-B14F-4D97-AF65-F5344CB8AC3E}">
        <p14:creationId xmlns:p14="http://schemas.microsoft.com/office/powerpoint/2010/main" val="316526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dirty="0"/>
              <a:t>Click icon to add picture</a:t>
            </a:r>
          </a:p>
        </p:txBody>
      </p:sp>
    </p:spTree>
    <p:extLst>
      <p:ext uri="{BB962C8B-B14F-4D97-AF65-F5344CB8AC3E}">
        <p14:creationId xmlns:p14="http://schemas.microsoft.com/office/powerpoint/2010/main" val="26595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5708650" y="-3175"/>
            <a:ext cx="3435350" cy="5146675"/>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tx1"/>
                </a:solidFill>
              </a:defRPr>
            </a:lvl1pPr>
          </a:lstStyle>
          <a:p>
            <a:fld id="{3E2C485A-CFD1-4426-A587-FCC12D6AD237}" type="datetime1">
              <a:rPr lang="en-GB" smtClean="0"/>
              <a:pPr/>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tx1"/>
                </a:solidFill>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174216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370800" y="1598400"/>
            <a:ext cx="5259600" cy="1101600"/>
          </a:xfrm>
        </p:spPr>
        <p:txBody>
          <a:bodyPr anchor="b"/>
          <a:lstStyle>
            <a:lvl1pPr algn="l">
              <a:defRPr sz="44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370800" y="2701528"/>
            <a:ext cx="5259600" cy="1314000"/>
          </a:xfrm>
        </p:spPr>
        <p:txBody>
          <a:bodyPr>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tx1"/>
                </a:solidFill>
              </a:defRPr>
            </a:lvl1pPr>
          </a:lstStyle>
          <a:p>
            <a:fld id="{D904E3C7-3434-41F6-8009-C52959A159FA}" type="datetime1">
              <a:rPr lang="en-GB" smtClean="0"/>
              <a:pPr/>
              <a:t>17/07/2019</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tx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5682354" y="0"/>
            <a:ext cx="3461646" cy="5143858"/>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dirty="0"/>
              <a:t>Click icon to add picture</a:t>
            </a:r>
          </a:p>
        </p:txBody>
      </p:sp>
    </p:spTree>
    <p:extLst>
      <p:ext uri="{BB962C8B-B14F-4D97-AF65-F5344CB8AC3E}">
        <p14:creationId xmlns:p14="http://schemas.microsoft.com/office/powerpoint/2010/main" val="5790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370800" y="680400"/>
            <a:ext cx="5259600" cy="11016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370800" y="1825200"/>
            <a:ext cx="5259600" cy="25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17/07/2019</a:t>
            </a:fld>
            <a:endParaRPr lang="en-GB" dirty="0"/>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5682354" y="0"/>
            <a:ext cx="3461646" cy="51435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dirty="0"/>
              <a:t>Click icon to add picture</a:t>
            </a:r>
          </a:p>
        </p:txBody>
      </p:sp>
    </p:spTree>
    <p:extLst>
      <p:ext uri="{BB962C8B-B14F-4D97-AF65-F5344CB8AC3E}">
        <p14:creationId xmlns:p14="http://schemas.microsoft.com/office/powerpoint/2010/main" val="7073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462915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17/07/2019</a:t>
            </a:fld>
            <a:endParaRPr lang="en-GB" dirty="0"/>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dirty="0"/>
          </a:p>
        </p:txBody>
      </p:sp>
    </p:spTree>
    <p:extLst>
      <p:ext uri="{BB962C8B-B14F-4D97-AF65-F5344CB8AC3E}">
        <p14:creationId xmlns:p14="http://schemas.microsoft.com/office/powerpoint/2010/main" val="365426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370800" y="1369219"/>
            <a:ext cx="4144050" cy="2888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17/07/2019</a:t>
            </a:fld>
            <a:endParaRPr lang="en-GB" dirty="0"/>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dirty="0"/>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4629600" y="1369219"/>
            <a:ext cx="4143600" cy="2888456"/>
          </a:xfrm>
        </p:spPr>
        <p:txBody>
          <a:bodyPr/>
          <a:lstStyle>
            <a:lvl1pPr>
              <a:defRPr/>
            </a:lvl1pPr>
          </a:lstStyle>
          <a:p>
            <a:r>
              <a:rPr lang="en-US" dirty="0"/>
              <a:t>Click icon to add picture</a:t>
            </a:r>
            <a:endParaRPr lang="en-GB" dirty="0"/>
          </a:p>
        </p:txBody>
      </p:sp>
    </p:spTree>
    <p:extLst>
      <p:ext uri="{BB962C8B-B14F-4D97-AF65-F5344CB8AC3E}">
        <p14:creationId xmlns:p14="http://schemas.microsoft.com/office/powerpoint/2010/main" val="111954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17/07/2019</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099803651"/>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0" r:id="rId3"/>
    <p:sldLayoutId id="2147483669" r:id="rId4"/>
    <p:sldLayoutId id="2147483672" r:id="rId5"/>
    <p:sldLayoutId id="2147483671" r:id="rId6"/>
    <p:sldLayoutId id="2147483673" r:id="rId7"/>
    <p:sldLayoutId id="2147483675" r:id="rId8"/>
    <p:sldLayoutId id="2147483676" r:id="rId9"/>
    <p:sldLayoutId id="2147483677" r:id="rId10"/>
    <p:sldLayoutId id="2147483678" r:id="rId11"/>
    <p:sldLayoutId id="2147483679" r:id="rId12"/>
    <p:sldLayoutId id="2147483680"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370800" y="273844"/>
            <a:ext cx="8402400" cy="994172"/>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370800" y="1369219"/>
            <a:ext cx="8402400" cy="289491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370800" y="4361092"/>
            <a:ext cx="2057400" cy="273844"/>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17/07/2019</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6715800" y="4361092"/>
            <a:ext cx="2057400" cy="273844"/>
          </a:xfrm>
          <a:prstGeom prst="rect">
            <a:avLst/>
          </a:prstGeom>
        </p:spPr>
        <p:txBody>
          <a:bodyPr vert="horz" lIns="91440" tIns="45720" rIns="91440" bIns="45720" rtlCol="0" anchor="ctr"/>
          <a:lstStyle>
            <a:lvl1pPr algn="r">
              <a:defRPr sz="12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4321627" y="4771676"/>
            <a:ext cx="540000" cy="273844"/>
          </a:xfrm>
          <a:prstGeom prst="rect">
            <a:avLst/>
          </a:prstGeom>
        </p:spPr>
        <p:txBody>
          <a:bodyPr vert="horz" lIns="91440" tIns="45720" rIns="91440" bIns="45720" rtlCol="0" anchor="ctr"/>
          <a:lstStyle>
            <a:lvl1pPr algn="ctr">
              <a:defRPr sz="12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3449210524"/>
      </p:ext>
    </p:extLst>
  </p:cSld>
  <p:clrMap bg1="lt1" tx1="dk1" bg2="lt2" tx2="dk2" accent1="accent1" accent2="accent2" accent3="accent3" accent4="accent4" accent5="accent5" accent6="accent6" hlink="hlink" folHlink="folHlink"/>
  <p:sldLayoutIdLst>
    <p:sldLayoutId id="2147483710" r:id="rId1"/>
    <p:sldLayoutId id="2147483716" r:id="rId2"/>
    <p:sldLayoutId id="2147483711" r:id="rId3"/>
    <p:sldLayoutId id="2147483712" r:id="rId4"/>
    <p:sldLayoutId id="2147483713" r:id="rId5"/>
    <p:sldLayoutId id="2147483714" r:id="rId6"/>
    <p:sldLayoutId id="2147483715"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lvl1pPr algn="l" defTabSz="685800" rtl="0" eaLnBrk="1" latinLnBrk="0" hangingPunct="1">
        <a:lnSpc>
          <a:spcPct val="90000"/>
        </a:lnSpc>
        <a:spcBef>
          <a:spcPct val="0"/>
        </a:spcBef>
        <a:buNone/>
        <a:defRPr sz="3200" b="0" kern="1200">
          <a:solidFill>
            <a:schemeClr val="tx1"/>
          </a:solidFill>
          <a:latin typeface="Rockwell" panose="02060603020205020403" pitchFamily="18" charset="77"/>
          <a:ea typeface="+mj-ea"/>
          <a:cs typeface="+mj-cs"/>
        </a:defRPr>
      </a:lvl1pPr>
    </p:titleStyle>
    <p:bodyStyle>
      <a:lvl1pPr marL="171450" indent="-171450" algn="l" defTabSz="685800" rtl="0" eaLnBrk="1" latinLnBrk="0" hangingPunct="1">
        <a:lnSpc>
          <a:spcPct val="90000"/>
        </a:lnSpc>
        <a:spcBef>
          <a:spcPts val="750"/>
        </a:spcBef>
        <a:buSzPct val="85000"/>
        <a:buFont typeface="Wingdings" panose="05000000000000000000"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85000"/>
        <a:buFont typeface="Wingdings" panose="05000000000000000000" pitchFamily="2" charset="2"/>
        <a:buChar char="Ø"/>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tiff"/><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D716-FA95-9149-8F8E-A6EA23C6FB1D}"/>
              </a:ext>
            </a:extLst>
          </p:cNvPr>
          <p:cNvSpPr>
            <a:spLocks noGrp="1"/>
          </p:cNvSpPr>
          <p:nvPr>
            <p:ph type="ctrTitle"/>
          </p:nvPr>
        </p:nvSpPr>
        <p:spPr/>
        <p:txBody>
          <a:bodyPr/>
          <a:lstStyle/>
          <a:p>
            <a:r>
              <a:rPr lang="en-GB" dirty="0"/>
              <a:t>Thinking Intergenerationally</a:t>
            </a:r>
            <a:endParaRPr lang="en-US" dirty="0"/>
          </a:p>
        </p:txBody>
      </p:sp>
      <p:sp>
        <p:nvSpPr>
          <p:cNvPr id="3" name="Subtitle 2">
            <a:extLst>
              <a:ext uri="{FF2B5EF4-FFF2-40B4-BE49-F238E27FC236}">
                <a16:creationId xmlns:a16="http://schemas.microsoft.com/office/drawing/2014/main" id="{956FAC29-29C2-3E4F-AF69-A1D74278A8E6}"/>
              </a:ext>
            </a:extLst>
          </p:cNvPr>
          <p:cNvSpPr>
            <a:spLocks noGrp="1"/>
          </p:cNvSpPr>
          <p:nvPr>
            <p:ph type="subTitle" idx="1"/>
          </p:nvPr>
        </p:nvSpPr>
        <p:spPr/>
        <p:txBody>
          <a:bodyPr>
            <a:normAutofit/>
          </a:bodyPr>
          <a:lstStyle/>
          <a:p>
            <a:r>
              <a:rPr lang="en-GB" sz="1800" dirty="0"/>
              <a:t>Karen West, Professor of Social Policy and Social Gerontology, School for Policy Studies, University of Bristol</a:t>
            </a:r>
          </a:p>
          <a:p>
            <a:endParaRPr lang="en-GB" sz="1800" dirty="0"/>
          </a:p>
          <a:p>
            <a:endParaRPr lang="en-GB" sz="1800" dirty="0"/>
          </a:p>
          <a:p>
            <a:endParaRPr lang="en-US" dirty="0"/>
          </a:p>
        </p:txBody>
      </p:sp>
    </p:spTree>
    <p:extLst>
      <p:ext uri="{BB962C8B-B14F-4D97-AF65-F5344CB8AC3E}">
        <p14:creationId xmlns:p14="http://schemas.microsoft.com/office/powerpoint/2010/main" val="201697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3EF2-83F1-430F-9265-983850848FBF}"/>
              </a:ext>
            </a:extLst>
          </p:cNvPr>
          <p:cNvSpPr>
            <a:spLocks noGrp="1"/>
          </p:cNvSpPr>
          <p:nvPr>
            <p:ph type="title"/>
          </p:nvPr>
        </p:nvSpPr>
        <p:spPr/>
        <p:txBody>
          <a:bodyPr/>
          <a:lstStyle/>
          <a:p>
            <a:r>
              <a:rPr lang="en-GB" dirty="0"/>
              <a:t>Have generations become more segregated? </a:t>
            </a:r>
          </a:p>
        </p:txBody>
      </p:sp>
      <p:sp>
        <p:nvSpPr>
          <p:cNvPr id="3" name="Content Placeholder 2">
            <a:extLst>
              <a:ext uri="{FF2B5EF4-FFF2-40B4-BE49-F238E27FC236}">
                <a16:creationId xmlns:a16="http://schemas.microsoft.com/office/drawing/2014/main" id="{6EF6878A-477D-416D-A773-C535DD3FE0CF}"/>
              </a:ext>
            </a:extLst>
          </p:cNvPr>
          <p:cNvSpPr>
            <a:spLocks noGrp="1"/>
          </p:cNvSpPr>
          <p:nvPr>
            <p:ph sz="half" idx="1"/>
          </p:nvPr>
        </p:nvSpPr>
        <p:spPr/>
        <p:txBody>
          <a:bodyPr>
            <a:normAutofit/>
          </a:bodyPr>
          <a:lstStyle/>
          <a:p>
            <a:r>
              <a:rPr lang="en-GB" sz="2800" dirty="0"/>
              <a:t>Culturally?</a:t>
            </a:r>
          </a:p>
          <a:p>
            <a:endParaRPr lang="en-GB" sz="2800" dirty="0"/>
          </a:p>
          <a:p>
            <a:r>
              <a:rPr lang="en-GB" sz="2800" dirty="0"/>
              <a:t>Physically/spatially?</a:t>
            </a:r>
          </a:p>
          <a:p>
            <a:endParaRPr lang="en-GB" sz="2800" dirty="0"/>
          </a:p>
          <a:p>
            <a:r>
              <a:rPr lang="en-GB" sz="2800" dirty="0"/>
              <a:t>Politically?</a:t>
            </a:r>
          </a:p>
          <a:p>
            <a:endParaRPr lang="en-GB" dirty="0"/>
          </a:p>
        </p:txBody>
      </p:sp>
      <p:pic>
        <p:nvPicPr>
          <p:cNvPr id="3074" name="Picture 2" descr="Image result for image of separation">
            <a:extLst>
              <a:ext uri="{FF2B5EF4-FFF2-40B4-BE49-F238E27FC236}">
                <a16:creationId xmlns:a16="http://schemas.microsoft.com/office/drawing/2014/main" id="{EC93A834-B6FF-4834-91C4-1DD3430A800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9150" y="1163171"/>
            <a:ext cx="4143375" cy="33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5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3472-46CD-4DD0-9FDC-00EEEE0693F6}"/>
              </a:ext>
            </a:extLst>
          </p:cNvPr>
          <p:cNvSpPr>
            <a:spLocks noGrp="1"/>
          </p:cNvSpPr>
          <p:nvPr>
            <p:ph type="title"/>
          </p:nvPr>
        </p:nvSpPr>
        <p:spPr/>
        <p:txBody>
          <a:bodyPr/>
          <a:lstStyle/>
          <a:p>
            <a:r>
              <a:rPr lang="en-GB" dirty="0"/>
              <a:t>Cultural Segregation</a:t>
            </a:r>
          </a:p>
        </p:txBody>
      </p:sp>
      <p:pic>
        <p:nvPicPr>
          <p:cNvPr id="1026" name="Picture 2" descr="Upset mother holding teenage girls pink hair">
            <a:extLst>
              <a:ext uri="{FF2B5EF4-FFF2-40B4-BE49-F238E27FC236}">
                <a16:creationId xmlns:a16="http://schemas.microsoft.com/office/drawing/2014/main" id="{F5F0A5AB-0B7E-4CCF-9225-FD5D4412359E}"/>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tretch>
            <a:fillRect/>
          </a:stretch>
        </p:blipFill>
        <p:spPr bwMode="auto">
          <a:xfrm>
            <a:off x="4440039" y="1369219"/>
            <a:ext cx="4114799" cy="205331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91EF304-7850-4101-887C-3311ED9A9C14}"/>
              </a:ext>
            </a:extLst>
          </p:cNvPr>
          <p:cNvSpPr>
            <a:spLocks noGrp="1"/>
          </p:cNvSpPr>
          <p:nvPr>
            <p:ph sz="half" idx="2"/>
          </p:nvPr>
        </p:nvSpPr>
        <p:spPr/>
        <p:txBody>
          <a:bodyPr/>
          <a:lstStyle/>
          <a:p>
            <a:endParaRPr lang="en-GB" dirty="0"/>
          </a:p>
        </p:txBody>
      </p:sp>
      <p:pic>
        <p:nvPicPr>
          <p:cNvPr id="1030" name="Picture 6" descr="Image result for image of my generation the who">
            <a:extLst>
              <a:ext uri="{FF2B5EF4-FFF2-40B4-BE49-F238E27FC236}">
                <a16:creationId xmlns:a16="http://schemas.microsoft.com/office/drawing/2014/main" id="{10355FE2-A1E1-4D3A-B0DD-29D3D1A8AC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553" y="3265978"/>
            <a:ext cx="3823854" cy="1829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mage of older woman with pink hair">
            <a:extLst>
              <a:ext uri="{FF2B5EF4-FFF2-40B4-BE49-F238E27FC236}">
                <a16:creationId xmlns:a16="http://schemas.microsoft.com/office/drawing/2014/main" id="{1D8C9A6F-9DB7-42E6-BA67-6F1FBE2BC6B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74376" y="-36612"/>
            <a:ext cx="2416629" cy="1615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5D9593-AD80-430E-AF74-0741A9FA987B}"/>
              </a:ext>
            </a:extLst>
          </p:cNvPr>
          <p:cNvSpPr txBox="1"/>
          <p:nvPr/>
        </p:nvSpPr>
        <p:spPr>
          <a:xfrm>
            <a:off x="575953" y="3877294"/>
            <a:ext cx="3884496" cy="923330"/>
          </a:xfrm>
          <a:prstGeom prst="rect">
            <a:avLst/>
          </a:prstGeom>
          <a:noFill/>
        </p:spPr>
        <p:txBody>
          <a:bodyPr wrap="square" rtlCol="0">
            <a:spAutoFit/>
          </a:bodyPr>
          <a:lstStyle/>
          <a:p>
            <a:r>
              <a:rPr lang="en-GB" dirty="0"/>
              <a:t>Generation as cultural experience at a point in time. Shapes </a:t>
            </a:r>
            <a:r>
              <a:rPr lang="en-GB" i="1" dirty="0"/>
              <a:t>generational consciousness</a:t>
            </a:r>
            <a:r>
              <a:rPr lang="en-GB" dirty="0"/>
              <a:t>.  A necessary component of social change. (Karl Mannheim, 1928.)</a:t>
            </a:r>
          </a:p>
        </p:txBody>
      </p:sp>
      <p:pic>
        <p:nvPicPr>
          <p:cNvPr id="10" name="Picture 9">
            <a:extLst>
              <a:ext uri="{FF2B5EF4-FFF2-40B4-BE49-F238E27FC236}">
                <a16:creationId xmlns:a16="http://schemas.microsoft.com/office/drawing/2014/main" id="{8E379D6C-0036-4646-A219-25FE0B08841E}"/>
              </a:ext>
            </a:extLst>
          </p:cNvPr>
          <p:cNvPicPr>
            <a:picLocks noChangeAspect="1"/>
          </p:cNvPicPr>
          <p:nvPr/>
        </p:nvPicPr>
        <p:blipFill rotWithShape="1">
          <a:blip r:embed="rId6"/>
          <a:srcRect t="6629" r="-1" b="-1"/>
          <a:stretch/>
        </p:blipFill>
        <p:spPr>
          <a:xfrm>
            <a:off x="483027" y="1107113"/>
            <a:ext cx="3782290" cy="2383230"/>
          </a:xfrm>
          <a:prstGeom prst="rect">
            <a:avLst/>
          </a:prstGeom>
        </p:spPr>
      </p:pic>
      <p:sp>
        <p:nvSpPr>
          <p:cNvPr id="13" name="Speech Bubble: Oval 12">
            <a:extLst>
              <a:ext uri="{FF2B5EF4-FFF2-40B4-BE49-F238E27FC236}">
                <a16:creationId xmlns:a16="http://schemas.microsoft.com/office/drawing/2014/main" id="{6720D3A1-3F61-49FD-A95A-7907CDB25B55}"/>
              </a:ext>
            </a:extLst>
          </p:cNvPr>
          <p:cNvSpPr/>
          <p:nvPr/>
        </p:nvSpPr>
        <p:spPr>
          <a:xfrm rot="20510320">
            <a:off x="482702" y="1347252"/>
            <a:ext cx="2161309" cy="1266654"/>
          </a:xfrm>
          <a:prstGeom prst="wedgeEllipseCallout">
            <a:avLst>
              <a:gd name="adj1" fmla="val 39810"/>
              <a:gd name="adj2" fmla="val 9447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9A511AA-C421-4190-93BB-E33A38B8D01B}"/>
              </a:ext>
            </a:extLst>
          </p:cNvPr>
          <p:cNvSpPr txBox="1"/>
          <p:nvPr/>
        </p:nvSpPr>
        <p:spPr>
          <a:xfrm>
            <a:off x="730333" y="1615084"/>
            <a:ext cx="1680358" cy="861774"/>
          </a:xfrm>
          <a:prstGeom prst="rect">
            <a:avLst/>
          </a:prstGeom>
          <a:noFill/>
        </p:spPr>
        <p:txBody>
          <a:bodyPr wrap="square" rtlCol="0">
            <a:spAutoFit/>
          </a:bodyPr>
          <a:lstStyle/>
          <a:p>
            <a:r>
              <a:rPr lang="en-GB" sz="1000" dirty="0"/>
              <a:t>I am utterly fed up with being told by nice young people that their opinions are more important than my own. </a:t>
            </a:r>
          </a:p>
        </p:txBody>
      </p:sp>
    </p:spTree>
    <p:extLst>
      <p:ext uri="{BB962C8B-B14F-4D97-AF65-F5344CB8AC3E}">
        <p14:creationId xmlns:p14="http://schemas.microsoft.com/office/powerpoint/2010/main" val="91602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1A26-FEE9-4796-A9D3-64062E6605A1}"/>
              </a:ext>
            </a:extLst>
          </p:cNvPr>
          <p:cNvSpPr>
            <a:spLocks noGrp="1"/>
          </p:cNvSpPr>
          <p:nvPr>
            <p:ph type="title"/>
          </p:nvPr>
        </p:nvSpPr>
        <p:spPr>
          <a:xfrm>
            <a:off x="370800" y="273844"/>
            <a:ext cx="8402400" cy="994172"/>
          </a:xfrm>
        </p:spPr>
        <p:txBody>
          <a:bodyPr/>
          <a:lstStyle/>
          <a:p>
            <a:r>
              <a:rPr lang="en-GB" dirty="0"/>
              <a:t>Physical Segregation</a:t>
            </a:r>
          </a:p>
        </p:txBody>
      </p:sp>
      <p:sp>
        <p:nvSpPr>
          <p:cNvPr id="5" name="Rectangle 4">
            <a:extLst>
              <a:ext uri="{FF2B5EF4-FFF2-40B4-BE49-F238E27FC236}">
                <a16:creationId xmlns:a16="http://schemas.microsoft.com/office/drawing/2014/main" id="{E05DAB1D-E951-451D-8E8E-A4220D3F9151}"/>
              </a:ext>
            </a:extLst>
          </p:cNvPr>
          <p:cNvSpPr/>
          <p:nvPr/>
        </p:nvSpPr>
        <p:spPr>
          <a:xfrm>
            <a:off x="4458026" y="2421709"/>
            <a:ext cx="276038" cy="300082"/>
          </a:xfrm>
          <a:prstGeom prst="rect">
            <a:avLst/>
          </a:prstGeom>
        </p:spPr>
        <p:txBody>
          <a:bodyPr wrap="none">
            <a:spAutoFit/>
          </a:bodyPr>
          <a:lstStyle/>
          <a:p>
            <a:r>
              <a:rPr lang="en-GB" dirty="0">
                <a:solidFill>
                  <a:srgbClr val="000000"/>
                </a:solidFill>
                <a:latin typeface="Times New Roman" panose="02020603050405020304" pitchFamily="18" charset="0"/>
              </a:rPr>
              <a:t> </a:t>
            </a:r>
            <a:r>
              <a:rPr lang="en-GB" dirty="0"/>
              <a:t> </a:t>
            </a:r>
          </a:p>
        </p:txBody>
      </p:sp>
      <p:pic>
        <p:nvPicPr>
          <p:cNvPr id="1026" name="Picture 2" descr="Image result for image of older people in seaside town">
            <a:extLst>
              <a:ext uri="{FF2B5EF4-FFF2-40B4-BE49-F238E27FC236}">
                <a16:creationId xmlns:a16="http://schemas.microsoft.com/office/drawing/2014/main" id="{D26DED6B-D033-4B5B-81C4-C2D9D0405AC9}"/>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val="0"/>
              </a:ext>
            </a:extLst>
          </a:blip>
          <a:srcRect/>
          <a:stretch>
            <a:fillRect/>
          </a:stretch>
        </p:blipFill>
        <p:spPr bwMode="auto">
          <a:xfrm>
            <a:off x="4458027" y="3148433"/>
            <a:ext cx="4131510" cy="17212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age of young people in cities">
            <a:extLst>
              <a:ext uri="{FF2B5EF4-FFF2-40B4-BE49-F238E27FC236}">
                <a16:creationId xmlns:a16="http://schemas.microsoft.com/office/drawing/2014/main" id="{6674E611-3CBD-476E-B395-F25125E041B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70800" y="1167258"/>
            <a:ext cx="3395382" cy="15832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93A9F4-926B-4672-9EC8-C5E2ADDDADE8}"/>
              </a:ext>
            </a:extLst>
          </p:cNvPr>
          <p:cNvSpPr txBox="1"/>
          <p:nvPr/>
        </p:nvSpPr>
        <p:spPr>
          <a:xfrm>
            <a:off x="4193865" y="1093155"/>
            <a:ext cx="4482622" cy="1938992"/>
          </a:xfrm>
          <a:prstGeom prst="rect">
            <a:avLst/>
          </a:prstGeom>
          <a:noFill/>
        </p:spPr>
        <p:txBody>
          <a:bodyPr wrap="square" rtlCol="0">
            <a:spAutoFit/>
          </a:bodyPr>
          <a:lstStyle/>
          <a:p>
            <a:r>
              <a:rPr lang="en-GB" sz="1000" dirty="0"/>
              <a:t>‘</a:t>
            </a:r>
            <a:r>
              <a:rPr lang="en-GB" sz="1000" dirty="0">
                <a:solidFill>
                  <a:srgbClr val="FF0000"/>
                </a:solidFill>
              </a:rPr>
              <a:t>Government policy also often tacitly endorses age segregation </a:t>
            </a:r>
            <a:r>
              <a:rPr lang="en-GB" sz="1000" dirty="0"/>
              <a:t>by being designed to address the needs of specific age groups, particularly policy towards the built environment (e.g. “community safety initiatives targeting young people (stereotypically associated with ‘anti-social’ behaviour) or older people (stereotypically associated with being fearful and vulnerable))”. </a:t>
            </a:r>
            <a:r>
              <a:rPr lang="en-GB" sz="1000" dirty="0">
                <a:solidFill>
                  <a:srgbClr val="FF0000"/>
                </a:solidFill>
              </a:rPr>
              <a:t>Given the general acceptance of age segregation within society, spatial patterns of age segregation have generally been viewed as benign by demographers, as they are often seen as the outcome of people’s personal choices to live with who they want.</a:t>
            </a:r>
            <a:r>
              <a:rPr lang="en-GB" sz="1000" dirty="0"/>
              <a:t> However, there now appears to be an increasing awareness of the importance of geographical age segregation in both Europe and America, and the issues which this raises for policy</a:t>
            </a:r>
          </a:p>
          <a:p>
            <a:r>
              <a:rPr lang="en-GB" sz="1000" dirty="0"/>
              <a:t>in these ageing societies.’ (Kingman/Intergenerational Foundation, 2016)</a:t>
            </a:r>
          </a:p>
        </p:txBody>
      </p:sp>
      <p:pic>
        <p:nvPicPr>
          <p:cNvPr id="1030" name="Picture 6" descr="Image result for image of Nagoro japan">
            <a:extLst>
              <a:ext uri="{FF2B5EF4-FFF2-40B4-BE49-F238E27FC236}">
                <a16:creationId xmlns:a16="http://schemas.microsoft.com/office/drawing/2014/main" id="{2C0F5421-E0EE-4647-8A58-59E845691C9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6304" y="2935705"/>
            <a:ext cx="3525052" cy="200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90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A3AF-1977-4355-9538-325C7F31A3E6}"/>
              </a:ext>
            </a:extLst>
          </p:cNvPr>
          <p:cNvSpPr>
            <a:spLocks noGrp="1"/>
          </p:cNvSpPr>
          <p:nvPr>
            <p:ph type="title"/>
          </p:nvPr>
        </p:nvSpPr>
        <p:spPr/>
        <p:txBody>
          <a:bodyPr/>
          <a:lstStyle/>
          <a:p>
            <a:r>
              <a:rPr lang="en-GB" dirty="0"/>
              <a:t>Political segregation.  </a:t>
            </a:r>
          </a:p>
        </p:txBody>
      </p:sp>
      <p:sp>
        <p:nvSpPr>
          <p:cNvPr id="3" name="Content Placeholder 2">
            <a:extLst>
              <a:ext uri="{FF2B5EF4-FFF2-40B4-BE49-F238E27FC236}">
                <a16:creationId xmlns:a16="http://schemas.microsoft.com/office/drawing/2014/main" id="{22836302-9649-4A32-9581-D4A4E7D8964F}"/>
              </a:ext>
            </a:extLst>
          </p:cNvPr>
          <p:cNvSpPr>
            <a:spLocks noGrp="1"/>
          </p:cNvSpPr>
          <p:nvPr>
            <p:ph sz="half" idx="1"/>
          </p:nvPr>
        </p:nvSpPr>
        <p:spPr>
          <a:xfrm>
            <a:off x="370800" y="1182532"/>
            <a:ext cx="4144050" cy="3075143"/>
          </a:xfrm>
        </p:spPr>
        <p:txBody>
          <a:bodyPr>
            <a:normAutofit fontScale="92500" lnSpcReduction="10000"/>
          </a:bodyPr>
          <a:lstStyle/>
          <a:p>
            <a:pPr marL="0" indent="0">
              <a:buNone/>
            </a:pPr>
            <a:endParaRPr lang="en-GB" dirty="0"/>
          </a:p>
          <a:p>
            <a:r>
              <a:rPr lang="en-GB" dirty="0"/>
              <a:t>Generational division as the ‘go to’ diagnosis for all that is wrong with the world … </a:t>
            </a:r>
          </a:p>
          <a:p>
            <a:endParaRPr lang="en-GB" dirty="0"/>
          </a:p>
          <a:p>
            <a:r>
              <a:rPr lang="en-GB" dirty="0"/>
              <a:t>and the catch-all prescription for putting everything right with the world.</a:t>
            </a:r>
          </a:p>
          <a:p>
            <a:pPr marL="0" indent="0">
              <a:buNone/>
            </a:pPr>
            <a:endParaRPr lang="en-GB" dirty="0"/>
          </a:p>
          <a:p>
            <a:r>
              <a:rPr lang="en-GB" dirty="0"/>
              <a:t>Generation as ‘the new class’.</a:t>
            </a:r>
          </a:p>
          <a:p>
            <a:endParaRPr lang="en-GB" dirty="0"/>
          </a:p>
          <a:p>
            <a:endParaRPr lang="en-GB" dirty="0"/>
          </a:p>
          <a:p>
            <a:endParaRPr lang="en-GB" dirty="0"/>
          </a:p>
          <a:p>
            <a:pPr marL="0" indent="0">
              <a:buNone/>
            </a:pPr>
            <a:endParaRPr lang="en-GB" dirty="0"/>
          </a:p>
          <a:p>
            <a:endParaRPr lang="en-GB" dirty="0"/>
          </a:p>
          <a:p>
            <a:pPr marL="0" indent="0">
              <a:buNone/>
            </a:pPr>
            <a:endParaRPr lang="en-GB" dirty="0"/>
          </a:p>
        </p:txBody>
      </p:sp>
      <p:pic>
        <p:nvPicPr>
          <p:cNvPr id="6" name="Content Placeholder 5">
            <a:extLst>
              <a:ext uri="{FF2B5EF4-FFF2-40B4-BE49-F238E27FC236}">
                <a16:creationId xmlns:a16="http://schemas.microsoft.com/office/drawing/2014/main" id="{0728546C-9C45-4EE7-A194-442AD324E20D}"/>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64351" y="685216"/>
            <a:ext cx="1953038" cy="1811406"/>
          </a:xfrm>
        </p:spPr>
      </p:pic>
      <p:pic>
        <p:nvPicPr>
          <p:cNvPr id="8" name="Picture 7">
            <a:extLst>
              <a:ext uri="{FF2B5EF4-FFF2-40B4-BE49-F238E27FC236}">
                <a16:creationId xmlns:a16="http://schemas.microsoft.com/office/drawing/2014/main" id="{C01C1FF4-3678-4453-AB53-13CE1F22D40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85008" y="770930"/>
            <a:ext cx="2061802" cy="4027599"/>
          </a:xfrm>
          <a:prstGeom prst="rect">
            <a:avLst/>
          </a:prstGeom>
        </p:spPr>
      </p:pic>
      <p:pic>
        <p:nvPicPr>
          <p:cNvPr id="4098" name="Picture 2" descr="Image result for image of generational division and brexit">
            <a:extLst>
              <a:ext uri="{FF2B5EF4-FFF2-40B4-BE49-F238E27FC236}">
                <a16:creationId xmlns:a16="http://schemas.microsoft.com/office/drawing/2014/main" id="{8FDD255F-2555-4652-B104-3B819A0E0B6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14850" y="2646878"/>
            <a:ext cx="2356597" cy="215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8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4E79-2210-487A-ADE1-32C3E2C30E1D}"/>
              </a:ext>
            </a:extLst>
          </p:cNvPr>
          <p:cNvSpPr>
            <a:spLocks noGrp="1"/>
          </p:cNvSpPr>
          <p:nvPr>
            <p:ph type="title"/>
          </p:nvPr>
        </p:nvSpPr>
        <p:spPr/>
        <p:txBody>
          <a:bodyPr/>
          <a:lstStyle/>
          <a:p>
            <a:r>
              <a:rPr lang="en-GB" dirty="0"/>
              <a:t>The meanings and experiences of ‘generation’.</a:t>
            </a:r>
          </a:p>
        </p:txBody>
      </p:sp>
      <p:sp>
        <p:nvSpPr>
          <p:cNvPr id="3" name="Content Placeholder 2">
            <a:extLst>
              <a:ext uri="{FF2B5EF4-FFF2-40B4-BE49-F238E27FC236}">
                <a16:creationId xmlns:a16="http://schemas.microsoft.com/office/drawing/2014/main" id="{F9F72C6A-26A3-43DE-BE1F-5ABCA38B3E26}"/>
              </a:ext>
            </a:extLst>
          </p:cNvPr>
          <p:cNvSpPr>
            <a:spLocks noGrp="1"/>
          </p:cNvSpPr>
          <p:nvPr>
            <p:ph sz="half" idx="1"/>
          </p:nvPr>
        </p:nvSpPr>
        <p:spPr>
          <a:xfrm>
            <a:off x="370800" y="3798793"/>
            <a:ext cx="4144050" cy="458881"/>
          </a:xfrm>
        </p:spPr>
        <p:txBody>
          <a:bodyPr>
            <a:normAutofit fontScale="85000" lnSpcReduction="20000"/>
          </a:bodyPr>
          <a:lstStyle/>
          <a:p>
            <a:endParaRPr lang="en-GB" dirty="0"/>
          </a:p>
          <a:p>
            <a:endParaRPr lang="en-GB" dirty="0"/>
          </a:p>
        </p:txBody>
      </p:sp>
      <p:sp>
        <p:nvSpPr>
          <p:cNvPr id="4" name="Content Placeholder 3">
            <a:extLst>
              <a:ext uri="{FF2B5EF4-FFF2-40B4-BE49-F238E27FC236}">
                <a16:creationId xmlns:a16="http://schemas.microsoft.com/office/drawing/2014/main" id="{75CF5B75-5B94-4A82-B911-7E780F45FCCC}"/>
              </a:ext>
            </a:extLst>
          </p:cNvPr>
          <p:cNvSpPr>
            <a:spLocks noGrp="1"/>
          </p:cNvSpPr>
          <p:nvPr>
            <p:ph sz="half" idx="2"/>
          </p:nvPr>
        </p:nvSpPr>
        <p:spPr>
          <a:xfrm>
            <a:off x="370800" y="1369219"/>
            <a:ext cx="8402400" cy="1958928"/>
          </a:xfrm>
        </p:spPr>
        <p:txBody>
          <a:bodyPr>
            <a:normAutofit fontScale="85000" lnSpcReduction="20000"/>
          </a:bodyPr>
          <a:lstStyle/>
          <a:p>
            <a:r>
              <a:rPr lang="en-GB" dirty="0"/>
              <a:t>Lineage/family: daughter/son, parent, grandparent.</a:t>
            </a:r>
          </a:p>
          <a:p>
            <a:endParaRPr lang="en-GB" dirty="0"/>
          </a:p>
          <a:p>
            <a:r>
              <a:rPr lang="en-GB" dirty="0"/>
              <a:t>Life course: childhood, youth and education, middle age and work, older age and retirement.</a:t>
            </a:r>
          </a:p>
          <a:p>
            <a:endParaRPr lang="en-GB" sz="1600" dirty="0"/>
          </a:p>
          <a:p>
            <a:r>
              <a:rPr lang="en-GB" dirty="0"/>
              <a:t>Cohort: age cohort; social cohort (baby boomers/post-war; ‘jilted generation’; Gen-X/Gen-Y; internet generation, extinction rebellion generation (?) etc.)</a:t>
            </a:r>
          </a:p>
          <a:p>
            <a:endParaRPr lang="en-GB" dirty="0"/>
          </a:p>
        </p:txBody>
      </p:sp>
      <p:pic>
        <p:nvPicPr>
          <p:cNvPr id="5124" name="Picture 4" descr="Image result for image of gen x">
            <a:extLst>
              <a:ext uri="{FF2B5EF4-FFF2-40B4-BE49-F238E27FC236}">
                <a16:creationId xmlns:a16="http://schemas.microsoft.com/office/drawing/2014/main" id="{33AAAF28-8BCF-4FC9-ADD8-A182F7259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276" y="3254188"/>
            <a:ext cx="6333565" cy="143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89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1969-EFB6-4266-B80B-F22775FF0E66}"/>
              </a:ext>
            </a:extLst>
          </p:cNvPr>
          <p:cNvSpPr>
            <a:spLocks noGrp="1"/>
          </p:cNvSpPr>
          <p:nvPr>
            <p:ph type="title"/>
          </p:nvPr>
        </p:nvSpPr>
        <p:spPr/>
        <p:txBody>
          <a:bodyPr/>
          <a:lstStyle/>
          <a:p>
            <a:r>
              <a:rPr lang="en-GB" dirty="0"/>
              <a:t>Precarious generational identities and loose ‘generational talk’.</a:t>
            </a:r>
          </a:p>
        </p:txBody>
      </p:sp>
      <p:sp>
        <p:nvSpPr>
          <p:cNvPr id="3" name="Content Placeholder 2">
            <a:extLst>
              <a:ext uri="{FF2B5EF4-FFF2-40B4-BE49-F238E27FC236}">
                <a16:creationId xmlns:a16="http://schemas.microsoft.com/office/drawing/2014/main" id="{172C05DB-3443-4D8F-9EE0-5D1A4CCED7FE}"/>
              </a:ext>
            </a:extLst>
          </p:cNvPr>
          <p:cNvSpPr>
            <a:spLocks noGrp="1"/>
          </p:cNvSpPr>
          <p:nvPr>
            <p:ph idx="1"/>
          </p:nvPr>
        </p:nvSpPr>
        <p:spPr/>
        <p:txBody>
          <a:bodyPr>
            <a:normAutofit fontScale="85000" lnSpcReduction="20000"/>
          </a:bodyPr>
          <a:lstStyle/>
          <a:p>
            <a:r>
              <a:rPr lang="en-GB" dirty="0"/>
              <a:t>Biggs and Lowenstein (2011): Our experience of generation has something to do with our attitudes to all facets of generation, but is not reducible to them. </a:t>
            </a:r>
          </a:p>
          <a:p>
            <a:endParaRPr lang="en-GB" dirty="0"/>
          </a:p>
          <a:p>
            <a:r>
              <a:rPr lang="en-GB" dirty="0"/>
              <a:t>We are living in a period of ‘radical change’, which has disturbed our ‘generational identities’, but we haven’t spent enough time thinking this through.</a:t>
            </a:r>
          </a:p>
          <a:p>
            <a:endParaRPr lang="en-GB" dirty="0"/>
          </a:p>
          <a:p>
            <a:r>
              <a:rPr lang="en-GB" dirty="0"/>
              <a:t>At the same time, ‘generation’ and ‘generational identity’ is the prism through which we are making sense of radical change – social, political, cultural, demographic, environmental.</a:t>
            </a:r>
          </a:p>
          <a:p>
            <a:endParaRPr lang="en-GB" dirty="0"/>
          </a:p>
          <a:p>
            <a:r>
              <a:rPr lang="en-GB" dirty="0"/>
              <a:t>This results in loose and damaging ‘generational talk’.</a:t>
            </a:r>
          </a:p>
          <a:p>
            <a:endParaRPr lang="en-GB" dirty="0"/>
          </a:p>
        </p:txBody>
      </p:sp>
    </p:spTree>
    <p:extLst>
      <p:ext uri="{BB962C8B-B14F-4D97-AF65-F5344CB8AC3E}">
        <p14:creationId xmlns:p14="http://schemas.microsoft.com/office/powerpoint/2010/main" val="2234197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6C7D-4C16-47F8-8B24-735CDF34D686}"/>
              </a:ext>
            </a:extLst>
          </p:cNvPr>
          <p:cNvSpPr>
            <a:spLocks noGrp="1"/>
          </p:cNvSpPr>
          <p:nvPr>
            <p:ph type="title"/>
          </p:nvPr>
        </p:nvSpPr>
        <p:spPr/>
        <p:txBody>
          <a:bodyPr/>
          <a:lstStyle/>
          <a:p>
            <a:r>
              <a:rPr lang="en-GB" dirty="0"/>
              <a:t>Some consequences of loose generational talk.</a:t>
            </a:r>
          </a:p>
        </p:txBody>
      </p:sp>
      <p:sp>
        <p:nvSpPr>
          <p:cNvPr id="3" name="Content Placeholder 2">
            <a:extLst>
              <a:ext uri="{FF2B5EF4-FFF2-40B4-BE49-F238E27FC236}">
                <a16:creationId xmlns:a16="http://schemas.microsoft.com/office/drawing/2014/main" id="{7878E8B2-42B1-454C-B050-C19F10E7B4A1}"/>
              </a:ext>
            </a:extLst>
          </p:cNvPr>
          <p:cNvSpPr>
            <a:spLocks noGrp="1"/>
          </p:cNvSpPr>
          <p:nvPr>
            <p:ph sz="half" idx="1"/>
          </p:nvPr>
        </p:nvSpPr>
        <p:spPr>
          <a:xfrm>
            <a:off x="-2514161" y="2110517"/>
            <a:ext cx="4890742" cy="1868689"/>
          </a:xfrm>
        </p:spPr>
        <p:txBody>
          <a:bodyPr>
            <a:normAutofit fontScale="85000" lnSpcReduction="10000"/>
          </a:bodyPr>
          <a:lstStyle/>
          <a:p>
            <a:endParaRPr lang="en-GB" dirty="0"/>
          </a:p>
          <a:p>
            <a:pPr marL="342900" lvl="1" indent="0">
              <a:buNone/>
            </a:pPr>
            <a:endParaRPr lang="en-GB" dirty="0"/>
          </a:p>
          <a:p>
            <a:pPr marL="342900" lvl="1" indent="0">
              <a:buNone/>
            </a:pPr>
            <a:endParaRPr lang="en-GB" dirty="0"/>
          </a:p>
        </p:txBody>
      </p:sp>
      <p:sp>
        <p:nvSpPr>
          <p:cNvPr id="4" name="Content Placeholder 3">
            <a:extLst>
              <a:ext uri="{FF2B5EF4-FFF2-40B4-BE49-F238E27FC236}">
                <a16:creationId xmlns:a16="http://schemas.microsoft.com/office/drawing/2014/main" id="{8BAA85C2-49FF-4C93-AE84-D70A57AD90F6}"/>
              </a:ext>
            </a:extLst>
          </p:cNvPr>
          <p:cNvSpPr>
            <a:spLocks noGrp="1"/>
          </p:cNvSpPr>
          <p:nvPr>
            <p:ph sz="half" idx="2"/>
          </p:nvPr>
        </p:nvSpPr>
        <p:spPr>
          <a:xfrm>
            <a:off x="2853203" y="1051904"/>
            <a:ext cx="5919997" cy="3817752"/>
          </a:xfrm>
        </p:spPr>
        <p:txBody>
          <a:bodyPr>
            <a:normAutofit fontScale="85000" lnSpcReduction="10000"/>
          </a:bodyPr>
          <a:lstStyle/>
          <a:p>
            <a:r>
              <a:rPr lang="en-GB" dirty="0"/>
              <a:t>Generational labelling has consequences.</a:t>
            </a:r>
          </a:p>
          <a:p>
            <a:pPr lvl="1"/>
            <a:r>
              <a:rPr lang="en-GB" dirty="0"/>
              <a:t>E.g. ‘Selfish millionaire baby boomer’ gives rise to the idea that all people of that generation can afford to pay for things that have traditionally been free.</a:t>
            </a:r>
          </a:p>
          <a:p>
            <a:r>
              <a:rPr lang="en-GB" dirty="0"/>
              <a:t>Policy and benefit changes have differential impacts on groups who appear to be of the same generation.</a:t>
            </a:r>
          </a:p>
          <a:p>
            <a:pPr lvl="1"/>
            <a:r>
              <a:rPr lang="en-GB" dirty="0"/>
              <a:t>e.g.  WASPI women, potential removal of free TV licences for over 75s .</a:t>
            </a:r>
          </a:p>
          <a:p>
            <a:r>
              <a:rPr lang="en-GB" dirty="0"/>
              <a:t>Gender matters.</a:t>
            </a:r>
          </a:p>
          <a:p>
            <a:pPr lvl="1"/>
            <a:r>
              <a:rPr lang="en-GB" dirty="0"/>
              <a:t>Gender pay gap is bad enough, but the gender pension gap is even worse!</a:t>
            </a:r>
          </a:p>
          <a:p>
            <a:r>
              <a:rPr lang="en-GB" dirty="0"/>
              <a:t>People accumulate advantage/disadvantage over the life course.</a:t>
            </a:r>
          </a:p>
          <a:p>
            <a:r>
              <a:rPr lang="en-GB" dirty="0"/>
              <a:t>How can it be in young people’s interests to cancel important elements of social protection in perpetuity?</a:t>
            </a:r>
          </a:p>
          <a:p>
            <a:endParaRPr lang="en-GB" dirty="0"/>
          </a:p>
        </p:txBody>
      </p:sp>
      <p:pic>
        <p:nvPicPr>
          <p:cNvPr id="2050" name="Picture 2" descr="Image result for image of careless talk costs lives">
            <a:extLst>
              <a:ext uri="{FF2B5EF4-FFF2-40B4-BE49-F238E27FC236}">
                <a16:creationId xmlns:a16="http://schemas.microsoft.com/office/drawing/2014/main" id="{B5D5B0E6-B98F-421A-8F93-27E7F5A5A10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65" y="1268016"/>
            <a:ext cx="2408436" cy="3195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58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9622D-26D5-406D-9021-1B3746B9391D}"/>
              </a:ext>
            </a:extLst>
          </p:cNvPr>
          <p:cNvSpPr>
            <a:spLocks noGrp="1"/>
          </p:cNvSpPr>
          <p:nvPr>
            <p:ph type="title"/>
          </p:nvPr>
        </p:nvSpPr>
        <p:spPr/>
        <p:txBody>
          <a:bodyPr/>
          <a:lstStyle/>
          <a:p>
            <a:r>
              <a:rPr lang="en-GB" dirty="0"/>
              <a:t>The limitations of episodic intergenerational projects.</a:t>
            </a:r>
          </a:p>
        </p:txBody>
      </p:sp>
      <p:sp>
        <p:nvSpPr>
          <p:cNvPr id="3" name="Content Placeholder 2">
            <a:extLst>
              <a:ext uri="{FF2B5EF4-FFF2-40B4-BE49-F238E27FC236}">
                <a16:creationId xmlns:a16="http://schemas.microsoft.com/office/drawing/2014/main" id="{CFD37DA7-4499-43B4-B2C3-521853853118}"/>
              </a:ext>
            </a:extLst>
          </p:cNvPr>
          <p:cNvSpPr>
            <a:spLocks noGrp="1"/>
          </p:cNvSpPr>
          <p:nvPr>
            <p:ph idx="1"/>
          </p:nvPr>
        </p:nvSpPr>
        <p:spPr/>
        <p:txBody>
          <a:bodyPr>
            <a:normAutofit fontScale="77500" lnSpcReduction="20000"/>
          </a:bodyPr>
          <a:lstStyle/>
          <a:p>
            <a:r>
              <a:rPr lang="en-GB" dirty="0"/>
              <a:t>I-gen projects are part of the answer, but …..</a:t>
            </a:r>
          </a:p>
          <a:p>
            <a:endParaRPr lang="en-GB" dirty="0"/>
          </a:p>
          <a:p>
            <a:r>
              <a:rPr lang="en-GB" dirty="0"/>
              <a:t>We need a far better understanding of the meaning and salience of generation in our everyday encounters; </a:t>
            </a:r>
          </a:p>
          <a:p>
            <a:endParaRPr lang="en-GB" dirty="0"/>
          </a:p>
          <a:p>
            <a:r>
              <a:rPr lang="en-GB" dirty="0"/>
              <a:t>More ‘generational intelligence’ (Biggs and Lowenstein, 2011) – how and why we might feel generationally different from others.</a:t>
            </a:r>
          </a:p>
          <a:p>
            <a:endParaRPr lang="en-GB" dirty="0"/>
          </a:p>
          <a:p>
            <a:r>
              <a:rPr lang="en-GB" dirty="0"/>
              <a:t>We need policies and plans for thinking intergenerationally on a much larger scale.</a:t>
            </a:r>
          </a:p>
          <a:p>
            <a:endParaRPr lang="en-GB" dirty="0"/>
          </a:p>
          <a:p>
            <a:r>
              <a:rPr lang="en-GB" dirty="0"/>
              <a:t>Less loose talk and sharper thinking!</a:t>
            </a:r>
          </a:p>
          <a:p>
            <a:endParaRPr lang="en-GB" dirty="0"/>
          </a:p>
        </p:txBody>
      </p:sp>
    </p:spTree>
    <p:extLst>
      <p:ext uri="{BB962C8B-B14F-4D97-AF65-F5344CB8AC3E}">
        <p14:creationId xmlns:p14="http://schemas.microsoft.com/office/powerpoint/2010/main" val="3426090074"/>
      </p:ext>
    </p:extLst>
  </p:cSld>
  <p:clrMapOvr>
    <a:masterClrMapping/>
  </p:clrMapOvr>
</p:sld>
</file>

<file path=ppt/theme/theme1.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60EB824-1E2E-9C48-860A-3738E75C79A7}" vid="{BA12EF0B-916E-B942-8EBE-95487D49D76B}"/>
    </a:ext>
  </a:extLst>
</a:theme>
</file>

<file path=ppt/theme/theme2.xml><?xml version="1.0" encoding="utf-8"?>
<a:theme xmlns:a="http://schemas.openxmlformats.org/drawingml/2006/main" name="University of Bristol (Custom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60EB824-1E2E-9C48-860A-3738E75C79A7}" vid="{166B5E8C-9FFE-0B4D-B85C-87518CE6793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widescreen_ROCKWELL</Template>
  <TotalTime>317</TotalTime>
  <Words>1357</Words>
  <Application>Microsoft Office PowerPoint</Application>
  <PresentationFormat>On-screen Show (16:9)</PresentationFormat>
  <Paragraphs>110</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Courier New</vt:lpstr>
      <vt:lpstr>Rockwell</vt:lpstr>
      <vt:lpstr>Times New Roman</vt:lpstr>
      <vt:lpstr>Wingdings</vt:lpstr>
      <vt:lpstr>University of Bristol (Main URL)</vt:lpstr>
      <vt:lpstr>University of Bristol (Custom URL)</vt:lpstr>
      <vt:lpstr>Thinking Intergenerationally</vt:lpstr>
      <vt:lpstr>Have generations become more segregated? </vt:lpstr>
      <vt:lpstr>Cultural Segregation</vt:lpstr>
      <vt:lpstr>Physical Segregation</vt:lpstr>
      <vt:lpstr>Political segregation.  </vt:lpstr>
      <vt:lpstr>The meanings and experiences of ‘generation’.</vt:lpstr>
      <vt:lpstr>Precarious generational identities and loose ‘generational talk’.</vt:lpstr>
      <vt:lpstr>Some consequences of loose generational talk.</vt:lpstr>
      <vt:lpstr>The limitations of episodic intergenerational projects.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Intergenerationally</dc:title>
  <dc:creator>Karen West</dc:creator>
  <cp:lastModifiedBy>Karen West</cp:lastModifiedBy>
  <cp:revision>24</cp:revision>
  <cp:lastPrinted>2019-07-17T10:31:10Z</cp:lastPrinted>
  <dcterms:created xsi:type="dcterms:W3CDTF">2019-07-16T13:57:42Z</dcterms:created>
  <dcterms:modified xsi:type="dcterms:W3CDTF">2019-07-17T11:24:45Z</dcterms:modified>
</cp:coreProperties>
</file>