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463F-1863-47D2-A47A-677ADC8BACB6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6E035-90D4-4761-9155-C58A1C537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2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6E035-90D4-4761-9155-C58A1C5372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5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0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7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5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5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5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2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FC8C-4708-40A7-8374-CAA5D829058F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E84D-C028-4215-881B-C9C3AE5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08912" cy="1470025"/>
          </a:xfrm>
        </p:spPr>
        <p:txBody>
          <a:bodyPr/>
          <a:lstStyle/>
          <a:p>
            <a:r>
              <a:rPr lang="en-GB" b="1" dirty="0" smtClean="0"/>
              <a:t>Almshouse Flats for Homeless People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/>
          <a:lstStyle/>
          <a:p>
            <a:r>
              <a:rPr lang="en-GB" dirty="0" smtClean="0"/>
              <a:t>Worcester Municipal Charities Partnership with Worcester CAB SmartLets Social Lettings Agency</a:t>
            </a:r>
            <a:endParaRPr lang="en-GB" dirty="0"/>
          </a:p>
        </p:txBody>
      </p:sp>
      <p:pic>
        <p:nvPicPr>
          <p:cNvPr id="2050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488003" cy="19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3744416" cy="136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41168"/>
            <a:ext cx="2843808" cy="7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err="1" smtClean="0"/>
              <a:t>Almshouses</a:t>
            </a:r>
            <a:r>
              <a:rPr lang="en-GB" sz="3600" b="1" dirty="0" smtClean="0"/>
              <a:t> for the Homeless – </a:t>
            </a:r>
            <a:br>
              <a:rPr lang="en-GB" sz="3600" b="1" dirty="0" smtClean="0"/>
            </a:br>
            <a:r>
              <a:rPr lang="en-GB" sz="3600" b="1" dirty="0" smtClean="0"/>
              <a:t>Programme to Date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 indent="-1074738">
              <a:buNone/>
            </a:pPr>
            <a:r>
              <a:rPr lang="en-GB" sz="2400" b="1" dirty="0" smtClean="0"/>
              <a:t>2013</a:t>
            </a:r>
            <a:r>
              <a:rPr lang="en-GB" sz="2400" dirty="0" smtClean="0"/>
              <a:t> – 9 Sansome Place, 6 studio flats (converted from offices)</a:t>
            </a:r>
          </a:p>
          <a:p>
            <a:pPr marL="896938" indent="-896938">
              <a:buNone/>
            </a:pPr>
            <a:r>
              <a:rPr lang="en-GB" sz="2400" b="1" dirty="0" smtClean="0"/>
              <a:t>2014</a:t>
            </a:r>
            <a:r>
              <a:rPr lang="en-GB" sz="2400" dirty="0" smtClean="0"/>
              <a:t> – 16/17 St </a:t>
            </a:r>
            <a:r>
              <a:rPr lang="en-GB" sz="2400" dirty="0" err="1" smtClean="0"/>
              <a:t>Swithins</a:t>
            </a:r>
            <a:r>
              <a:rPr lang="en-GB" sz="2400" dirty="0" smtClean="0"/>
              <a:t> Street - 6 one bed flats (empty space above shop)</a:t>
            </a:r>
          </a:p>
          <a:p>
            <a:pPr marL="1074738" indent="-1074738">
              <a:buNone/>
            </a:pPr>
            <a:r>
              <a:rPr lang="en-GB" sz="2400" b="1" dirty="0" smtClean="0"/>
              <a:t>2016</a:t>
            </a:r>
            <a:r>
              <a:rPr lang="en-GB" sz="2400" dirty="0" smtClean="0"/>
              <a:t> – 21 the Cross - 3 one bed flats (empty space above shop)</a:t>
            </a:r>
          </a:p>
          <a:p>
            <a:pPr marL="896938" indent="-896938">
              <a:buNone/>
            </a:pPr>
            <a:r>
              <a:rPr lang="en-GB" sz="2400" b="1" dirty="0" smtClean="0"/>
              <a:t>2017</a:t>
            </a:r>
            <a:r>
              <a:rPr lang="en-GB" sz="2400" dirty="0" smtClean="0"/>
              <a:t> – 15 St </a:t>
            </a:r>
            <a:r>
              <a:rPr lang="en-GB" sz="2400" dirty="0" err="1" smtClean="0"/>
              <a:t>Swithins</a:t>
            </a:r>
            <a:r>
              <a:rPr lang="en-GB" sz="2400" dirty="0" smtClean="0"/>
              <a:t> Street - 4 bed HMO (above shop)</a:t>
            </a:r>
            <a:br>
              <a:rPr lang="en-GB" sz="2400" dirty="0" smtClean="0"/>
            </a:br>
            <a:r>
              <a:rPr lang="en-GB" sz="2400" dirty="0" smtClean="0"/>
              <a:t>19 Foregate Street - 5 one bed, 1 studio flat (converted from offices)</a:t>
            </a:r>
          </a:p>
          <a:p>
            <a:pPr marL="896938" indent="-896938">
              <a:buNone/>
            </a:pPr>
            <a:r>
              <a:rPr lang="en-GB" sz="2400" dirty="0"/>
              <a:t>	</a:t>
            </a:r>
            <a:r>
              <a:rPr lang="en-GB" sz="2400" dirty="0" smtClean="0"/>
              <a:t>59-60 </a:t>
            </a:r>
            <a:r>
              <a:rPr lang="en-GB" sz="2400" dirty="0"/>
              <a:t>T</a:t>
            </a:r>
            <a:r>
              <a:rPr lang="en-GB" sz="2400" dirty="0" smtClean="0"/>
              <a:t>he Tything - 2 one bed flats (retail unity converted to charity clothing store, offices and flats)</a:t>
            </a:r>
          </a:p>
          <a:p>
            <a:pPr marL="896938" indent="-896938">
              <a:buNone/>
            </a:pPr>
            <a:r>
              <a:rPr lang="en-GB" sz="2400" b="1" dirty="0" smtClean="0"/>
              <a:t>2018</a:t>
            </a:r>
            <a:r>
              <a:rPr lang="en-GB" sz="2400" dirty="0" smtClean="0"/>
              <a:t> – St Thomas White Court - 10 one bed flats (6 new build flats – 4 converted from offices)</a:t>
            </a:r>
          </a:p>
          <a:p>
            <a:pPr marL="1074738" indent="-1074738">
              <a:buNone/>
            </a:pPr>
            <a:endParaRPr lang="en-GB" sz="2400" dirty="0" smtClean="0"/>
          </a:p>
          <a:p>
            <a:pPr marL="1074738" indent="-1074738">
              <a:buNone/>
            </a:pPr>
            <a:endParaRPr lang="en-GB" sz="2800" dirty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1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ky.hodgkiss\AppData\Local\Microsoft\Windows\Temporary Internet Files\Content.Outlook\2SMMQEMI\WMC-Flats-Powerpoint-Slid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4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Proposed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6788" indent="-2236788">
              <a:buNone/>
            </a:pPr>
            <a:r>
              <a:rPr lang="en-GB" b="1" dirty="0" smtClean="0"/>
              <a:t>2019/2020</a:t>
            </a:r>
            <a:r>
              <a:rPr lang="en-GB" dirty="0" smtClean="0"/>
              <a:t> – 8 Sansome Place - 2 one bed flats (previously used as clothing store)</a:t>
            </a:r>
          </a:p>
          <a:p>
            <a:pPr marL="2236788" indent="-2236788">
              <a:buNone/>
            </a:pPr>
            <a:r>
              <a:rPr lang="en-GB" dirty="0"/>
              <a:t>	</a:t>
            </a:r>
            <a:r>
              <a:rPr lang="en-GB" dirty="0" smtClean="0"/>
              <a:t>3-4 Shaw Street – 25 one bed flats (previously Probation Service HQ)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1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The Future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27 further </a:t>
            </a:r>
            <a:r>
              <a:rPr lang="en-GB" dirty="0" err="1"/>
              <a:t>A</a:t>
            </a:r>
            <a:r>
              <a:rPr lang="en-GB" dirty="0" err="1" smtClean="0"/>
              <a:t>lmshouses</a:t>
            </a:r>
            <a:r>
              <a:rPr lang="en-GB" dirty="0" smtClean="0"/>
              <a:t> are planned for completion in 2020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WMC are committed to the continuation of their residential investment programme and the partnership with CAB/WHABAC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CAB/WHABAC are in advanced discussions with Worcester City Council who wish to develop a Housing Hub in Worcester.  This will involve co-location with the City’s Housing and Homeless Team and CAB/WHABAC staff to provide a range of services focussed on the prevention of homelessness, other agencies will join the Hub as it develops to provide a seamless service to those in need in Worcester.  The Hub is likely to be located in a WMC property in the City.</a:t>
            </a:r>
            <a:endParaRPr lang="en-GB" dirty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7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Worcester Municipal Charities - Background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1559</a:t>
            </a:r>
            <a:r>
              <a:rPr lang="en-GB" sz="2400" dirty="0" smtClean="0"/>
              <a:t> First Bequest</a:t>
            </a:r>
          </a:p>
          <a:p>
            <a:pPr marL="0" indent="0">
              <a:buNone/>
            </a:pPr>
            <a:r>
              <a:rPr lang="en-GB" sz="2400" b="1" dirty="0" smtClean="0"/>
              <a:t>1899</a:t>
            </a:r>
            <a:r>
              <a:rPr lang="en-GB" sz="2400" dirty="0" smtClean="0"/>
              <a:t> Worcester Consolidated Municipal Charity </a:t>
            </a:r>
            <a:br>
              <a:rPr lang="en-GB" sz="2400" dirty="0" smtClean="0"/>
            </a:br>
            <a:r>
              <a:rPr lang="en-GB" sz="2400" dirty="0" smtClean="0"/>
              <a:t>	27 Charities</a:t>
            </a:r>
          </a:p>
          <a:p>
            <a:pPr marL="0" indent="0">
              <a:buNone/>
            </a:pPr>
            <a:r>
              <a:rPr lang="en-GB" sz="2400" b="1" dirty="0" smtClean="0"/>
              <a:t>2016</a:t>
            </a:r>
            <a:r>
              <a:rPr lang="en-GB" sz="2400" dirty="0" smtClean="0"/>
              <a:t> Worcester Municipal Charities  </a:t>
            </a:r>
            <a:br>
              <a:rPr lang="en-GB" sz="2400" dirty="0" smtClean="0"/>
            </a:br>
            <a:r>
              <a:rPr lang="en-GB" sz="2400" dirty="0" smtClean="0"/>
              <a:t>           CIO Charitable Incorporated Organisation</a:t>
            </a:r>
          </a:p>
          <a:p>
            <a:pPr marL="0" indent="0">
              <a:buNone/>
            </a:pPr>
            <a:r>
              <a:rPr lang="en-GB" sz="2400" b="1" dirty="0" smtClean="0"/>
              <a:t>End 2018: </a:t>
            </a:r>
            <a:r>
              <a:rPr lang="en-GB" sz="2400" dirty="0" smtClean="0"/>
              <a:t>32 ‘Traditional’ </a:t>
            </a:r>
            <a:r>
              <a:rPr lang="en-GB" sz="2400" dirty="0" err="1" smtClean="0"/>
              <a:t>Almshouses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	      37 Almshouse for Single Homeless</a:t>
            </a:r>
          </a:p>
          <a:p>
            <a:pPr marL="0" indent="0">
              <a:buNone/>
            </a:pPr>
            <a:r>
              <a:rPr lang="en-GB" sz="2400" dirty="0" smtClean="0"/>
              <a:t>Annual Grants Programme of C.£500,000</a:t>
            </a:r>
          </a:p>
          <a:p>
            <a:pPr marL="0" indent="0">
              <a:buNone/>
            </a:pPr>
            <a:r>
              <a:rPr lang="en-GB" sz="2400" dirty="0" smtClean="0"/>
              <a:t>Organisations		</a:t>
            </a:r>
            <a:r>
              <a:rPr lang="en-GB" sz="2400" dirty="0"/>
              <a:t> </a:t>
            </a:r>
            <a:r>
              <a:rPr lang="en-GB" sz="2400" dirty="0" smtClean="0"/>
              <a:t>                £400,000</a:t>
            </a:r>
          </a:p>
          <a:p>
            <a:pPr marL="0" indent="0">
              <a:buNone/>
            </a:pPr>
            <a:r>
              <a:rPr lang="en-GB" sz="2400" dirty="0" smtClean="0"/>
              <a:t>Individuals		</a:t>
            </a:r>
            <a:r>
              <a:rPr lang="en-GB" sz="2400" dirty="0"/>
              <a:t> </a:t>
            </a:r>
            <a:r>
              <a:rPr lang="en-GB" sz="2400" dirty="0" smtClean="0"/>
              <a:t>                £100,000</a:t>
            </a:r>
          </a:p>
          <a:p>
            <a:pPr marL="0" indent="0">
              <a:buNone/>
            </a:pPr>
            <a:r>
              <a:rPr lang="en-GB" sz="2400" dirty="0" smtClean="0"/>
              <a:t>Commercial Property Portfolio  £7.8m   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en-GB" dirty="0"/>
          </a:p>
        </p:txBody>
      </p:sp>
      <p:pic>
        <p:nvPicPr>
          <p:cNvPr id="5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Challenges Facing WMC Following </a:t>
            </a:r>
            <a:br>
              <a:rPr lang="en-GB" sz="3600" b="1" dirty="0" smtClean="0"/>
            </a:br>
            <a:r>
              <a:rPr lang="en-GB" sz="3600" b="1" dirty="0" smtClean="0"/>
              <a:t>2008 Financial Crisis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of austerity led to closure of a number of charities supported by WMC through provision of rent free premises. Generally less demand for office space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Recession and changing retail environment led to reductions in income from retail property investments</a:t>
            </a:r>
            <a:endParaRPr lang="en-GB" dirty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 2013 Change in WMC </a:t>
            </a:r>
            <a:br>
              <a:rPr lang="en-GB" b="1" dirty="0" smtClean="0"/>
            </a:br>
            <a:r>
              <a:rPr lang="en-GB" b="1" dirty="0" smtClean="0"/>
              <a:t>Investment Strategy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Residential investment to relieve homelessness – </a:t>
            </a:r>
            <a:r>
              <a:rPr lang="en-GB" sz="2400" dirty="0" err="1" smtClean="0"/>
              <a:t>Almshouses</a:t>
            </a:r>
            <a:r>
              <a:rPr lang="en-GB" sz="2400" dirty="0" smtClean="0"/>
              <a:t> for the homeless</a:t>
            </a:r>
          </a:p>
          <a:p>
            <a:pPr lvl="1"/>
            <a:r>
              <a:rPr lang="en-GB" sz="2400" dirty="0" smtClean="0"/>
              <a:t>As properties became available for re-letting either sold (£1.5m)</a:t>
            </a:r>
          </a:p>
          <a:p>
            <a:pPr marL="457200" lvl="1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or</a:t>
            </a:r>
          </a:p>
          <a:p>
            <a:pPr marL="719138" lvl="1" indent="-261938">
              <a:buNone/>
            </a:pPr>
            <a:r>
              <a:rPr lang="en-GB" sz="2400" dirty="0"/>
              <a:t> </a:t>
            </a:r>
            <a:r>
              <a:rPr lang="en-GB" sz="2400" dirty="0" smtClean="0"/>
              <a:t>   Converted to residential use. Also purchased properties suitable for conversion</a:t>
            </a:r>
            <a:br>
              <a:rPr lang="en-GB" sz="2400" dirty="0" smtClean="0"/>
            </a:br>
            <a:r>
              <a:rPr lang="en-GB" sz="2400" dirty="0" smtClean="0"/>
              <a:t>2015/16 WMC incorporated (CIO) and became registered housing provider</a:t>
            </a:r>
          </a:p>
          <a:p>
            <a:pPr lvl="1"/>
            <a:r>
              <a:rPr lang="en-GB" sz="2400" dirty="0" smtClean="0"/>
              <a:t>Member of ACL</a:t>
            </a:r>
          </a:p>
          <a:p>
            <a:pPr lvl="1"/>
            <a:r>
              <a:rPr lang="en-GB" sz="2400" dirty="0" smtClean="0"/>
              <a:t>Grant applications to Homes England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2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899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Worcester Citizens Advice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Bureau &amp; WHABAC - Background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853136"/>
          </a:xfrm>
        </p:spPr>
        <p:txBody>
          <a:bodyPr>
            <a:noAutofit/>
          </a:bodyPr>
          <a:lstStyle/>
          <a:p>
            <a:r>
              <a:rPr lang="en-GB" sz="1800" dirty="0" smtClean="0"/>
              <a:t>Provides a wide range of Citizens Advice Services – over 10,000 Clients Annually</a:t>
            </a:r>
          </a:p>
          <a:p>
            <a:pPr marL="355600" indent="-355600"/>
            <a:r>
              <a:rPr lang="en-GB" sz="1800" dirty="0" smtClean="0"/>
              <a:t>25 year history of delivering projects helping the single homeless – significant problem in Worcester City</a:t>
            </a:r>
          </a:p>
          <a:p>
            <a:pPr marL="0" indent="0">
              <a:buNone/>
            </a:pPr>
            <a:r>
              <a:rPr lang="en-GB" sz="1800" dirty="0" smtClean="0"/>
              <a:t>Private rented sector access schemes:</a:t>
            </a:r>
          </a:p>
          <a:p>
            <a:pPr lvl="1"/>
            <a:r>
              <a:rPr lang="en-GB" sz="1800" dirty="0" smtClean="0"/>
              <a:t>SmartMove – Deposit Guarantee Scheme</a:t>
            </a:r>
          </a:p>
          <a:p>
            <a:pPr lvl="1"/>
            <a:r>
              <a:rPr lang="en-GB" sz="1800" dirty="0" smtClean="0"/>
              <a:t>SmartLets – Social Lettings Agency </a:t>
            </a:r>
            <a:br>
              <a:rPr lang="en-GB" sz="1800" dirty="0" smtClean="0"/>
            </a:br>
            <a:r>
              <a:rPr lang="en-GB" sz="1800" dirty="0" smtClean="0"/>
              <a:t>For</a:t>
            </a:r>
          </a:p>
          <a:p>
            <a:pPr lvl="1"/>
            <a:r>
              <a:rPr lang="en-GB" sz="1800" dirty="0" smtClean="0"/>
              <a:t>Single homeless or those at risk</a:t>
            </a:r>
          </a:p>
          <a:p>
            <a:pPr lvl="1"/>
            <a:r>
              <a:rPr lang="en-GB" sz="1800" dirty="0" smtClean="0"/>
              <a:t>Unable to afford to access PRS</a:t>
            </a:r>
          </a:p>
          <a:p>
            <a:pPr lvl="1"/>
            <a:r>
              <a:rPr lang="en-GB" sz="1800" dirty="0" smtClean="0"/>
              <a:t>Low income</a:t>
            </a:r>
            <a:br>
              <a:rPr lang="en-GB" sz="1800" dirty="0" smtClean="0"/>
            </a:br>
            <a:r>
              <a:rPr lang="en-GB" sz="1800" dirty="0" smtClean="0"/>
              <a:t>As at 31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March 2019 – 102 units of accommodation under management including:</a:t>
            </a:r>
          </a:p>
          <a:p>
            <a:pPr lvl="1"/>
            <a:r>
              <a:rPr lang="en-GB" sz="1800" dirty="0" smtClean="0"/>
              <a:t>13 Shared Houses (HMO’s) – 51 Rooms</a:t>
            </a:r>
          </a:p>
          <a:p>
            <a:pPr lvl="1"/>
            <a:r>
              <a:rPr lang="en-GB" sz="1800" dirty="0" smtClean="0"/>
              <a:t>51 Self Contained Flats</a:t>
            </a:r>
          </a:p>
          <a:p>
            <a:pPr marL="0" lvl="1" indent="0">
              <a:buNone/>
            </a:pPr>
            <a:r>
              <a:rPr lang="en-GB" sz="1800" dirty="0" smtClean="0"/>
              <a:t>Worcester CAB/WHABAC has a long established relationship with WMC and is a major recipient of financial support</a:t>
            </a:r>
            <a:r>
              <a:rPr lang="en-GB" sz="2900" dirty="0" smtClean="0"/>
              <a:t/>
            </a:r>
            <a:br>
              <a:rPr lang="en-GB" sz="2900" dirty="0" smtClean="0"/>
            </a:br>
            <a:endParaRPr lang="en-GB" sz="29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2520280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SmartLets Clients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/>
              <a:t>Last Year</a:t>
            </a:r>
          </a:p>
          <a:p>
            <a:r>
              <a:rPr lang="en-GB" sz="2200" dirty="0" smtClean="0"/>
              <a:t>CAB/WHABAC helped 414 single people or childless couples who were homeless or at risk</a:t>
            </a:r>
          </a:p>
          <a:p>
            <a:r>
              <a:rPr lang="en-GB" sz="2200" dirty="0" smtClean="0"/>
              <a:t>There were 318 applications to our SmartMove/SmartLets Schemes</a:t>
            </a:r>
            <a:br>
              <a:rPr lang="en-GB" sz="2200" dirty="0" smtClean="0"/>
            </a:br>
            <a:r>
              <a:rPr lang="en-GB" sz="2200" dirty="0" smtClean="0"/>
              <a:t>132 applicants were directly assisted to secure suitable accommodation – 122 of these in properties managed by SmartLets or in the private sector with a SmartMove Bond</a:t>
            </a:r>
          </a:p>
          <a:p>
            <a:r>
              <a:rPr lang="en-GB" sz="2200" dirty="0" smtClean="0"/>
              <a:t>94 applicants had slept rough in the 12 months prior to approaching the Scheme – 28 secured accommodation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Over 90% of applicants had a level of vulnerability in addition to homelessness</a:t>
            </a:r>
            <a:br>
              <a:rPr lang="en-GB" sz="2200" dirty="0" smtClean="0"/>
            </a:br>
            <a:r>
              <a:rPr lang="en-GB" sz="2200" dirty="0" smtClean="0"/>
              <a:t>-  40% had a history of homelessness</a:t>
            </a:r>
            <a:br>
              <a:rPr lang="en-GB" sz="2200" dirty="0" smtClean="0"/>
            </a:br>
            <a:r>
              <a:rPr lang="en-GB" sz="2200" dirty="0" smtClean="0"/>
              <a:t>-  31% mental health issues</a:t>
            </a:r>
            <a:br>
              <a:rPr lang="en-GB" sz="2200" dirty="0" smtClean="0"/>
            </a:br>
            <a:r>
              <a:rPr lang="en-GB" sz="2200" dirty="0" smtClean="0"/>
              <a:t>-  22% history of offending</a:t>
            </a:r>
            <a:br>
              <a:rPr lang="en-GB" sz="2200" dirty="0" smtClean="0"/>
            </a:br>
            <a:r>
              <a:rPr lang="en-GB" sz="2200" dirty="0" smtClean="0"/>
              <a:t>- 18% drug/alcohol problem</a:t>
            </a:r>
          </a:p>
          <a:p>
            <a:pPr marL="0" lvl="1" indent="0">
              <a:buNone/>
            </a:pPr>
            <a:r>
              <a:rPr lang="en-GB" sz="2200" dirty="0"/>
              <a:t>	</a:t>
            </a:r>
            <a:endParaRPr lang="en-GB" sz="2200" dirty="0" smtClean="0"/>
          </a:p>
          <a:p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	</a:t>
            </a:r>
            <a:br>
              <a:rPr lang="en-GB" sz="2200" dirty="0" smtClean="0"/>
            </a:br>
            <a:endParaRPr lang="en-GB" sz="2200" dirty="0"/>
          </a:p>
        </p:txBody>
      </p:sp>
      <p:pic>
        <p:nvPicPr>
          <p:cNvPr id="5" name="Picture 4" descr="smartlet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5589240"/>
            <a:ext cx="2873127" cy="65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770312" cy="10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A Partnership to Deliver Affordable Accommodation to Single Homeless </a:t>
            </a:r>
            <a:br>
              <a:rPr lang="en-GB" sz="3600" b="1" dirty="0" smtClean="0"/>
            </a:br>
            <a:r>
              <a:rPr lang="en-GB" sz="3600" b="1" dirty="0" smtClean="0"/>
              <a:t>People in Worcester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GB" sz="2200" dirty="0" smtClean="0"/>
              <a:t>WMC recognised that the development and management of accommodation for the single homeless would present different challenges to the traditional Almshouse Model</a:t>
            </a:r>
            <a:br>
              <a:rPr lang="en-GB" sz="2200" dirty="0" smtClean="0"/>
            </a:br>
            <a:endParaRPr lang="en-GB" sz="2200" dirty="0" smtClean="0"/>
          </a:p>
          <a:p>
            <a:r>
              <a:rPr lang="en-GB" sz="2200" dirty="0" smtClean="0"/>
              <a:t>CAB/WHABAC, already an established partner, had extensive experience of working with the single homeless and managing accommodation through SmartLets</a:t>
            </a:r>
          </a:p>
          <a:p>
            <a:pPr marL="0" indent="0">
              <a:buNone/>
            </a:pP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WMC Board agreed to work with CAB/WHABAC in delivering their new strategy and delegated responsibility to SmartLets for housing management, allocations and support</a:t>
            </a:r>
            <a:endParaRPr lang="en-GB" sz="2200" dirty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5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Other Partners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Maggs Day Centre for the Homeless (including free clothing store)</a:t>
            </a:r>
            <a:br>
              <a:rPr lang="en-GB" sz="2200" dirty="0" smtClean="0"/>
            </a:b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Armchair Furniture Recycling Project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Worcester City Discretionary Welfare Assistance Scheme –                 Co-ordinated with WMC individual grants programme - £100,000 on white goods, carpets </a:t>
            </a:r>
            <a:r>
              <a:rPr lang="en-GB" sz="2200" dirty="0" err="1" smtClean="0"/>
              <a:t>etc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Worcester City Council – Supported CAB/WHABAC initiatives over many years and supported WMC Almshouse Development</a:t>
            </a:r>
            <a:endParaRPr lang="en-GB" sz="2200" dirty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5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What Has Been Achieved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WMC has successfully implemented its residential investment strategy</a:t>
            </a:r>
          </a:p>
          <a:p>
            <a:pPr marL="541338" indent="-541338">
              <a:buNone/>
            </a:pPr>
            <a:r>
              <a:rPr lang="en-GB" sz="2400" dirty="0" smtClean="0"/>
              <a:t>    - Directly contributed to its charitable objectives with the provision of 37 </a:t>
            </a:r>
            <a:r>
              <a:rPr lang="en-GB" sz="2400" dirty="0" err="1" smtClean="0"/>
              <a:t>almshouses</a:t>
            </a:r>
            <a:r>
              <a:rPr lang="en-GB" sz="2400" dirty="0" smtClean="0"/>
              <a:t> at affordable rents for the single homeless</a:t>
            </a:r>
          </a:p>
          <a:p>
            <a:pPr marL="541338" indent="-541338">
              <a:buNone/>
            </a:pPr>
            <a:r>
              <a:rPr lang="en-GB" sz="2400" dirty="0" smtClean="0"/>
              <a:t>    - Generated income to maintain its organisations and individual grants programmes</a:t>
            </a:r>
          </a:p>
          <a:p>
            <a:pPr marL="541338" indent="-541338">
              <a:buNone/>
            </a:pPr>
            <a:r>
              <a:rPr lang="en-GB" sz="2400" dirty="0" smtClean="0"/>
              <a:t>CAB/WHABAC</a:t>
            </a:r>
          </a:p>
          <a:p>
            <a:pPr marL="541338" indent="-541338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- Has an additional 37 units of accommodation for SmartLets substantially increasing the accommodation options for applicants</a:t>
            </a:r>
          </a:p>
          <a:p>
            <a:pPr marL="541338" indent="-541338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- A new income stream to support its homelessness prevention activity</a:t>
            </a:r>
            <a:endParaRPr lang="en-GB" sz="2400" dirty="0"/>
          </a:p>
        </p:txBody>
      </p:sp>
      <p:pic>
        <p:nvPicPr>
          <p:cNvPr id="4" name="Picture 2" descr="Image result for worcester municipal charit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2206" cy="9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3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405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Almshouse Flats for Homeless People</vt:lpstr>
      <vt:lpstr>Worcester Municipal Charities - Background</vt:lpstr>
      <vt:lpstr>Challenges Facing WMC Following  2008 Financial Crisis</vt:lpstr>
      <vt:lpstr>In 2013 Change in WMC  Investment Strategy</vt:lpstr>
      <vt:lpstr>Worcester Citizens Advice  Bureau &amp; WHABAC - Background</vt:lpstr>
      <vt:lpstr>SmartLets Clients</vt:lpstr>
      <vt:lpstr>A Partnership to Deliver Affordable Accommodation to Single Homeless  People in Worcester</vt:lpstr>
      <vt:lpstr>Other Partners</vt:lpstr>
      <vt:lpstr>What Has Been Achieved</vt:lpstr>
      <vt:lpstr>Almshouses for the Homeless –  Programme to Date</vt:lpstr>
      <vt:lpstr>PowerPoint Presentation</vt:lpstr>
      <vt:lpstr>Proposed</vt:lpstr>
      <vt:lpstr>The 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Almshouse Flats for Homeless People</dc:title>
  <dc:creator>nicky.hodgkiss</dc:creator>
  <cp:lastModifiedBy>Martyn Saunders</cp:lastModifiedBy>
  <cp:revision>31</cp:revision>
  <dcterms:created xsi:type="dcterms:W3CDTF">2019-06-26T12:23:30Z</dcterms:created>
  <dcterms:modified xsi:type="dcterms:W3CDTF">2019-06-27T15:02:19Z</dcterms:modified>
</cp:coreProperties>
</file>