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0" r:id="rId3"/>
    <p:sldId id="287" r:id="rId4"/>
    <p:sldId id="288" r:id="rId5"/>
    <p:sldId id="264" r:id="rId6"/>
    <p:sldId id="258" r:id="rId7"/>
    <p:sldId id="275" r:id="rId8"/>
    <p:sldId id="259" r:id="rId9"/>
    <p:sldId id="271" r:id="rId10"/>
    <p:sldId id="265" r:id="rId11"/>
    <p:sldId id="276" r:id="rId12"/>
    <p:sldId id="283" r:id="rId13"/>
    <p:sldId id="284" r:id="rId14"/>
    <p:sldId id="289" r:id="rId15"/>
    <p:sldId id="277" r:id="rId16"/>
    <p:sldId id="278" r:id="rId17"/>
    <p:sldId id="262" r:id="rId18"/>
    <p:sldId id="280" r:id="rId19"/>
    <p:sldId id="282" r:id="rId20"/>
    <p:sldId id="268" r:id="rId21"/>
    <p:sldId id="290" r:id="rId22"/>
    <p:sldId id="269" r:id="rId23"/>
    <p:sldId id="279" r:id="rId24"/>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33A3C8C-5454-4057-BBFC-74258CFDD9FC}">
          <p14:sldIdLst>
            <p14:sldId id="256"/>
            <p14:sldId id="270"/>
            <p14:sldId id="287"/>
            <p14:sldId id="288"/>
            <p14:sldId id="264"/>
            <p14:sldId id="258"/>
            <p14:sldId id="275"/>
            <p14:sldId id="259"/>
            <p14:sldId id="271"/>
            <p14:sldId id="265"/>
            <p14:sldId id="276"/>
            <p14:sldId id="283"/>
            <p14:sldId id="284"/>
            <p14:sldId id="289"/>
            <p14:sldId id="277"/>
            <p14:sldId id="278"/>
            <p14:sldId id="262"/>
            <p14:sldId id="280"/>
            <p14:sldId id="282"/>
            <p14:sldId id="268"/>
            <p14:sldId id="290"/>
            <p14:sldId id="269"/>
            <p14:sldId id="2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01" y="6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3656F7CA-D00C-4C9C-A468-F90DB6314734}" type="datetimeFigureOut">
              <a:rPr lang="en-GB" smtClean="0"/>
              <a:t>10/07/2019</a:t>
            </a:fld>
            <a:endParaRPr lang="en-GB"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7BC216AE-91A6-47ED-B10D-64B53DD975FB}" type="slidenum">
              <a:rPr lang="en-GB" smtClean="0"/>
              <a:t>‹#›</a:t>
            </a:fld>
            <a:endParaRPr lang="en-GB" dirty="0"/>
          </a:p>
        </p:txBody>
      </p:sp>
    </p:spTree>
    <p:extLst>
      <p:ext uri="{BB962C8B-B14F-4D97-AF65-F5344CB8AC3E}">
        <p14:creationId xmlns:p14="http://schemas.microsoft.com/office/powerpoint/2010/main" val="318022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C216AE-91A6-47ED-B10D-64B53DD975FB}" type="slidenum">
              <a:rPr lang="en-GB" smtClean="0"/>
              <a:t>11</a:t>
            </a:fld>
            <a:endParaRPr lang="en-GB" dirty="0"/>
          </a:p>
        </p:txBody>
      </p:sp>
    </p:spTree>
    <p:extLst>
      <p:ext uri="{BB962C8B-B14F-4D97-AF65-F5344CB8AC3E}">
        <p14:creationId xmlns:p14="http://schemas.microsoft.com/office/powerpoint/2010/main" val="3627283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9AD76B-F7AD-4BA7-ACAE-0A8DE77A60DC}" type="datetime1">
              <a:rPr lang="en-GB" smtClean="0"/>
              <a:t>10/07/2019</a:t>
            </a:fld>
            <a:endParaRPr lang="en-GB" dirty="0"/>
          </a:p>
        </p:txBody>
      </p:sp>
      <p:sp>
        <p:nvSpPr>
          <p:cNvPr id="5" name="Footer Placeholder 4"/>
          <p:cNvSpPr>
            <a:spLocks noGrp="1"/>
          </p:cNvSpPr>
          <p:nvPr>
            <p:ph type="ftr" sz="quarter" idx="11"/>
          </p:nvPr>
        </p:nvSpPr>
        <p:spPr/>
        <p:txBody>
          <a:bodyPr/>
          <a:lstStyle/>
          <a:p>
            <a:r>
              <a:rPr lang="en-GB" dirty="0"/>
              <a:t>FG2G                      FROM GENERATION TO GENERATION</a:t>
            </a:r>
          </a:p>
        </p:txBody>
      </p:sp>
      <p:sp>
        <p:nvSpPr>
          <p:cNvPr id="6" name="Slide Number Placeholder 5"/>
          <p:cNvSpPr>
            <a:spLocks noGrp="1"/>
          </p:cNvSpPr>
          <p:nvPr>
            <p:ph type="sldNum" sz="quarter" idx="12"/>
          </p:nvPr>
        </p:nvSpPr>
        <p:spPr/>
        <p:txBody>
          <a:bodyPr/>
          <a:lstStyle/>
          <a:p>
            <a:fld id="{712BE5F2-BC5A-4E06-83F7-DDAF1A4AF790}" type="slidenum">
              <a:rPr lang="en-GB" smtClean="0"/>
              <a:t>‹#›</a:t>
            </a:fld>
            <a:endParaRPr lang="en-GB" dirty="0"/>
          </a:p>
        </p:txBody>
      </p:sp>
    </p:spTree>
    <p:extLst>
      <p:ext uri="{BB962C8B-B14F-4D97-AF65-F5344CB8AC3E}">
        <p14:creationId xmlns:p14="http://schemas.microsoft.com/office/powerpoint/2010/main" val="1450383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D638A7-7E2E-4E5E-84DC-4064299ED7D9}" type="datetime1">
              <a:rPr lang="en-GB" smtClean="0"/>
              <a:t>10/07/2019</a:t>
            </a:fld>
            <a:endParaRPr lang="en-GB" dirty="0"/>
          </a:p>
        </p:txBody>
      </p:sp>
      <p:sp>
        <p:nvSpPr>
          <p:cNvPr id="5" name="Footer Placeholder 4"/>
          <p:cNvSpPr>
            <a:spLocks noGrp="1"/>
          </p:cNvSpPr>
          <p:nvPr>
            <p:ph type="ftr" sz="quarter" idx="11"/>
          </p:nvPr>
        </p:nvSpPr>
        <p:spPr/>
        <p:txBody>
          <a:bodyPr/>
          <a:lstStyle/>
          <a:p>
            <a:r>
              <a:rPr lang="en-GB" dirty="0"/>
              <a:t>FG2G                      FROM GENERATION TO GENERATION</a:t>
            </a:r>
          </a:p>
        </p:txBody>
      </p:sp>
      <p:sp>
        <p:nvSpPr>
          <p:cNvPr id="6" name="Slide Number Placeholder 5"/>
          <p:cNvSpPr>
            <a:spLocks noGrp="1"/>
          </p:cNvSpPr>
          <p:nvPr>
            <p:ph type="sldNum" sz="quarter" idx="12"/>
          </p:nvPr>
        </p:nvSpPr>
        <p:spPr/>
        <p:txBody>
          <a:bodyPr/>
          <a:lstStyle/>
          <a:p>
            <a:fld id="{712BE5F2-BC5A-4E06-83F7-DDAF1A4AF790}" type="slidenum">
              <a:rPr lang="en-GB" smtClean="0"/>
              <a:t>‹#›</a:t>
            </a:fld>
            <a:endParaRPr lang="en-GB" dirty="0"/>
          </a:p>
        </p:txBody>
      </p:sp>
    </p:spTree>
    <p:extLst>
      <p:ext uri="{BB962C8B-B14F-4D97-AF65-F5344CB8AC3E}">
        <p14:creationId xmlns:p14="http://schemas.microsoft.com/office/powerpoint/2010/main" val="36427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804A85-37B2-48E6-9AF7-E162E39FB2EE}" type="datetime1">
              <a:rPr lang="en-GB" smtClean="0"/>
              <a:t>10/07/2019</a:t>
            </a:fld>
            <a:endParaRPr lang="en-GB" dirty="0"/>
          </a:p>
        </p:txBody>
      </p:sp>
      <p:sp>
        <p:nvSpPr>
          <p:cNvPr id="5" name="Footer Placeholder 4"/>
          <p:cNvSpPr>
            <a:spLocks noGrp="1"/>
          </p:cNvSpPr>
          <p:nvPr>
            <p:ph type="ftr" sz="quarter" idx="11"/>
          </p:nvPr>
        </p:nvSpPr>
        <p:spPr/>
        <p:txBody>
          <a:bodyPr/>
          <a:lstStyle/>
          <a:p>
            <a:r>
              <a:rPr lang="en-GB" dirty="0"/>
              <a:t>FG2G                      FROM GENERATION TO GENERATION</a:t>
            </a:r>
          </a:p>
        </p:txBody>
      </p:sp>
      <p:sp>
        <p:nvSpPr>
          <p:cNvPr id="6" name="Slide Number Placeholder 5"/>
          <p:cNvSpPr>
            <a:spLocks noGrp="1"/>
          </p:cNvSpPr>
          <p:nvPr>
            <p:ph type="sldNum" sz="quarter" idx="12"/>
          </p:nvPr>
        </p:nvSpPr>
        <p:spPr/>
        <p:txBody>
          <a:bodyPr/>
          <a:lstStyle/>
          <a:p>
            <a:fld id="{712BE5F2-BC5A-4E06-83F7-DDAF1A4AF790}" type="slidenum">
              <a:rPr lang="en-GB" smtClean="0"/>
              <a:t>‹#›</a:t>
            </a:fld>
            <a:endParaRPr lang="en-GB" dirty="0"/>
          </a:p>
        </p:txBody>
      </p:sp>
    </p:spTree>
    <p:extLst>
      <p:ext uri="{BB962C8B-B14F-4D97-AF65-F5344CB8AC3E}">
        <p14:creationId xmlns:p14="http://schemas.microsoft.com/office/powerpoint/2010/main" val="1253252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7919AF-FC18-45A5-B5F3-C46A9EC14A0E}" type="datetime1">
              <a:rPr lang="en-GB" smtClean="0"/>
              <a:t>10/07/2019</a:t>
            </a:fld>
            <a:endParaRPr lang="en-GB" dirty="0"/>
          </a:p>
        </p:txBody>
      </p:sp>
      <p:sp>
        <p:nvSpPr>
          <p:cNvPr id="5" name="Footer Placeholder 4"/>
          <p:cNvSpPr>
            <a:spLocks noGrp="1"/>
          </p:cNvSpPr>
          <p:nvPr>
            <p:ph type="ftr" sz="quarter" idx="11"/>
          </p:nvPr>
        </p:nvSpPr>
        <p:spPr/>
        <p:txBody>
          <a:bodyPr/>
          <a:lstStyle/>
          <a:p>
            <a:r>
              <a:rPr lang="en-GB" dirty="0"/>
              <a:t>FG2G                      FROM GENERATION TO GENERATION</a:t>
            </a:r>
          </a:p>
        </p:txBody>
      </p:sp>
      <p:sp>
        <p:nvSpPr>
          <p:cNvPr id="6" name="Slide Number Placeholder 5"/>
          <p:cNvSpPr>
            <a:spLocks noGrp="1"/>
          </p:cNvSpPr>
          <p:nvPr>
            <p:ph type="sldNum" sz="quarter" idx="12"/>
          </p:nvPr>
        </p:nvSpPr>
        <p:spPr/>
        <p:txBody>
          <a:bodyPr/>
          <a:lstStyle/>
          <a:p>
            <a:fld id="{712BE5F2-BC5A-4E06-83F7-DDAF1A4AF790}" type="slidenum">
              <a:rPr lang="en-GB" smtClean="0"/>
              <a:t>‹#›</a:t>
            </a:fld>
            <a:endParaRPr lang="en-GB" dirty="0"/>
          </a:p>
        </p:txBody>
      </p:sp>
    </p:spTree>
    <p:extLst>
      <p:ext uri="{BB962C8B-B14F-4D97-AF65-F5344CB8AC3E}">
        <p14:creationId xmlns:p14="http://schemas.microsoft.com/office/powerpoint/2010/main" val="2916152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D1C33-17FB-4A7B-9A7B-2135F26880E6}" type="datetime1">
              <a:rPr lang="en-GB" smtClean="0"/>
              <a:t>10/07/2019</a:t>
            </a:fld>
            <a:endParaRPr lang="en-GB" dirty="0"/>
          </a:p>
        </p:txBody>
      </p:sp>
      <p:sp>
        <p:nvSpPr>
          <p:cNvPr id="5" name="Footer Placeholder 4"/>
          <p:cNvSpPr>
            <a:spLocks noGrp="1"/>
          </p:cNvSpPr>
          <p:nvPr>
            <p:ph type="ftr" sz="quarter" idx="11"/>
          </p:nvPr>
        </p:nvSpPr>
        <p:spPr/>
        <p:txBody>
          <a:bodyPr/>
          <a:lstStyle/>
          <a:p>
            <a:r>
              <a:rPr lang="en-GB" dirty="0"/>
              <a:t>FG2G                      FROM GENERATION TO GENERATION</a:t>
            </a:r>
          </a:p>
        </p:txBody>
      </p:sp>
      <p:sp>
        <p:nvSpPr>
          <p:cNvPr id="6" name="Slide Number Placeholder 5"/>
          <p:cNvSpPr>
            <a:spLocks noGrp="1"/>
          </p:cNvSpPr>
          <p:nvPr>
            <p:ph type="sldNum" sz="quarter" idx="12"/>
          </p:nvPr>
        </p:nvSpPr>
        <p:spPr/>
        <p:txBody>
          <a:bodyPr/>
          <a:lstStyle/>
          <a:p>
            <a:fld id="{712BE5F2-BC5A-4E06-83F7-DDAF1A4AF790}" type="slidenum">
              <a:rPr lang="en-GB" smtClean="0"/>
              <a:t>‹#›</a:t>
            </a:fld>
            <a:endParaRPr lang="en-GB" dirty="0"/>
          </a:p>
        </p:txBody>
      </p:sp>
    </p:spTree>
    <p:extLst>
      <p:ext uri="{BB962C8B-B14F-4D97-AF65-F5344CB8AC3E}">
        <p14:creationId xmlns:p14="http://schemas.microsoft.com/office/powerpoint/2010/main" val="24316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1A355DE-8056-406F-B33E-22F38067D761}" type="datetime1">
              <a:rPr lang="en-GB" smtClean="0"/>
              <a:t>10/07/2019</a:t>
            </a:fld>
            <a:endParaRPr lang="en-GB" dirty="0"/>
          </a:p>
        </p:txBody>
      </p:sp>
      <p:sp>
        <p:nvSpPr>
          <p:cNvPr id="6" name="Footer Placeholder 5"/>
          <p:cNvSpPr>
            <a:spLocks noGrp="1"/>
          </p:cNvSpPr>
          <p:nvPr>
            <p:ph type="ftr" sz="quarter" idx="11"/>
          </p:nvPr>
        </p:nvSpPr>
        <p:spPr/>
        <p:txBody>
          <a:bodyPr/>
          <a:lstStyle/>
          <a:p>
            <a:r>
              <a:rPr lang="en-GB" dirty="0"/>
              <a:t>FG2G                      FROM GENERATION TO GENERATION</a:t>
            </a:r>
          </a:p>
        </p:txBody>
      </p:sp>
      <p:sp>
        <p:nvSpPr>
          <p:cNvPr id="7" name="Slide Number Placeholder 6"/>
          <p:cNvSpPr>
            <a:spLocks noGrp="1"/>
          </p:cNvSpPr>
          <p:nvPr>
            <p:ph type="sldNum" sz="quarter" idx="12"/>
          </p:nvPr>
        </p:nvSpPr>
        <p:spPr/>
        <p:txBody>
          <a:bodyPr/>
          <a:lstStyle/>
          <a:p>
            <a:fld id="{712BE5F2-BC5A-4E06-83F7-DDAF1A4AF790}" type="slidenum">
              <a:rPr lang="en-GB" smtClean="0"/>
              <a:t>‹#›</a:t>
            </a:fld>
            <a:endParaRPr lang="en-GB" dirty="0"/>
          </a:p>
        </p:txBody>
      </p:sp>
    </p:spTree>
    <p:extLst>
      <p:ext uri="{BB962C8B-B14F-4D97-AF65-F5344CB8AC3E}">
        <p14:creationId xmlns:p14="http://schemas.microsoft.com/office/powerpoint/2010/main" val="1455366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EC8A8B1-75D8-4EA5-9835-1F9EA29F5A41}" type="datetime1">
              <a:rPr lang="en-GB" smtClean="0"/>
              <a:t>10/07/2019</a:t>
            </a:fld>
            <a:endParaRPr lang="en-GB" dirty="0"/>
          </a:p>
        </p:txBody>
      </p:sp>
      <p:sp>
        <p:nvSpPr>
          <p:cNvPr id="8" name="Footer Placeholder 7"/>
          <p:cNvSpPr>
            <a:spLocks noGrp="1"/>
          </p:cNvSpPr>
          <p:nvPr>
            <p:ph type="ftr" sz="quarter" idx="11"/>
          </p:nvPr>
        </p:nvSpPr>
        <p:spPr/>
        <p:txBody>
          <a:bodyPr/>
          <a:lstStyle/>
          <a:p>
            <a:r>
              <a:rPr lang="en-GB" dirty="0"/>
              <a:t>FG2G                      FROM GENERATION TO GENERATION</a:t>
            </a:r>
          </a:p>
        </p:txBody>
      </p:sp>
      <p:sp>
        <p:nvSpPr>
          <p:cNvPr id="9" name="Slide Number Placeholder 8"/>
          <p:cNvSpPr>
            <a:spLocks noGrp="1"/>
          </p:cNvSpPr>
          <p:nvPr>
            <p:ph type="sldNum" sz="quarter" idx="12"/>
          </p:nvPr>
        </p:nvSpPr>
        <p:spPr/>
        <p:txBody>
          <a:bodyPr/>
          <a:lstStyle/>
          <a:p>
            <a:fld id="{712BE5F2-BC5A-4E06-83F7-DDAF1A4AF790}" type="slidenum">
              <a:rPr lang="en-GB" smtClean="0"/>
              <a:t>‹#›</a:t>
            </a:fld>
            <a:endParaRPr lang="en-GB" dirty="0"/>
          </a:p>
        </p:txBody>
      </p:sp>
    </p:spTree>
    <p:extLst>
      <p:ext uri="{BB962C8B-B14F-4D97-AF65-F5344CB8AC3E}">
        <p14:creationId xmlns:p14="http://schemas.microsoft.com/office/powerpoint/2010/main" val="728160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A453F07-7975-4DA9-B241-5E513C69CAB7}" type="datetime1">
              <a:rPr lang="en-GB" smtClean="0"/>
              <a:t>10/07/2019</a:t>
            </a:fld>
            <a:endParaRPr lang="en-GB" dirty="0"/>
          </a:p>
        </p:txBody>
      </p:sp>
      <p:sp>
        <p:nvSpPr>
          <p:cNvPr id="4" name="Footer Placeholder 3"/>
          <p:cNvSpPr>
            <a:spLocks noGrp="1"/>
          </p:cNvSpPr>
          <p:nvPr>
            <p:ph type="ftr" sz="quarter" idx="11"/>
          </p:nvPr>
        </p:nvSpPr>
        <p:spPr/>
        <p:txBody>
          <a:bodyPr/>
          <a:lstStyle/>
          <a:p>
            <a:r>
              <a:rPr lang="en-GB" dirty="0"/>
              <a:t>FG2G                      FROM GENERATION TO GENERATION</a:t>
            </a:r>
          </a:p>
        </p:txBody>
      </p:sp>
      <p:sp>
        <p:nvSpPr>
          <p:cNvPr id="5" name="Slide Number Placeholder 4"/>
          <p:cNvSpPr>
            <a:spLocks noGrp="1"/>
          </p:cNvSpPr>
          <p:nvPr>
            <p:ph type="sldNum" sz="quarter" idx="12"/>
          </p:nvPr>
        </p:nvSpPr>
        <p:spPr/>
        <p:txBody>
          <a:bodyPr/>
          <a:lstStyle/>
          <a:p>
            <a:fld id="{712BE5F2-BC5A-4E06-83F7-DDAF1A4AF790}" type="slidenum">
              <a:rPr lang="en-GB" smtClean="0"/>
              <a:t>‹#›</a:t>
            </a:fld>
            <a:endParaRPr lang="en-GB" dirty="0"/>
          </a:p>
        </p:txBody>
      </p:sp>
    </p:spTree>
    <p:extLst>
      <p:ext uri="{BB962C8B-B14F-4D97-AF65-F5344CB8AC3E}">
        <p14:creationId xmlns:p14="http://schemas.microsoft.com/office/powerpoint/2010/main" val="2598965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87499-1C36-49EE-BCB3-5ACB49D6EFA3}" type="datetime1">
              <a:rPr lang="en-GB" smtClean="0"/>
              <a:t>10/07/2019</a:t>
            </a:fld>
            <a:endParaRPr lang="en-GB" dirty="0"/>
          </a:p>
        </p:txBody>
      </p:sp>
      <p:sp>
        <p:nvSpPr>
          <p:cNvPr id="3" name="Footer Placeholder 2"/>
          <p:cNvSpPr>
            <a:spLocks noGrp="1"/>
          </p:cNvSpPr>
          <p:nvPr>
            <p:ph type="ftr" sz="quarter" idx="11"/>
          </p:nvPr>
        </p:nvSpPr>
        <p:spPr/>
        <p:txBody>
          <a:bodyPr/>
          <a:lstStyle/>
          <a:p>
            <a:r>
              <a:rPr lang="en-GB" dirty="0"/>
              <a:t>FG2G                      FROM GENERATION TO GENERATION</a:t>
            </a:r>
          </a:p>
        </p:txBody>
      </p:sp>
      <p:sp>
        <p:nvSpPr>
          <p:cNvPr id="4" name="Slide Number Placeholder 3"/>
          <p:cNvSpPr>
            <a:spLocks noGrp="1"/>
          </p:cNvSpPr>
          <p:nvPr>
            <p:ph type="sldNum" sz="quarter" idx="12"/>
          </p:nvPr>
        </p:nvSpPr>
        <p:spPr/>
        <p:txBody>
          <a:bodyPr/>
          <a:lstStyle/>
          <a:p>
            <a:fld id="{712BE5F2-BC5A-4E06-83F7-DDAF1A4AF790}" type="slidenum">
              <a:rPr lang="en-GB" smtClean="0"/>
              <a:t>‹#›</a:t>
            </a:fld>
            <a:endParaRPr lang="en-GB" dirty="0"/>
          </a:p>
        </p:txBody>
      </p:sp>
    </p:spTree>
    <p:extLst>
      <p:ext uri="{BB962C8B-B14F-4D97-AF65-F5344CB8AC3E}">
        <p14:creationId xmlns:p14="http://schemas.microsoft.com/office/powerpoint/2010/main" val="2887415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11E113-FFD8-40B2-BA7C-B600930A5F94}" type="datetime1">
              <a:rPr lang="en-GB" smtClean="0"/>
              <a:t>10/07/2019</a:t>
            </a:fld>
            <a:endParaRPr lang="en-GB" dirty="0"/>
          </a:p>
        </p:txBody>
      </p:sp>
      <p:sp>
        <p:nvSpPr>
          <p:cNvPr id="6" name="Footer Placeholder 5"/>
          <p:cNvSpPr>
            <a:spLocks noGrp="1"/>
          </p:cNvSpPr>
          <p:nvPr>
            <p:ph type="ftr" sz="quarter" idx="11"/>
          </p:nvPr>
        </p:nvSpPr>
        <p:spPr/>
        <p:txBody>
          <a:bodyPr/>
          <a:lstStyle/>
          <a:p>
            <a:r>
              <a:rPr lang="en-GB" dirty="0"/>
              <a:t>FG2G                      FROM GENERATION TO GENERATION</a:t>
            </a:r>
          </a:p>
        </p:txBody>
      </p:sp>
      <p:sp>
        <p:nvSpPr>
          <p:cNvPr id="7" name="Slide Number Placeholder 6"/>
          <p:cNvSpPr>
            <a:spLocks noGrp="1"/>
          </p:cNvSpPr>
          <p:nvPr>
            <p:ph type="sldNum" sz="quarter" idx="12"/>
          </p:nvPr>
        </p:nvSpPr>
        <p:spPr/>
        <p:txBody>
          <a:bodyPr/>
          <a:lstStyle/>
          <a:p>
            <a:fld id="{712BE5F2-BC5A-4E06-83F7-DDAF1A4AF790}" type="slidenum">
              <a:rPr lang="en-GB" smtClean="0"/>
              <a:t>‹#›</a:t>
            </a:fld>
            <a:endParaRPr lang="en-GB" dirty="0"/>
          </a:p>
        </p:txBody>
      </p:sp>
    </p:spTree>
    <p:extLst>
      <p:ext uri="{BB962C8B-B14F-4D97-AF65-F5344CB8AC3E}">
        <p14:creationId xmlns:p14="http://schemas.microsoft.com/office/powerpoint/2010/main" val="3436119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DE832F-9C5B-46EF-9883-086B65089C47}" type="datetime1">
              <a:rPr lang="en-GB" smtClean="0"/>
              <a:t>10/07/2019</a:t>
            </a:fld>
            <a:endParaRPr lang="en-GB" dirty="0"/>
          </a:p>
        </p:txBody>
      </p:sp>
      <p:sp>
        <p:nvSpPr>
          <p:cNvPr id="6" name="Footer Placeholder 5"/>
          <p:cNvSpPr>
            <a:spLocks noGrp="1"/>
          </p:cNvSpPr>
          <p:nvPr>
            <p:ph type="ftr" sz="quarter" idx="11"/>
          </p:nvPr>
        </p:nvSpPr>
        <p:spPr/>
        <p:txBody>
          <a:bodyPr/>
          <a:lstStyle/>
          <a:p>
            <a:r>
              <a:rPr lang="en-GB" dirty="0"/>
              <a:t>FG2G                      FROM GENERATION TO GENERATION</a:t>
            </a:r>
          </a:p>
        </p:txBody>
      </p:sp>
      <p:sp>
        <p:nvSpPr>
          <p:cNvPr id="7" name="Slide Number Placeholder 6"/>
          <p:cNvSpPr>
            <a:spLocks noGrp="1"/>
          </p:cNvSpPr>
          <p:nvPr>
            <p:ph type="sldNum" sz="quarter" idx="12"/>
          </p:nvPr>
        </p:nvSpPr>
        <p:spPr/>
        <p:txBody>
          <a:bodyPr/>
          <a:lstStyle/>
          <a:p>
            <a:fld id="{712BE5F2-BC5A-4E06-83F7-DDAF1A4AF790}" type="slidenum">
              <a:rPr lang="en-GB" smtClean="0"/>
              <a:t>‹#›</a:t>
            </a:fld>
            <a:endParaRPr lang="en-GB" dirty="0"/>
          </a:p>
        </p:txBody>
      </p:sp>
    </p:spTree>
    <p:extLst>
      <p:ext uri="{BB962C8B-B14F-4D97-AF65-F5344CB8AC3E}">
        <p14:creationId xmlns:p14="http://schemas.microsoft.com/office/powerpoint/2010/main" val="3533720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C6B72-DD5D-4649-917B-984DAD41EC55}" type="datetime1">
              <a:rPr lang="en-GB" smtClean="0"/>
              <a:t>10/07/2019</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FG2G                      FROM GENERATION TO GENERATION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BE5F2-BC5A-4E06-83F7-DDAF1A4AF790}" type="slidenum">
              <a:rPr lang="en-GB" smtClean="0"/>
              <a:t>‹#›</a:t>
            </a:fld>
            <a:endParaRPr lang="en-GB" dirty="0"/>
          </a:p>
        </p:txBody>
      </p:sp>
    </p:spTree>
    <p:extLst>
      <p:ext uri="{BB962C8B-B14F-4D97-AF65-F5344CB8AC3E}">
        <p14:creationId xmlns:p14="http://schemas.microsoft.com/office/powerpoint/2010/main" val="3100712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4900" b="1" dirty="0">
                <a:solidFill>
                  <a:schemeClr val="accent6"/>
                </a:solidFill>
                <a:latin typeface="Arial" panose="020B0604020202020204" pitchFamily="34" charset="0"/>
                <a:cs typeface="Arial" panose="020B0604020202020204" pitchFamily="34" charset="0"/>
              </a:rPr>
              <a:t>PROMOTING HEALTH AND </a:t>
            </a:r>
            <a:br>
              <a:rPr lang="en-GB" sz="4900" b="1" dirty="0">
                <a:solidFill>
                  <a:schemeClr val="accent6"/>
                </a:solidFill>
                <a:latin typeface="Arial" panose="020B0604020202020204" pitchFamily="34" charset="0"/>
                <a:cs typeface="Arial" panose="020B0604020202020204" pitchFamily="34" charset="0"/>
              </a:rPr>
            </a:br>
            <a:r>
              <a:rPr lang="en-GB" sz="4900" b="1" dirty="0">
                <a:solidFill>
                  <a:schemeClr val="accent6"/>
                </a:solidFill>
                <a:latin typeface="Arial" panose="020B0604020202020204" pitchFamily="34" charset="0"/>
                <a:cs typeface="Arial" panose="020B0604020202020204" pitchFamily="34" charset="0"/>
              </a:rPr>
              <a:t>WELL-BEING IN CHILDHOOD </a:t>
            </a:r>
            <a:br>
              <a:rPr lang="en-GB" sz="4900" b="1" dirty="0">
                <a:solidFill>
                  <a:schemeClr val="accent6"/>
                </a:solidFill>
                <a:latin typeface="Arial" panose="020B0604020202020204" pitchFamily="34" charset="0"/>
                <a:cs typeface="Arial" panose="020B0604020202020204" pitchFamily="34" charset="0"/>
              </a:rPr>
            </a:br>
            <a:r>
              <a:rPr lang="en-GB" sz="4900" b="1" dirty="0">
                <a:solidFill>
                  <a:schemeClr val="accent6"/>
                </a:solidFill>
                <a:latin typeface="Arial" panose="020B0604020202020204" pitchFamily="34" charset="0"/>
                <a:cs typeface="Arial" panose="020B0604020202020204" pitchFamily="34" charset="0"/>
              </a:rPr>
              <a:t>AND OLD AGE</a:t>
            </a:r>
            <a:r>
              <a:rPr lang="en-GB" sz="4900" dirty="0">
                <a:solidFill>
                  <a:schemeClr val="accent6"/>
                </a:solidFill>
                <a:latin typeface="Arial" panose="020B0604020202020204" pitchFamily="34" charset="0"/>
                <a:cs typeface="Arial" panose="020B0604020202020204" pitchFamily="34" charset="0"/>
              </a:rPr>
              <a:t> </a:t>
            </a:r>
            <a:r>
              <a:rPr lang="en-GB" sz="4400" dirty="0">
                <a:solidFill>
                  <a:schemeClr val="accent6"/>
                </a:solidFill>
                <a:latin typeface="Arial" panose="020B0604020202020204" pitchFamily="34" charset="0"/>
                <a:cs typeface="Arial" panose="020B0604020202020204" pitchFamily="34" charset="0"/>
              </a:rPr>
              <a:t/>
            </a:r>
            <a:br>
              <a:rPr lang="en-GB" sz="4400" dirty="0">
                <a:solidFill>
                  <a:schemeClr val="accent6"/>
                </a:solidFill>
                <a:latin typeface="Arial" panose="020B0604020202020204" pitchFamily="34" charset="0"/>
                <a:cs typeface="Arial" panose="020B0604020202020204" pitchFamily="34" charset="0"/>
              </a:rPr>
            </a:br>
            <a:r>
              <a:rPr lang="en-GB" sz="4400" b="1" dirty="0">
                <a:solidFill>
                  <a:schemeClr val="accent6"/>
                </a:solidFill>
                <a:latin typeface="Arial" panose="020B0604020202020204" pitchFamily="34" charset="0"/>
                <a:cs typeface="Arial" panose="020B0604020202020204" pitchFamily="34" charset="0"/>
              </a:rPr>
              <a:t>  </a:t>
            </a:r>
          </a:p>
        </p:txBody>
      </p:sp>
      <p:sp>
        <p:nvSpPr>
          <p:cNvPr id="3" name="Subtitle 2"/>
          <p:cNvSpPr>
            <a:spLocks noGrp="1"/>
          </p:cNvSpPr>
          <p:nvPr>
            <p:ph type="subTitle" idx="1"/>
          </p:nvPr>
        </p:nvSpPr>
        <p:spPr/>
        <p:txBody>
          <a:bodyPr>
            <a:normAutofit/>
          </a:bodyPr>
          <a:lstStyle/>
          <a:p>
            <a:r>
              <a:rPr lang="en-GB" sz="3200" b="1" dirty="0" smtClean="0">
                <a:solidFill>
                  <a:schemeClr val="accent6"/>
                </a:solidFill>
                <a:latin typeface="Arial" panose="020B0604020202020204" pitchFamily="34" charset="0"/>
                <a:cs typeface="Arial" panose="020B0604020202020204" pitchFamily="34" charset="0"/>
              </a:rPr>
              <a:t>SHARING PLACE &amp; SPACE </a:t>
            </a:r>
          </a:p>
          <a:p>
            <a:r>
              <a:rPr lang="en-GB" sz="3200" b="1" dirty="0">
                <a:solidFill>
                  <a:schemeClr val="accent6"/>
                </a:solidFill>
                <a:latin typeface="Arial" panose="020B0604020202020204" pitchFamily="34" charset="0"/>
                <a:cs typeface="Arial" panose="020B0604020202020204" pitchFamily="34" charset="0"/>
              </a:rPr>
              <a:t>A NEIGHBOURHOOD </a:t>
            </a:r>
            <a:r>
              <a:rPr lang="en-GB" sz="3200" b="1" dirty="0" smtClean="0">
                <a:solidFill>
                  <a:schemeClr val="accent6"/>
                </a:solidFill>
                <a:latin typeface="Arial" panose="020B0604020202020204" pitchFamily="34" charset="0"/>
                <a:cs typeface="Arial" panose="020B0604020202020204" pitchFamily="34" charset="0"/>
              </a:rPr>
              <a:t>APPROACH</a:t>
            </a:r>
            <a:endParaRPr lang="en-GB" sz="3200" b="1" dirty="0">
              <a:solidFill>
                <a:schemeClr val="accent6"/>
              </a:solidFill>
              <a:latin typeface="Arial" panose="020B0604020202020204" pitchFamily="34" charset="0"/>
              <a:cs typeface="Arial" panose="020B0604020202020204" pitchFamily="34" charset="0"/>
            </a:endParaRPr>
          </a:p>
          <a:p>
            <a:endParaRPr lang="en-GB" sz="3200" dirty="0">
              <a:solidFill>
                <a:schemeClr val="accent6"/>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a:xfrm>
            <a:off x="4038600" y="6276110"/>
            <a:ext cx="4114800" cy="445366"/>
          </a:xfrm>
        </p:spPr>
        <p:txBody>
          <a:bodyPr/>
          <a:lstStyle/>
          <a:p>
            <a:r>
              <a:rPr lang="en-GB" dirty="0">
                <a:solidFill>
                  <a:schemeClr val="accent6"/>
                </a:solidFill>
                <a:latin typeface="Arial" panose="020B0604020202020204" pitchFamily="34" charset="0"/>
                <a:cs typeface="Arial" panose="020B0604020202020204" pitchFamily="34" charset="0"/>
              </a:rPr>
              <a:t>FG2G                 FROM GENERATION TO GENERATIO</a:t>
            </a:r>
            <a:r>
              <a:rPr lang="en-GB" dirty="0"/>
              <a:t>N</a:t>
            </a:r>
          </a:p>
        </p:txBody>
      </p:sp>
    </p:spTree>
    <p:extLst>
      <p:ext uri="{BB962C8B-B14F-4D97-AF65-F5344CB8AC3E}">
        <p14:creationId xmlns:p14="http://schemas.microsoft.com/office/powerpoint/2010/main" val="2866474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a:solidFill>
                  <a:schemeClr val="accent6"/>
                </a:solidFill>
                <a:latin typeface="Arial" panose="020B0604020202020204" pitchFamily="34" charset="0"/>
                <a:cs typeface="Arial" panose="020B0604020202020204" pitchFamily="34" charset="0"/>
              </a:rPr>
              <a:t/>
            </a:r>
            <a:br>
              <a:rPr lang="en-GB" b="1" dirty="0">
                <a:solidFill>
                  <a:schemeClr val="accent6"/>
                </a:solidFill>
                <a:latin typeface="Arial" panose="020B0604020202020204" pitchFamily="34" charset="0"/>
                <a:cs typeface="Arial" panose="020B0604020202020204" pitchFamily="34" charset="0"/>
              </a:rPr>
            </a:br>
            <a:r>
              <a:rPr lang="en-GB" b="1" dirty="0">
                <a:solidFill>
                  <a:schemeClr val="accent6"/>
                </a:solidFill>
                <a:latin typeface="Arial" panose="020B0604020202020204" pitchFamily="34" charset="0"/>
                <a:cs typeface="Arial" panose="020B0604020202020204" pitchFamily="34" charset="0"/>
              </a:rPr>
              <a:t>INPUTS: 5 YEARS PILOT</a:t>
            </a:r>
            <a:r>
              <a:rPr lang="en-GB" dirty="0">
                <a:solidFill>
                  <a:schemeClr val="accent6"/>
                </a:solidFill>
                <a:latin typeface="Arial" panose="020B0604020202020204" pitchFamily="34" charset="0"/>
                <a:cs typeface="Arial" panose="020B0604020202020204" pitchFamily="34" charset="0"/>
              </a:rPr>
              <a:t> </a:t>
            </a:r>
            <a:r>
              <a:rPr lang="en-GB" dirty="0"/>
              <a:t/>
            </a:r>
            <a:br>
              <a:rPr lang="en-GB" dirty="0"/>
            </a:br>
            <a:r>
              <a:rPr lang="en-GB" dirty="0"/>
              <a:t/>
            </a:r>
            <a:br>
              <a:rPr lang="en-GB" dirty="0"/>
            </a:br>
            <a:endParaRPr lang="en-GB" dirty="0"/>
          </a:p>
        </p:txBody>
      </p:sp>
      <p:sp>
        <p:nvSpPr>
          <p:cNvPr id="4" name="Footer Placeholder 3"/>
          <p:cNvSpPr>
            <a:spLocks noGrp="1"/>
          </p:cNvSpPr>
          <p:nvPr>
            <p:ph type="ftr" sz="quarter" idx="11"/>
          </p:nvPr>
        </p:nvSpPr>
        <p:spPr/>
        <p:txBody>
          <a:bodyPr/>
          <a:lstStyle/>
          <a:p>
            <a:r>
              <a:rPr lang="en-GB" sz="1400" dirty="0">
                <a:solidFill>
                  <a:schemeClr val="accent6"/>
                </a:solidFill>
                <a:latin typeface="Arial" panose="020B0604020202020204" pitchFamily="34" charset="0"/>
                <a:cs typeface="Arial" panose="020B0604020202020204" pitchFamily="34" charset="0"/>
              </a:rPr>
              <a:t>FG2G    FROM GENERATION TO GENERATION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43780763"/>
              </p:ext>
            </p:extLst>
          </p:nvPr>
        </p:nvGraphicFramePr>
        <p:xfrm>
          <a:off x="2379035" y="1690688"/>
          <a:ext cx="7433930" cy="4140000"/>
        </p:xfrm>
        <a:graphic>
          <a:graphicData uri="http://schemas.openxmlformats.org/drawingml/2006/table">
            <a:tbl>
              <a:tblPr bandRow="1">
                <a:tableStyleId>{5C22544A-7EE6-4342-B048-85BDC9FD1C3A}</a:tableStyleId>
              </a:tblPr>
              <a:tblGrid>
                <a:gridCol w="5257800">
                  <a:extLst>
                    <a:ext uri="{9D8B030D-6E8A-4147-A177-3AD203B41FA5}">
                      <a16:colId xmlns="" xmlns:a16="http://schemas.microsoft.com/office/drawing/2014/main" val="20000"/>
                    </a:ext>
                  </a:extLst>
                </a:gridCol>
                <a:gridCol w="2176130">
                  <a:extLst>
                    <a:ext uri="{9D8B030D-6E8A-4147-A177-3AD203B41FA5}">
                      <a16:colId xmlns="" xmlns:a16="http://schemas.microsoft.com/office/drawing/2014/main" val="20001"/>
                    </a:ext>
                  </a:extLst>
                </a:gridCol>
              </a:tblGrid>
              <a:tr h="690000">
                <a:tc>
                  <a:txBody>
                    <a:bodyPr/>
                    <a:lstStyle/>
                    <a:p>
                      <a:r>
                        <a:rPr lang="en-GB" sz="2400" dirty="0">
                          <a:solidFill>
                            <a:schemeClr val="bg1"/>
                          </a:solidFill>
                          <a:latin typeface="Arial" panose="020B0604020202020204" pitchFamily="34" charset="0"/>
                          <a:cs typeface="Arial" panose="020B0604020202020204" pitchFamily="34" charset="0"/>
                        </a:rPr>
                        <a:t>SCHOOLS</a:t>
                      </a:r>
                      <a:r>
                        <a:rPr lang="en-GB" sz="2400" baseline="0" dirty="0">
                          <a:solidFill>
                            <a:schemeClr val="bg1"/>
                          </a:solidFill>
                          <a:latin typeface="Arial" panose="020B0604020202020204" pitchFamily="34" charset="0"/>
                          <a:cs typeface="Arial" panose="020B0604020202020204" pitchFamily="34" charset="0"/>
                        </a:rPr>
                        <a:t> &amp; HEADTEACHERS</a:t>
                      </a:r>
                      <a:endParaRPr lang="en-GB" sz="2400" dirty="0">
                        <a:solidFill>
                          <a:schemeClr val="bg1"/>
                        </a:solidFill>
                        <a:latin typeface="Arial" panose="020B0604020202020204" pitchFamily="34" charset="0"/>
                        <a:cs typeface="Arial" panose="020B0604020202020204" pitchFamily="34" charset="0"/>
                      </a:endParaRPr>
                    </a:p>
                  </a:txBody>
                  <a:tcPr anchor="ctr">
                    <a:solidFill>
                      <a:schemeClr val="accent6"/>
                    </a:solidFill>
                  </a:tcPr>
                </a:tc>
                <a:tc>
                  <a:txBody>
                    <a:bodyPr/>
                    <a:lstStyle/>
                    <a:p>
                      <a:pPr algn="ctr"/>
                      <a:r>
                        <a:rPr lang="en-GB" sz="2400" dirty="0">
                          <a:solidFill>
                            <a:schemeClr val="bg1"/>
                          </a:solidFill>
                          <a:latin typeface="Arial" panose="020B0604020202020204" pitchFamily="34" charset="0"/>
                          <a:cs typeface="Arial" panose="020B0604020202020204" pitchFamily="34" charset="0"/>
                        </a:rPr>
                        <a:t>24</a:t>
                      </a:r>
                    </a:p>
                  </a:txBody>
                  <a:tcPr anchor="ctr">
                    <a:solidFill>
                      <a:schemeClr val="accent6"/>
                    </a:solidFill>
                  </a:tcPr>
                </a:tc>
                <a:extLst>
                  <a:ext uri="{0D108BD9-81ED-4DB2-BD59-A6C34878D82A}">
                    <a16:rowId xmlns="" xmlns:a16="http://schemas.microsoft.com/office/drawing/2014/main" val="10000"/>
                  </a:ext>
                </a:extLst>
              </a:tr>
              <a:tr h="690000">
                <a:tc>
                  <a:txBody>
                    <a:bodyPr/>
                    <a:lstStyle/>
                    <a:p>
                      <a:r>
                        <a:rPr lang="en-GB" sz="2400" b="0" dirty="0">
                          <a:solidFill>
                            <a:schemeClr val="bg1"/>
                          </a:solidFill>
                          <a:latin typeface="Arial" panose="020B0604020202020204" pitchFamily="34" charset="0"/>
                          <a:cs typeface="Arial" panose="020B0604020202020204" pitchFamily="34" charset="0"/>
                        </a:rPr>
                        <a:t>NEIGHBOURHOODS</a:t>
                      </a:r>
                    </a:p>
                  </a:txBody>
                  <a:tcPr anchor="ctr">
                    <a:solidFill>
                      <a:schemeClr val="accent6"/>
                    </a:solidFill>
                  </a:tcPr>
                </a:tc>
                <a:tc>
                  <a:txBody>
                    <a:bodyPr/>
                    <a:lstStyle/>
                    <a:p>
                      <a:pPr algn="ctr"/>
                      <a:r>
                        <a:rPr lang="en-GB" sz="2400" dirty="0">
                          <a:solidFill>
                            <a:schemeClr val="bg1"/>
                          </a:solidFill>
                          <a:latin typeface="Arial" panose="020B0604020202020204" pitchFamily="34" charset="0"/>
                          <a:cs typeface="Arial" panose="020B0604020202020204" pitchFamily="34" charset="0"/>
                        </a:rPr>
                        <a:t>8</a:t>
                      </a:r>
                    </a:p>
                  </a:txBody>
                  <a:tcPr anchor="ctr">
                    <a:solidFill>
                      <a:schemeClr val="accent6"/>
                    </a:solidFill>
                  </a:tcPr>
                </a:tc>
                <a:extLst>
                  <a:ext uri="{0D108BD9-81ED-4DB2-BD59-A6C34878D82A}">
                    <a16:rowId xmlns="" xmlns:a16="http://schemas.microsoft.com/office/drawing/2014/main" val="10001"/>
                  </a:ext>
                </a:extLst>
              </a:tr>
              <a:tr h="690000">
                <a:tc>
                  <a:txBody>
                    <a:bodyPr/>
                    <a:lstStyle/>
                    <a:p>
                      <a:r>
                        <a:rPr lang="en-GB" sz="2400" b="0" dirty="0">
                          <a:solidFill>
                            <a:schemeClr val="bg1"/>
                          </a:solidFill>
                          <a:latin typeface="Arial" panose="020B0604020202020204" pitchFamily="34" charset="0"/>
                          <a:cs typeface="Arial" panose="020B0604020202020204" pitchFamily="34" charset="0"/>
                        </a:rPr>
                        <a:t>TEACHERS</a:t>
                      </a:r>
                    </a:p>
                  </a:txBody>
                  <a:tcPr anchor="ctr">
                    <a:solidFill>
                      <a:schemeClr val="accent6"/>
                    </a:solidFill>
                  </a:tcPr>
                </a:tc>
                <a:tc>
                  <a:txBody>
                    <a:bodyPr/>
                    <a:lstStyle/>
                    <a:p>
                      <a:pPr algn="ctr"/>
                      <a:r>
                        <a:rPr lang="en-GB" sz="2400" dirty="0">
                          <a:solidFill>
                            <a:schemeClr val="bg1"/>
                          </a:solidFill>
                          <a:latin typeface="Arial" panose="020B0604020202020204" pitchFamily="34" charset="0"/>
                          <a:cs typeface="Arial" panose="020B0604020202020204" pitchFamily="34" charset="0"/>
                        </a:rPr>
                        <a:t>110</a:t>
                      </a:r>
                    </a:p>
                  </a:txBody>
                  <a:tcPr anchor="ctr">
                    <a:solidFill>
                      <a:schemeClr val="accent6"/>
                    </a:solidFill>
                  </a:tcPr>
                </a:tc>
                <a:extLst>
                  <a:ext uri="{0D108BD9-81ED-4DB2-BD59-A6C34878D82A}">
                    <a16:rowId xmlns="" xmlns:a16="http://schemas.microsoft.com/office/drawing/2014/main" val="10002"/>
                  </a:ext>
                </a:extLst>
              </a:tr>
              <a:tr h="690000">
                <a:tc>
                  <a:txBody>
                    <a:bodyPr/>
                    <a:lstStyle/>
                    <a:p>
                      <a:r>
                        <a:rPr lang="en-GB" sz="2400" b="0" dirty="0">
                          <a:solidFill>
                            <a:schemeClr val="bg1"/>
                          </a:solidFill>
                          <a:latin typeface="Arial" panose="020B0604020202020204" pitchFamily="34" charset="0"/>
                          <a:cs typeface="Arial" panose="020B0604020202020204" pitchFamily="34" charset="0"/>
                        </a:rPr>
                        <a:t>ADMINISTRATOR </a:t>
                      </a:r>
                    </a:p>
                  </a:txBody>
                  <a:tcPr anchor="ctr">
                    <a:solidFill>
                      <a:schemeClr val="accent6"/>
                    </a:solidFill>
                  </a:tcPr>
                </a:tc>
                <a:tc>
                  <a:txBody>
                    <a:bodyPr/>
                    <a:lstStyle/>
                    <a:p>
                      <a:pPr algn="ctr"/>
                      <a:r>
                        <a:rPr lang="en-GB" sz="2400" dirty="0">
                          <a:solidFill>
                            <a:schemeClr val="bg1"/>
                          </a:solidFill>
                          <a:latin typeface="Arial" panose="020B0604020202020204" pitchFamily="34" charset="0"/>
                          <a:cs typeface="Arial" panose="020B0604020202020204" pitchFamily="34" charset="0"/>
                        </a:rPr>
                        <a:t>1</a:t>
                      </a:r>
                    </a:p>
                  </a:txBody>
                  <a:tcPr anchor="ctr">
                    <a:solidFill>
                      <a:schemeClr val="accent6"/>
                    </a:solidFill>
                  </a:tcPr>
                </a:tc>
                <a:extLst>
                  <a:ext uri="{0D108BD9-81ED-4DB2-BD59-A6C34878D82A}">
                    <a16:rowId xmlns="" xmlns:a16="http://schemas.microsoft.com/office/drawing/2014/main" val="10003"/>
                  </a:ext>
                </a:extLst>
              </a:tr>
              <a:tr h="690000">
                <a:tc>
                  <a:txBody>
                    <a:bodyPr/>
                    <a:lstStyle/>
                    <a:p>
                      <a:r>
                        <a:rPr lang="en-GB" sz="2400" b="0" dirty="0">
                          <a:solidFill>
                            <a:schemeClr val="bg1"/>
                          </a:solidFill>
                          <a:latin typeface="Arial" panose="020B0604020202020204" pitchFamily="34" charset="0"/>
                          <a:cs typeface="Arial" panose="020B0604020202020204" pitchFamily="34" charset="0"/>
                        </a:rPr>
                        <a:t>EXTERNAL</a:t>
                      </a:r>
                      <a:r>
                        <a:rPr lang="en-GB" sz="2400" b="0" baseline="0" dirty="0">
                          <a:solidFill>
                            <a:schemeClr val="bg1"/>
                          </a:solidFill>
                          <a:latin typeface="Arial" panose="020B0604020202020204" pitchFamily="34" charset="0"/>
                          <a:cs typeface="Arial" panose="020B0604020202020204" pitchFamily="34" charset="0"/>
                        </a:rPr>
                        <a:t> EVAL</a:t>
                      </a:r>
                      <a:r>
                        <a:rPr lang="en-GB" sz="2400" b="0" dirty="0">
                          <a:solidFill>
                            <a:schemeClr val="bg1"/>
                          </a:solidFill>
                          <a:latin typeface="Arial" panose="020B0604020202020204" pitchFamily="34" charset="0"/>
                          <a:cs typeface="Arial" panose="020B0604020202020204" pitchFamily="34" charset="0"/>
                        </a:rPr>
                        <a:t>UATIONS </a:t>
                      </a:r>
                    </a:p>
                  </a:txBody>
                  <a:tcPr anchor="ctr">
                    <a:solidFill>
                      <a:schemeClr val="accent6"/>
                    </a:solidFill>
                  </a:tcPr>
                </a:tc>
                <a:tc>
                  <a:txBody>
                    <a:bodyPr/>
                    <a:lstStyle/>
                    <a:p>
                      <a:pPr algn="ctr"/>
                      <a:r>
                        <a:rPr lang="en-GB" sz="2400" dirty="0">
                          <a:solidFill>
                            <a:schemeClr val="bg1"/>
                          </a:solidFill>
                          <a:latin typeface="Arial" panose="020B0604020202020204" pitchFamily="34" charset="0"/>
                          <a:cs typeface="Arial" panose="020B0604020202020204" pitchFamily="34" charset="0"/>
                        </a:rPr>
                        <a:t>2</a:t>
                      </a:r>
                    </a:p>
                  </a:txBody>
                  <a:tcPr anchor="ctr">
                    <a:solidFill>
                      <a:schemeClr val="accent6"/>
                    </a:solidFill>
                  </a:tcPr>
                </a:tc>
                <a:extLst>
                  <a:ext uri="{0D108BD9-81ED-4DB2-BD59-A6C34878D82A}">
                    <a16:rowId xmlns="" xmlns:a16="http://schemas.microsoft.com/office/drawing/2014/main" val="10004"/>
                  </a:ext>
                </a:extLst>
              </a:tr>
              <a:tr h="690000">
                <a:tc>
                  <a:txBody>
                    <a:bodyPr/>
                    <a:lstStyle/>
                    <a:p>
                      <a:r>
                        <a:rPr lang="en-GB" sz="2400" b="0" dirty="0">
                          <a:solidFill>
                            <a:schemeClr val="bg1"/>
                          </a:solidFill>
                          <a:latin typeface="Arial" panose="020B0604020202020204" pitchFamily="34" charset="0"/>
                          <a:cs typeface="Arial" panose="020B0604020202020204" pitchFamily="34" charset="0"/>
                        </a:rPr>
                        <a:t>HEALTH ECONOMIST PART TIME </a:t>
                      </a:r>
                    </a:p>
                  </a:txBody>
                  <a:tcPr anchor="ctr">
                    <a:solidFill>
                      <a:schemeClr val="accent6"/>
                    </a:solidFill>
                  </a:tcPr>
                </a:tc>
                <a:tc>
                  <a:txBody>
                    <a:bodyPr/>
                    <a:lstStyle/>
                    <a:p>
                      <a:pPr algn="ctr"/>
                      <a:r>
                        <a:rPr lang="en-GB" sz="2400" dirty="0">
                          <a:solidFill>
                            <a:schemeClr val="bg1"/>
                          </a:solidFill>
                          <a:latin typeface="Arial" panose="020B0604020202020204" pitchFamily="34" charset="0"/>
                          <a:cs typeface="Arial" panose="020B0604020202020204" pitchFamily="34" charset="0"/>
                        </a:rPr>
                        <a:t>1</a:t>
                      </a:r>
                    </a:p>
                  </a:txBody>
                  <a:tcPr anchor="ctr">
                    <a:solidFill>
                      <a:schemeClr val="accent6"/>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4142734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GB" b="1" dirty="0">
                <a:solidFill>
                  <a:schemeClr val="accent6"/>
                </a:solidFill>
                <a:latin typeface="Arial" panose="020B0604020202020204" pitchFamily="34" charset="0"/>
                <a:cs typeface="Arial" panose="020B0604020202020204" pitchFamily="34" charset="0"/>
              </a:rPr>
              <a:t>INPUTS: VOLUNTEERS &amp; COORDINATORS</a:t>
            </a:r>
            <a:endParaRPr lang="en-GB"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7296" y="2141537"/>
            <a:ext cx="3263503" cy="4351338"/>
          </a:xfr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8190248" y="218891"/>
            <a:ext cx="3657600" cy="2431473"/>
          </a:xfrm>
        </p:spPr>
      </p:pic>
      <p:graphicFrame>
        <p:nvGraphicFramePr>
          <p:cNvPr id="15" name="Table 14"/>
          <p:cNvGraphicFramePr>
            <a:graphicFrameLocks noGrp="1"/>
          </p:cNvGraphicFramePr>
          <p:nvPr>
            <p:extLst>
              <p:ext uri="{D42A27DB-BD31-4B8C-83A1-F6EECF244321}">
                <p14:modId xmlns:p14="http://schemas.microsoft.com/office/powerpoint/2010/main" val="3197986228"/>
              </p:ext>
            </p:extLst>
          </p:nvPr>
        </p:nvGraphicFramePr>
        <p:xfrm>
          <a:off x="838200" y="1688945"/>
          <a:ext cx="6372334" cy="4689965"/>
        </p:xfrm>
        <a:graphic>
          <a:graphicData uri="http://schemas.openxmlformats.org/drawingml/2006/table">
            <a:tbl>
              <a:tblPr bandRow="1">
                <a:tableStyleId>{5C22544A-7EE6-4342-B048-85BDC9FD1C3A}</a:tableStyleId>
              </a:tblPr>
              <a:tblGrid>
                <a:gridCol w="4227848">
                  <a:extLst>
                    <a:ext uri="{9D8B030D-6E8A-4147-A177-3AD203B41FA5}">
                      <a16:colId xmlns="" xmlns:a16="http://schemas.microsoft.com/office/drawing/2014/main" val="20000"/>
                    </a:ext>
                  </a:extLst>
                </a:gridCol>
                <a:gridCol w="2144486">
                  <a:extLst>
                    <a:ext uri="{9D8B030D-6E8A-4147-A177-3AD203B41FA5}">
                      <a16:colId xmlns="" xmlns:a16="http://schemas.microsoft.com/office/drawing/2014/main" val="20001"/>
                    </a:ext>
                  </a:extLst>
                </a:gridCol>
              </a:tblGrid>
              <a:tr h="681961">
                <a:tc>
                  <a:txBody>
                    <a:bodyPr/>
                    <a:lstStyle/>
                    <a:p>
                      <a:pPr marL="0" algn="l" defTabSz="914400" rtl="0" eaLnBrk="1" latinLnBrk="0" hangingPunct="1"/>
                      <a:r>
                        <a:rPr lang="en-GB" sz="1800" b="0" kern="1200" dirty="0">
                          <a:solidFill>
                            <a:schemeClr val="bg1"/>
                          </a:solidFill>
                          <a:latin typeface="Arial" panose="020B0604020202020204" pitchFamily="34" charset="0"/>
                          <a:ea typeface="+mn-ea"/>
                          <a:cs typeface="Arial" panose="020B0604020202020204" pitchFamily="34" charset="0"/>
                        </a:rPr>
                        <a:t>MEN COORDINATORS</a:t>
                      </a:r>
                    </a:p>
                    <a:p>
                      <a:pPr marL="0" algn="l" defTabSz="914400" rtl="0" eaLnBrk="1" latinLnBrk="0" hangingPunct="1"/>
                      <a:r>
                        <a:rPr lang="en-GB" sz="1800" b="0" kern="1200" dirty="0">
                          <a:solidFill>
                            <a:schemeClr val="bg1"/>
                          </a:solidFill>
                          <a:latin typeface="Arial" panose="020B0604020202020204" pitchFamily="34" charset="0"/>
                          <a:ea typeface="+mn-ea"/>
                          <a:cs typeface="Arial" panose="020B0604020202020204" pitchFamily="34" charset="0"/>
                        </a:rPr>
                        <a:t>MEN VOLUNTEERS</a:t>
                      </a:r>
                    </a:p>
                  </a:txBody>
                  <a:tcPr anchor="ctr">
                    <a:solidFill>
                      <a:schemeClr val="accent6"/>
                    </a:solidFill>
                  </a:tcPr>
                </a:tc>
                <a:tc>
                  <a:txBody>
                    <a:bodyPr/>
                    <a:lstStyle/>
                    <a:p>
                      <a:pPr marL="0" algn="ctr" defTabSz="914400" rtl="0" eaLnBrk="1" latinLnBrk="0" hangingPunct="1"/>
                      <a:r>
                        <a:rPr lang="en-GB" sz="1800" b="0" kern="1200" dirty="0">
                          <a:solidFill>
                            <a:schemeClr val="bg1"/>
                          </a:solidFill>
                          <a:latin typeface="Arial" panose="020B0604020202020204" pitchFamily="34" charset="0"/>
                          <a:ea typeface="+mn-ea"/>
                          <a:cs typeface="Arial" panose="020B0604020202020204" pitchFamily="34" charset="0"/>
                        </a:rPr>
                        <a:t>4</a:t>
                      </a:r>
                    </a:p>
                    <a:p>
                      <a:pPr marL="0" algn="ctr" defTabSz="914400" rtl="0" eaLnBrk="1" latinLnBrk="0" hangingPunct="1"/>
                      <a:r>
                        <a:rPr lang="en-GB" sz="1800" b="0" kern="1200" dirty="0">
                          <a:solidFill>
                            <a:schemeClr val="bg1"/>
                          </a:solidFill>
                          <a:latin typeface="Arial" panose="020B0604020202020204" pitchFamily="34" charset="0"/>
                          <a:ea typeface="+mn-ea"/>
                          <a:cs typeface="Arial" panose="020B0604020202020204" pitchFamily="34" charset="0"/>
                        </a:rPr>
                        <a:t>22</a:t>
                      </a:r>
                    </a:p>
                  </a:txBody>
                  <a:tcPr anchor="ctr">
                    <a:solidFill>
                      <a:schemeClr val="accent6"/>
                    </a:solidFill>
                  </a:tcPr>
                </a:tc>
                <a:extLst>
                  <a:ext uri="{0D108BD9-81ED-4DB2-BD59-A6C34878D82A}">
                    <a16:rowId xmlns="" xmlns:a16="http://schemas.microsoft.com/office/drawing/2014/main" val="10000"/>
                  </a:ext>
                </a:extLst>
              </a:tr>
              <a:tr h="681961">
                <a:tc>
                  <a:txBody>
                    <a:bodyPr/>
                    <a:lstStyle/>
                    <a:p>
                      <a:r>
                        <a:rPr lang="en-GB" b="0" dirty="0">
                          <a:solidFill>
                            <a:schemeClr val="bg1"/>
                          </a:solidFill>
                          <a:latin typeface="Arial" panose="020B0604020202020204" pitchFamily="34" charset="0"/>
                          <a:cs typeface="Arial" panose="020B0604020202020204" pitchFamily="34" charset="0"/>
                        </a:rPr>
                        <a:t>WOMEN COORDINATORS</a:t>
                      </a:r>
                      <a:r>
                        <a:rPr lang="en-GB" b="0" dirty="0">
                          <a:latin typeface="Arial" panose="020B0604020202020204" pitchFamily="34" charset="0"/>
                          <a:cs typeface="Arial" panose="020B0604020202020204" pitchFamily="34" charset="0"/>
                        </a:rPr>
                        <a:t> </a:t>
                      </a:r>
                    </a:p>
                    <a:p>
                      <a:r>
                        <a:rPr lang="en-GB" b="0" dirty="0">
                          <a:solidFill>
                            <a:schemeClr val="bg1"/>
                          </a:solidFill>
                          <a:latin typeface="Arial" panose="020B0604020202020204" pitchFamily="34" charset="0"/>
                          <a:cs typeface="Arial" panose="020B0604020202020204" pitchFamily="34" charset="0"/>
                        </a:rPr>
                        <a:t>WOMEN VOLUNTEERS</a:t>
                      </a:r>
                    </a:p>
                  </a:txBody>
                  <a:tcPr anchor="ctr">
                    <a:solidFill>
                      <a:schemeClr val="accent6"/>
                    </a:solidFill>
                  </a:tcPr>
                </a:tc>
                <a:tc>
                  <a:txBody>
                    <a:bodyPr/>
                    <a:lstStyle/>
                    <a:p>
                      <a:pPr algn="ctr"/>
                      <a:r>
                        <a:rPr lang="en-GB" b="0" dirty="0">
                          <a:solidFill>
                            <a:schemeClr val="bg1"/>
                          </a:solidFill>
                          <a:latin typeface="Arial" panose="020B0604020202020204" pitchFamily="34" charset="0"/>
                          <a:cs typeface="Arial" panose="020B0604020202020204" pitchFamily="34" charset="0"/>
                        </a:rPr>
                        <a:t>4</a:t>
                      </a:r>
                    </a:p>
                    <a:p>
                      <a:pPr algn="ctr"/>
                      <a:r>
                        <a:rPr lang="en-GB" b="0" dirty="0">
                          <a:solidFill>
                            <a:schemeClr val="bg1"/>
                          </a:solidFill>
                          <a:latin typeface="Arial" panose="020B0604020202020204" pitchFamily="34" charset="0"/>
                          <a:cs typeface="Arial" panose="020B0604020202020204" pitchFamily="34" charset="0"/>
                        </a:rPr>
                        <a:t>88</a:t>
                      </a:r>
                    </a:p>
                  </a:txBody>
                  <a:tcPr anchor="ctr">
                    <a:solidFill>
                      <a:schemeClr val="accent6"/>
                    </a:solidFill>
                  </a:tcPr>
                </a:tc>
                <a:extLst>
                  <a:ext uri="{0D108BD9-81ED-4DB2-BD59-A6C34878D82A}">
                    <a16:rowId xmlns="" xmlns:a16="http://schemas.microsoft.com/office/drawing/2014/main" val="10001"/>
                  </a:ext>
                </a:extLst>
              </a:tr>
              <a:tr h="681961">
                <a:tc>
                  <a:txBody>
                    <a:bodyPr/>
                    <a:lstStyle/>
                    <a:p>
                      <a:r>
                        <a:rPr lang="en-GB" b="0" dirty="0">
                          <a:solidFill>
                            <a:schemeClr val="bg1"/>
                          </a:solidFill>
                          <a:latin typeface="Arial" panose="020B0604020202020204" pitchFamily="34" charset="0"/>
                          <a:cs typeface="Arial" panose="020B0604020202020204" pitchFamily="34" charset="0"/>
                        </a:rPr>
                        <a:t>AGE RANGE</a:t>
                      </a:r>
                    </a:p>
                    <a:p>
                      <a:r>
                        <a:rPr lang="en-GB" b="0" dirty="0">
                          <a:solidFill>
                            <a:schemeClr val="bg1"/>
                          </a:solidFill>
                          <a:latin typeface="Arial" panose="020B0604020202020204" pitchFamily="34" charset="0"/>
                          <a:cs typeface="Arial" panose="020B0604020202020204" pitchFamily="34" charset="0"/>
                        </a:rPr>
                        <a:t>MEDIAN AGE </a:t>
                      </a:r>
                      <a:r>
                        <a:rPr lang="en-GB" b="0" dirty="0"/>
                        <a:t> </a:t>
                      </a:r>
                    </a:p>
                  </a:txBody>
                  <a:tcPr anchor="ctr">
                    <a:solidFill>
                      <a:schemeClr val="accent6"/>
                    </a:solidFill>
                  </a:tcPr>
                </a:tc>
                <a:tc>
                  <a:txBody>
                    <a:bodyPr/>
                    <a:lstStyle/>
                    <a:p>
                      <a:pPr algn="ctr"/>
                      <a:r>
                        <a:rPr lang="en-GB" b="0" dirty="0">
                          <a:solidFill>
                            <a:schemeClr val="bg1"/>
                          </a:solidFill>
                          <a:latin typeface="Arial" panose="020B0604020202020204" pitchFamily="34" charset="0"/>
                          <a:cs typeface="Arial" panose="020B0604020202020204" pitchFamily="34" charset="0"/>
                        </a:rPr>
                        <a:t>55-101</a:t>
                      </a:r>
                    </a:p>
                    <a:p>
                      <a:pPr algn="ctr"/>
                      <a:r>
                        <a:rPr lang="en-GB" b="0" dirty="0">
                          <a:solidFill>
                            <a:schemeClr val="bg1"/>
                          </a:solidFill>
                          <a:latin typeface="Arial" panose="020B0604020202020204" pitchFamily="34" charset="0"/>
                          <a:cs typeface="Arial" panose="020B0604020202020204" pitchFamily="34" charset="0"/>
                        </a:rPr>
                        <a:t>68</a:t>
                      </a:r>
                    </a:p>
                  </a:txBody>
                  <a:tcPr anchor="ctr">
                    <a:solidFill>
                      <a:schemeClr val="accent6"/>
                    </a:solidFill>
                  </a:tcPr>
                </a:tc>
                <a:extLst>
                  <a:ext uri="{0D108BD9-81ED-4DB2-BD59-A6C34878D82A}">
                    <a16:rowId xmlns="" xmlns:a16="http://schemas.microsoft.com/office/drawing/2014/main" val="10002"/>
                  </a:ext>
                </a:extLst>
              </a:tr>
              <a:tr h="681961">
                <a:tc>
                  <a:txBody>
                    <a:bodyPr/>
                    <a:lstStyle/>
                    <a:p>
                      <a:r>
                        <a:rPr lang="en-GB" b="0" dirty="0">
                          <a:solidFill>
                            <a:schemeClr val="bg1"/>
                          </a:solidFill>
                          <a:latin typeface="Arial" panose="020B0604020202020204" pitchFamily="34" charset="0"/>
                          <a:cs typeface="Arial" panose="020B0604020202020204" pitchFamily="34" charset="0"/>
                        </a:rPr>
                        <a:t>ETHNIC</a:t>
                      </a:r>
                      <a:r>
                        <a:rPr lang="en-GB" b="0" baseline="0" dirty="0">
                          <a:solidFill>
                            <a:schemeClr val="bg1"/>
                          </a:solidFill>
                          <a:latin typeface="Arial" panose="020B0604020202020204" pitchFamily="34" charset="0"/>
                          <a:cs typeface="Arial" panose="020B0604020202020204" pitchFamily="34" charset="0"/>
                        </a:rPr>
                        <a:t> MINORITIES</a:t>
                      </a:r>
                    </a:p>
                    <a:p>
                      <a:r>
                        <a:rPr lang="en-GB" b="0" baseline="0" dirty="0">
                          <a:solidFill>
                            <a:schemeClr val="bg1"/>
                          </a:solidFill>
                          <a:latin typeface="Arial" panose="020B0604020202020204" pitchFamily="34" charset="0"/>
                          <a:cs typeface="Arial" panose="020B0604020202020204" pitchFamily="34" charset="0"/>
                        </a:rPr>
                        <a:t>RELIGIOUS FAITHS</a:t>
                      </a:r>
                      <a:endParaRPr lang="en-GB" b="0" dirty="0">
                        <a:solidFill>
                          <a:schemeClr val="bg1"/>
                        </a:solidFill>
                        <a:latin typeface="Arial" panose="020B0604020202020204" pitchFamily="34" charset="0"/>
                        <a:cs typeface="Arial" panose="020B0604020202020204" pitchFamily="34" charset="0"/>
                      </a:endParaRPr>
                    </a:p>
                  </a:txBody>
                  <a:tcPr anchor="ctr">
                    <a:solidFill>
                      <a:schemeClr val="accent6"/>
                    </a:solidFill>
                  </a:tcPr>
                </a:tc>
                <a:tc>
                  <a:txBody>
                    <a:bodyPr/>
                    <a:lstStyle/>
                    <a:p>
                      <a:pPr algn="ctr"/>
                      <a:r>
                        <a:rPr lang="en-GB" b="0" dirty="0">
                          <a:solidFill>
                            <a:schemeClr val="bg1"/>
                          </a:solidFill>
                          <a:latin typeface="Arial" panose="020B0604020202020204" pitchFamily="34" charset="0"/>
                          <a:cs typeface="Arial" panose="020B0604020202020204" pitchFamily="34" charset="0"/>
                        </a:rPr>
                        <a:t>5</a:t>
                      </a:r>
                    </a:p>
                    <a:p>
                      <a:pPr algn="ctr"/>
                      <a:r>
                        <a:rPr lang="en-GB" b="0" dirty="0">
                          <a:solidFill>
                            <a:schemeClr val="bg1"/>
                          </a:solidFill>
                          <a:latin typeface="Arial" panose="020B0604020202020204" pitchFamily="34" charset="0"/>
                          <a:cs typeface="Arial" panose="020B0604020202020204" pitchFamily="34" charset="0"/>
                        </a:rPr>
                        <a:t>4</a:t>
                      </a:r>
                    </a:p>
                  </a:txBody>
                  <a:tcPr anchor="ctr">
                    <a:solidFill>
                      <a:schemeClr val="accent6"/>
                    </a:solidFill>
                  </a:tcPr>
                </a:tc>
                <a:extLst>
                  <a:ext uri="{0D108BD9-81ED-4DB2-BD59-A6C34878D82A}">
                    <a16:rowId xmlns="" xmlns:a16="http://schemas.microsoft.com/office/drawing/2014/main" val="10003"/>
                  </a:ext>
                </a:extLst>
              </a:tr>
              <a:tr h="635096">
                <a:tc>
                  <a:txBody>
                    <a:bodyPr/>
                    <a:lstStyle/>
                    <a:p>
                      <a:r>
                        <a:rPr lang="en-GB" b="0" dirty="0">
                          <a:solidFill>
                            <a:schemeClr val="bg1"/>
                          </a:solidFill>
                          <a:latin typeface="Arial" panose="020B0604020202020204" pitchFamily="34" charset="0"/>
                          <a:cs typeface="Arial" panose="020B0604020202020204" pitchFamily="34" charset="0"/>
                        </a:rPr>
                        <a:t>DIRECT CONTACT </a:t>
                      </a:r>
                    </a:p>
                    <a:p>
                      <a:r>
                        <a:rPr lang="en-GB" b="0" dirty="0">
                          <a:solidFill>
                            <a:schemeClr val="bg1"/>
                          </a:solidFill>
                          <a:latin typeface="Arial" panose="020B0604020202020204" pitchFamily="34" charset="0"/>
                          <a:cs typeface="Arial" panose="020B0604020202020204" pitchFamily="34" charset="0"/>
                        </a:rPr>
                        <a:t>SUPPORT ROLES</a:t>
                      </a:r>
                      <a:endParaRPr lang="en-GB" b="0" dirty="0"/>
                    </a:p>
                  </a:txBody>
                  <a:tcPr anchor="ctr">
                    <a:solidFill>
                      <a:schemeClr val="accent6"/>
                    </a:solidFill>
                  </a:tcPr>
                </a:tc>
                <a:tc>
                  <a:txBody>
                    <a:bodyPr/>
                    <a:lstStyle/>
                    <a:p>
                      <a:pPr algn="ctr"/>
                      <a:r>
                        <a:rPr lang="en-GB" b="0" dirty="0">
                          <a:solidFill>
                            <a:schemeClr val="bg1"/>
                          </a:solidFill>
                          <a:latin typeface="Arial" panose="020B0604020202020204" pitchFamily="34" charset="0"/>
                          <a:cs typeface="Arial" panose="020B0604020202020204" pitchFamily="34" charset="0"/>
                        </a:rPr>
                        <a:t>105</a:t>
                      </a:r>
                    </a:p>
                    <a:p>
                      <a:pPr algn="ctr"/>
                      <a:r>
                        <a:rPr lang="en-GB" b="0" dirty="0">
                          <a:solidFill>
                            <a:schemeClr val="bg1"/>
                          </a:solidFill>
                          <a:latin typeface="Arial" panose="020B0604020202020204" pitchFamily="34" charset="0"/>
                          <a:cs typeface="Arial" panose="020B0604020202020204" pitchFamily="34" charset="0"/>
                        </a:rPr>
                        <a:t>5</a:t>
                      </a:r>
                    </a:p>
                  </a:txBody>
                  <a:tcPr anchor="ctr">
                    <a:solidFill>
                      <a:schemeClr val="accent6"/>
                    </a:solidFill>
                  </a:tcPr>
                </a:tc>
                <a:extLst>
                  <a:ext uri="{0D108BD9-81ED-4DB2-BD59-A6C34878D82A}">
                    <a16:rowId xmlns="" xmlns:a16="http://schemas.microsoft.com/office/drawing/2014/main" val="10004"/>
                  </a:ext>
                </a:extLst>
              </a:tr>
              <a:tr h="635096">
                <a:tc>
                  <a:txBody>
                    <a:bodyPr/>
                    <a:lstStyle/>
                    <a:p>
                      <a:r>
                        <a:rPr lang="en-GB" b="0" dirty="0">
                          <a:solidFill>
                            <a:schemeClr val="bg1"/>
                          </a:solidFill>
                          <a:latin typeface="Arial" panose="020B0604020202020204" pitchFamily="34" charset="0"/>
                          <a:cs typeface="Arial" panose="020B0604020202020204" pitchFamily="34" charset="0"/>
                        </a:rPr>
                        <a:t>IN</a:t>
                      </a:r>
                      <a:r>
                        <a:rPr lang="en-GB" b="0" baseline="0" dirty="0">
                          <a:solidFill>
                            <a:schemeClr val="bg1"/>
                          </a:solidFill>
                          <a:latin typeface="Arial" panose="020B0604020202020204" pitchFamily="34" charset="0"/>
                          <a:cs typeface="Arial" panose="020B0604020202020204" pitchFamily="34" charset="0"/>
                        </a:rPr>
                        <a:t> PRIMARY SCHOOLS</a:t>
                      </a:r>
                    </a:p>
                    <a:p>
                      <a:r>
                        <a:rPr lang="en-GB" b="0" baseline="0" dirty="0">
                          <a:solidFill>
                            <a:schemeClr val="bg1"/>
                          </a:solidFill>
                          <a:latin typeface="Arial" panose="020B0604020202020204" pitchFamily="34" charset="0"/>
                          <a:cs typeface="Arial" panose="020B0604020202020204" pitchFamily="34" charset="0"/>
                        </a:rPr>
                        <a:t>IN SECONDARY SCHOOLS</a:t>
                      </a:r>
                      <a:endParaRPr lang="en-GB" b="0" dirty="0">
                        <a:solidFill>
                          <a:schemeClr val="bg1"/>
                        </a:solidFill>
                        <a:latin typeface="Arial" panose="020B0604020202020204" pitchFamily="34" charset="0"/>
                        <a:cs typeface="Arial" panose="020B0604020202020204" pitchFamily="34" charset="0"/>
                      </a:endParaRPr>
                    </a:p>
                  </a:txBody>
                  <a:tcPr anchor="ctr">
                    <a:solidFill>
                      <a:schemeClr val="accent6"/>
                    </a:solidFill>
                  </a:tcPr>
                </a:tc>
                <a:tc>
                  <a:txBody>
                    <a:bodyPr/>
                    <a:lstStyle/>
                    <a:p>
                      <a:pPr algn="ctr"/>
                      <a:r>
                        <a:rPr lang="en-GB" b="0" dirty="0">
                          <a:solidFill>
                            <a:schemeClr val="bg1"/>
                          </a:solidFill>
                          <a:latin typeface="Arial" panose="020B0604020202020204" pitchFamily="34" charset="0"/>
                          <a:cs typeface="Arial" panose="020B0604020202020204" pitchFamily="34" charset="0"/>
                        </a:rPr>
                        <a:t>100</a:t>
                      </a:r>
                    </a:p>
                    <a:p>
                      <a:pPr algn="ctr"/>
                      <a:r>
                        <a:rPr lang="en-GB" b="0" dirty="0">
                          <a:solidFill>
                            <a:schemeClr val="bg1"/>
                          </a:solidFill>
                          <a:latin typeface="Arial" panose="020B0604020202020204" pitchFamily="34" charset="0"/>
                          <a:cs typeface="Arial" panose="020B0604020202020204" pitchFamily="34" charset="0"/>
                        </a:rPr>
                        <a:t>10</a:t>
                      </a:r>
                    </a:p>
                  </a:txBody>
                  <a:tcPr anchor="ctr">
                    <a:solidFill>
                      <a:schemeClr val="accent6"/>
                    </a:solidFill>
                  </a:tcPr>
                </a:tc>
                <a:extLst>
                  <a:ext uri="{0D108BD9-81ED-4DB2-BD59-A6C34878D82A}">
                    <a16:rowId xmlns="" xmlns:a16="http://schemas.microsoft.com/office/drawing/2014/main" val="10005"/>
                  </a:ext>
                </a:extLst>
              </a:tr>
              <a:tr h="681961">
                <a:tc>
                  <a:txBody>
                    <a:bodyPr/>
                    <a:lstStyle/>
                    <a:p>
                      <a:r>
                        <a:rPr lang="en-GB" b="1" dirty="0" smtClean="0">
                          <a:solidFill>
                            <a:schemeClr val="bg1"/>
                          </a:solidFill>
                          <a:latin typeface="Arial" panose="020B0604020202020204" pitchFamily="34" charset="0"/>
                          <a:cs typeface="Arial" panose="020B0604020202020204" pitchFamily="34" charset="0"/>
                        </a:rPr>
                        <a:t>TOTAL AVERAGE </a:t>
                      </a:r>
                      <a:r>
                        <a:rPr lang="en-GB" b="1" dirty="0">
                          <a:solidFill>
                            <a:schemeClr val="bg1"/>
                          </a:solidFill>
                          <a:latin typeface="Arial" panose="020B0604020202020204" pitchFamily="34" charset="0"/>
                          <a:cs typeface="Arial" panose="020B0604020202020204" pitchFamily="34" charset="0"/>
                        </a:rPr>
                        <a:t>VOLUNTEER</a:t>
                      </a:r>
                      <a:r>
                        <a:rPr lang="en-GB" b="1" baseline="0" dirty="0">
                          <a:solidFill>
                            <a:schemeClr val="bg1"/>
                          </a:solidFill>
                          <a:latin typeface="Arial" panose="020B0604020202020204" pitchFamily="34" charset="0"/>
                          <a:cs typeface="Arial" panose="020B0604020202020204" pitchFamily="34" charset="0"/>
                        </a:rPr>
                        <a:t> </a:t>
                      </a:r>
                      <a:r>
                        <a:rPr lang="en-GB" b="1" baseline="0" dirty="0" smtClean="0">
                          <a:solidFill>
                            <a:schemeClr val="bg1"/>
                          </a:solidFill>
                          <a:latin typeface="Arial" panose="020B0604020202020204" pitchFamily="34" charset="0"/>
                          <a:cs typeface="Arial" panose="020B0604020202020204" pitchFamily="34" charset="0"/>
                        </a:rPr>
                        <a:t>HOURS PER ANNUM</a:t>
                      </a:r>
                      <a:endParaRPr lang="en-GB" b="1" dirty="0">
                        <a:solidFill>
                          <a:schemeClr val="bg1"/>
                        </a:solidFill>
                        <a:latin typeface="Arial" panose="020B0604020202020204" pitchFamily="34" charset="0"/>
                        <a:cs typeface="Arial" panose="020B0604020202020204" pitchFamily="34" charset="0"/>
                      </a:endParaRPr>
                    </a:p>
                  </a:txBody>
                  <a:tcPr anchor="ctr">
                    <a:solidFill>
                      <a:schemeClr val="accent6"/>
                    </a:solidFill>
                  </a:tcPr>
                </a:tc>
                <a:tc>
                  <a:txBody>
                    <a:bodyPr/>
                    <a:lstStyle/>
                    <a:p>
                      <a:pPr algn="ctr"/>
                      <a:r>
                        <a:rPr lang="en-GB" b="1" dirty="0">
                          <a:solidFill>
                            <a:schemeClr val="bg1"/>
                          </a:solidFill>
                          <a:latin typeface="Arial" panose="020B0604020202020204" pitchFamily="34" charset="0"/>
                          <a:cs typeface="Arial" panose="020B0604020202020204" pitchFamily="34" charset="0"/>
                        </a:rPr>
                        <a:t>5,744</a:t>
                      </a:r>
                    </a:p>
                  </a:txBody>
                  <a:tcPr anchor="ctr">
                    <a:solidFill>
                      <a:schemeClr val="accent6"/>
                    </a:solidFill>
                  </a:tcPr>
                </a:tc>
                <a:extLst>
                  <a:ext uri="{0D108BD9-81ED-4DB2-BD59-A6C34878D82A}">
                    <a16:rowId xmlns="" xmlns:a16="http://schemas.microsoft.com/office/drawing/2014/main" val="10006"/>
                  </a:ext>
                </a:extLst>
              </a:tr>
            </a:tbl>
          </a:graphicData>
        </a:graphic>
      </p:graphicFrame>
      <p:sp>
        <p:nvSpPr>
          <p:cNvPr id="3" name="Footer Placeholder 2"/>
          <p:cNvSpPr>
            <a:spLocks noGrp="1"/>
          </p:cNvSpPr>
          <p:nvPr>
            <p:ph type="ftr" sz="quarter" idx="11"/>
          </p:nvPr>
        </p:nvSpPr>
        <p:spPr>
          <a:xfrm>
            <a:off x="2701636" y="6378910"/>
            <a:ext cx="5175430" cy="520492"/>
          </a:xfrm>
        </p:spPr>
        <p:txBody>
          <a:bodyPr/>
          <a:lstStyle/>
          <a:p>
            <a:r>
              <a:rPr lang="en-GB" sz="1400" dirty="0">
                <a:solidFill>
                  <a:schemeClr val="accent6"/>
                </a:solidFill>
                <a:latin typeface="Arial" panose="020B0604020202020204" pitchFamily="34" charset="0"/>
                <a:cs typeface="Arial" panose="020B0604020202020204" pitchFamily="34" charset="0"/>
              </a:rPr>
              <a:t>FG2G                      FROM GENERATION TO GENERATION</a:t>
            </a:r>
          </a:p>
        </p:txBody>
      </p:sp>
    </p:spTree>
    <p:extLst>
      <p:ext uri="{BB962C8B-B14F-4D97-AF65-F5344CB8AC3E}">
        <p14:creationId xmlns:p14="http://schemas.microsoft.com/office/powerpoint/2010/main" val="244247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6"/>
                </a:solidFill>
                <a:latin typeface="Arial" panose="020B0604020202020204" pitchFamily="34" charset="0"/>
                <a:cs typeface="Arial" panose="020B0604020202020204" pitchFamily="34" charset="0"/>
              </a:rPr>
              <a:t>INPUTS:</a:t>
            </a:r>
            <a:r>
              <a:rPr lang="en-GB" b="1" dirty="0">
                <a:solidFill>
                  <a:schemeClr val="accent6"/>
                </a:solidFill>
              </a:rPr>
              <a:t> </a:t>
            </a:r>
            <a:r>
              <a:rPr lang="en-GB" b="1" dirty="0">
                <a:solidFill>
                  <a:schemeClr val="accent6"/>
                </a:solidFill>
                <a:latin typeface="Arial" panose="020B0604020202020204" pitchFamily="34" charset="0"/>
                <a:cs typeface="Arial" panose="020B0604020202020204" pitchFamily="34" charset="0"/>
              </a:rPr>
              <a:t>VOLUNTEERS &amp; PUPILS</a:t>
            </a: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277365"/>
            <a:ext cx="5181600" cy="3447857"/>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1968595"/>
            <a:ext cx="5181600" cy="4065397"/>
          </a:xfrm>
        </p:spPr>
      </p:pic>
      <p:sp>
        <p:nvSpPr>
          <p:cNvPr id="5" name="Footer Placeholder 4"/>
          <p:cNvSpPr>
            <a:spLocks noGrp="1"/>
          </p:cNvSpPr>
          <p:nvPr>
            <p:ph type="ftr" sz="quarter" idx="11"/>
          </p:nvPr>
        </p:nvSpPr>
        <p:spPr>
          <a:xfrm>
            <a:off x="3671455" y="6311900"/>
            <a:ext cx="4481945" cy="409576"/>
          </a:xfrm>
        </p:spPr>
        <p:txBody>
          <a:bodyPr/>
          <a:lstStyle/>
          <a:p>
            <a:r>
              <a:rPr lang="en-GB" dirty="0">
                <a:solidFill>
                  <a:schemeClr val="accent6"/>
                </a:solidFill>
                <a:latin typeface="Arial" panose="020B0604020202020204" pitchFamily="34" charset="0"/>
                <a:cs typeface="Arial" panose="020B0604020202020204" pitchFamily="34" charset="0"/>
              </a:rPr>
              <a:t>FG2G                      FROM GENERATION TO GENERATIO</a:t>
            </a:r>
            <a:r>
              <a:rPr lang="en-GB" dirty="0">
                <a:latin typeface="Arial" panose="020B0604020202020204" pitchFamily="34" charset="0"/>
                <a:cs typeface="Arial" panose="020B0604020202020204" pitchFamily="34" charset="0"/>
              </a:rPr>
              <a:t>N</a:t>
            </a:r>
          </a:p>
        </p:txBody>
      </p:sp>
    </p:spTree>
    <p:extLst>
      <p:ext uri="{BB962C8B-B14F-4D97-AF65-F5344CB8AC3E}">
        <p14:creationId xmlns:p14="http://schemas.microsoft.com/office/powerpoint/2010/main" val="3512370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6"/>
                </a:solidFill>
                <a:latin typeface="Arial" panose="020B0604020202020204" pitchFamily="34" charset="0"/>
                <a:cs typeface="Arial" panose="020B0604020202020204" pitchFamily="34" charset="0"/>
              </a:rPr>
              <a:t>INPUTS:</a:t>
            </a:r>
            <a:r>
              <a:rPr lang="en-GB" b="1" dirty="0">
                <a:solidFill>
                  <a:schemeClr val="accent6"/>
                </a:solidFill>
              </a:rPr>
              <a:t> </a:t>
            </a:r>
            <a:r>
              <a:rPr lang="en-GB" b="1" dirty="0">
                <a:solidFill>
                  <a:schemeClr val="accent6"/>
                </a:solidFill>
                <a:latin typeface="Arial" panose="020B0604020202020204" pitchFamily="34" charset="0"/>
                <a:cs typeface="Arial" panose="020B0604020202020204" pitchFamily="34" charset="0"/>
              </a:rPr>
              <a:t>VOLUNTEERS &amp; PUPILS</a:t>
            </a:r>
            <a:endParaRPr lang="en-GB"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058194"/>
            <a:ext cx="5181600" cy="3886200"/>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116612" y="1825625"/>
            <a:ext cx="3292776" cy="4351338"/>
          </a:xfrm>
        </p:spPr>
      </p:pic>
      <p:sp>
        <p:nvSpPr>
          <p:cNvPr id="5" name="Footer Placeholder 4"/>
          <p:cNvSpPr>
            <a:spLocks noGrp="1"/>
          </p:cNvSpPr>
          <p:nvPr>
            <p:ph type="ftr" sz="quarter" idx="11"/>
          </p:nvPr>
        </p:nvSpPr>
        <p:spPr>
          <a:xfrm>
            <a:off x="2909455" y="6311900"/>
            <a:ext cx="5243945" cy="409575"/>
          </a:xfrm>
        </p:spPr>
        <p:txBody>
          <a:bodyPr/>
          <a:lstStyle/>
          <a:p>
            <a:r>
              <a:rPr lang="en-GB" sz="1400" dirty="0">
                <a:solidFill>
                  <a:schemeClr val="accent6"/>
                </a:solidFill>
                <a:latin typeface="Arial" panose="020B0604020202020204" pitchFamily="34" charset="0"/>
                <a:cs typeface="Arial" panose="020B0604020202020204" pitchFamily="34" charset="0"/>
              </a:rPr>
              <a:t>FG2G                      FROM GENERATION TO GENERATION</a:t>
            </a:r>
          </a:p>
        </p:txBody>
      </p:sp>
    </p:spTree>
    <p:extLst>
      <p:ext uri="{BB962C8B-B14F-4D97-AF65-F5344CB8AC3E}">
        <p14:creationId xmlns:p14="http://schemas.microsoft.com/office/powerpoint/2010/main" val="1616976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F50DF1-3E3A-4F87-B0D7-DFBC55234D68}"/>
              </a:ext>
            </a:extLst>
          </p:cNvPr>
          <p:cNvSpPr>
            <a:spLocks noGrp="1"/>
          </p:cNvSpPr>
          <p:nvPr>
            <p:ph type="title"/>
          </p:nvPr>
        </p:nvSpPr>
        <p:spPr/>
        <p:txBody>
          <a:bodyPr/>
          <a:lstStyle/>
          <a:p>
            <a:pPr algn="ctr"/>
            <a:r>
              <a:rPr lang="en-GB" b="1" dirty="0">
                <a:solidFill>
                  <a:schemeClr val="accent6"/>
                </a:solidFill>
                <a:latin typeface="Arial" panose="020B0604020202020204" pitchFamily="34" charset="0"/>
                <a:cs typeface="Arial" panose="020B0604020202020204" pitchFamily="34" charset="0"/>
              </a:rPr>
              <a:t>OUTPUTS</a:t>
            </a:r>
            <a:endParaRPr lang="en-GB" dirty="0"/>
          </a:p>
        </p:txBody>
      </p:sp>
      <p:sp>
        <p:nvSpPr>
          <p:cNvPr id="6" name="Text Placeholder 5">
            <a:extLst>
              <a:ext uri="{FF2B5EF4-FFF2-40B4-BE49-F238E27FC236}">
                <a16:creationId xmlns="" xmlns:a16="http://schemas.microsoft.com/office/drawing/2014/main" id="{2E74054F-0153-43C3-9902-0FD0D8437C11}"/>
              </a:ext>
            </a:extLst>
          </p:cNvPr>
          <p:cNvSpPr>
            <a:spLocks noGrp="1"/>
          </p:cNvSpPr>
          <p:nvPr>
            <p:ph type="body" idx="1"/>
          </p:nvPr>
        </p:nvSpPr>
        <p:spPr/>
        <p:txBody>
          <a:bodyPr/>
          <a:lstStyle/>
          <a:p>
            <a:r>
              <a:rPr lang="en-GB" sz="2800" dirty="0">
                <a:solidFill>
                  <a:schemeClr val="accent6"/>
                </a:solidFill>
                <a:latin typeface="Arial" panose="020B0604020202020204" pitchFamily="34" charset="0"/>
                <a:cs typeface="Arial" panose="020B0604020202020204" pitchFamily="34" charset="0"/>
              </a:rPr>
              <a:t>Children</a:t>
            </a:r>
            <a:endParaRPr lang="en-GB" dirty="0">
              <a:solidFill>
                <a:schemeClr val="accent6"/>
              </a:solidFill>
              <a:latin typeface="Arial" panose="020B0604020202020204" pitchFamily="34" charset="0"/>
              <a:cs typeface="Arial" panose="020B0604020202020204" pitchFamily="34" charset="0"/>
            </a:endParaRPr>
          </a:p>
          <a:p>
            <a:endParaRPr lang="en-GB" dirty="0"/>
          </a:p>
        </p:txBody>
      </p:sp>
      <p:sp>
        <p:nvSpPr>
          <p:cNvPr id="7" name="Content Placeholder 6">
            <a:extLst>
              <a:ext uri="{FF2B5EF4-FFF2-40B4-BE49-F238E27FC236}">
                <a16:creationId xmlns="" xmlns:a16="http://schemas.microsoft.com/office/drawing/2014/main" id="{443FB202-92D1-4999-957C-5EA449FBE7C2}"/>
              </a:ext>
            </a:extLst>
          </p:cNvPr>
          <p:cNvSpPr>
            <a:spLocks noGrp="1"/>
          </p:cNvSpPr>
          <p:nvPr>
            <p:ph sz="half" idx="2"/>
          </p:nvPr>
        </p:nvSpPr>
        <p:spPr/>
        <p:txBody>
          <a:bodyPr>
            <a:normAutofit/>
          </a:bodyPr>
          <a:lstStyle/>
          <a:p>
            <a:r>
              <a:rPr lang="en-GB" sz="2400" dirty="0">
                <a:solidFill>
                  <a:schemeClr val="accent6"/>
                </a:solidFill>
                <a:latin typeface="Arial" panose="020B0604020202020204" pitchFamily="34" charset="0"/>
                <a:cs typeface="Arial" panose="020B0604020202020204" pitchFamily="34" charset="0"/>
              </a:rPr>
              <a:t>Get  more hours </a:t>
            </a:r>
          </a:p>
          <a:p>
            <a:r>
              <a:rPr lang="en-GB" sz="2400" dirty="0">
                <a:solidFill>
                  <a:schemeClr val="accent6"/>
                </a:solidFill>
                <a:latin typeface="Arial" panose="020B0604020202020204" pitchFamily="34" charset="0"/>
                <a:cs typeface="Arial" panose="020B0604020202020204" pitchFamily="34" charset="0"/>
              </a:rPr>
              <a:t>Meet wider range of adults </a:t>
            </a:r>
          </a:p>
          <a:p>
            <a:r>
              <a:rPr lang="en-GB" sz="2400" dirty="0">
                <a:solidFill>
                  <a:schemeClr val="accent6"/>
                </a:solidFill>
                <a:latin typeface="Arial" panose="020B0604020202020204" pitchFamily="34" charset="0"/>
                <a:cs typeface="Arial" panose="020B0604020202020204" pitchFamily="34" charset="0"/>
              </a:rPr>
              <a:t>See more older people</a:t>
            </a:r>
          </a:p>
          <a:p>
            <a:r>
              <a:rPr lang="en-GB" sz="2400" dirty="0">
                <a:solidFill>
                  <a:schemeClr val="accent6"/>
                </a:solidFill>
                <a:latin typeface="Arial" panose="020B0604020202020204" pitchFamily="34" charset="0"/>
                <a:cs typeface="Arial" panose="020B0604020202020204" pitchFamily="34" charset="0"/>
              </a:rPr>
              <a:t>Meet older people they know outside of school</a:t>
            </a:r>
          </a:p>
        </p:txBody>
      </p:sp>
      <p:sp>
        <p:nvSpPr>
          <p:cNvPr id="9" name="Content Placeholder 8">
            <a:extLst>
              <a:ext uri="{FF2B5EF4-FFF2-40B4-BE49-F238E27FC236}">
                <a16:creationId xmlns="" xmlns:a16="http://schemas.microsoft.com/office/drawing/2014/main" id="{CE665A61-E32B-4EE9-9DCA-EB5D5A8C8E76}"/>
              </a:ext>
            </a:extLst>
          </p:cNvPr>
          <p:cNvSpPr>
            <a:spLocks noGrp="1"/>
          </p:cNvSpPr>
          <p:nvPr>
            <p:ph sz="quarter" idx="4"/>
          </p:nvPr>
        </p:nvSpPr>
        <p:spPr/>
        <p:txBody>
          <a:bodyPr/>
          <a:lstStyle/>
          <a:p>
            <a:r>
              <a:rPr lang="en-GB" sz="2400" dirty="0">
                <a:solidFill>
                  <a:schemeClr val="accent6"/>
                </a:solidFill>
                <a:latin typeface="Arial" panose="020B0604020202020204" pitchFamily="34" charset="0"/>
                <a:cs typeface="Arial" panose="020B0604020202020204" pitchFamily="34" charset="0"/>
              </a:rPr>
              <a:t>Get more opportunities to leave home &amp; meet  more people</a:t>
            </a:r>
          </a:p>
          <a:p>
            <a:r>
              <a:rPr lang="en-GB" sz="2400" dirty="0">
                <a:solidFill>
                  <a:schemeClr val="accent6"/>
                </a:solidFill>
                <a:latin typeface="Arial" panose="020B0604020202020204" pitchFamily="34" charset="0"/>
                <a:cs typeface="Arial" panose="020B0604020202020204" pitchFamily="34" charset="0"/>
              </a:rPr>
              <a:t>Get to go on trips with staff &amp; children </a:t>
            </a:r>
          </a:p>
          <a:p>
            <a:r>
              <a:rPr lang="en-GB" sz="2400" dirty="0">
                <a:solidFill>
                  <a:schemeClr val="accent6"/>
                </a:solidFill>
                <a:latin typeface="Arial" panose="020B0604020202020204" pitchFamily="34" charset="0"/>
                <a:cs typeface="Arial" panose="020B0604020202020204" pitchFamily="34" charset="0"/>
              </a:rPr>
              <a:t>Get to learn about schools &amp; kids today</a:t>
            </a:r>
          </a:p>
        </p:txBody>
      </p:sp>
      <p:sp>
        <p:nvSpPr>
          <p:cNvPr id="11" name="Text Placeholder 10">
            <a:extLst>
              <a:ext uri="{FF2B5EF4-FFF2-40B4-BE49-F238E27FC236}">
                <a16:creationId xmlns="" xmlns:a16="http://schemas.microsoft.com/office/drawing/2014/main" id="{CF013EB2-26A6-4DC3-ADFE-B86A1CD21E59}"/>
              </a:ext>
            </a:extLst>
          </p:cNvPr>
          <p:cNvSpPr>
            <a:spLocks noGrp="1"/>
          </p:cNvSpPr>
          <p:nvPr>
            <p:ph type="body" sz="quarter" idx="3"/>
          </p:nvPr>
        </p:nvSpPr>
        <p:spPr/>
        <p:txBody>
          <a:bodyPr/>
          <a:lstStyle/>
          <a:p>
            <a:r>
              <a:rPr lang="en-GB" sz="2800" dirty="0">
                <a:solidFill>
                  <a:srgbClr val="70AD47"/>
                </a:solidFill>
                <a:latin typeface="Arial" panose="020B0604020202020204" pitchFamily="34" charset="0"/>
                <a:cs typeface="Arial" panose="020B0604020202020204" pitchFamily="34" charset="0"/>
              </a:rPr>
              <a:t>Older People</a:t>
            </a:r>
          </a:p>
          <a:p>
            <a:endParaRPr lang="en-GB" dirty="0"/>
          </a:p>
        </p:txBody>
      </p:sp>
      <p:sp>
        <p:nvSpPr>
          <p:cNvPr id="12" name="Footer Placeholder 4">
            <a:extLst>
              <a:ext uri="{FF2B5EF4-FFF2-40B4-BE49-F238E27FC236}">
                <a16:creationId xmlns="" xmlns:a16="http://schemas.microsoft.com/office/drawing/2014/main" id="{C6F3A372-6790-461B-8CCD-08ECBD732EAA}"/>
              </a:ext>
            </a:extLst>
          </p:cNvPr>
          <p:cNvSpPr txBox="1">
            <a:spLocks/>
          </p:cNvSpPr>
          <p:nvPr/>
        </p:nvSpPr>
        <p:spPr>
          <a:xfrm>
            <a:off x="4191000" y="65087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accent6"/>
                </a:solidFill>
              </a:rPr>
              <a:t>FG2G                      FROM GENERATION TO GENERATION</a:t>
            </a:r>
          </a:p>
        </p:txBody>
      </p:sp>
    </p:spTree>
    <p:extLst>
      <p:ext uri="{BB962C8B-B14F-4D97-AF65-F5344CB8AC3E}">
        <p14:creationId xmlns:p14="http://schemas.microsoft.com/office/powerpoint/2010/main" val="3697919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6"/>
                </a:solidFill>
                <a:latin typeface="Arial" panose="020B0604020202020204" pitchFamily="34" charset="0"/>
                <a:cs typeface="Arial" panose="020B0604020202020204" pitchFamily="34" charset="0"/>
              </a:rPr>
              <a:t>OUTCOMES</a:t>
            </a:r>
            <a:r>
              <a:rPr lang="en-GB" dirty="0">
                <a:solidFill>
                  <a:schemeClr val="accent6"/>
                </a:solidFill>
                <a:latin typeface="Arial" panose="020B0604020202020204" pitchFamily="34" charset="0"/>
                <a:cs typeface="Arial" panose="020B0604020202020204" pitchFamily="34" charset="0"/>
              </a:rPr>
              <a:t> </a:t>
            </a:r>
          </a:p>
        </p:txBody>
      </p:sp>
      <p:sp>
        <p:nvSpPr>
          <p:cNvPr id="6" name="Text Placeholder 5">
            <a:extLst>
              <a:ext uri="{FF2B5EF4-FFF2-40B4-BE49-F238E27FC236}">
                <a16:creationId xmlns="" xmlns:a16="http://schemas.microsoft.com/office/drawing/2014/main" id="{78EDF206-901C-44F1-9251-8A9145F73D02}"/>
              </a:ext>
            </a:extLst>
          </p:cNvPr>
          <p:cNvSpPr>
            <a:spLocks noGrp="1"/>
          </p:cNvSpPr>
          <p:nvPr>
            <p:ph type="body" idx="1"/>
          </p:nvPr>
        </p:nvSpPr>
        <p:spPr>
          <a:xfrm>
            <a:off x="839789" y="1278732"/>
            <a:ext cx="5157787" cy="823912"/>
          </a:xfrm>
        </p:spPr>
        <p:txBody>
          <a:bodyPr/>
          <a:lstStyle/>
          <a:p>
            <a:r>
              <a:rPr lang="en-GB" sz="2800" dirty="0">
                <a:solidFill>
                  <a:schemeClr val="accent6"/>
                </a:solidFill>
                <a:latin typeface="Arial" panose="020B0604020202020204" pitchFamily="34" charset="0"/>
                <a:cs typeface="Arial" panose="020B0604020202020204" pitchFamily="34" charset="0"/>
              </a:rPr>
              <a:t>Older People </a:t>
            </a:r>
          </a:p>
        </p:txBody>
      </p:sp>
      <p:sp>
        <p:nvSpPr>
          <p:cNvPr id="3" name="Content Placeholder 2"/>
          <p:cNvSpPr>
            <a:spLocks noGrp="1"/>
          </p:cNvSpPr>
          <p:nvPr>
            <p:ph sz="half" idx="2"/>
          </p:nvPr>
        </p:nvSpPr>
        <p:spPr>
          <a:xfrm>
            <a:off x="839789" y="2102644"/>
            <a:ext cx="5157787" cy="1886172"/>
          </a:xfrm>
        </p:spPr>
        <p:txBody>
          <a:bodyPr>
            <a:normAutofit fontScale="70000" lnSpcReduction="20000"/>
          </a:bodyPr>
          <a:lstStyle/>
          <a:p>
            <a:pPr>
              <a:lnSpc>
                <a:spcPct val="110000"/>
              </a:lnSpc>
            </a:pPr>
            <a:r>
              <a:rPr lang="en-GB" sz="3400" dirty="0">
                <a:solidFill>
                  <a:schemeClr val="accent6"/>
                </a:solidFill>
                <a:latin typeface="Arial" panose="020B0604020202020204" pitchFamily="34" charset="0"/>
                <a:cs typeface="Arial" panose="020B0604020202020204" pitchFamily="34" charset="0"/>
              </a:rPr>
              <a:t>Reduction in loneliness</a:t>
            </a:r>
          </a:p>
          <a:p>
            <a:pPr>
              <a:lnSpc>
                <a:spcPct val="110000"/>
              </a:lnSpc>
            </a:pPr>
            <a:r>
              <a:rPr lang="en-GB" sz="3400" dirty="0">
                <a:solidFill>
                  <a:schemeClr val="accent6"/>
                </a:solidFill>
                <a:latin typeface="Arial" panose="020B0604020202020204" pitchFamily="34" charset="0"/>
                <a:cs typeface="Arial" panose="020B0604020202020204" pitchFamily="34" charset="0"/>
              </a:rPr>
              <a:t>Increase in self worth </a:t>
            </a:r>
          </a:p>
          <a:p>
            <a:pPr>
              <a:lnSpc>
                <a:spcPct val="110000"/>
              </a:lnSpc>
            </a:pPr>
            <a:r>
              <a:rPr lang="en-GB" sz="3400" dirty="0">
                <a:solidFill>
                  <a:schemeClr val="accent6"/>
                </a:solidFill>
                <a:latin typeface="Arial" panose="020B0604020202020204" pitchFamily="34" charset="0"/>
                <a:cs typeface="Arial" panose="020B0604020202020204" pitchFamily="34" charset="0"/>
              </a:rPr>
              <a:t>100% back In school next year </a:t>
            </a:r>
          </a:p>
          <a:p>
            <a:pPr>
              <a:lnSpc>
                <a:spcPct val="110000"/>
              </a:lnSpc>
            </a:pPr>
            <a:r>
              <a:rPr lang="en-GB" sz="3400" dirty="0">
                <a:solidFill>
                  <a:schemeClr val="accent6"/>
                </a:solidFill>
                <a:latin typeface="Arial" panose="020B0604020202020204" pitchFamily="34" charset="0"/>
                <a:cs typeface="Arial" panose="020B0604020202020204" pitchFamily="34" charset="0"/>
              </a:rPr>
              <a:t>Part of a community-inclusion</a:t>
            </a:r>
          </a:p>
          <a:p>
            <a:endParaRPr lang="en-GB" dirty="0"/>
          </a:p>
          <a:p>
            <a:endParaRPr lang="en-GB" dirty="0"/>
          </a:p>
        </p:txBody>
      </p:sp>
      <p:sp>
        <p:nvSpPr>
          <p:cNvPr id="7" name="Text Placeholder 6">
            <a:extLst>
              <a:ext uri="{FF2B5EF4-FFF2-40B4-BE49-F238E27FC236}">
                <a16:creationId xmlns="" xmlns:a16="http://schemas.microsoft.com/office/drawing/2014/main" id="{6E40FB1E-4AAA-4382-B2DF-A93AAD88355D}"/>
              </a:ext>
            </a:extLst>
          </p:cNvPr>
          <p:cNvSpPr>
            <a:spLocks noGrp="1"/>
          </p:cNvSpPr>
          <p:nvPr>
            <p:ph type="body" sz="quarter" idx="3"/>
          </p:nvPr>
        </p:nvSpPr>
        <p:spPr>
          <a:xfrm>
            <a:off x="6172201" y="1278732"/>
            <a:ext cx="5183188" cy="823912"/>
          </a:xfrm>
        </p:spPr>
        <p:txBody>
          <a:bodyPr/>
          <a:lstStyle/>
          <a:p>
            <a:r>
              <a:rPr lang="en-GB" sz="2800" dirty="0">
                <a:solidFill>
                  <a:schemeClr val="accent6"/>
                </a:solidFill>
                <a:latin typeface="Arial" panose="020B0604020202020204" pitchFamily="34" charset="0"/>
                <a:cs typeface="Arial" panose="020B0604020202020204" pitchFamily="34" charset="0"/>
              </a:rPr>
              <a:t>Teachers</a:t>
            </a:r>
          </a:p>
        </p:txBody>
      </p:sp>
      <p:sp>
        <p:nvSpPr>
          <p:cNvPr id="4" name="Content Placeholder 3"/>
          <p:cNvSpPr>
            <a:spLocks noGrp="1"/>
          </p:cNvSpPr>
          <p:nvPr>
            <p:ph sz="quarter" idx="4"/>
          </p:nvPr>
        </p:nvSpPr>
        <p:spPr>
          <a:xfrm>
            <a:off x="6172201" y="2102644"/>
            <a:ext cx="5183188" cy="1805668"/>
          </a:xfrm>
        </p:spPr>
        <p:txBody>
          <a:bodyPr>
            <a:normAutofit fontScale="70000" lnSpcReduction="20000"/>
          </a:bodyPr>
          <a:lstStyle/>
          <a:p>
            <a:pPr>
              <a:lnSpc>
                <a:spcPct val="110000"/>
              </a:lnSpc>
            </a:pPr>
            <a:r>
              <a:rPr lang="en-GB" sz="3400" dirty="0">
                <a:solidFill>
                  <a:schemeClr val="accent6"/>
                </a:solidFill>
                <a:latin typeface="Arial" panose="020B0604020202020204" pitchFamily="34" charset="0"/>
                <a:cs typeface="Arial" panose="020B0604020202020204" pitchFamily="34" charset="0"/>
              </a:rPr>
              <a:t>Time </a:t>
            </a:r>
          </a:p>
          <a:p>
            <a:pPr>
              <a:lnSpc>
                <a:spcPct val="110000"/>
              </a:lnSpc>
            </a:pPr>
            <a:r>
              <a:rPr lang="en-GB" sz="3400" dirty="0">
                <a:solidFill>
                  <a:schemeClr val="accent6"/>
                </a:solidFill>
                <a:latin typeface="Arial" panose="020B0604020202020204" pitchFamily="34" charset="0"/>
                <a:cs typeface="Arial" panose="020B0604020202020204" pitchFamily="34" charset="0"/>
              </a:rPr>
              <a:t>The future</a:t>
            </a:r>
          </a:p>
          <a:p>
            <a:pPr>
              <a:lnSpc>
                <a:spcPct val="110000"/>
              </a:lnSpc>
            </a:pPr>
            <a:r>
              <a:rPr lang="en-GB" sz="3400" dirty="0">
                <a:solidFill>
                  <a:schemeClr val="accent6"/>
                </a:solidFill>
                <a:latin typeface="Arial" panose="020B0604020202020204" pitchFamily="34" charset="0"/>
                <a:cs typeface="Arial" panose="020B0604020202020204" pitchFamily="34" charset="0"/>
              </a:rPr>
              <a:t>The flexibility</a:t>
            </a:r>
          </a:p>
          <a:p>
            <a:pPr>
              <a:lnSpc>
                <a:spcPct val="110000"/>
              </a:lnSpc>
            </a:pPr>
            <a:r>
              <a:rPr lang="en-GB" sz="3400" dirty="0">
                <a:solidFill>
                  <a:schemeClr val="accent6"/>
                </a:solidFill>
                <a:latin typeface="Arial" panose="020B0604020202020204" pitchFamily="34" charset="0"/>
                <a:cs typeface="Arial" panose="020B0604020202020204" pitchFamily="34" charset="0"/>
              </a:rPr>
              <a:t>Reassure parents</a:t>
            </a:r>
          </a:p>
          <a:p>
            <a:pPr marL="0" indent="0" algn="just">
              <a:buNone/>
            </a:pPr>
            <a:endParaRPr lang="en-GB" dirty="0"/>
          </a:p>
          <a:p>
            <a:pPr marL="0" indent="0" algn="just">
              <a:buNone/>
            </a:pPr>
            <a:endParaRPr lang="en-GB" dirty="0"/>
          </a:p>
          <a:p>
            <a:endParaRPr lang="en-GB" dirty="0"/>
          </a:p>
        </p:txBody>
      </p:sp>
      <p:sp>
        <p:nvSpPr>
          <p:cNvPr id="5" name="Footer Placeholder 4"/>
          <p:cNvSpPr>
            <a:spLocks noGrp="1"/>
          </p:cNvSpPr>
          <p:nvPr>
            <p:ph type="ftr" sz="quarter" idx="11"/>
          </p:nvPr>
        </p:nvSpPr>
        <p:spPr/>
        <p:txBody>
          <a:bodyPr/>
          <a:lstStyle/>
          <a:p>
            <a:r>
              <a:rPr lang="en-GB" sz="1400" dirty="0">
                <a:solidFill>
                  <a:schemeClr val="accent6"/>
                </a:solidFill>
                <a:latin typeface="Arial" panose="020B0604020202020204" pitchFamily="34" charset="0"/>
                <a:cs typeface="Arial" panose="020B0604020202020204" pitchFamily="34" charset="0"/>
              </a:rPr>
              <a:t>FG2G  FROM GENERATION TO GENERATION</a:t>
            </a:r>
          </a:p>
        </p:txBody>
      </p:sp>
      <p:sp>
        <p:nvSpPr>
          <p:cNvPr id="8" name="Text Placeholder 5">
            <a:extLst>
              <a:ext uri="{FF2B5EF4-FFF2-40B4-BE49-F238E27FC236}">
                <a16:creationId xmlns="" xmlns:a16="http://schemas.microsoft.com/office/drawing/2014/main" id="{43B96CED-D380-438E-92BD-4E883105B12B}"/>
              </a:ext>
            </a:extLst>
          </p:cNvPr>
          <p:cNvSpPr txBox="1">
            <a:spLocks/>
          </p:cNvSpPr>
          <p:nvPr/>
        </p:nvSpPr>
        <p:spPr>
          <a:xfrm>
            <a:off x="836611" y="3633134"/>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800" dirty="0">
                <a:solidFill>
                  <a:schemeClr val="accent6"/>
                </a:solidFill>
                <a:latin typeface="Arial" panose="020B0604020202020204" pitchFamily="34" charset="0"/>
                <a:cs typeface="Arial" panose="020B0604020202020204" pitchFamily="34" charset="0"/>
              </a:rPr>
              <a:t>Young</a:t>
            </a:r>
            <a:r>
              <a:rPr lang="en-GB" dirty="0"/>
              <a:t> </a:t>
            </a:r>
            <a:r>
              <a:rPr lang="en-GB" sz="2800" dirty="0">
                <a:solidFill>
                  <a:schemeClr val="accent6"/>
                </a:solidFill>
                <a:latin typeface="Arial" panose="020B0604020202020204" pitchFamily="34" charset="0"/>
                <a:cs typeface="Arial" panose="020B0604020202020204" pitchFamily="34" charset="0"/>
              </a:rPr>
              <a:t>People </a:t>
            </a:r>
          </a:p>
        </p:txBody>
      </p:sp>
      <p:sp>
        <p:nvSpPr>
          <p:cNvPr id="9" name="Content Placeholder 2">
            <a:extLst>
              <a:ext uri="{FF2B5EF4-FFF2-40B4-BE49-F238E27FC236}">
                <a16:creationId xmlns="" xmlns:a16="http://schemas.microsoft.com/office/drawing/2014/main" id="{ADF0A9F4-8C05-435B-8F2E-4F70161BD058}"/>
              </a:ext>
            </a:extLst>
          </p:cNvPr>
          <p:cNvSpPr txBox="1">
            <a:spLocks/>
          </p:cNvSpPr>
          <p:nvPr/>
        </p:nvSpPr>
        <p:spPr>
          <a:xfrm>
            <a:off x="836611" y="4457046"/>
            <a:ext cx="5157787" cy="1535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accent6"/>
                </a:solidFill>
                <a:latin typeface="Arial" panose="020B0604020202020204" pitchFamily="34" charset="0"/>
                <a:cs typeface="Arial" panose="020B0604020202020204" pitchFamily="34" charset="0"/>
              </a:rPr>
              <a:t>Academic performance </a:t>
            </a:r>
          </a:p>
          <a:p>
            <a:r>
              <a:rPr lang="en-GB" sz="2400" dirty="0">
                <a:solidFill>
                  <a:schemeClr val="accent6"/>
                </a:solidFill>
                <a:latin typeface="Arial" panose="020B0604020202020204" pitchFamily="34" charset="0"/>
                <a:cs typeface="Arial" panose="020B0604020202020204" pitchFamily="34" charset="0"/>
              </a:rPr>
              <a:t>Life chances</a:t>
            </a:r>
          </a:p>
          <a:p>
            <a:r>
              <a:rPr lang="en-GB" sz="2400" dirty="0">
                <a:solidFill>
                  <a:schemeClr val="accent6"/>
                </a:solidFill>
                <a:latin typeface="Arial" panose="020B0604020202020204" pitchFamily="34" charset="0"/>
                <a:cs typeface="Arial" panose="020B0604020202020204" pitchFamily="34" charset="0"/>
              </a:rPr>
              <a:t>Ageist attitudes</a:t>
            </a:r>
          </a:p>
          <a:p>
            <a:endParaRPr lang="en-GB" dirty="0">
              <a:latin typeface="Arial" panose="020B0604020202020204" pitchFamily="34" charset="0"/>
              <a:cs typeface="Arial" panose="020B0604020202020204" pitchFamily="34" charset="0"/>
            </a:endParaRPr>
          </a:p>
          <a:p>
            <a:endParaRPr lang="en-GB" dirty="0"/>
          </a:p>
          <a:p>
            <a:endParaRPr lang="en-GB" dirty="0"/>
          </a:p>
        </p:txBody>
      </p:sp>
      <p:sp>
        <p:nvSpPr>
          <p:cNvPr id="10" name="Content Placeholder 3">
            <a:extLst>
              <a:ext uri="{FF2B5EF4-FFF2-40B4-BE49-F238E27FC236}">
                <a16:creationId xmlns="" xmlns:a16="http://schemas.microsoft.com/office/drawing/2014/main" id="{8BDC4D0F-83C7-4BC5-A340-D5EEAD9B8B46}"/>
              </a:ext>
            </a:extLst>
          </p:cNvPr>
          <p:cNvSpPr txBox="1">
            <a:spLocks/>
          </p:cNvSpPr>
          <p:nvPr/>
        </p:nvSpPr>
        <p:spPr>
          <a:xfrm>
            <a:off x="6169025" y="4422926"/>
            <a:ext cx="5183188" cy="18529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accent6"/>
                </a:solidFill>
                <a:latin typeface="Arial" panose="020B0604020202020204" pitchFamily="34" charset="0"/>
                <a:cs typeface="Arial" panose="020B0604020202020204" pitchFamily="34" charset="0"/>
              </a:rPr>
              <a:t>Cindy &amp; the Hoodies </a:t>
            </a:r>
          </a:p>
          <a:p>
            <a:r>
              <a:rPr lang="en-GB" sz="2400" dirty="0">
                <a:solidFill>
                  <a:schemeClr val="accent6"/>
                </a:solidFill>
                <a:latin typeface="Arial" panose="020B0604020202020204" pitchFamily="34" charset="0"/>
                <a:cs typeface="Arial" panose="020B0604020202020204" pitchFamily="34" charset="0"/>
              </a:rPr>
              <a:t>Barbara &amp; the boys</a:t>
            </a:r>
          </a:p>
          <a:p>
            <a:r>
              <a:rPr lang="en-GB" sz="2400" dirty="0">
                <a:solidFill>
                  <a:schemeClr val="accent6"/>
                </a:solidFill>
                <a:latin typeface="Arial" panose="020B0604020202020204" pitchFamily="34" charset="0"/>
                <a:cs typeface="Arial" panose="020B0604020202020204" pitchFamily="34" charset="0"/>
              </a:rPr>
              <a:t>Norma &amp; the little girl &amp; mum</a:t>
            </a:r>
          </a:p>
          <a:p>
            <a:r>
              <a:rPr lang="en-GB" sz="2400" dirty="0">
                <a:solidFill>
                  <a:schemeClr val="accent6"/>
                </a:solidFill>
                <a:latin typeface="Arial" panose="020B0604020202020204" pitchFamily="34" charset="0"/>
                <a:cs typeface="Arial" panose="020B0604020202020204" pitchFamily="34" charset="0"/>
              </a:rPr>
              <a:t>Santa Claus &amp; the headteacher</a:t>
            </a:r>
            <a:endParaRPr lang="en-GB" dirty="0"/>
          </a:p>
          <a:p>
            <a:endParaRPr lang="en-GB" dirty="0"/>
          </a:p>
        </p:txBody>
      </p:sp>
      <p:sp>
        <p:nvSpPr>
          <p:cNvPr id="11" name="Text Placeholder 6">
            <a:extLst>
              <a:ext uri="{FF2B5EF4-FFF2-40B4-BE49-F238E27FC236}">
                <a16:creationId xmlns="" xmlns:a16="http://schemas.microsoft.com/office/drawing/2014/main" id="{00ABD576-F400-40D1-A408-80120257CF84}"/>
              </a:ext>
            </a:extLst>
          </p:cNvPr>
          <p:cNvSpPr txBox="1">
            <a:spLocks/>
          </p:cNvSpPr>
          <p:nvPr/>
        </p:nvSpPr>
        <p:spPr>
          <a:xfrm>
            <a:off x="6169025" y="3599428"/>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800" dirty="0">
                <a:solidFill>
                  <a:schemeClr val="accent6"/>
                </a:solidFill>
                <a:latin typeface="Arial" panose="020B0604020202020204" pitchFamily="34" charset="0"/>
                <a:cs typeface="Arial" panose="020B0604020202020204" pitchFamily="34" charset="0"/>
              </a:rPr>
              <a:t>Community Cohesion</a:t>
            </a:r>
          </a:p>
        </p:txBody>
      </p:sp>
    </p:spTree>
    <p:extLst>
      <p:ext uri="{BB962C8B-B14F-4D97-AF65-F5344CB8AC3E}">
        <p14:creationId xmlns:p14="http://schemas.microsoft.com/office/powerpoint/2010/main" val="833198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b="1" dirty="0">
                <a:solidFill>
                  <a:schemeClr val="accent6"/>
                </a:solidFill>
                <a:latin typeface="Arial" panose="020B0604020202020204" pitchFamily="34" charset="0"/>
                <a:cs typeface="Arial" panose="020B0604020202020204" pitchFamily="34" charset="0"/>
              </a:rPr>
              <a:t>OUTCOMES: SOME REFLECTIONS FROM THE INTERGENERS</a:t>
            </a:r>
          </a:p>
        </p:txBody>
      </p:sp>
      <p:sp>
        <p:nvSpPr>
          <p:cNvPr id="4" name="Footer Placeholder 3"/>
          <p:cNvSpPr>
            <a:spLocks noGrp="1"/>
          </p:cNvSpPr>
          <p:nvPr>
            <p:ph type="ftr" sz="quarter" idx="11"/>
          </p:nvPr>
        </p:nvSpPr>
        <p:spPr/>
        <p:txBody>
          <a:bodyPr/>
          <a:lstStyle/>
          <a:p>
            <a:r>
              <a:rPr lang="en-GB" dirty="0"/>
              <a:t>FG2G UK</a:t>
            </a:r>
          </a:p>
        </p:txBody>
      </p:sp>
      <p:sp>
        <p:nvSpPr>
          <p:cNvPr id="7" name="Speech Bubble: Oval 6">
            <a:extLst>
              <a:ext uri="{FF2B5EF4-FFF2-40B4-BE49-F238E27FC236}">
                <a16:creationId xmlns="" xmlns:a16="http://schemas.microsoft.com/office/drawing/2014/main" id="{1184857A-F843-46F9-A8DB-209003B8F17E}"/>
              </a:ext>
            </a:extLst>
          </p:cNvPr>
          <p:cNvSpPr/>
          <p:nvPr/>
        </p:nvSpPr>
        <p:spPr>
          <a:xfrm>
            <a:off x="362396" y="2205841"/>
            <a:ext cx="4276899" cy="2446317"/>
          </a:xfrm>
          <a:prstGeom prst="wedgeEllipseCallou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Where else can you get out of the house, not spend money and have a good time?”</a:t>
            </a:r>
          </a:p>
        </p:txBody>
      </p:sp>
      <p:sp>
        <p:nvSpPr>
          <p:cNvPr id="8" name="Speech Bubble: Oval 7">
            <a:extLst>
              <a:ext uri="{FF2B5EF4-FFF2-40B4-BE49-F238E27FC236}">
                <a16:creationId xmlns="" xmlns:a16="http://schemas.microsoft.com/office/drawing/2014/main" id="{D8BC71F5-C048-4257-9D3E-68FD993EF547}"/>
              </a:ext>
            </a:extLst>
          </p:cNvPr>
          <p:cNvSpPr/>
          <p:nvPr/>
        </p:nvSpPr>
        <p:spPr>
          <a:xfrm>
            <a:off x="3230088" y="4170773"/>
            <a:ext cx="3954484" cy="2208811"/>
          </a:xfrm>
          <a:prstGeom prst="wedgeEllipseCallou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“I will be starting my fourth year in school and get more involved every year”</a:t>
            </a:r>
          </a:p>
        </p:txBody>
      </p:sp>
      <p:sp>
        <p:nvSpPr>
          <p:cNvPr id="9" name="Speech Bubble: Oval 8">
            <a:extLst>
              <a:ext uri="{FF2B5EF4-FFF2-40B4-BE49-F238E27FC236}">
                <a16:creationId xmlns="" xmlns:a16="http://schemas.microsoft.com/office/drawing/2014/main" id="{429D4192-B7BE-4ADA-A31C-2673B05CA001}"/>
              </a:ext>
            </a:extLst>
          </p:cNvPr>
          <p:cNvSpPr/>
          <p:nvPr/>
        </p:nvSpPr>
        <p:spPr>
          <a:xfrm>
            <a:off x="6096000" y="2205841"/>
            <a:ext cx="5997039" cy="2683823"/>
          </a:xfrm>
          <a:prstGeom prst="wedgeEllipseCallou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“I have only been an Intergen volunteer since April, but already it has become part of my life. I was lucky to be allocated to a very vibrant, diverse school. I have been listening to children who may not be getting the support they need at home”</a:t>
            </a:r>
          </a:p>
        </p:txBody>
      </p:sp>
    </p:spTree>
    <p:extLst>
      <p:ext uri="{BB962C8B-B14F-4D97-AF65-F5344CB8AC3E}">
        <p14:creationId xmlns:p14="http://schemas.microsoft.com/office/powerpoint/2010/main" val="3094589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dirty="0">
              <a:solidFill>
                <a:schemeClr val="accent6"/>
              </a:solidFill>
            </a:endParaRPr>
          </a:p>
          <a:p>
            <a:pPr marL="0" indent="0">
              <a:buNone/>
            </a:pPr>
            <a:endParaRPr lang="en-GB" dirty="0">
              <a:solidFill>
                <a:schemeClr val="accent6"/>
              </a:solidFill>
            </a:endParaRPr>
          </a:p>
        </p:txBody>
      </p:sp>
      <p:sp>
        <p:nvSpPr>
          <p:cNvPr id="4" name="Text Placeholder 3"/>
          <p:cNvSpPr>
            <a:spLocks noGrp="1"/>
          </p:cNvSpPr>
          <p:nvPr>
            <p:ph type="body" sz="half" idx="2"/>
          </p:nvPr>
        </p:nvSpPr>
        <p:spPr>
          <a:xfrm>
            <a:off x="381722" y="1518443"/>
            <a:ext cx="3932237" cy="3811588"/>
          </a:xfrm>
        </p:spPr>
        <p:txBody>
          <a:bodyPr/>
          <a:lstStyle/>
          <a:p>
            <a:endParaRPr lang="en-GB" dirty="0">
              <a:solidFill>
                <a:schemeClr val="accent6"/>
              </a:solidFill>
              <a:latin typeface="Arial" panose="020B0604020202020204" pitchFamily="34" charset="0"/>
              <a:cs typeface="Arial" panose="020B0604020202020204" pitchFamily="34" charset="0"/>
            </a:endParaRPr>
          </a:p>
          <a:p>
            <a:r>
              <a:rPr lang="en-GB" sz="1800" dirty="0">
                <a:solidFill>
                  <a:schemeClr val="accent6"/>
                </a:solidFill>
                <a:latin typeface="Arial" panose="020B0604020202020204" pitchFamily="34" charset="0"/>
                <a:cs typeface="Arial" panose="020B0604020202020204" pitchFamily="34" charset="0"/>
              </a:rPr>
              <a:t> </a:t>
            </a:r>
            <a:endParaRPr lang="en-GB" dirty="0">
              <a:solidFill>
                <a:schemeClr val="accent6"/>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GB" dirty="0">
                <a:solidFill>
                  <a:schemeClr val="accent6"/>
                </a:solidFill>
              </a:rPr>
              <a:t>FG2G                      FROM GENERATION TO GENERATION</a:t>
            </a:r>
          </a:p>
        </p:txBody>
      </p:sp>
      <p:sp>
        <p:nvSpPr>
          <p:cNvPr id="7" name="Oval Callout 6"/>
          <p:cNvSpPr/>
          <p:nvPr/>
        </p:nvSpPr>
        <p:spPr>
          <a:xfrm rot="10527443" flipV="1">
            <a:off x="472304" y="1931147"/>
            <a:ext cx="3767159" cy="2436813"/>
          </a:xfrm>
          <a:prstGeom prst="wedgeEllipseCallou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a:p>
            <a:pPr algn="ctr"/>
            <a:r>
              <a:rPr lang="en-GB" dirty="0">
                <a:solidFill>
                  <a:schemeClr val="bg1"/>
                </a:solidFill>
              </a:rPr>
              <a:t>“When you fall out with a friend she kind of sorts it out for you and make you friends again”</a:t>
            </a:r>
          </a:p>
        </p:txBody>
      </p:sp>
      <p:sp>
        <p:nvSpPr>
          <p:cNvPr id="8" name="Oval Callout 7"/>
          <p:cNvSpPr/>
          <p:nvPr/>
        </p:nvSpPr>
        <p:spPr>
          <a:xfrm rot="447598">
            <a:off x="5879805" y="1642863"/>
            <a:ext cx="3969622" cy="2870452"/>
          </a:xfrm>
          <a:prstGeom prst="wedgeEllipseCallou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“They help us, they help us doing our work  when we are stuck, they just come  round and help us”</a:t>
            </a:r>
          </a:p>
        </p:txBody>
      </p:sp>
      <p:sp>
        <p:nvSpPr>
          <p:cNvPr id="9" name="Oval Callout 8"/>
          <p:cNvSpPr/>
          <p:nvPr/>
        </p:nvSpPr>
        <p:spPr>
          <a:xfrm>
            <a:off x="8900824" y="4019107"/>
            <a:ext cx="2909454" cy="2189019"/>
          </a:xfrm>
          <a:prstGeom prst="wedgeEllipseCallou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“She is kind. You are allowed to go to lunch with her”</a:t>
            </a:r>
          </a:p>
        </p:txBody>
      </p:sp>
      <p:sp>
        <p:nvSpPr>
          <p:cNvPr id="10" name="Oval Callout 9"/>
          <p:cNvSpPr/>
          <p:nvPr/>
        </p:nvSpPr>
        <p:spPr>
          <a:xfrm>
            <a:off x="3514797" y="4293310"/>
            <a:ext cx="2873230" cy="1640611"/>
          </a:xfrm>
          <a:prstGeom prst="wedgeEllipseCallou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“He is very interesting. He tells us about stars &amp; when to look out for Jupiter”</a:t>
            </a:r>
          </a:p>
        </p:txBody>
      </p:sp>
      <p:sp>
        <p:nvSpPr>
          <p:cNvPr id="11" name="Title 1">
            <a:extLst>
              <a:ext uri="{FF2B5EF4-FFF2-40B4-BE49-F238E27FC236}">
                <a16:creationId xmlns="" xmlns:a16="http://schemas.microsoft.com/office/drawing/2014/main" id="{4C4F3129-D75F-4D63-827A-48F0702D3A1B}"/>
              </a:ext>
            </a:extLst>
          </p:cNvPr>
          <p:cNvSpPr txBox="1">
            <a:spLocks/>
          </p:cNvSpPr>
          <p:nvPr/>
        </p:nvSpPr>
        <p:spPr>
          <a:xfrm>
            <a:off x="839788" y="365125"/>
            <a:ext cx="10515600"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GB" sz="4400" b="1" dirty="0">
                <a:solidFill>
                  <a:schemeClr val="accent6"/>
                </a:solidFill>
                <a:latin typeface="Arial" panose="020B0604020202020204" pitchFamily="34" charset="0"/>
                <a:cs typeface="Arial" panose="020B0604020202020204" pitchFamily="34" charset="0"/>
              </a:rPr>
              <a:t>OUTCOMES: SOME REFLECTIONS FROM THE PUPILS</a:t>
            </a:r>
            <a:endParaRPr lang="en-GB" sz="44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8471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52345"/>
          </a:xfrm>
        </p:spPr>
        <p:txBody>
          <a:bodyPr>
            <a:normAutofit fontScale="90000"/>
          </a:bodyPr>
          <a:lstStyle/>
          <a:p>
            <a:pPr algn="ctr"/>
            <a:r>
              <a:rPr lang="en-GB" dirty="0">
                <a:solidFill>
                  <a:schemeClr val="accent6"/>
                </a:solidFill>
                <a:latin typeface="Arial" panose="020B0604020202020204" pitchFamily="34" charset="0"/>
                <a:cs typeface="Arial" panose="020B0604020202020204" pitchFamily="34" charset="0"/>
              </a:rPr>
              <a:t/>
            </a:r>
            <a:br>
              <a:rPr lang="en-GB" dirty="0">
                <a:solidFill>
                  <a:schemeClr val="accent6"/>
                </a:solidFill>
                <a:latin typeface="Arial" panose="020B0604020202020204" pitchFamily="34" charset="0"/>
                <a:cs typeface="Arial" panose="020B0604020202020204" pitchFamily="34" charset="0"/>
              </a:rPr>
            </a:br>
            <a:r>
              <a:rPr lang="en-GB" dirty="0">
                <a:solidFill>
                  <a:schemeClr val="accent6"/>
                </a:solidFill>
                <a:latin typeface="Arial" panose="020B0604020202020204" pitchFamily="34" charset="0"/>
                <a:cs typeface="Arial" panose="020B0604020202020204" pitchFamily="34" charset="0"/>
              </a:rPr>
              <a:t/>
            </a:r>
            <a:br>
              <a:rPr lang="en-GB" dirty="0">
                <a:solidFill>
                  <a:schemeClr val="accent6"/>
                </a:solidFill>
                <a:latin typeface="Arial" panose="020B0604020202020204" pitchFamily="34" charset="0"/>
                <a:cs typeface="Arial" panose="020B0604020202020204" pitchFamily="34" charset="0"/>
              </a:rPr>
            </a:br>
            <a:r>
              <a:rPr lang="en-GB" sz="4900" b="1" dirty="0" smtClean="0">
                <a:solidFill>
                  <a:schemeClr val="accent6"/>
                </a:solidFill>
                <a:latin typeface="Arial" panose="020B0604020202020204" pitchFamily="34" charset="0"/>
                <a:cs typeface="Arial" panose="020B0604020202020204" pitchFamily="34" charset="0"/>
              </a:rPr>
              <a:t>OUTCOMES:SOME REFLECTIONS FROM HEAD TEACHERS</a:t>
            </a:r>
            <a:br>
              <a:rPr lang="en-GB" sz="4900" b="1" dirty="0" smtClean="0">
                <a:solidFill>
                  <a:schemeClr val="accent6"/>
                </a:solidFill>
                <a:latin typeface="Arial" panose="020B0604020202020204" pitchFamily="34" charset="0"/>
                <a:cs typeface="Arial" panose="020B0604020202020204" pitchFamily="34" charset="0"/>
              </a:rPr>
            </a:br>
            <a:r>
              <a:rPr lang="en-GB" sz="4900" b="1" dirty="0">
                <a:solidFill>
                  <a:schemeClr val="accent6"/>
                </a:solidFill>
                <a:latin typeface="Arial" panose="020B0604020202020204" pitchFamily="34" charset="0"/>
                <a:cs typeface="Arial" panose="020B0604020202020204" pitchFamily="34" charset="0"/>
              </a:rPr>
              <a:t/>
            </a:r>
            <a:br>
              <a:rPr lang="en-GB" sz="4900" b="1" dirty="0">
                <a:solidFill>
                  <a:schemeClr val="accent6"/>
                </a:solidFill>
                <a:latin typeface="Arial" panose="020B0604020202020204" pitchFamily="34" charset="0"/>
                <a:cs typeface="Arial" panose="020B0604020202020204" pitchFamily="34" charset="0"/>
              </a:rPr>
            </a:br>
            <a:r>
              <a:rPr lang="en-GB" sz="4900" b="1" dirty="0">
                <a:solidFill>
                  <a:schemeClr val="accent6"/>
                </a:solidFill>
                <a:latin typeface="Arial" panose="020B0604020202020204" pitchFamily="34" charset="0"/>
                <a:cs typeface="Arial" panose="020B0604020202020204" pitchFamily="34" charset="0"/>
              </a:rPr>
              <a:t>TEACHERS </a:t>
            </a:r>
            <a:r>
              <a:rPr lang="en-GB" sz="4900" b="1" dirty="0" smtClean="0">
                <a:solidFill>
                  <a:schemeClr val="accent6"/>
                </a:solidFill>
                <a:latin typeface="Arial" panose="020B0604020202020204" pitchFamily="34" charset="0"/>
                <a:cs typeface="Arial" panose="020B0604020202020204" pitchFamily="34" charset="0"/>
              </a:rPr>
              <a:t> </a:t>
            </a:r>
            <a:r>
              <a:rPr lang="en-GB" b="1" dirty="0">
                <a:solidFill>
                  <a:schemeClr val="accent6"/>
                </a:solidFill>
                <a:latin typeface="Arial" panose="020B0604020202020204" pitchFamily="34" charset="0"/>
                <a:cs typeface="Arial" panose="020B0604020202020204" pitchFamily="34" charset="0"/>
              </a:rPr>
              <a:t/>
            </a:r>
            <a:br>
              <a:rPr lang="en-GB" b="1" dirty="0">
                <a:solidFill>
                  <a:schemeClr val="accent6"/>
                </a:solidFill>
                <a:latin typeface="Arial" panose="020B0604020202020204" pitchFamily="34" charset="0"/>
                <a:cs typeface="Arial" panose="020B0604020202020204" pitchFamily="34" charset="0"/>
              </a:rPr>
            </a:br>
            <a:r>
              <a:rPr lang="en-GB" dirty="0">
                <a:solidFill>
                  <a:schemeClr val="accent6"/>
                </a:solidFill>
                <a:latin typeface="Arial" panose="020B0604020202020204" pitchFamily="34" charset="0"/>
                <a:cs typeface="Arial" panose="020B0604020202020204" pitchFamily="34" charset="0"/>
              </a:rPr>
              <a:t> </a:t>
            </a:r>
            <a:br>
              <a:rPr lang="en-GB" dirty="0">
                <a:solidFill>
                  <a:schemeClr val="accent6"/>
                </a:solidFill>
                <a:latin typeface="Arial" panose="020B0604020202020204" pitchFamily="34" charset="0"/>
                <a:cs typeface="Arial" panose="020B0604020202020204" pitchFamily="34" charset="0"/>
              </a:rPr>
            </a:br>
            <a:endParaRPr lang="en-GB" dirty="0">
              <a:solidFill>
                <a:schemeClr val="accent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0030" y="1825625"/>
            <a:ext cx="11113770" cy="4351338"/>
          </a:xfrm>
        </p:spPr>
        <p:txBody>
          <a:bodyPr/>
          <a:lstStyle/>
          <a:p>
            <a:pPr marL="0" indent="0">
              <a:buNone/>
            </a:pPr>
            <a:endParaRPr lang="en-GB" dirty="0"/>
          </a:p>
        </p:txBody>
      </p:sp>
      <p:sp>
        <p:nvSpPr>
          <p:cNvPr id="4" name="Footer Placeholder 3"/>
          <p:cNvSpPr>
            <a:spLocks noGrp="1"/>
          </p:cNvSpPr>
          <p:nvPr>
            <p:ph type="ftr" sz="quarter" idx="11"/>
          </p:nvPr>
        </p:nvSpPr>
        <p:spPr/>
        <p:txBody>
          <a:bodyPr/>
          <a:lstStyle/>
          <a:p>
            <a:r>
              <a:rPr lang="en-GB" dirty="0">
                <a:solidFill>
                  <a:schemeClr val="accent6"/>
                </a:solidFill>
              </a:rPr>
              <a:t>FG2G FROM GENENRATION TO GENENRATION</a:t>
            </a:r>
          </a:p>
        </p:txBody>
      </p:sp>
      <p:sp>
        <p:nvSpPr>
          <p:cNvPr id="6" name="Oval Callout 5"/>
          <p:cNvSpPr/>
          <p:nvPr/>
        </p:nvSpPr>
        <p:spPr>
          <a:xfrm>
            <a:off x="2834640" y="1977390"/>
            <a:ext cx="6686550" cy="3794760"/>
          </a:xfrm>
          <a:prstGeom prst="wedgeEllipse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It’s been a positive experienced for us –we have had a wealth of people with a wide range of experience. </a:t>
            </a:r>
          </a:p>
          <a:p>
            <a:r>
              <a:rPr lang="en-GB" dirty="0"/>
              <a:t>It’s a positive link for us to the community –can link us with whole life experience of older people coming into school. Lots of staff have been impressed by it and found it useful. The volunteers have become part of our school community.</a:t>
            </a:r>
          </a:p>
        </p:txBody>
      </p:sp>
    </p:spTree>
    <p:extLst>
      <p:ext uri="{BB962C8B-B14F-4D97-AF65-F5344CB8AC3E}">
        <p14:creationId xmlns:p14="http://schemas.microsoft.com/office/powerpoint/2010/main" val="2806739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6"/>
                </a:solidFill>
                <a:latin typeface="Arial" panose="020B0604020202020204" pitchFamily="34" charset="0"/>
                <a:cs typeface="Arial" panose="020B0604020202020204" pitchFamily="34" charset="0"/>
              </a:rPr>
              <a:t>ENGLAND: A FUTURE VISION</a:t>
            </a:r>
            <a:r>
              <a:rPr lang="en-GB" dirty="0">
                <a:solidFill>
                  <a:schemeClr val="accent6"/>
                </a:solidFill>
                <a:latin typeface="Arial" panose="020B0604020202020204" pitchFamily="34" charset="0"/>
                <a:cs typeface="Arial" panose="020B0604020202020204" pitchFamily="34" charset="0"/>
              </a:rPr>
              <a:t> </a:t>
            </a: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7534" t="3561" r="16144" b="3291"/>
          <a:stretch/>
        </p:blipFill>
        <p:spPr>
          <a:xfrm>
            <a:off x="4030383" y="1369821"/>
            <a:ext cx="4380615" cy="4906288"/>
          </a:xfrm>
        </p:spPr>
      </p:pic>
      <p:sp>
        <p:nvSpPr>
          <p:cNvPr id="4" name="Footer Placeholder 3"/>
          <p:cNvSpPr>
            <a:spLocks noGrp="1"/>
          </p:cNvSpPr>
          <p:nvPr>
            <p:ph type="ftr" sz="quarter" idx="11"/>
          </p:nvPr>
        </p:nvSpPr>
        <p:spPr>
          <a:xfrm>
            <a:off x="3435928" y="6276109"/>
            <a:ext cx="5569527" cy="360219"/>
          </a:xfrm>
        </p:spPr>
        <p:txBody>
          <a:bodyPr/>
          <a:lstStyle/>
          <a:p>
            <a:r>
              <a:rPr lang="en-GB" sz="1400" dirty="0">
                <a:solidFill>
                  <a:schemeClr val="accent6"/>
                </a:solidFill>
                <a:latin typeface="Arial" panose="020B0604020202020204" pitchFamily="34" charset="0"/>
                <a:cs typeface="Arial" panose="020B0604020202020204" pitchFamily="34" charset="0"/>
              </a:rPr>
              <a:t>FG2G                      FROM GENERATION TO GENERATIO</a:t>
            </a:r>
            <a:r>
              <a:rPr lang="en-GB" dirty="0"/>
              <a:t>N</a:t>
            </a:r>
          </a:p>
        </p:txBody>
      </p:sp>
    </p:spTree>
    <p:extLst>
      <p:ext uri="{BB962C8B-B14F-4D97-AF65-F5344CB8AC3E}">
        <p14:creationId xmlns:p14="http://schemas.microsoft.com/office/powerpoint/2010/main" val="1235378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6"/>
                </a:solidFill>
                <a:latin typeface="Arial" panose="020B0604020202020204" pitchFamily="34" charset="0"/>
                <a:cs typeface="Arial" panose="020B0604020202020204" pitchFamily="34" charset="0"/>
              </a:rPr>
              <a:t>THE PROBLEMS</a:t>
            </a:r>
          </a:p>
        </p:txBody>
      </p:sp>
      <p:sp>
        <p:nvSpPr>
          <p:cNvPr id="5" name="Footer Placeholder 4"/>
          <p:cNvSpPr>
            <a:spLocks noGrp="1"/>
          </p:cNvSpPr>
          <p:nvPr>
            <p:ph type="ftr" sz="quarter" idx="11"/>
          </p:nvPr>
        </p:nvSpPr>
        <p:spPr/>
        <p:txBody>
          <a:bodyPr/>
          <a:lstStyle/>
          <a:p>
            <a:r>
              <a:rPr lang="en-GB" dirty="0">
                <a:solidFill>
                  <a:schemeClr val="accent6"/>
                </a:solidFill>
              </a:rPr>
              <a:t>FG2G                      FROM GENERATION TO GENERATION</a:t>
            </a:r>
          </a:p>
        </p:txBody>
      </p:sp>
      <p:pic>
        <p:nvPicPr>
          <p:cNvPr id="6" name="Picture 6" descr="Image result for children road sign uk">
            <a:extLst>
              <a:ext uri="{FF2B5EF4-FFF2-40B4-BE49-F238E27FC236}">
                <a16:creationId xmlns="" xmlns:a16="http://schemas.microsoft.com/office/drawing/2014/main" id="{2F821136-C9FA-4974-BEFB-1F744192C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55" r="37431"/>
          <a:stretch/>
        </p:blipFill>
        <p:spPr bwMode="auto">
          <a:xfrm>
            <a:off x="923261" y="1690688"/>
            <a:ext cx="4762054" cy="41662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gallery.nen.gov.uk/assets/0806/0000/0073/p1030400_mid.jpg">
            <a:extLst>
              <a:ext uri="{FF2B5EF4-FFF2-40B4-BE49-F238E27FC236}">
                <a16:creationId xmlns="" xmlns:a16="http://schemas.microsoft.com/office/drawing/2014/main" id="{70AC14DE-E0D3-45AC-A715-9EE5163757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181"/>
          <a:stretch/>
        </p:blipFill>
        <p:spPr bwMode="auto">
          <a:xfrm>
            <a:off x="6253245" y="1690688"/>
            <a:ext cx="5100555" cy="4166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652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AAD5D72-44FA-4CDF-B864-AF48D7200758}"/>
              </a:ext>
            </a:extLst>
          </p:cNvPr>
          <p:cNvSpPr>
            <a:spLocks noGrp="1"/>
          </p:cNvSpPr>
          <p:nvPr>
            <p:ph type="title"/>
          </p:nvPr>
        </p:nvSpPr>
        <p:spPr>
          <a:xfrm>
            <a:off x="3200399" y="365125"/>
            <a:ext cx="8665535" cy="2409973"/>
          </a:xfrm>
        </p:spPr>
        <p:txBody>
          <a:bodyPr>
            <a:normAutofit fontScale="90000"/>
          </a:bodyPr>
          <a:lstStyle/>
          <a:p>
            <a:pPr indent="-285750" algn="ctr"/>
            <a:r>
              <a:rPr lang="en-GB" dirty="0" smtClean="0">
                <a:solidFill>
                  <a:schemeClr val="accent6"/>
                </a:solidFill>
                <a:latin typeface="Arial" panose="020B0604020202020204" pitchFamily="34" charset="0"/>
                <a:cs typeface="Arial" panose="020B0604020202020204" pitchFamily="34" charset="0"/>
              </a:rPr>
              <a:t/>
            </a:r>
            <a:br>
              <a:rPr lang="en-GB" dirty="0" smtClean="0">
                <a:solidFill>
                  <a:schemeClr val="accent6"/>
                </a:solidFill>
                <a:latin typeface="Arial" panose="020B0604020202020204" pitchFamily="34" charset="0"/>
                <a:cs typeface="Arial" panose="020B0604020202020204" pitchFamily="34" charset="0"/>
              </a:rPr>
            </a:br>
            <a:r>
              <a:rPr lang="en-GB" dirty="0" smtClean="0">
                <a:solidFill>
                  <a:schemeClr val="accent6"/>
                </a:solidFill>
                <a:latin typeface="Arial" panose="020B0604020202020204" pitchFamily="34" charset="0"/>
                <a:cs typeface="Arial" panose="020B0604020202020204" pitchFamily="34" charset="0"/>
              </a:rPr>
              <a:t/>
            </a:r>
            <a:br>
              <a:rPr lang="en-GB" dirty="0" smtClean="0">
                <a:solidFill>
                  <a:schemeClr val="accent6"/>
                </a:solidFill>
                <a:latin typeface="Arial" panose="020B0604020202020204" pitchFamily="34" charset="0"/>
                <a:cs typeface="Arial" panose="020B0604020202020204" pitchFamily="34" charset="0"/>
              </a:rPr>
            </a:br>
            <a:r>
              <a:rPr lang="en-GB" b="1" dirty="0">
                <a:solidFill>
                  <a:schemeClr val="accent6"/>
                </a:solidFill>
                <a:latin typeface="Arial" panose="020B0604020202020204" pitchFamily="34" charset="0"/>
                <a:cs typeface="Arial" panose="020B0604020202020204" pitchFamily="34" charset="0"/>
              </a:rPr>
              <a:t>The model </a:t>
            </a:r>
            <a:r>
              <a:rPr lang="en-GB" b="1" dirty="0" smtClean="0">
                <a:solidFill>
                  <a:schemeClr val="accent6"/>
                </a:solidFill>
                <a:latin typeface="Arial" panose="020B0604020202020204" pitchFamily="34" charset="0"/>
                <a:cs typeface="Arial" panose="020B0604020202020204" pitchFamily="34" charset="0"/>
              </a:rPr>
              <a:t>&amp; </a:t>
            </a:r>
            <a:r>
              <a:rPr lang="en-GB" b="1" smtClean="0">
                <a:solidFill>
                  <a:schemeClr val="accent6"/>
                </a:solidFill>
                <a:latin typeface="Arial" panose="020B0604020202020204" pitchFamily="34" charset="0"/>
                <a:cs typeface="Arial" panose="020B0604020202020204" pitchFamily="34" charset="0"/>
              </a:rPr>
              <a:t>tools are </a:t>
            </a:r>
            <a:r>
              <a:rPr lang="en-GB" b="1" dirty="0">
                <a:solidFill>
                  <a:schemeClr val="accent6"/>
                </a:solidFill>
                <a:latin typeface="Arial" panose="020B0604020202020204" pitchFamily="34" charset="0"/>
                <a:cs typeface="Arial" panose="020B0604020202020204" pitchFamily="34" charset="0"/>
              </a:rPr>
              <a:t>FREE </a:t>
            </a:r>
            <a:r>
              <a:rPr lang="en-GB" b="1">
                <a:solidFill>
                  <a:schemeClr val="accent6"/>
                </a:solidFill>
                <a:latin typeface="Arial" panose="020B0604020202020204" pitchFamily="34" charset="0"/>
                <a:cs typeface="Arial" panose="020B0604020202020204" pitchFamily="34" charset="0"/>
              </a:rPr>
              <a:t>to </a:t>
            </a:r>
            <a:r>
              <a:rPr lang="en-GB" b="1" smtClean="0">
                <a:solidFill>
                  <a:schemeClr val="accent6"/>
                </a:solidFill>
                <a:latin typeface="Arial" panose="020B0604020202020204" pitchFamily="34" charset="0"/>
                <a:cs typeface="Arial" panose="020B0604020202020204" pitchFamily="34" charset="0"/>
              </a:rPr>
              <a:t>use</a:t>
            </a:r>
            <a:br>
              <a:rPr lang="en-GB" b="1" smtClean="0">
                <a:solidFill>
                  <a:schemeClr val="accent6"/>
                </a:solidFill>
                <a:latin typeface="Arial" panose="020B0604020202020204" pitchFamily="34" charset="0"/>
                <a:cs typeface="Arial" panose="020B0604020202020204" pitchFamily="34" charset="0"/>
              </a:rPr>
            </a:br>
            <a:r>
              <a:rPr lang="en-GB" smtClean="0">
                <a:solidFill>
                  <a:schemeClr val="accent6"/>
                </a:solidFill>
                <a:latin typeface="Arial" panose="020B0604020202020204" pitchFamily="34" charset="0"/>
                <a:cs typeface="Arial" panose="020B0604020202020204" pitchFamily="34" charset="0"/>
              </a:rPr>
              <a:t> </a:t>
            </a:r>
            <a:r>
              <a:rPr lang="en-GB" dirty="0">
                <a:solidFill>
                  <a:schemeClr val="accent6"/>
                </a:solidFill>
                <a:latin typeface="Arial" panose="020B0604020202020204" pitchFamily="34" charset="0"/>
                <a:cs typeface="Arial" panose="020B0604020202020204" pitchFamily="34" charset="0"/>
              </a:rPr>
              <a:t/>
            </a:r>
            <a:br>
              <a:rPr lang="en-GB" dirty="0">
                <a:solidFill>
                  <a:schemeClr val="accent6"/>
                </a:solidFill>
                <a:latin typeface="Arial" panose="020B0604020202020204" pitchFamily="34" charset="0"/>
                <a:cs typeface="Arial" panose="020B0604020202020204" pitchFamily="34" charset="0"/>
              </a:rPr>
            </a:br>
            <a:r>
              <a:rPr lang="en-GB" dirty="0">
                <a:solidFill>
                  <a:schemeClr val="accent6"/>
                </a:solidFill>
                <a:latin typeface="Arial" panose="020B0604020202020204" pitchFamily="34" charset="0"/>
                <a:cs typeface="Arial" panose="020B0604020202020204" pitchFamily="34" charset="0"/>
              </a:rPr>
              <a:t>September 2019</a:t>
            </a:r>
            <a:br>
              <a:rPr lang="en-GB" dirty="0">
                <a:solidFill>
                  <a:schemeClr val="accent6"/>
                </a:solidFill>
                <a:latin typeface="Arial" panose="020B0604020202020204" pitchFamily="34" charset="0"/>
                <a:cs typeface="Arial" panose="020B0604020202020204" pitchFamily="34" charset="0"/>
              </a:rPr>
            </a:br>
            <a:r>
              <a:rPr lang="en-GB" b="1" dirty="0">
                <a:solidFill>
                  <a:schemeClr val="accent6"/>
                </a:solidFill>
                <a:latin typeface="Arial" panose="020B0604020202020204" pitchFamily="34" charset="0"/>
                <a:cs typeface="Arial" panose="020B0604020202020204" pitchFamily="34" charset="0"/>
              </a:rPr>
              <a:t/>
            </a:r>
            <a:br>
              <a:rPr lang="en-GB" b="1" dirty="0">
                <a:solidFill>
                  <a:schemeClr val="accent6"/>
                </a:solidFill>
                <a:latin typeface="Arial" panose="020B0604020202020204" pitchFamily="34" charset="0"/>
                <a:cs typeface="Arial" panose="020B0604020202020204" pitchFamily="34" charset="0"/>
              </a:rPr>
            </a:br>
            <a:endParaRPr lang="en-GB" dirty="0"/>
          </a:p>
        </p:txBody>
      </p:sp>
      <p:sp>
        <p:nvSpPr>
          <p:cNvPr id="2" name="Footer Placeholder 1"/>
          <p:cNvSpPr>
            <a:spLocks noGrp="1"/>
          </p:cNvSpPr>
          <p:nvPr>
            <p:ph type="ftr" sz="quarter" idx="11"/>
          </p:nvPr>
        </p:nvSpPr>
        <p:spPr/>
        <p:txBody>
          <a:bodyPr/>
          <a:lstStyle/>
          <a:p>
            <a:r>
              <a:rPr lang="en-GB" dirty="0">
                <a:solidFill>
                  <a:schemeClr val="accent6"/>
                </a:solidFill>
              </a:rPr>
              <a:t>FG2G                      FROM GENERATION TO GENERATION</a:t>
            </a:r>
          </a:p>
        </p:txBody>
      </p:sp>
      <p:sp>
        <p:nvSpPr>
          <p:cNvPr id="3" name="Oval Callout 2"/>
          <p:cNvSpPr/>
          <p:nvPr/>
        </p:nvSpPr>
        <p:spPr>
          <a:xfrm>
            <a:off x="471054" y="501651"/>
            <a:ext cx="2576946" cy="1416212"/>
          </a:xfrm>
          <a:prstGeom prst="wedgeEllipseCallou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Arial" panose="020B0604020202020204" pitchFamily="34" charset="0"/>
                <a:cs typeface="Arial" panose="020B0604020202020204" pitchFamily="34" charset="0"/>
              </a:rPr>
              <a:t>JOIN </a:t>
            </a:r>
            <a:r>
              <a:rPr lang="en-GB" sz="2400" dirty="0" smtClean="0">
                <a:solidFill>
                  <a:schemeClr val="bg1"/>
                </a:solidFill>
                <a:latin typeface="Arial" panose="020B0604020202020204" pitchFamily="34" charset="0"/>
                <a:cs typeface="Arial" panose="020B0604020202020204" pitchFamily="34" charset="0"/>
              </a:rPr>
              <a:t>IN </a:t>
            </a:r>
            <a:r>
              <a:rPr lang="en-GB" sz="2400" dirty="0">
                <a:solidFill>
                  <a:schemeClr val="bg1"/>
                </a:solidFill>
                <a:latin typeface="Arial" panose="020B0604020202020204" pitchFamily="34" charset="0"/>
                <a:cs typeface="Arial" panose="020B0604020202020204" pitchFamily="34" charset="0"/>
              </a:rPr>
              <a:t>&amp; </a:t>
            </a:r>
            <a:r>
              <a:rPr lang="en-GB" sz="2400" dirty="0" smtClean="0">
                <a:solidFill>
                  <a:schemeClr val="bg1"/>
                </a:solidFill>
                <a:latin typeface="Arial" panose="020B0604020202020204" pitchFamily="34" charset="0"/>
                <a:cs typeface="Arial" panose="020B0604020202020204" pitchFamily="34" charset="0"/>
              </a:rPr>
              <a:t> USE IT</a:t>
            </a:r>
            <a:endParaRPr lang="en-GB" sz="2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71054" y="2443025"/>
            <a:ext cx="11394880" cy="2923877"/>
          </a:xfrm>
          <a:prstGeom prst="rect">
            <a:avLst/>
          </a:prstGeom>
        </p:spPr>
        <p:txBody>
          <a:bodyPr wrap="square">
            <a:spAutoFit/>
          </a:bodyPr>
          <a:lstStyle/>
          <a:p>
            <a:r>
              <a:rPr lang="en-GB" sz="3200"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GB" sz="3200" dirty="0">
                <a:solidFill>
                  <a:schemeClr val="accent6"/>
                </a:solidFill>
                <a:latin typeface="Arial" panose="020B0604020202020204" pitchFamily="34" charset="0"/>
                <a:cs typeface="Arial" panose="020B0604020202020204" pitchFamily="34" charset="0"/>
              </a:rPr>
              <a:t>Headteachers willing to do baseline testing and repeat measures in literacy and maths in primary schools</a:t>
            </a:r>
          </a:p>
          <a:p>
            <a:endParaRPr lang="en-GB" sz="3200"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3200" dirty="0">
                <a:solidFill>
                  <a:schemeClr val="accent6"/>
                </a:solidFill>
                <a:latin typeface="Arial" panose="020B0604020202020204" pitchFamily="34" charset="0"/>
                <a:cs typeface="Arial" panose="020B0604020202020204" pitchFamily="34" charset="0"/>
              </a:rPr>
              <a:t>Use national well-being measures </a:t>
            </a:r>
          </a:p>
          <a:p>
            <a:pPr marL="342900" indent="-342900">
              <a:buFont typeface="Arial" panose="020B0604020202020204" pitchFamily="34" charset="0"/>
              <a:buChar char="•"/>
            </a:pPr>
            <a:endParaRPr lang="en-GB" sz="2400"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7942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AAD5D72-44FA-4CDF-B864-AF48D7200758}"/>
              </a:ext>
            </a:extLst>
          </p:cNvPr>
          <p:cNvSpPr>
            <a:spLocks noGrp="1"/>
          </p:cNvSpPr>
          <p:nvPr>
            <p:ph type="title"/>
          </p:nvPr>
        </p:nvSpPr>
        <p:spPr>
          <a:xfrm>
            <a:off x="3200399" y="365125"/>
            <a:ext cx="8520547" cy="2409973"/>
          </a:xfrm>
        </p:spPr>
        <p:txBody>
          <a:bodyPr>
            <a:normAutofit fontScale="90000"/>
          </a:bodyPr>
          <a:lstStyle/>
          <a:p>
            <a:pPr indent="-285750"/>
            <a:r>
              <a:rPr lang="en-GB" sz="4900" b="1" dirty="0" smtClean="0">
                <a:solidFill>
                  <a:schemeClr val="accent6"/>
                </a:solidFill>
                <a:latin typeface="Arial" panose="020B0604020202020204" pitchFamily="34" charset="0"/>
                <a:cs typeface="Arial" panose="020B0604020202020204" pitchFamily="34" charset="0"/>
              </a:rPr>
              <a:t>Help build </a:t>
            </a:r>
            <a:r>
              <a:rPr lang="en-GB" sz="4900" b="1" dirty="0">
                <a:solidFill>
                  <a:schemeClr val="accent6"/>
                </a:solidFill>
                <a:latin typeface="Arial" panose="020B0604020202020204" pitchFamily="34" charset="0"/>
                <a:cs typeface="Arial" panose="020B0604020202020204" pitchFamily="34" charset="0"/>
              </a:rPr>
              <a:t>the evidence</a:t>
            </a:r>
            <a:br>
              <a:rPr lang="en-GB" sz="4900" b="1" dirty="0">
                <a:solidFill>
                  <a:schemeClr val="accent6"/>
                </a:solidFill>
                <a:latin typeface="Arial" panose="020B0604020202020204" pitchFamily="34" charset="0"/>
                <a:cs typeface="Arial" panose="020B0604020202020204" pitchFamily="34" charset="0"/>
              </a:rPr>
            </a:br>
            <a:r>
              <a:rPr lang="en-GB" sz="4900" b="1" dirty="0">
                <a:solidFill>
                  <a:schemeClr val="accent6"/>
                </a:solidFill>
                <a:latin typeface="Arial" panose="020B0604020202020204" pitchFamily="34" charset="0"/>
                <a:cs typeface="Arial" panose="020B0604020202020204" pitchFamily="34" charset="0"/>
              </a:rPr>
              <a:t> </a:t>
            </a:r>
            <a:br>
              <a:rPr lang="en-GB" sz="4900" b="1" dirty="0">
                <a:solidFill>
                  <a:schemeClr val="accent6"/>
                </a:solidFill>
                <a:latin typeface="Arial" panose="020B0604020202020204" pitchFamily="34" charset="0"/>
                <a:cs typeface="Arial" panose="020B0604020202020204" pitchFamily="34" charset="0"/>
              </a:rPr>
            </a:br>
            <a:r>
              <a:rPr lang="en-GB" sz="4900" b="1" dirty="0">
                <a:solidFill>
                  <a:schemeClr val="accent6"/>
                </a:solidFill>
                <a:latin typeface="Arial" panose="020B0604020202020204" pitchFamily="34" charset="0"/>
                <a:cs typeface="Arial" panose="020B0604020202020204" pitchFamily="34" charset="0"/>
              </a:rPr>
              <a:t>Help </a:t>
            </a:r>
            <a:r>
              <a:rPr lang="en-GB" sz="4900" b="1" dirty="0" smtClean="0">
                <a:solidFill>
                  <a:schemeClr val="accent6"/>
                </a:solidFill>
                <a:latin typeface="Arial" panose="020B0604020202020204" pitchFamily="34" charset="0"/>
                <a:cs typeface="Arial" panose="020B0604020202020204" pitchFamily="34" charset="0"/>
              </a:rPr>
              <a:t>mainstream </a:t>
            </a:r>
            <a:r>
              <a:rPr lang="en-GB" sz="4900" b="1" dirty="0">
                <a:solidFill>
                  <a:schemeClr val="accent6"/>
                </a:solidFill>
                <a:latin typeface="Arial" panose="020B0604020202020204" pitchFamily="34" charset="0"/>
                <a:cs typeface="Arial" panose="020B0604020202020204" pitchFamily="34" charset="0"/>
              </a:rPr>
              <a:t>the model</a:t>
            </a:r>
            <a:r>
              <a:rPr lang="en-GB" b="1" dirty="0">
                <a:solidFill>
                  <a:schemeClr val="accent6"/>
                </a:solidFill>
                <a:latin typeface="Arial" panose="020B0604020202020204" pitchFamily="34" charset="0"/>
                <a:cs typeface="Arial" panose="020B0604020202020204" pitchFamily="34" charset="0"/>
              </a:rPr>
              <a:t/>
            </a:r>
            <a:br>
              <a:rPr lang="en-GB" b="1" dirty="0">
                <a:solidFill>
                  <a:schemeClr val="accent6"/>
                </a:solidFill>
                <a:latin typeface="Arial" panose="020B0604020202020204" pitchFamily="34" charset="0"/>
                <a:cs typeface="Arial" panose="020B0604020202020204" pitchFamily="34" charset="0"/>
              </a:rPr>
            </a:br>
            <a:endParaRPr lang="en-GB" dirty="0"/>
          </a:p>
        </p:txBody>
      </p:sp>
      <p:sp>
        <p:nvSpPr>
          <p:cNvPr id="2" name="Footer Placeholder 1"/>
          <p:cNvSpPr>
            <a:spLocks noGrp="1"/>
          </p:cNvSpPr>
          <p:nvPr>
            <p:ph type="ftr" sz="quarter" idx="11"/>
          </p:nvPr>
        </p:nvSpPr>
        <p:spPr/>
        <p:txBody>
          <a:bodyPr/>
          <a:lstStyle/>
          <a:p>
            <a:r>
              <a:rPr lang="en-GB" dirty="0">
                <a:solidFill>
                  <a:schemeClr val="accent6"/>
                </a:solidFill>
              </a:rPr>
              <a:t>FG2G                      FROM GENERATION TO GENERATION</a:t>
            </a:r>
          </a:p>
        </p:txBody>
      </p:sp>
      <p:sp>
        <p:nvSpPr>
          <p:cNvPr id="3" name="Oval Callout 2"/>
          <p:cNvSpPr/>
          <p:nvPr/>
        </p:nvSpPr>
        <p:spPr>
          <a:xfrm>
            <a:off x="471054" y="501651"/>
            <a:ext cx="2576946" cy="1416212"/>
          </a:xfrm>
          <a:prstGeom prst="wedgeEllipseCallou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Arial" panose="020B0604020202020204" pitchFamily="34" charset="0"/>
                <a:cs typeface="Arial" panose="020B0604020202020204" pitchFamily="34" charset="0"/>
              </a:rPr>
              <a:t>WHERE YOU COME IN</a:t>
            </a:r>
          </a:p>
        </p:txBody>
      </p:sp>
      <p:sp>
        <p:nvSpPr>
          <p:cNvPr id="4" name="Rectangle 3"/>
          <p:cNvSpPr/>
          <p:nvPr/>
        </p:nvSpPr>
        <p:spPr>
          <a:xfrm>
            <a:off x="471054" y="2443025"/>
            <a:ext cx="11249892" cy="2708434"/>
          </a:xfrm>
          <a:prstGeom prst="rect">
            <a:avLst/>
          </a:prstGeom>
        </p:spPr>
        <p:txBody>
          <a:bodyPr wrap="square">
            <a:spAutoFit/>
          </a:bodyPr>
          <a:lstStyle/>
          <a:p>
            <a:r>
              <a:rPr lang="en-GB" sz="3200"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sz="2400" b="1" dirty="0">
                <a:solidFill>
                  <a:schemeClr val="accent6"/>
                </a:solidFill>
                <a:latin typeface="Arial" panose="020B0604020202020204" pitchFamily="34" charset="0"/>
                <a:cs typeface="Arial" panose="020B0604020202020204" pitchFamily="34" charset="0"/>
              </a:rPr>
              <a:t>EVIDENCE</a:t>
            </a:r>
          </a:p>
          <a:p>
            <a:pPr algn="just"/>
            <a:r>
              <a:rPr lang="en-GB" sz="2400" dirty="0">
                <a:solidFill>
                  <a:schemeClr val="accent6"/>
                </a:solidFill>
                <a:latin typeface="Arial" panose="020B0604020202020204" pitchFamily="34" charset="0"/>
                <a:cs typeface="Arial" panose="020B0604020202020204" pitchFamily="34" charset="0"/>
              </a:rPr>
              <a:t>“As we do more research we must not be afraid to investigate such nebulous concepts as love, friendship and play. They are the glue that keep us together, enable us to overcome adverse childhood experiences and be better...members of better communities.”  </a:t>
            </a:r>
            <a:r>
              <a:rPr lang="en-GB" dirty="0">
                <a:solidFill>
                  <a:schemeClr val="accent6"/>
                </a:solidFill>
                <a:latin typeface="Arial" panose="020B0604020202020204" pitchFamily="34" charset="0"/>
                <a:cs typeface="Arial" panose="020B0604020202020204" pitchFamily="34" charset="0"/>
              </a:rPr>
              <a:t>Professor John Middleton President UK Faculty of Public Health, Autumn 2017</a:t>
            </a:r>
          </a:p>
          <a:p>
            <a:pPr marL="342900" indent="-342900">
              <a:buFont typeface="Arial" panose="020B0604020202020204" pitchFamily="34" charset="0"/>
              <a:buChar char="•"/>
            </a:pPr>
            <a:endParaRPr lang="en-GB" sz="2400"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 xmlns:a16="http://schemas.microsoft.com/office/drawing/2014/main" id="{5ED24CDE-CD12-4297-AD3D-596A04E70FE5}"/>
              </a:ext>
            </a:extLst>
          </p:cNvPr>
          <p:cNvSpPr txBox="1">
            <a:spLocks/>
          </p:cNvSpPr>
          <p:nvPr/>
        </p:nvSpPr>
        <p:spPr>
          <a:xfrm>
            <a:off x="3340395" y="4874460"/>
            <a:ext cx="7685568" cy="1150994"/>
          </a:xfrm>
          <a:prstGeom prst="rect">
            <a:avLst/>
          </a:prstGeom>
        </p:spPr>
        <p:txBody>
          <a:bodyPr numCol="2"/>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chemeClr val="accent6"/>
                </a:solidFill>
                <a:latin typeface="Arial" panose="020B0604020202020204" pitchFamily="34" charset="0"/>
                <a:cs typeface="Arial" panose="020B0604020202020204" pitchFamily="34" charset="0"/>
              </a:rPr>
              <a:t>Change Agent </a:t>
            </a:r>
          </a:p>
          <a:p>
            <a:r>
              <a:rPr lang="en-GB" sz="2000" b="1" dirty="0">
                <a:solidFill>
                  <a:schemeClr val="accent6"/>
                </a:solidFill>
                <a:latin typeface="Arial" panose="020B0604020202020204" pitchFamily="34" charset="0"/>
                <a:cs typeface="Arial" panose="020B0604020202020204" pitchFamily="34" charset="0"/>
              </a:rPr>
              <a:t>System Wide </a:t>
            </a:r>
          </a:p>
          <a:p>
            <a:r>
              <a:rPr lang="en-GB" sz="2000" b="1" dirty="0">
                <a:solidFill>
                  <a:schemeClr val="accent6"/>
                </a:solidFill>
                <a:latin typeface="Arial" panose="020B0604020202020204" pitchFamily="34" charset="0"/>
                <a:cs typeface="Arial" panose="020B0604020202020204" pitchFamily="34" charset="0"/>
              </a:rPr>
              <a:t>Evaluate</a:t>
            </a:r>
          </a:p>
          <a:p>
            <a:endParaRPr lang="en-GB" sz="2000" b="1" dirty="0">
              <a:solidFill>
                <a:schemeClr val="accent6"/>
              </a:solidFill>
              <a:latin typeface="Arial" panose="020B0604020202020204" pitchFamily="34" charset="0"/>
              <a:cs typeface="Arial" panose="020B0604020202020204" pitchFamily="34" charset="0"/>
            </a:endParaRPr>
          </a:p>
          <a:p>
            <a:pPr marL="0" indent="0">
              <a:buNone/>
            </a:pPr>
            <a:r>
              <a:rPr lang="en-GB" sz="2000" b="1" dirty="0">
                <a:solidFill>
                  <a:schemeClr val="accent6"/>
                </a:solidFill>
                <a:latin typeface="Arial" panose="020B0604020202020204" pitchFamily="34" charset="0"/>
                <a:cs typeface="Arial" panose="020B0604020202020204" pitchFamily="34" charset="0"/>
              </a:rPr>
              <a:t> </a:t>
            </a:r>
          </a:p>
          <a:p>
            <a:r>
              <a:rPr lang="en-GB" sz="2000" b="1" dirty="0">
                <a:solidFill>
                  <a:schemeClr val="accent6"/>
                </a:solidFill>
                <a:latin typeface="Arial" panose="020B0604020202020204" pitchFamily="34" charset="0"/>
                <a:cs typeface="Arial" panose="020B0604020202020204" pitchFamily="34" charset="0"/>
              </a:rPr>
              <a:t>Data </a:t>
            </a:r>
          </a:p>
          <a:p>
            <a:r>
              <a:rPr lang="en-GB" sz="2000" b="1" dirty="0">
                <a:solidFill>
                  <a:schemeClr val="accent6"/>
                </a:solidFill>
                <a:latin typeface="Arial" panose="020B0604020202020204" pitchFamily="34" charset="0"/>
                <a:cs typeface="Arial" panose="020B0604020202020204" pitchFamily="34" charset="0"/>
              </a:rPr>
              <a:t>Data </a:t>
            </a:r>
          </a:p>
          <a:p>
            <a:r>
              <a:rPr lang="en-GB" sz="2000" b="1" dirty="0">
                <a:solidFill>
                  <a:schemeClr val="accent6"/>
                </a:solidFill>
                <a:latin typeface="Arial" panose="020B0604020202020204" pitchFamily="34" charset="0"/>
                <a:cs typeface="Arial" panose="020B0604020202020204" pitchFamily="34" charset="0"/>
              </a:rPr>
              <a:t>Data</a:t>
            </a:r>
          </a:p>
          <a:p>
            <a:pPr marL="0" indent="0">
              <a:buNone/>
            </a:pPr>
            <a:endParaRPr lang="en-GB" sz="2000" dirty="0">
              <a:solidFill>
                <a:schemeClr val="accent6"/>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822267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5AA7C2C-DB1D-4961-A5C9-F6DEB5E4A8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5702" y="4381046"/>
            <a:ext cx="2340429" cy="2340429"/>
          </a:xfrm>
          <a:prstGeom prst="rect">
            <a:avLst/>
          </a:prstGeom>
          <a:effectLst>
            <a:outerShdw blurRad="50800" dist="50800" dir="5400000" algn="ctr" rotWithShape="0">
              <a:schemeClr val="bg1"/>
            </a:outerShdw>
          </a:effectLst>
        </p:spPr>
      </p:pic>
      <p:sp>
        <p:nvSpPr>
          <p:cNvPr id="2" name="Title 1"/>
          <p:cNvSpPr>
            <a:spLocks noGrp="1"/>
          </p:cNvSpPr>
          <p:nvPr>
            <p:ph type="title"/>
          </p:nvPr>
        </p:nvSpPr>
        <p:spPr>
          <a:xfrm>
            <a:off x="838200" y="681037"/>
            <a:ext cx="10515600" cy="1565997"/>
          </a:xfrm>
        </p:spPr>
        <p:txBody>
          <a:bodyPr>
            <a:normAutofit fontScale="90000"/>
          </a:bodyPr>
          <a:lstStyle/>
          <a:p>
            <a:pPr algn="ctr"/>
            <a:r>
              <a:rPr lang="en-GB" b="1" dirty="0">
                <a:solidFill>
                  <a:schemeClr val="accent6"/>
                </a:solidFill>
                <a:latin typeface="Arial" panose="020B0604020202020204" pitchFamily="34" charset="0"/>
                <a:cs typeface="Arial" panose="020B0604020202020204" pitchFamily="34" charset="0"/>
              </a:rPr>
              <a:t>Contact us for more information, to</a:t>
            </a:r>
            <a:br>
              <a:rPr lang="en-GB" b="1" dirty="0">
                <a:solidFill>
                  <a:schemeClr val="accent6"/>
                </a:solidFill>
                <a:latin typeface="Arial" panose="020B0604020202020204" pitchFamily="34" charset="0"/>
                <a:cs typeface="Arial" panose="020B0604020202020204" pitchFamily="34" charset="0"/>
              </a:rPr>
            </a:br>
            <a:r>
              <a:rPr lang="en-GB" b="1" dirty="0">
                <a:solidFill>
                  <a:schemeClr val="accent6"/>
                </a:solidFill>
                <a:latin typeface="Arial" panose="020B0604020202020204" pitchFamily="34" charset="0"/>
                <a:cs typeface="Arial" panose="020B0604020202020204" pitchFamily="34" charset="0"/>
              </a:rPr>
              <a:t>help us mainstream the model and fill in the evidence gaps  </a:t>
            </a:r>
          </a:p>
        </p:txBody>
      </p:sp>
      <p:sp>
        <p:nvSpPr>
          <p:cNvPr id="3" name="Content Placeholder 2"/>
          <p:cNvSpPr>
            <a:spLocks noGrp="1"/>
          </p:cNvSpPr>
          <p:nvPr>
            <p:ph idx="1"/>
          </p:nvPr>
        </p:nvSpPr>
        <p:spPr>
          <a:xfrm>
            <a:off x="629194" y="2103798"/>
            <a:ext cx="10515600" cy="4351338"/>
          </a:xfrm>
        </p:spPr>
        <p:txBody>
          <a:bodyPr/>
          <a:lstStyle/>
          <a:p>
            <a:endParaRPr lang="en-GB" dirty="0"/>
          </a:p>
          <a:p>
            <a:pPr marL="0" indent="0">
              <a:buNone/>
            </a:pPr>
            <a:endParaRPr lang="en-GB" dirty="0">
              <a:solidFill>
                <a:schemeClr val="accent6"/>
              </a:solidFill>
              <a:latin typeface="Arial" panose="020B0604020202020204" pitchFamily="34" charset="0"/>
              <a:cs typeface="Arial" panose="020B0604020202020204" pitchFamily="34" charset="0"/>
            </a:endParaRPr>
          </a:p>
          <a:p>
            <a:pPr marL="0" indent="0" algn="ctr">
              <a:buNone/>
            </a:pPr>
            <a:r>
              <a:rPr lang="en-GB" dirty="0">
                <a:solidFill>
                  <a:schemeClr val="accent6"/>
                </a:solidFill>
                <a:latin typeface="Arial" panose="020B0604020202020204" pitchFamily="34" charset="0"/>
                <a:cs typeface="Arial" panose="020B0604020202020204" pitchFamily="34" charset="0"/>
              </a:rPr>
              <a:t>    </a:t>
            </a:r>
            <a:r>
              <a:rPr lang="en-GB" sz="3200" dirty="0">
                <a:solidFill>
                  <a:schemeClr val="accent6"/>
                </a:solidFill>
                <a:latin typeface="Arial" panose="020B0604020202020204" pitchFamily="34" charset="0"/>
                <a:cs typeface="Arial" panose="020B0604020202020204" pitchFamily="34" charset="0"/>
              </a:rPr>
              <a:t>E: enquiries@fromgeneration2generation.org.uk</a:t>
            </a:r>
          </a:p>
          <a:p>
            <a:pPr marL="0" indent="0" algn="ctr">
              <a:buNone/>
            </a:pPr>
            <a:endParaRPr lang="en-GB" sz="3200" dirty="0">
              <a:solidFill>
                <a:schemeClr val="accent6"/>
              </a:solidFill>
              <a:latin typeface="Arial" panose="020B0604020202020204" pitchFamily="34" charset="0"/>
              <a:cs typeface="Arial" panose="020B0604020202020204" pitchFamily="34" charset="0"/>
            </a:endParaRPr>
          </a:p>
          <a:p>
            <a:pPr marL="0" indent="0" algn="ctr">
              <a:buNone/>
            </a:pPr>
            <a:r>
              <a:rPr lang="en-GB" sz="3200" dirty="0">
                <a:solidFill>
                  <a:schemeClr val="accent6"/>
                </a:solidFill>
                <a:latin typeface="Arial" panose="020B0604020202020204" pitchFamily="34" charset="0"/>
                <a:cs typeface="Arial" panose="020B0604020202020204" pitchFamily="34" charset="0"/>
              </a:rPr>
              <a:t>T:  +44(0) 7900051215</a:t>
            </a:r>
          </a:p>
          <a:p>
            <a:pPr marL="0" indent="0" algn="ctr">
              <a:buNone/>
            </a:pPr>
            <a:endParaRPr lang="en-GB" sz="3200" dirty="0">
              <a:solidFill>
                <a:schemeClr val="accent6"/>
              </a:solidFill>
              <a:latin typeface="Arial" panose="020B0604020202020204" pitchFamily="34" charset="0"/>
              <a:cs typeface="Arial" panose="020B0604020202020204" pitchFamily="34" charset="0"/>
            </a:endParaRPr>
          </a:p>
          <a:p>
            <a:pPr marL="0" indent="0" algn="ctr">
              <a:buNone/>
            </a:pPr>
            <a:r>
              <a:rPr lang="en-GB" sz="3200" dirty="0">
                <a:solidFill>
                  <a:schemeClr val="accent6"/>
                </a:solidFill>
                <a:latin typeface="Arial" panose="020B0604020202020204" pitchFamily="34" charset="0"/>
                <a:cs typeface="Arial" panose="020B0604020202020204" pitchFamily="34" charset="0"/>
              </a:rPr>
              <a:t>www.fromgeneration2generation.org.uk</a:t>
            </a:r>
          </a:p>
          <a:p>
            <a:pPr marL="0" indent="0" algn="ctr">
              <a:buNone/>
            </a:pPr>
            <a:endParaRPr lang="en-GB" dirty="0">
              <a:solidFill>
                <a:schemeClr val="accent6"/>
              </a:solidFill>
              <a:latin typeface="Arial" panose="020B0604020202020204" pitchFamily="34" charset="0"/>
              <a:cs typeface="Arial" panose="020B0604020202020204" pitchFamily="34" charset="0"/>
            </a:endParaRPr>
          </a:p>
          <a:p>
            <a:pPr marL="0" indent="0" algn="ctr">
              <a:buNone/>
            </a:pPr>
            <a:endParaRPr lang="en-GB" dirty="0">
              <a:solidFill>
                <a:schemeClr val="accent6"/>
              </a:solidFill>
              <a:latin typeface="Arial" panose="020B0604020202020204" pitchFamily="34" charset="0"/>
              <a:cs typeface="Arial" panose="020B0604020202020204" pitchFamily="34" charset="0"/>
            </a:endParaRPr>
          </a:p>
          <a:p>
            <a:pPr marL="0" indent="0" algn="ctr">
              <a:buNone/>
            </a:pPr>
            <a:endParaRPr lang="en-GB" dirty="0">
              <a:solidFill>
                <a:schemeClr val="accent6"/>
              </a:solidFill>
              <a:latin typeface="Arial" panose="020B0604020202020204" pitchFamily="34" charset="0"/>
              <a:cs typeface="Arial" panose="020B0604020202020204" pitchFamily="34" charset="0"/>
            </a:endParaRPr>
          </a:p>
          <a:p>
            <a:endParaRPr lang="en-GB" dirty="0"/>
          </a:p>
        </p:txBody>
      </p:sp>
      <p:sp>
        <p:nvSpPr>
          <p:cNvPr id="4" name="Footer Placeholder 3"/>
          <p:cNvSpPr>
            <a:spLocks noGrp="1"/>
          </p:cNvSpPr>
          <p:nvPr>
            <p:ph type="ftr" sz="quarter" idx="11"/>
          </p:nvPr>
        </p:nvSpPr>
        <p:spPr>
          <a:xfrm>
            <a:off x="3144982" y="6311900"/>
            <a:ext cx="5008418" cy="409575"/>
          </a:xfrm>
        </p:spPr>
        <p:txBody>
          <a:bodyPr/>
          <a:lstStyle/>
          <a:p>
            <a:r>
              <a:rPr lang="en-GB" sz="1400" dirty="0">
                <a:solidFill>
                  <a:schemeClr val="accent6"/>
                </a:solidFill>
                <a:latin typeface="Arial" panose="020B0604020202020204" pitchFamily="34" charset="0"/>
                <a:cs typeface="Arial" panose="020B0604020202020204" pitchFamily="34" charset="0"/>
              </a:rPr>
              <a:t>FG2G                      FROM GENERATION TO GENERATION</a:t>
            </a:r>
          </a:p>
        </p:txBody>
      </p:sp>
    </p:spTree>
    <p:extLst>
      <p:ext uri="{BB962C8B-B14F-4D97-AF65-F5344CB8AC3E}">
        <p14:creationId xmlns:p14="http://schemas.microsoft.com/office/powerpoint/2010/main" val="86620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6"/>
                </a:solidFill>
                <a:latin typeface="Arial" panose="020B0604020202020204" pitchFamily="34" charset="0"/>
                <a:cs typeface="Arial" panose="020B0604020202020204" pitchFamily="34" charset="0"/>
              </a:rPr>
              <a:t>Thank you</a:t>
            </a:r>
            <a:r>
              <a:rPr lang="en-GB" dirty="0">
                <a:solidFill>
                  <a:schemeClr val="accent6"/>
                </a:solidFill>
              </a:rPr>
              <a:t> </a:t>
            </a:r>
          </a:p>
        </p:txBody>
      </p:sp>
      <p:sp>
        <p:nvSpPr>
          <p:cNvPr id="3" name="Content Placeholder 2"/>
          <p:cNvSpPr>
            <a:spLocks noGrp="1"/>
          </p:cNvSpPr>
          <p:nvPr>
            <p:ph idx="1"/>
          </p:nvPr>
        </p:nvSpPr>
        <p:spPr/>
        <p:txBody>
          <a:bodyPr>
            <a:normAutofit fontScale="85000" lnSpcReduction="20000"/>
          </a:bodyPr>
          <a:lstStyle/>
          <a:p>
            <a:pPr marL="0" indent="0" algn="ctr">
              <a:buNone/>
            </a:pPr>
            <a:endParaRPr lang="en-GB" dirty="0">
              <a:solidFill>
                <a:schemeClr val="accent6"/>
              </a:solidFill>
              <a:latin typeface="Arial" panose="020B0604020202020204" pitchFamily="34" charset="0"/>
              <a:cs typeface="Arial" panose="020B0604020202020204" pitchFamily="34" charset="0"/>
            </a:endParaRPr>
          </a:p>
          <a:p>
            <a:pPr marL="0" indent="0" algn="ctr">
              <a:buNone/>
            </a:pPr>
            <a:r>
              <a:rPr lang="en-GB" dirty="0">
                <a:solidFill>
                  <a:schemeClr val="accent6"/>
                </a:solidFill>
                <a:latin typeface="Arial" panose="020B0604020202020204" pitchFamily="34" charset="0"/>
                <a:cs typeface="Arial" panose="020B0604020202020204" pitchFamily="34" charset="0"/>
              </a:rPr>
              <a:t>And </a:t>
            </a:r>
            <a:r>
              <a:rPr lang="en-GB" smtClean="0">
                <a:solidFill>
                  <a:schemeClr val="accent6"/>
                </a:solidFill>
                <a:latin typeface="Arial" panose="020B0604020202020204" pitchFamily="34" charset="0"/>
                <a:cs typeface="Arial" panose="020B0604020202020204" pitchFamily="34" charset="0"/>
              </a:rPr>
              <a:t>thanks also to</a:t>
            </a:r>
            <a:r>
              <a:rPr lang="en-GB" dirty="0">
                <a:solidFill>
                  <a:schemeClr val="accent6"/>
                </a:solidFill>
                <a:latin typeface="Arial" panose="020B0604020202020204" pitchFamily="34" charset="0"/>
                <a:cs typeface="Arial" panose="020B0604020202020204" pitchFamily="34" charset="0"/>
              </a:rPr>
              <a:t>:</a:t>
            </a:r>
          </a:p>
          <a:p>
            <a:pPr marL="0" indent="0" algn="ctr">
              <a:buNone/>
            </a:pPr>
            <a:endParaRPr lang="en-GB" dirty="0">
              <a:solidFill>
                <a:schemeClr val="accent6"/>
              </a:solidFill>
              <a:latin typeface="Arial" panose="020B0604020202020204" pitchFamily="34" charset="0"/>
              <a:cs typeface="Arial" panose="020B0604020202020204" pitchFamily="34" charset="0"/>
            </a:endParaRPr>
          </a:p>
          <a:p>
            <a:pPr marL="0" indent="0" algn="ctr">
              <a:buNone/>
            </a:pPr>
            <a:r>
              <a:rPr lang="en-GB" dirty="0">
                <a:solidFill>
                  <a:schemeClr val="accent6"/>
                </a:solidFill>
                <a:latin typeface="Arial" panose="020B0604020202020204" pitchFamily="34" charset="0"/>
                <a:cs typeface="Arial" panose="020B0604020202020204" pitchFamily="34" charset="0"/>
              </a:rPr>
              <a:t>All our volunteers &amp; Schools, the teachers &amp; pupils</a:t>
            </a:r>
          </a:p>
          <a:p>
            <a:pPr marL="0" indent="0" algn="ctr">
              <a:buNone/>
            </a:pPr>
            <a:r>
              <a:rPr lang="en-GB" dirty="0">
                <a:solidFill>
                  <a:schemeClr val="accent6"/>
                </a:solidFill>
                <a:latin typeface="Arial" panose="020B0604020202020204" pitchFamily="34" charset="0"/>
                <a:cs typeface="Arial" panose="020B0604020202020204" pitchFamily="34" charset="0"/>
              </a:rPr>
              <a:t>Cambyse Jafari-Pak</a:t>
            </a:r>
          </a:p>
          <a:p>
            <a:pPr marL="0" indent="0" algn="ctr">
              <a:buNone/>
            </a:pPr>
            <a:r>
              <a:rPr lang="en-GB" dirty="0">
                <a:solidFill>
                  <a:schemeClr val="accent6"/>
                </a:solidFill>
                <a:latin typeface="Arial" panose="020B0604020202020204" pitchFamily="34" charset="0"/>
                <a:cs typeface="Arial" panose="020B0604020202020204" pitchFamily="34" charset="0"/>
              </a:rPr>
              <a:t>Anna Varela-Raynes </a:t>
            </a:r>
          </a:p>
          <a:p>
            <a:pPr marL="0" indent="0" algn="ctr">
              <a:buNone/>
            </a:pPr>
            <a:r>
              <a:rPr lang="en-GB" dirty="0">
                <a:solidFill>
                  <a:schemeClr val="accent6"/>
                </a:solidFill>
                <a:latin typeface="Arial" panose="020B0604020202020204" pitchFamily="34" charset="0"/>
                <a:cs typeface="Arial" panose="020B0604020202020204" pitchFamily="34" charset="0"/>
              </a:rPr>
              <a:t>Dan </a:t>
            </a:r>
            <a:r>
              <a:rPr lang="en-GB" dirty="0" smtClean="0">
                <a:solidFill>
                  <a:schemeClr val="accent6"/>
                </a:solidFill>
                <a:latin typeface="Arial" panose="020B0604020202020204" pitchFamily="34" charset="0"/>
                <a:cs typeface="Arial" panose="020B0604020202020204" pitchFamily="34" charset="0"/>
              </a:rPr>
              <a:t>Cahill</a:t>
            </a:r>
          </a:p>
          <a:p>
            <a:pPr marL="0" indent="0" algn="ctr">
              <a:buNone/>
            </a:pPr>
            <a:r>
              <a:rPr lang="en-GB" dirty="0" smtClean="0">
                <a:solidFill>
                  <a:schemeClr val="accent6"/>
                </a:solidFill>
                <a:latin typeface="Arial" panose="020B0604020202020204" pitchFamily="34" charset="0"/>
                <a:cs typeface="Arial" panose="020B0604020202020204" pitchFamily="34" charset="0"/>
              </a:rPr>
              <a:t>Howard Barlow</a:t>
            </a:r>
            <a:endParaRPr lang="en-GB" dirty="0">
              <a:solidFill>
                <a:schemeClr val="accent6"/>
              </a:solidFill>
              <a:latin typeface="Arial" panose="020B0604020202020204" pitchFamily="34" charset="0"/>
              <a:cs typeface="Arial" panose="020B0604020202020204" pitchFamily="34" charset="0"/>
            </a:endParaRPr>
          </a:p>
          <a:p>
            <a:pPr marL="0" indent="0" algn="ctr">
              <a:buNone/>
            </a:pPr>
            <a:r>
              <a:rPr lang="en-GB" dirty="0">
                <a:solidFill>
                  <a:schemeClr val="accent6"/>
                </a:solidFill>
                <a:latin typeface="Arial" panose="020B0604020202020204" pitchFamily="34" charset="0"/>
                <a:cs typeface="Arial" panose="020B0604020202020204" pitchFamily="34" charset="0"/>
              </a:rPr>
              <a:t>The Northern Film School, Leeds Metropolitan University</a:t>
            </a:r>
          </a:p>
          <a:p>
            <a:pPr marL="0" indent="0" algn="ctr">
              <a:buNone/>
            </a:pPr>
            <a:r>
              <a:rPr lang="en-GB" dirty="0">
                <a:solidFill>
                  <a:schemeClr val="accent6"/>
                </a:solidFill>
                <a:latin typeface="Arial" panose="020B0604020202020204" pitchFamily="34" charset="0"/>
                <a:cs typeface="Arial" panose="020B0604020202020204" pitchFamily="34" charset="0"/>
              </a:rPr>
              <a:t>Manchester Business School</a:t>
            </a:r>
          </a:p>
          <a:p>
            <a:pPr marL="0" indent="0" algn="ctr">
              <a:buNone/>
            </a:pPr>
            <a:r>
              <a:rPr lang="en-GB" dirty="0">
                <a:solidFill>
                  <a:schemeClr val="accent6"/>
                </a:solidFill>
                <a:latin typeface="Arial" panose="020B0604020202020204" pitchFamily="34" charset="0"/>
                <a:cs typeface="Arial" panose="020B0604020202020204" pitchFamily="34" charset="0"/>
              </a:rPr>
              <a:t>The Board members and trustees of FG2G</a:t>
            </a:r>
          </a:p>
        </p:txBody>
      </p:sp>
      <p:sp>
        <p:nvSpPr>
          <p:cNvPr id="4" name="Footer Placeholder 3"/>
          <p:cNvSpPr>
            <a:spLocks noGrp="1"/>
          </p:cNvSpPr>
          <p:nvPr>
            <p:ph type="ftr" sz="quarter" idx="11"/>
          </p:nvPr>
        </p:nvSpPr>
        <p:spPr>
          <a:xfrm>
            <a:off x="4038600" y="6356350"/>
            <a:ext cx="4114800" cy="365125"/>
          </a:xfrm>
        </p:spPr>
        <p:txBody>
          <a:bodyPr/>
          <a:lstStyle/>
          <a:p>
            <a:r>
              <a:rPr lang="en-GB" sz="1400" dirty="0">
                <a:solidFill>
                  <a:schemeClr val="accent6"/>
                </a:solidFill>
                <a:latin typeface="Arial" panose="020B0604020202020204" pitchFamily="34" charset="0"/>
                <a:cs typeface="Arial" panose="020B0604020202020204" pitchFamily="34" charset="0"/>
              </a:rPr>
              <a:t>FG2G from Generation to Generatio</a:t>
            </a:r>
            <a:r>
              <a:rPr lang="en-GB" sz="1400" dirty="0">
                <a:latin typeface="Arial" panose="020B0604020202020204" pitchFamily="34" charset="0"/>
                <a:cs typeface="Arial" panose="020B0604020202020204" pitchFamily="34" charset="0"/>
              </a:rPr>
              <a:t>n </a:t>
            </a:r>
          </a:p>
        </p:txBody>
      </p:sp>
    </p:spTree>
    <p:extLst>
      <p:ext uri="{BB962C8B-B14F-4D97-AF65-F5344CB8AC3E}">
        <p14:creationId xmlns:p14="http://schemas.microsoft.com/office/powerpoint/2010/main" val="3502466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7EAABF-A610-4493-8E80-384162F884E5}"/>
              </a:ext>
            </a:extLst>
          </p:cNvPr>
          <p:cNvSpPr>
            <a:spLocks noGrp="1"/>
          </p:cNvSpPr>
          <p:nvPr>
            <p:ph type="title"/>
          </p:nvPr>
        </p:nvSpPr>
        <p:spPr/>
        <p:txBody>
          <a:bodyPr/>
          <a:lstStyle/>
          <a:p>
            <a:pPr algn="ctr"/>
            <a:r>
              <a:rPr lang="en-GB" b="1" dirty="0">
                <a:solidFill>
                  <a:schemeClr val="accent6"/>
                </a:solidFill>
                <a:latin typeface="Arial" panose="020B0604020202020204" pitchFamily="34" charset="0"/>
                <a:cs typeface="Arial" panose="020B0604020202020204" pitchFamily="34" charset="0"/>
              </a:rPr>
              <a:t>CHILDREN</a:t>
            </a:r>
            <a:endParaRPr lang="en-GB" dirty="0"/>
          </a:p>
        </p:txBody>
      </p:sp>
      <p:sp>
        <p:nvSpPr>
          <p:cNvPr id="3" name="Text Placeholder 2">
            <a:extLst>
              <a:ext uri="{FF2B5EF4-FFF2-40B4-BE49-F238E27FC236}">
                <a16:creationId xmlns="" xmlns:a16="http://schemas.microsoft.com/office/drawing/2014/main" id="{91C48B33-A3CF-473A-A9C8-B4EFE61A812B}"/>
              </a:ext>
            </a:extLst>
          </p:cNvPr>
          <p:cNvSpPr>
            <a:spLocks noGrp="1"/>
          </p:cNvSpPr>
          <p:nvPr>
            <p:ph type="body" idx="1"/>
          </p:nvPr>
        </p:nvSpPr>
        <p:spPr/>
        <p:txBody>
          <a:bodyPr/>
          <a:lstStyle/>
          <a:p>
            <a:r>
              <a:rPr lang="en-GB" sz="2800" dirty="0">
                <a:solidFill>
                  <a:schemeClr val="accent6"/>
                </a:solidFill>
                <a:latin typeface="Arial" panose="020B0604020202020204" pitchFamily="34" charset="0"/>
                <a:cs typeface="Arial" panose="020B0604020202020204" pitchFamily="34" charset="0"/>
              </a:rPr>
              <a:t>Current situation </a:t>
            </a:r>
          </a:p>
          <a:p>
            <a:endParaRPr lang="en-GB" dirty="0"/>
          </a:p>
        </p:txBody>
      </p:sp>
      <p:sp>
        <p:nvSpPr>
          <p:cNvPr id="4" name="Content Placeholder 3">
            <a:extLst>
              <a:ext uri="{FF2B5EF4-FFF2-40B4-BE49-F238E27FC236}">
                <a16:creationId xmlns="" xmlns:a16="http://schemas.microsoft.com/office/drawing/2014/main" id="{7CD898D3-F5A5-41BE-892A-CE377C385A74}"/>
              </a:ext>
            </a:extLst>
          </p:cNvPr>
          <p:cNvSpPr>
            <a:spLocks noGrp="1"/>
          </p:cNvSpPr>
          <p:nvPr>
            <p:ph sz="half" idx="2"/>
          </p:nvPr>
        </p:nvSpPr>
        <p:spPr/>
        <p:txBody>
          <a:bodyPr>
            <a:normAutofit/>
          </a:bodyPr>
          <a:lstStyle/>
          <a:p>
            <a:r>
              <a:rPr lang="en-GB" dirty="0">
                <a:solidFill>
                  <a:schemeClr val="accent6"/>
                </a:solidFill>
                <a:latin typeface="Arial" panose="020B0604020202020204" pitchFamily="34" charset="0"/>
                <a:cs typeface="Arial" panose="020B0604020202020204" pitchFamily="34" charset="0"/>
              </a:rPr>
              <a:t>England - 40% failing in school</a:t>
            </a:r>
          </a:p>
          <a:p>
            <a:r>
              <a:rPr lang="en-GB" dirty="0">
                <a:solidFill>
                  <a:schemeClr val="accent6"/>
                </a:solidFill>
                <a:latin typeface="Arial" panose="020B0604020202020204" pitchFamily="34" charset="0"/>
                <a:cs typeface="Arial" panose="020B0604020202020204" pitchFamily="34" charset="0"/>
              </a:rPr>
              <a:t>700,000 in schools judged less than good</a:t>
            </a:r>
          </a:p>
          <a:p>
            <a:r>
              <a:rPr lang="en-GB" dirty="0">
                <a:solidFill>
                  <a:schemeClr val="accent6"/>
                </a:solidFill>
                <a:latin typeface="Arial" panose="020B0604020202020204" pitchFamily="34" charset="0"/>
                <a:cs typeface="Arial" panose="020B0604020202020204" pitchFamily="34" charset="0"/>
              </a:rPr>
              <a:t>143,000 are in failing schools</a:t>
            </a:r>
          </a:p>
          <a:p>
            <a:r>
              <a:rPr lang="en-GB" dirty="0">
                <a:solidFill>
                  <a:schemeClr val="accent6"/>
                </a:solidFill>
                <a:latin typeface="Arial" panose="020B0604020202020204" pitchFamily="34" charset="0"/>
                <a:cs typeface="Arial" panose="020B0604020202020204" pitchFamily="34" charset="0"/>
              </a:rPr>
              <a:t>Under performing secondary schools = no more than a postcode lottery</a:t>
            </a:r>
          </a:p>
          <a:p>
            <a:endParaRPr lang="en-GB" dirty="0">
              <a:solidFill>
                <a:schemeClr val="accent6"/>
              </a:solidFill>
              <a:latin typeface="Arial" panose="020B0604020202020204" pitchFamily="34" charset="0"/>
              <a:cs typeface="Arial" panose="020B0604020202020204" pitchFamily="34" charset="0"/>
            </a:endParaRPr>
          </a:p>
          <a:p>
            <a:endParaRPr lang="en-GB" dirty="0"/>
          </a:p>
        </p:txBody>
      </p:sp>
      <p:sp>
        <p:nvSpPr>
          <p:cNvPr id="5" name="Text Placeholder 4">
            <a:extLst>
              <a:ext uri="{FF2B5EF4-FFF2-40B4-BE49-F238E27FC236}">
                <a16:creationId xmlns="" xmlns:a16="http://schemas.microsoft.com/office/drawing/2014/main" id="{F61836FA-84B7-4308-928D-441BB4D28663}"/>
              </a:ext>
            </a:extLst>
          </p:cNvPr>
          <p:cNvSpPr>
            <a:spLocks noGrp="1"/>
          </p:cNvSpPr>
          <p:nvPr>
            <p:ph type="body" sz="quarter" idx="3"/>
          </p:nvPr>
        </p:nvSpPr>
        <p:spPr/>
        <p:txBody>
          <a:bodyPr/>
          <a:lstStyle/>
          <a:p>
            <a:r>
              <a:rPr lang="en-GB" sz="2800" dirty="0">
                <a:solidFill>
                  <a:schemeClr val="accent6"/>
                </a:solidFill>
                <a:latin typeface="Arial" panose="020B0604020202020204" pitchFamily="34" charset="0"/>
                <a:cs typeface="Arial" panose="020B0604020202020204" pitchFamily="34" charset="0"/>
              </a:rPr>
              <a:t>Consequences </a:t>
            </a:r>
          </a:p>
          <a:p>
            <a:endParaRPr lang="en-GB" dirty="0"/>
          </a:p>
        </p:txBody>
      </p:sp>
      <p:sp>
        <p:nvSpPr>
          <p:cNvPr id="6" name="Content Placeholder 5">
            <a:extLst>
              <a:ext uri="{FF2B5EF4-FFF2-40B4-BE49-F238E27FC236}">
                <a16:creationId xmlns="" xmlns:a16="http://schemas.microsoft.com/office/drawing/2014/main" id="{49332D66-AB7A-45F5-93F3-58E7E2E298E1}"/>
              </a:ext>
            </a:extLst>
          </p:cNvPr>
          <p:cNvSpPr>
            <a:spLocks noGrp="1"/>
          </p:cNvSpPr>
          <p:nvPr>
            <p:ph sz="quarter" idx="4"/>
          </p:nvPr>
        </p:nvSpPr>
        <p:spPr/>
        <p:txBody>
          <a:bodyPr>
            <a:normAutofit fontScale="85000" lnSpcReduction="10000"/>
          </a:bodyPr>
          <a:lstStyle/>
          <a:p>
            <a:r>
              <a:rPr lang="en-GB" dirty="0">
                <a:solidFill>
                  <a:schemeClr val="accent6"/>
                </a:solidFill>
                <a:latin typeface="Arial" panose="020B0604020202020204" pitchFamily="34" charset="0"/>
                <a:cs typeface="Arial" panose="020B0604020202020204" pitchFamily="34" charset="0"/>
              </a:rPr>
              <a:t>800,000 experience mental health difficulties </a:t>
            </a:r>
          </a:p>
          <a:p>
            <a:r>
              <a:rPr lang="en-GB" dirty="0">
                <a:solidFill>
                  <a:schemeClr val="accent6"/>
                </a:solidFill>
                <a:latin typeface="Arial" panose="020B0604020202020204" pitchFamily="34" charset="0"/>
                <a:cs typeface="Arial" panose="020B0604020202020204" pitchFamily="34" charset="0"/>
              </a:rPr>
              <a:t>Even more struggle with low self esteem </a:t>
            </a:r>
          </a:p>
          <a:p>
            <a:r>
              <a:rPr lang="en-GB" dirty="0">
                <a:solidFill>
                  <a:schemeClr val="accent6"/>
                </a:solidFill>
                <a:latin typeface="Arial" panose="020B0604020202020204" pitchFamily="34" charset="0"/>
                <a:cs typeface="Arial" panose="020B0604020202020204" pitchFamily="34" charset="0"/>
              </a:rPr>
              <a:t>160,000 children in 2016 permanently excluded from school</a:t>
            </a:r>
          </a:p>
          <a:p>
            <a:r>
              <a:rPr lang="en-GB" dirty="0">
                <a:solidFill>
                  <a:schemeClr val="accent6"/>
                </a:solidFill>
                <a:latin typeface="Arial" panose="020B0604020202020204" pitchFamily="34" charset="0"/>
                <a:cs typeface="Arial" panose="020B0604020202020204" pitchFamily="34" charset="0"/>
              </a:rPr>
              <a:t>PISA results still poor</a:t>
            </a:r>
          </a:p>
          <a:p>
            <a:r>
              <a:rPr lang="en-GB" dirty="0">
                <a:solidFill>
                  <a:schemeClr val="accent6"/>
                </a:solidFill>
                <a:latin typeface="Arial" panose="020B0604020202020204" pitchFamily="34" charset="0"/>
                <a:cs typeface="Arial" panose="020B0604020202020204" pitchFamily="34" charset="0"/>
              </a:rPr>
              <a:t>Ageist attitudes</a:t>
            </a:r>
          </a:p>
          <a:p>
            <a:endParaRPr lang="en-GB" sz="1400" dirty="0">
              <a:solidFill>
                <a:schemeClr val="accent6"/>
              </a:solidFill>
              <a:latin typeface="Arial" panose="020B0604020202020204" pitchFamily="34" charset="0"/>
              <a:cs typeface="Arial" panose="020B0604020202020204" pitchFamily="34" charset="0"/>
            </a:endParaRPr>
          </a:p>
          <a:p>
            <a:pPr marL="0" indent="0">
              <a:buNone/>
            </a:pPr>
            <a:r>
              <a:rPr lang="en-GB" sz="1400" dirty="0">
                <a:solidFill>
                  <a:schemeClr val="accent6"/>
                </a:solidFill>
                <a:latin typeface="Arial" panose="020B0604020202020204" pitchFamily="34" charset="0"/>
                <a:cs typeface="Arial" panose="020B0604020202020204" pitchFamily="34" charset="0"/>
              </a:rPr>
              <a:t>Children’s Commissioner June 2018 /Chief Inspector of Schools 2016</a:t>
            </a:r>
            <a:endParaRPr lang="en-GB" dirty="0"/>
          </a:p>
        </p:txBody>
      </p:sp>
      <p:sp>
        <p:nvSpPr>
          <p:cNvPr id="8" name="Footer Placeholder 6">
            <a:extLst>
              <a:ext uri="{FF2B5EF4-FFF2-40B4-BE49-F238E27FC236}">
                <a16:creationId xmlns="" xmlns:a16="http://schemas.microsoft.com/office/drawing/2014/main" id="{9E72DB0B-F48E-443E-8200-A86DC36397DC}"/>
              </a:ext>
            </a:extLst>
          </p:cNvPr>
          <p:cNvSpPr txBox="1">
            <a:spLocks/>
          </p:cNvSpPr>
          <p:nvPr/>
        </p:nvSpPr>
        <p:spPr>
          <a:xfrm>
            <a:off x="3574474" y="6189663"/>
            <a:ext cx="4765962" cy="4743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chemeClr val="accent6"/>
                </a:solidFill>
                <a:latin typeface="Arial" panose="020B0604020202020204" pitchFamily="34" charset="0"/>
                <a:cs typeface="Arial" panose="020B0604020202020204" pitchFamily="34" charset="0"/>
              </a:rPr>
              <a:t>FG2G                FROM GENERATION TO GENERATION</a:t>
            </a:r>
          </a:p>
        </p:txBody>
      </p:sp>
    </p:spTree>
    <p:extLst>
      <p:ext uri="{BB962C8B-B14F-4D97-AF65-F5344CB8AC3E}">
        <p14:creationId xmlns:p14="http://schemas.microsoft.com/office/powerpoint/2010/main" val="1770117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F50DF1-3E3A-4F87-B0D7-DFBC55234D68}"/>
              </a:ext>
            </a:extLst>
          </p:cNvPr>
          <p:cNvSpPr>
            <a:spLocks noGrp="1"/>
          </p:cNvSpPr>
          <p:nvPr>
            <p:ph type="title"/>
          </p:nvPr>
        </p:nvSpPr>
        <p:spPr/>
        <p:txBody>
          <a:bodyPr/>
          <a:lstStyle/>
          <a:p>
            <a:pPr algn="ctr"/>
            <a:r>
              <a:rPr lang="en-GB" b="1" dirty="0">
                <a:solidFill>
                  <a:schemeClr val="accent6"/>
                </a:solidFill>
                <a:latin typeface="Arial" panose="020B0604020202020204" pitchFamily="34" charset="0"/>
                <a:cs typeface="Arial" panose="020B0604020202020204" pitchFamily="34" charset="0"/>
              </a:rPr>
              <a:t>OLDER PEOPLE</a:t>
            </a:r>
            <a:endParaRPr lang="en-GB" dirty="0"/>
          </a:p>
        </p:txBody>
      </p:sp>
      <p:sp>
        <p:nvSpPr>
          <p:cNvPr id="6" name="Text Placeholder 5">
            <a:extLst>
              <a:ext uri="{FF2B5EF4-FFF2-40B4-BE49-F238E27FC236}">
                <a16:creationId xmlns="" xmlns:a16="http://schemas.microsoft.com/office/drawing/2014/main" id="{2E74054F-0153-43C3-9902-0FD0D8437C11}"/>
              </a:ext>
            </a:extLst>
          </p:cNvPr>
          <p:cNvSpPr>
            <a:spLocks noGrp="1"/>
          </p:cNvSpPr>
          <p:nvPr>
            <p:ph type="body" idx="1"/>
          </p:nvPr>
        </p:nvSpPr>
        <p:spPr/>
        <p:txBody>
          <a:bodyPr/>
          <a:lstStyle/>
          <a:p>
            <a:r>
              <a:rPr lang="en-GB" sz="2800" dirty="0">
                <a:solidFill>
                  <a:schemeClr val="accent6"/>
                </a:solidFill>
                <a:latin typeface="Arial" panose="020B0604020202020204" pitchFamily="34" charset="0"/>
                <a:cs typeface="Arial" panose="020B0604020202020204" pitchFamily="34" charset="0"/>
              </a:rPr>
              <a:t>Current</a:t>
            </a:r>
            <a:r>
              <a:rPr lang="en-GB" dirty="0">
                <a:solidFill>
                  <a:schemeClr val="accent6"/>
                </a:solidFill>
                <a:latin typeface="Arial" panose="020B0604020202020204" pitchFamily="34" charset="0"/>
                <a:cs typeface="Arial" panose="020B0604020202020204" pitchFamily="34" charset="0"/>
              </a:rPr>
              <a:t> </a:t>
            </a:r>
            <a:r>
              <a:rPr lang="en-GB" sz="2800" dirty="0">
                <a:solidFill>
                  <a:schemeClr val="accent6"/>
                </a:solidFill>
                <a:latin typeface="Arial" panose="020B0604020202020204" pitchFamily="34" charset="0"/>
                <a:cs typeface="Arial" panose="020B0604020202020204" pitchFamily="34" charset="0"/>
              </a:rPr>
              <a:t>situation</a:t>
            </a:r>
          </a:p>
          <a:p>
            <a:endParaRPr lang="en-GB" dirty="0"/>
          </a:p>
        </p:txBody>
      </p:sp>
      <p:sp>
        <p:nvSpPr>
          <p:cNvPr id="7" name="Content Placeholder 6">
            <a:extLst>
              <a:ext uri="{FF2B5EF4-FFF2-40B4-BE49-F238E27FC236}">
                <a16:creationId xmlns="" xmlns:a16="http://schemas.microsoft.com/office/drawing/2014/main" id="{443FB202-92D1-4999-957C-5EA449FBE7C2}"/>
              </a:ext>
            </a:extLst>
          </p:cNvPr>
          <p:cNvSpPr>
            <a:spLocks noGrp="1"/>
          </p:cNvSpPr>
          <p:nvPr>
            <p:ph sz="half" idx="2"/>
          </p:nvPr>
        </p:nvSpPr>
        <p:spPr/>
        <p:txBody>
          <a:bodyPr>
            <a:normAutofit/>
          </a:bodyPr>
          <a:lstStyle/>
          <a:p>
            <a:r>
              <a:rPr lang="en-GB" sz="2400" dirty="0">
                <a:solidFill>
                  <a:schemeClr val="accent6"/>
                </a:solidFill>
                <a:latin typeface="Arial" panose="020B0604020202020204" pitchFamily="34" charset="0"/>
                <a:cs typeface="Arial" panose="020B0604020202020204" pitchFamily="34" charset="0"/>
              </a:rPr>
              <a:t>Ageing population </a:t>
            </a:r>
          </a:p>
          <a:p>
            <a:r>
              <a:rPr lang="en-GB" sz="2400" dirty="0">
                <a:solidFill>
                  <a:schemeClr val="accent6"/>
                </a:solidFill>
                <a:latin typeface="Arial" panose="020B0604020202020204" pitchFamily="34" charset="0"/>
                <a:cs typeface="Arial" panose="020B0604020202020204" pitchFamily="34" charset="0"/>
              </a:rPr>
              <a:t>Burden-OADR</a:t>
            </a:r>
          </a:p>
          <a:p>
            <a:r>
              <a:rPr lang="en-GB" sz="2400" dirty="0">
                <a:solidFill>
                  <a:schemeClr val="accent6"/>
                </a:solidFill>
                <a:latin typeface="Arial" panose="020B0604020202020204" pitchFamily="34" charset="0"/>
                <a:cs typeface="Arial" panose="020B0604020202020204" pitchFamily="34" charset="0"/>
              </a:rPr>
              <a:t>Ageism</a:t>
            </a:r>
          </a:p>
          <a:p>
            <a:r>
              <a:rPr lang="en-GB" sz="2400" dirty="0">
                <a:solidFill>
                  <a:schemeClr val="accent6"/>
                </a:solidFill>
                <a:latin typeface="Arial" panose="020B0604020202020204" pitchFamily="34" charset="0"/>
                <a:cs typeface="Arial" panose="020B0604020202020204" pitchFamily="34" charset="0"/>
              </a:rPr>
              <a:t>2 million living alone</a:t>
            </a:r>
          </a:p>
          <a:p>
            <a:r>
              <a:rPr lang="en-GB" sz="2400" dirty="0">
                <a:solidFill>
                  <a:schemeClr val="accent6"/>
                </a:solidFill>
                <a:latin typeface="Arial" panose="020B0604020202020204" pitchFamily="34" charset="0"/>
                <a:cs typeface="Arial" panose="020B0604020202020204" pitchFamily="34" charset="0"/>
              </a:rPr>
              <a:t>Loneliness and isolation</a:t>
            </a:r>
            <a:endParaRPr lang="en-GB" sz="2400" dirty="0"/>
          </a:p>
        </p:txBody>
      </p:sp>
      <p:sp>
        <p:nvSpPr>
          <p:cNvPr id="9" name="Content Placeholder 8">
            <a:extLst>
              <a:ext uri="{FF2B5EF4-FFF2-40B4-BE49-F238E27FC236}">
                <a16:creationId xmlns="" xmlns:a16="http://schemas.microsoft.com/office/drawing/2014/main" id="{CE665A61-E32B-4EE9-9DCA-EB5D5A8C8E76}"/>
              </a:ext>
            </a:extLst>
          </p:cNvPr>
          <p:cNvSpPr>
            <a:spLocks noGrp="1"/>
          </p:cNvSpPr>
          <p:nvPr>
            <p:ph sz="quarter" idx="4"/>
          </p:nvPr>
        </p:nvSpPr>
        <p:spPr>
          <a:xfrm>
            <a:off x="6172200" y="2400572"/>
            <a:ext cx="5183188" cy="3684588"/>
          </a:xfrm>
        </p:spPr>
        <p:txBody>
          <a:bodyPr/>
          <a:lstStyle/>
          <a:p>
            <a:r>
              <a:rPr lang="en-GB" sz="2400" dirty="0">
                <a:solidFill>
                  <a:schemeClr val="accent6"/>
                </a:solidFill>
                <a:latin typeface="Arial" panose="020B0604020202020204" pitchFamily="34" charset="0"/>
                <a:cs typeface="Arial" panose="020B0604020202020204" pitchFamily="34" charset="0"/>
              </a:rPr>
              <a:t>Stress on society’s limited resources</a:t>
            </a:r>
          </a:p>
          <a:p>
            <a:r>
              <a:rPr lang="en-GB" sz="2400" dirty="0">
                <a:solidFill>
                  <a:schemeClr val="accent6"/>
                </a:solidFill>
                <a:latin typeface="Arial" panose="020B0604020202020204" pitchFamily="34" charset="0"/>
                <a:cs typeface="Arial" panose="020B0604020202020204" pitchFamily="34" charset="0"/>
              </a:rPr>
              <a:t>In a month 1 million have spoken to no-one </a:t>
            </a:r>
          </a:p>
          <a:p>
            <a:r>
              <a:rPr lang="en-GB" sz="2400" dirty="0">
                <a:solidFill>
                  <a:schemeClr val="accent6"/>
                </a:solidFill>
                <a:latin typeface="Arial" panose="020B0604020202020204" pitchFamily="34" charset="0"/>
                <a:cs typeface="Arial" panose="020B0604020202020204" pitchFamily="34" charset="0"/>
              </a:rPr>
              <a:t>Ageism wastes &amp;harms</a:t>
            </a:r>
          </a:p>
          <a:p>
            <a:r>
              <a:rPr lang="en-GB" sz="2400" dirty="0">
                <a:solidFill>
                  <a:schemeClr val="accent6"/>
                </a:solidFill>
                <a:latin typeface="Arial" panose="020B0604020202020204" pitchFamily="34" charset="0"/>
                <a:cs typeface="Arial" panose="020B0604020202020204" pitchFamily="34" charset="0"/>
              </a:rPr>
              <a:t>Costs &amp; benefits for disability preventive strategies not known</a:t>
            </a:r>
          </a:p>
          <a:p>
            <a:endParaRPr lang="en-GB" dirty="0"/>
          </a:p>
        </p:txBody>
      </p:sp>
      <p:sp>
        <p:nvSpPr>
          <p:cNvPr id="11" name="Text Placeholder 10">
            <a:extLst>
              <a:ext uri="{FF2B5EF4-FFF2-40B4-BE49-F238E27FC236}">
                <a16:creationId xmlns="" xmlns:a16="http://schemas.microsoft.com/office/drawing/2014/main" id="{CF013EB2-26A6-4DC3-ADFE-B86A1CD21E59}"/>
              </a:ext>
            </a:extLst>
          </p:cNvPr>
          <p:cNvSpPr>
            <a:spLocks noGrp="1"/>
          </p:cNvSpPr>
          <p:nvPr>
            <p:ph type="body" sz="quarter" idx="3"/>
          </p:nvPr>
        </p:nvSpPr>
        <p:spPr/>
        <p:txBody>
          <a:bodyPr/>
          <a:lstStyle/>
          <a:p>
            <a:r>
              <a:rPr lang="en-GB" sz="2800" dirty="0">
                <a:solidFill>
                  <a:srgbClr val="70AD47"/>
                </a:solidFill>
                <a:latin typeface="Arial" panose="020B0604020202020204" pitchFamily="34" charset="0"/>
                <a:cs typeface="Arial" panose="020B0604020202020204" pitchFamily="34" charset="0"/>
              </a:rPr>
              <a:t>Consequences</a:t>
            </a:r>
          </a:p>
          <a:p>
            <a:endParaRPr lang="en-GB" dirty="0"/>
          </a:p>
        </p:txBody>
      </p:sp>
      <p:sp>
        <p:nvSpPr>
          <p:cNvPr id="12" name="Footer Placeholder 4">
            <a:extLst>
              <a:ext uri="{FF2B5EF4-FFF2-40B4-BE49-F238E27FC236}">
                <a16:creationId xmlns="" xmlns:a16="http://schemas.microsoft.com/office/drawing/2014/main" id="{C6F3A372-6790-461B-8CCD-08ECBD732EAA}"/>
              </a:ext>
            </a:extLst>
          </p:cNvPr>
          <p:cNvSpPr txBox="1">
            <a:spLocks/>
          </p:cNvSpPr>
          <p:nvPr/>
        </p:nvSpPr>
        <p:spPr>
          <a:xfrm>
            <a:off x="4191000" y="65087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accent6"/>
                </a:solidFill>
              </a:rPr>
              <a:t>FG2G                      FROM GENERATION TO GENERATION</a:t>
            </a:r>
          </a:p>
        </p:txBody>
      </p:sp>
    </p:spTree>
    <p:extLst>
      <p:ext uri="{BB962C8B-B14F-4D97-AF65-F5344CB8AC3E}">
        <p14:creationId xmlns:p14="http://schemas.microsoft.com/office/powerpoint/2010/main" val="1335219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 y="365125"/>
            <a:ext cx="11567160" cy="1325563"/>
          </a:xfrm>
        </p:spPr>
        <p:txBody>
          <a:bodyPr/>
          <a:lstStyle/>
          <a:p>
            <a:pPr algn="ctr"/>
            <a:r>
              <a:rPr lang="en-GB" dirty="0">
                <a:solidFill>
                  <a:schemeClr val="accent6"/>
                </a:solidFill>
                <a:latin typeface="Arial" panose="020B0604020202020204" pitchFamily="34" charset="0"/>
                <a:cs typeface="Arial" panose="020B0604020202020204" pitchFamily="34" charset="0"/>
              </a:rPr>
              <a:t> </a:t>
            </a:r>
            <a:r>
              <a:rPr lang="en-GB" b="1" dirty="0">
                <a:solidFill>
                  <a:schemeClr val="accent6"/>
                </a:solidFill>
                <a:latin typeface="Arial" panose="020B0604020202020204" pitchFamily="34" charset="0"/>
                <a:cs typeface="Arial" panose="020B0604020202020204" pitchFamily="34" charset="0"/>
              </a:rPr>
              <a:t>CURRENT SOLUTIONS:</a:t>
            </a:r>
            <a:br>
              <a:rPr lang="en-GB" b="1" dirty="0">
                <a:solidFill>
                  <a:schemeClr val="accent6"/>
                </a:solidFill>
                <a:latin typeface="Arial" panose="020B0604020202020204" pitchFamily="34" charset="0"/>
                <a:cs typeface="Arial" panose="020B0604020202020204" pitchFamily="34" charset="0"/>
              </a:rPr>
            </a:br>
            <a:r>
              <a:rPr lang="en-GB" b="1" dirty="0">
                <a:solidFill>
                  <a:schemeClr val="accent6"/>
                </a:solidFill>
                <a:latin typeface="Arial" panose="020B0604020202020204" pitchFamily="34" charset="0"/>
                <a:cs typeface="Arial" panose="020B0604020202020204" pitchFamily="34" charset="0"/>
              </a:rPr>
              <a:t>SILOS &amp; DESERTS</a:t>
            </a:r>
          </a:p>
        </p:txBody>
      </p:sp>
      <p:sp>
        <p:nvSpPr>
          <p:cNvPr id="4" name="Footer Placeholder 3"/>
          <p:cNvSpPr>
            <a:spLocks noGrp="1"/>
          </p:cNvSpPr>
          <p:nvPr>
            <p:ph type="ftr" sz="quarter" idx="11"/>
          </p:nvPr>
        </p:nvSpPr>
        <p:spPr/>
        <p:txBody>
          <a:bodyPr/>
          <a:lstStyle/>
          <a:p>
            <a:r>
              <a:rPr lang="en-GB" dirty="0">
                <a:solidFill>
                  <a:schemeClr val="accent6"/>
                </a:solidFill>
              </a:rPr>
              <a:t>FG2G                      </a:t>
            </a:r>
            <a:r>
              <a:rPr lang="en-GB" dirty="0">
                <a:solidFill>
                  <a:schemeClr val="accent6"/>
                </a:solidFill>
                <a:latin typeface="Arial" panose="020B0604020202020204" pitchFamily="34" charset="0"/>
                <a:cs typeface="Arial" panose="020B0604020202020204" pitchFamily="34" charset="0"/>
              </a:rPr>
              <a:t>FROM</a:t>
            </a:r>
            <a:r>
              <a:rPr lang="en-GB" dirty="0">
                <a:solidFill>
                  <a:schemeClr val="accent6"/>
                </a:solidFill>
              </a:rPr>
              <a:t> GENERATION TO GENERATION</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3746" t="9883" r="-463" b="2777"/>
          <a:stretch/>
        </p:blipFill>
        <p:spPr>
          <a:xfrm>
            <a:off x="1898865" y="1847850"/>
            <a:ext cx="8394269" cy="4351338"/>
          </a:xfrm>
          <a:prstGeom prst="rect">
            <a:avLst/>
          </a:prstGeom>
        </p:spPr>
      </p:pic>
    </p:spTree>
    <p:extLst>
      <p:ext uri="{BB962C8B-B14F-4D97-AF65-F5344CB8AC3E}">
        <p14:creationId xmlns:p14="http://schemas.microsoft.com/office/powerpoint/2010/main" val="876241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6"/>
                </a:solidFill>
                <a:latin typeface="Arial" panose="020B0604020202020204" pitchFamily="34" charset="0"/>
                <a:cs typeface="Arial" panose="020B0604020202020204" pitchFamily="34" charset="0"/>
              </a:rPr>
              <a:t>A NEIGHBOURHOOD SOLUTION</a:t>
            </a:r>
            <a:endParaRPr lang="en-GB" dirty="0">
              <a:solidFill>
                <a:schemeClr val="accent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5"/>
            <a:ext cx="10755086" cy="4351338"/>
          </a:xfrm>
        </p:spPr>
        <p:txBody>
          <a:bodyPr>
            <a:normAutofit/>
          </a:bodyPr>
          <a:lstStyle/>
          <a:p>
            <a:pPr marL="342900" indent="-342900"/>
            <a:r>
              <a:rPr lang="en-GB" dirty="0">
                <a:solidFill>
                  <a:schemeClr val="accent6"/>
                </a:solidFill>
                <a:latin typeface="Arial" panose="020B0604020202020204" pitchFamily="34" charset="0"/>
                <a:cs typeface="Arial" panose="020B0604020202020204" pitchFamily="34" charset="0"/>
              </a:rPr>
              <a:t>Bring them together in local schools </a:t>
            </a:r>
          </a:p>
          <a:p>
            <a:pPr marL="342900" indent="-342900"/>
            <a:r>
              <a:rPr lang="en-GB" dirty="0">
                <a:solidFill>
                  <a:schemeClr val="accent6"/>
                </a:solidFill>
                <a:latin typeface="Arial" panose="020B0604020202020204" pitchFamily="34" charset="0"/>
                <a:cs typeface="Arial" panose="020B0604020202020204" pitchFamily="34" charset="0"/>
              </a:rPr>
              <a:t>They solve their problems via their interaction</a:t>
            </a:r>
          </a:p>
          <a:p>
            <a:pPr marL="342900" indent="-342900"/>
            <a:r>
              <a:rPr lang="en-GB" dirty="0">
                <a:solidFill>
                  <a:schemeClr val="accent6"/>
                </a:solidFill>
                <a:latin typeface="Arial" panose="020B0604020202020204" pitchFamily="34" charset="0"/>
                <a:cs typeface="Arial" panose="020B0604020202020204" pitchFamily="34" charset="0"/>
              </a:rPr>
              <a:t>In a safe </a:t>
            </a:r>
            <a:r>
              <a:rPr lang="en-GB" dirty="0" smtClean="0">
                <a:solidFill>
                  <a:schemeClr val="accent6"/>
                </a:solidFill>
                <a:latin typeface="Arial" panose="020B0604020202020204" pitchFamily="34" charset="0"/>
                <a:cs typeface="Arial" panose="020B0604020202020204" pitchFamily="34" charset="0"/>
              </a:rPr>
              <a:t>place </a:t>
            </a:r>
            <a:r>
              <a:rPr lang="en-GB" dirty="0">
                <a:solidFill>
                  <a:schemeClr val="accent6"/>
                </a:solidFill>
                <a:latin typeface="Arial" panose="020B0604020202020204" pitchFamily="34" charset="0"/>
                <a:cs typeface="Arial" panose="020B0604020202020204" pitchFamily="34" charset="0"/>
              </a:rPr>
              <a:t>and a safe </a:t>
            </a:r>
            <a:r>
              <a:rPr lang="en-GB" dirty="0" smtClean="0">
                <a:solidFill>
                  <a:schemeClr val="accent6"/>
                </a:solidFill>
                <a:latin typeface="Arial" panose="020B0604020202020204" pitchFamily="34" charset="0"/>
                <a:cs typeface="Arial" panose="020B0604020202020204" pitchFamily="34" charset="0"/>
              </a:rPr>
              <a:t>space</a:t>
            </a:r>
            <a:endParaRPr lang="en-GB" dirty="0">
              <a:solidFill>
                <a:schemeClr val="accent6"/>
              </a:solidFill>
              <a:latin typeface="Arial" panose="020B0604020202020204" pitchFamily="34" charset="0"/>
              <a:cs typeface="Arial" panose="020B0604020202020204" pitchFamily="34" charset="0"/>
            </a:endParaRPr>
          </a:p>
          <a:p>
            <a:pPr marL="342900" indent="-342900"/>
            <a:r>
              <a:rPr lang="en-GB" dirty="0">
                <a:solidFill>
                  <a:schemeClr val="accent6"/>
                </a:solidFill>
                <a:latin typeface="Arial" panose="020B0604020202020204" pitchFamily="34" charset="0"/>
                <a:cs typeface="Arial" panose="020B0604020202020204" pitchFamily="34" charset="0"/>
              </a:rPr>
              <a:t>No silos</a:t>
            </a:r>
          </a:p>
          <a:p>
            <a:pPr marL="342900" indent="-342900"/>
            <a:r>
              <a:rPr lang="en-GB" dirty="0">
                <a:solidFill>
                  <a:schemeClr val="accent6"/>
                </a:solidFill>
                <a:latin typeface="Arial" panose="020B0604020202020204" pitchFamily="34" charset="0"/>
                <a:cs typeface="Arial" panose="020B0604020202020204" pitchFamily="34" charset="0"/>
              </a:rPr>
              <a:t>A public health approach to solving problems of two populations in one place and one space</a:t>
            </a:r>
          </a:p>
          <a:p>
            <a:pPr marL="342900" indent="-342900"/>
            <a:r>
              <a:rPr lang="en-GB" dirty="0">
                <a:solidFill>
                  <a:schemeClr val="accent6"/>
                </a:solidFill>
                <a:latin typeface="Arial" panose="020B0604020202020204" pitchFamily="34" charset="0"/>
                <a:cs typeface="Arial" panose="020B0604020202020204" pitchFamily="34" charset="0"/>
              </a:rPr>
              <a:t>Cost savings</a:t>
            </a:r>
          </a:p>
          <a:p>
            <a:pPr marL="342900" indent="-342900"/>
            <a:r>
              <a:rPr lang="en-GB" dirty="0">
                <a:solidFill>
                  <a:schemeClr val="accent6"/>
                </a:solidFill>
                <a:latin typeface="Arial" panose="020B0604020202020204" pitchFamily="34" charset="0"/>
                <a:cs typeface="Arial" panose="020B0604020202020204" pitchFamily="34" charset="0"/>
              </a:rPr>
              <a:t>Mutual positive benefits </a:t>
            </a:r>
          </a:p>
          <a:p>
            <a:pPr marL="0" indent="0">
              <a:buNone/>
            </a:pPr>
            <a:endParaRPr lang="en-GB" dirty="0">
              <a:solidFill>
                <a:schemeClr val="accent6"/>
              </a:solidFill>
              <a:latin typeface="Arial" panose="020B0604020202020204" pitchFamily="34" charset="0"/>
              <a:cs typeface="Arial" panose="020B0604020202020204" pitchFamily="34" charset="0"/>
            </a:endParaRPr>
          </a:p>
          <a:p>
            <a:pPr marL="342900" indent="-342900"/>
            <a:endParaRPr lang="en-GB" dirty="0">
              <a:solidFill>
                <a:schemeClr val="accent6"/>
              </a:solidFill>
              <a:latin typeface="Arial" panose="020B0604020202020204" pitchFamily="34" charset="0"/>
              <a:cs typeface="Arial" panose="020B0604020202020204" pitchFamily="34" charset="0"/>
            </a:endParaRPr>
          </a:p>
          <a:p>
            <a:pPr marL="342900" indent="-342900"/>
            <a:endParaRPr lang="en-GB" dirty="0">
              <a:solidFill>
                <a:schemeClr val="accent6"/>
              </a:solidFill>
              <a:latin typeface="Arial" panose="020B0604020202020204" pitchFamily="34" charset="0"/>
              <a:cs typeface="Arial" panose="020B0604020202020204" pitchFamily="34" charset="0"/>
            </a:endParaRPr>
          </a:p>
          <a:p>
            <a:pPr marL="342900" indent="-342900"/>
            <a:endParaRPr lang="en-GB" dirty="0">
              <a:solidFill>
                <a:schemeClr val="accent6"/>
              </a:solidFill>
              <a:latin typeface="Arial" panose="020B0604020202020204" pitchFamily="34" charset="0"/>
              <a:cs typeface="Arial" panose="020B0604020202020204" pitchFamily="34" charset="0"/>
            </a:endParaRPr>
          </a:p>
          <a:p>
            <a:endParaRPr lang="en-GB" dirty="0">
              <a:solidFill>
                <a:schemeClr val="accent6"/>
              </a:solidFill>
            </a:endParaRPr>
          </a:p>
        </p:txBody>
      </p:sp>
      <p:sp>
        <p:nvSpPr>
          <p:cNvPr id="4" name="Footer Placeholder 3"/>
          <p:cNvSpPr>
            <a:spLocks noGrp="1"/>
          </p:cNvSpPr>
          <p:nvPr>
            <p:ph type="ftr" sz="quarter" idx="11"/>
          </p:nvPr>
        </p:nvSpPr>
        <p:spPr/>
        <p:txBody>
          <a:bodyPr/>
          <a:lstStyle/>
          <a:p>
            <a:r>
              <a:rPr lang="en-GB" dirty="0">
                <a:solidFill>
                  <a:schemeClr val="accent6"/>
                </a:solidFill>
                <a:latin typeface="Arial" panose="020B0604020202020204" pitchFamily="34" charset="0"/>
                <a:cs typeface="Arial" panose="020B0604020202020204" pitchFamily="34" charset="0"/>
              </a:rPr>
              <a:t>FG2G                 FROM GENERATION TO GENERATION</a:t>
            </a:r>
          </a:p>
        </p:txBody>
      </p:sp>
    </p:spTree>
    <p:extLst>
      <p:ext uri="{BB962C8B-B14F-4D97-AF65-F5344CB8AC3E}">
        <p14:creationId xmlns:p14="http://schemas.microsoft.com/office/powerpoint/2010/main" val="382891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a:solidFill>
                  <a:schemeClr val="accent6"/>
                </a:solidFill>
                <a:latin typeface="Arial" panose="020B0604020202020204" pitchFamily="34" charset="0"/>
                <a:cs typeface="Arial" panose="020B0604020202020204" pitchFamily="34" charset="0"/>
              </a:rPr>
              <a:t>BRING THEM TOGETHER IN ONE PLACE &amp; ONE SPACE IN THEIR LOCAL COMMUNITY</a:t>
            </a: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199" y="2236657"/>
            <a:ext cx="5242563" cy="3488705"/>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31762" y="2236657"/>
            <a:ext cx="5122038" cy="3488705"/>
          </a:xfrm>
        </p:spPr>
      </p:pic>
      <p:sp>
        <p:nvSpPr>
          <p:cNvPr id="5" name="Footer Placeholder 4"/>
          <p:cNvSpPr>
            <a:spLocks noGrp="1"/>
          </p:cNvSpPr>
          <p:nvPr>
            <p:ph type="ftr" sz="quarter" idx="11"/>
          </p:nvPr>
        </p:nvSpPr>
        <p:spPr/>
        <p:txBody>
          <a:bodyPr/>
          <a:lstStyle/>
          <a:p>
            <a:r>
              <a:rPr lang="en-GB" dirty="0">
                <a:solidFill>
                  <a:schemeClr val="accent6"/>
                </a:solidFill>
              </a:rPr>
              <a:t>FG2G                      FROM GENERATION TO GENERATION</a:t>
            </a:r>
          </a:p>
        </p:txBody>
      </p:sp>
    </p:spTree>
    <p:extLst>
      <p:ext uri="{BB962C8B-B14F-4D97-AF65-F5344CB8AC3E}">
        <p14:creationId xmlns:p14="http://schemas.microsoft.com/office/powerpoint/2010/main" val="1133436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6"/>
                </a:solidFill>
                <a:latin typeface="Arial" panose="020B0604020202020204" pitchFamily="34" charset="0"/>
                <a:cs typeface="Arial" panose="020B0604020202020204" pitchFamily="34" charset="0"/>
              </a:rPr>
              <a:t>FG2G:THE INTERGEN MODEL </a:t>
            </a:r>
          </a:p>
        </p:txBody>
      </p:sp>
      <p:sp>
        <p:nvSpPr>
          <p:cNvPr id="3" name="Content Placeholder 2"/>
          <p:cNvSpPr>
            <a:spLocks noGrp="1"/>
          </p:cNvSpPr>
          <p:nvPr>
            <p:ph idx="1"/>
          </p:nvPr>
        </p:nvSpPr>
        <p:spPr/>
        <p:txBody>
          <a:bodyPr/>
          <a:lstStyle/>
          <a:p>
            <a:endParaRPr lang="en-GB" dirty="0"/>
          </a:p>
          <a:p>
            <a:r>
              <a:rPr lang="en-GB" dirty="0">
                <a:solidFill>
                  <a:schemeClr val="accent6"/>
                </a:solidFill>
                <a:latin typeface="Arial" panose="020B0604020202020204" pitchFamily="34" charset="0"/>
                <a:cs typeface="Arial" panose="020B0604020202020204" pitchFamily="34" charset="0"/>
              </a:rPr>
              <a:t>INPUTS</a:t>
            </a:r>
          </a:p>
          <a:p>
            <a:endParaRPr lang="en-GB" dirty="0">
              <a:solidFill>
                <a:schemeClr val="accent6"/>
              </a:solidFill>
              <a:latin typeface="Arial" panose="020B0604020202020204" pitchFamily="34" charset="0"/>
              <a:cs typeface="Arial" panose="020B0604020202020204" pitchFamily="34" charset="0"/>
            </a:endParaRPr>
          </a:p>
          <a:p>
            <a:r>
              <a:rPr lang="en-GB" dirty="0">
                <a:solidFill>
                  <a:schemeClr val="accent6"/>
                </a:solidFill>
                <a:latin typeface="Arial" panose="020B0604020202020204" pitchFamily="34" charset="0"/>
                <a:cs typeface="Arial" panose="020B0604020202020204" pitchFamily="34" charset="0"/>
              </a:rPr>
              <a:t>OUTPUTS</a:t>
            </a:r>
          </a:p>
          <a:p>
            <a:endParaRPr lang="en-GB" dirty="0">
              <a:solidFill>
                <a:schemeClr val="accent6"/>
              </a:solidFill>
              <a:latin typeface="Arial" panose="020B0604020202020204" pitchFamily="34" charset="0"/>
              <a:cs typeface="Arial" panose="020B0604020202020204" pitchFamily="34" charset="0"/>
            </a:endParaRPr>
          </a:p>
          <a:p>
            <a:r>
              <a:rPr lang="en-GB" dirty="0">
                <a:solidFill>
                  <a:schemeClr val="accent6"/>
                </a:solidFill>
                <a:latin typeface="Arial" panose="020B0604020202020204" pitchFamily="34" charset="0"/>
                <a:cs typeface="Arial" panose="020B0604020202020204" pitchFamily="34" charset="0"/>
              </a:rPr>
              <a:t>OUTCOMES</a:t>
            </a:r>
          </a:p>
          <a:p>
            <a:pPr marL="0" indent="0">
              <a:buNone/>
            </a:pPr>
            <a:endParaRPr lang="en-GB" dirty="0">
              <a:solidFill>
                <a:schemeClr val="accent6"/>
              </a:solidFill>
              <a:latin typeface="Arial" panose="020B0604020202020204" pitchFamily="34" charset="0"/>
              <a:cs typeface="Arial" panose="020B0604020202020204" pitchFamily="34" charset="0"/>
            </a:endParaRPr>
          </a:p>
          <a:p>
            <a:r>
              <a:rPr lang="en-GB" dirty="0">
                <a:solidFill>
                  <a:schemeClr val="accent6"/>
                </a:solidFill>
                <a:latin typeface="Arial" panose="020B0604020202020204" pitchFamily="34" charset="0"/>
                <a:cs typeface="Arial" panose="020B0604020202020204" pitchFamily="34" charset="0"/>
              </a:rPr>
              <a:t>COST</a:t>
            </a:r>
          </a:p>
          <a:p>
            <a:endParaRPr lang="en-GB" dirty="0">
              <a:solidFill>
                <a:schemeClr val="accent6"/>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2992582" y="6311900"/>
            <a:ext cx="5160818" cy="409575"/>
          </a:xfrm>
        </p:spPr>
        <p:txBody>
          <a:bodyPr/>
          <a:lstStyle/>
          <a:p>
            <a:pPr algn="l"/>
            <a:r>
              <a:rPr lang="en-GB" sz="1400" dirty="0">
                <a:solidFill>
                  <a:schemeClr val="accent6"/>
                </a:solidFill>
                <a:latin typeface="Arial" panose="020B0604020202020204" pitchFamily="34" charset="0"/>
                <a:cs typeface="Arial" panose="020B0604020202020204" pitchFamily="34" charset="0"/>
              </a:rPr>
              <a:t>FG2G                 FROM GENERATION TO GENERATION</a:t>
            </a:r>
          </a:p>
        </p:txBody>
      </p:sp>
    </p:spTree>
    <p:extLst>
      <p:ext uri="{BB962C8B-B14F-4D97-AF65-F5344CB8AC3E}">
        <p14:creationId xmlns:p14="http://schemas.microsoft.com/office/powerpoint/2010/main" val="4147479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9186676D-6A36-47C4-BA3B-0DE140A6E55A}"/>
              </a:ext>
            </a:extLst>
          </p:cNvPr>
          <p:cNvSpPr>
            <a:spLocks noGrp="1"/>
          </p:cNvSpPr>
          <p:nvPr>
            <p:ph type="ftr" sz="quarter" idx="11"/>
          </p:nvPr>
        </p:nvSpPr>
        <p:spPr/>
        <p:txBody>
          <a:bodyPr/>
          <a:lstStyle/>
          <a:p>
            <a:pPr algn="l"/>
            <a:r>
              <a:rPr lang="en-GB" dirty="0">
                <a:solidFill>
                  <a:schemeClr val="accent6"/>
                </a:solidFill>
                <a:latin typeface="Arial" panose="020B0604020202020204" pitchFamily="34" charset="0"/>
                <a:cs typeface="Arial" panose="020B0604020202020204" pitchFamily="34" charset="0"/>
              </a:rPr>
              <a:t>FG2G           FROM GENERATON TO GENERATION </a:t>
            </a:r>
          </a:p>
        </p:txBody>
      </p:sp>
      <p:pic>
        <p:nvPicPr>
          <p:cNvPr id="6" name="Picture 2" descr="From Generation to Generation Logo">
            <a:extLst>
              <a:ext uri="{FF2B5EF4-FFF2-40B4-BE49-F238E27FC236}">
                <a16:creationId xmlns="" xmlns:a16="http://schemas.microsoft.com/office/drawing/2014/main" id="{D57B19D8-BEFC-4ED7-9795-8BB175C35B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3366" y="2356072"/>
            <a:ext cx="3009900" cy="30099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 xmlns:a16="http://schemas.microsoft.com/office/drawing/2014/main" id="{D2BDCDF4-B67C-489A-942D-CD04683C7B77}"/>
              </a:ext>
            </a:extLst>
          </p:cNvPr>
          <p:cNvCxnSpPr/>
          <p:nvPr/>
        </p:nvCxnSpPr>
        <p:spPr>
          <a:xfrm>
            <a:off x="7258919" y="3154514"/>
            <a:ext cx="3324225" cy="0"/>
          </a:xfrm>
          <a:prstGeom prst="line">
            <a:avLst/>
          </a:prstGeom>
          <a:ln w="34925">
            <a:solidFill>
              <a:srgbClr val="3AB64B"/>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9455B3FF-8756-410B-8A4B-6E1AA060ACB8}"/>
              </a:ext>
            </a:extLst>
          </p:cNvPr>
          <p:cNvSpPr txBox="1"/>
          <p:nvPr/>
        </p:nvSpPr>
        <p:spPr>
          <a:xfrm>
            <a:off x="5775992" y="3429000"/>
            <a:ext cx="977265" cy="707886"/>
          </a:xfrm>
          <a:prstGeom prst="rect">
            <a:avLst/>
          </a:prstGeom>
          <a:noFill/>
        </p:spPr>
        <p:txBody>
          <a:bodyPr wrap="square" rtlCol="0">
            <a:spAutoFit/>
          </a:bodyPr>
          <a:lstStyle/>
          <a:p>
            <a:pPr algn="ctr"/>
            <a:r>
              <a:rPr lang="en-GB" sz="2000" b="1" dirty="0">
                <a:solidFill>
                  <a:schemeClr val="accent6"/>
                </a:solidFill>
              </a:rPr>
              <a:t>The Model</a:t>
            </a:r>
          </a:p>
        </p:txBody>
      </p:sp>
      <p:sp>
        <p:nvSpPr>
          <p:cNvPr id="9" name="TextBox 8">
            <a:extLst>
              <a:ext uri="{FF2B5EF4-FFF2-40B4-BE49-F238E27FC236}">
                <a16:creationId xmlns="" xmlns:a16="http://schemas.microsoft.com/office/drawing/2014/main" id="{D3AD2F37-FD29-4D01-92D1-A71059DA262E}"/>
              </a:ext>
            </a:extLst>
          </p:cNvPr>
          <p:cNvSpPr txBox="1"/>
          <p:nvPr/>
        </p:nvSpPr>
        <p:spPr>
          <a:xfrm>
            <a:off x="7357996" y="2785182"/>
            <a:ext cx="3324225" cy="369332"/>
          </a:xfrm>
          <a:prstGeom prst="rect">
            <a:avLst/>
          </a:prstGeom>
          <a:noFill/>
        </p:spPr>
        <p:txBody>
          <a:bodyPr wrap="square" rtlCol="0">
            <a:spAutoFit/>
          </a:bodyPr>
          <a:lstStyle/>
          <a:p>
            <a:r>
              <a:rPr lang="en-GB" b="1" dirty="0">
                <a:solidFill>
                  <a:schemeClr val="accent6"/>
                </a:solidFill>
              </a:rPr>
              <a:t>Schools – primary &amp; secondary </a:t>
            </a:r>
          </a:p>
        </p:txBody>
      </p:sp>
      <p:cxnSp>
        <p:nvCxnSpPr>
          <p:cNvPr id="10" name="Straight Connector 9">
            <a:extLst>
              <a:ext uri="{FF2B5EF4-FFF2-40B4-BE49-F238E27FC236}">
                <a16:creationId xmlns="" xmlns:a16="http://schemas.microsoft.com/office/drawing/2014/main" id="{A91FC3AE-D105-49E3-80ED-0C86CD6992BB}"/>
              </a:ext>
            </a:extLst>
          </p:cNvPr>
          <p:cNvCxnSpPr/>
          <p:nvPr/>
        </p:nvCxnSpPr>
        <p:spPr>
          <a:xfrm>
            <a:off x="1665709" y="3442745"/>
            <a:ext cx="3137657" cy="0"/>
          </a:xfrm>
          <a:prstGeom prst="line">
            <a:avLst/>
          </a:prstGeom>
          <a:ln w="34925">
            <a:solidFill>
              <a:srgbClr val="3AB64B"/>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 xmlns:a16="http://schemas.microsoft.com/office/drawing/2014/main" id="{4B467D42-2943-4B36-B4F1-F81177EFE51A}"/>
              </a:ext>
            </a:extLst>
          </p:cNvPr>
          <p:cNvSpPr/>
          <p:nvPr/>
        </p:nvSpPr>
        <p:spPr>
          <a:xfrm>
            <a:off x="1782858" y="3073413"/>
            <a:ext cx="3031599" cy="369332"/>
          </a:xfrm>
          <a:prstGeom prst="rect">
            <a:avLst/>
          </a:prstGeom>
        </p:spPr>
        <p:txBody>
          <a:bodyPr wrap="none">
            <a:spAutoFit/>
          </a:bodyPr>
          <a:lstStyle/>
          <a:p>
            <a:r>
              <a:rPr lang="en-GB" b="1" dirty="0">
                <a:solidFill>
                  <a:schemeClr val="accent6"/>
                </a:solidFill>
                <a:latin typeface="Arial" panose="020B0604020202020204" pitchFamily="34" charset="0"/>
                <a:cs typeface="Arial" panose="020B0604020202020204" pitchFamily="34" charset="0"/>
              </a:rPr>
              <a:t>Old people aged 55 to 101</a:t>
            </a:r>
          </a:p>
        </p:txBody>
      </p:sp>
      <p:cxnSp>
        <p:nvCxnSpPr>
          <p:cNvPr id="12" name="Straight Connector 11">
            <a:extLst>
              <a:ext uri="{FF2B5EF4-FFF2-40B4-BE49-F238E27FC236}">
                <a16:creationId xmlns="" xmlns:a16="http://schemas.microsoft.com/office/drawing/2014/main" id="{7CE7827F-6E34-4AFB-BA31-FAE0278390F7}"/>
              </a:ext>
            </a:extLst>
          </p:cNvPr>
          <p:cNvCxnSpPr/>
          <p:nvPr/>
        </p:nvCxnSpPr>
        <p:spPr>
          <a:xfrm>
            <a:off x="1910911" y="4404912"/>
            <a:ext cx="3324225" cy="0"/>
          </a:xfrm>
          <a:prstGeom prst="line">
            <a:avLst/>
          </a:prstGeom>
          <a:ln w="34925">
            <a:solidFill>
              <a:srgbClr val="3AB64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8630A6EF-C1FA-4F44-88D1-CAAA23F2A630}"/>
              </a:ext>
            </a:extLst>
          </p:cNvPr>
          <p:cNvCxnSpPr/>
          <p:nvPr/>
        </p:nvCxnSpPr>
        <p:spPr>
          <a:xfrm>
            <a:off x="7357996" y="4045688"/>
            <a:ext cx="3324225" cy="0"/>
          </a:xfrm>
          <a:prstGeom prst="line">
            <a:avLst/>
          </a:prstGeom>
          <a:ln w="34925">
            <a:solidFill>
              <a:srgbClr val="3AB64B"/>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 xmlns:a16="http://schemas.microsoft.com/office/drawing/2014/main" id="{C46A6E4A-04F4-4D20-A9AF-D66994E1362E}"/>
              </a:ext>
            </a:extLst>
          </p:cNvPr>
          <p:cNvSpPr/>
          <p:nvPr/>
        </p:nvSpPr>
        <p:spPr>
          <a:xfrm>
            <a:off x="7545201" y="3676356"/>
            <a:ext cx="1850891" cy="369332"/>
          </a:xfrm>
          <a:prstGeom prst="rect">
            <a:avLst/>
          </a:prstGeom>
        </p:spPr>
        <p:txBody>
          <a:bodyPr wrap="none">
            <a:spAutoFit/>
          </a:bodyPr>
          <a:lstStyle/>
          <a:p>
            <a:r>
              <a:rPr lang="en-GB" b="1" dirty="0">
                <a:solidFill>
                  <a:schemeClr val="accent6"/>
                </a:solidFill>
              </a:rPr>
              <a:t>Pupils aged 4 -18 </a:t>
            </a:r>
          </a:p>
        </p:txBody>
      </p:sp>
      <p:sp>
        <p:nvSpPr>
          <p:cNvPr id="18" name="Rectangle 17">
            <a:extLst>
              <a:ext uri="{FF2B5EF4-FFF2-40B4-BE49-F238E27FC236}">
                <a16:creationId xmlns="" xmlns:a16="http://schemas.microsoft.com/office/drawing/2014/main" id="{2C4FF748-63AB-4323-B14D-52A71DF5F5B2}"/>
              </a:ext>
            </a:extLst>
          </p:cNvPr>
          <p:cNvSpPr/>
          <p:nvPr/>
        </p:nvSpPr>
        <p:spPr>
          <a:xfrm>
            <a:off x="2119229" y="4023431"/>
            <a:ext cx="3147080" cy="369332"/>
          </a:xfrm>
          <a:prstGeom prst="rect">
            <a:avLst/>
          </a:prstGeom>
        </p:spPr>
        <p:txBody>
          <a:bodyPr wrap="none">
            <a:spAutoFit/>
          </a:bodyPr>
          <a:lstStyle/>
          <a:p>
            <a:r>
              <a:rPr lang="en-GB" b="1" dirty="0">
                <a:solidFill>
                  <a:schemeClr val="accent6"/>
                </a:solidFill>
                <a:latin typeface="Arial" panose="020B0604020202020204" pitchFamily="34" charset="0"/>
                <a:cs typeface="Arial" panose="020B0604020202020204" pitchFamily="34" charset="0"/>
              </a:rPr>
              <a:t>Transport provided for free</a:t>
            </a:r>
          </a:p>
        </p:txBody>
      </p:sp>
      <p:sp>
        <p:nvSpPr>
          <p:cNvPr id="14" name="Title 1">
            <a:extLst>
              <a:ext uri="{FF2B5EF4-FFF2-40B4-BE49-F238E27FC236}">
                <a16:creationId xmlns="" xmlns:a16="http://schemas.microsoft.com/office/drawing/2014/main" id="{79B48168-CC6A-466E-8BB2-1C6449C56644}"/>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accent6"/>
                </a:solidFill>
                <a:latin typeface="Arial" panose="020B0604020202020204" pitchFamily="34" charset="0"/>
                <a:cs typeface="Arial" panose="020B0604020202020204" pitchFamily="34" charset="0"/>
              </a:rPr>
              <a:t>FG2G:THE INTERGEN MODEL </a:t>
            </a:r>
          </a:p>
        </p:txBody>
      </p:sp>
    </p:spTree>
    <p:extLst>
      <p:ext uri="{BB962C8B-B14F-4D97-AF65-F5344CB8AC3E}">
        <p14:creationId xmlns:p14="http://schemas.microsoft.com/office/powerpoint/2010/main" val="1107397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WAYS.potx" id="{02AA8DF0-71FE-4468-B130-4ED4A5D10304}" vid="{174EECCE-0511-4A6E-BDDC-A17D5E8B1B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598</TotalTime>
  <Words>947</Words>
  <Application>Microsoft Office PowerPoint</Application>
  <PresentationFormat>Widescreen</PresentationFormat>
  <Paragraphs>212</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PROMOTING HEALTH AND  WELL-BEING IN CHILDHOOD  AND OLD AGE    </vt:lpstr>
      <vt:lpstr>THE PROBLEMS</vt:lpstr>
      <vt:lpstr>CHILDREN</vt:lpstr>
      <vt:lpstr>OLDER PEOPLE</vt:lpstr>
      <vt:lpstr> CURRENT SOLUTIONS: SILOS &amp; DESERTS</vt:lpstr>
      <vt:lpstr>A NEIGHBOURHOOD SOLUTION</vt:lpstr>
      <vt:lpstr>BRING THEM TOGETHER IN ONE PLACE &amp; ONE SPACE IN THEIR LOCAL COMMUNITY</vt:lpstr>
      <vt:lpstr>FG2G:THE INTERGEN MODEL </vt:lpstr>
      <vt:lpstr>PowerPoint Presentation</vt:lpstr>
      <vt:lpstr> INPUTS: 5 YEARS PILOT   </vt:lpstr>
      <vt:lpstr>INPUTS: VOLUNTEERS &amp; COORDINATORS</vt:lpstr>
      <vt:lpstr>INPUTS: VOLUNTEERS &amp; PUPILS</vt:lpstr>
      <vt:lpstr>INPUTS: VOLUNTEERS &amp; PUPILS</vt:lpstr>
      <vt:lpstr>OUTPUTS</vt:lpstr>
      <vt:lpstr>OUTCOMES </vt:lpstr>
      <vt:lpstr>OUTCOMES: SOME REFLECTIONS FROM THE INTERGENERS</vt:lpstr>
      <vt:lpstr>PowerPoint Presentation</vt:lpstr>
      <vt:lpstr>  OUTCOMES:SOME REFLECTIONS FROM HEAD TEACHERS  TEACHERS     </vt:lpstr>
      <vt:lpstr>ENGLAND: A FUTURE VISION </vt:lpstr>
      <vt:lpstr>  The model &amp; tools are FREE to use   September 2019  </vt:lpstr>
      <vt:lpstr>Help build the evidence   Help mainstream the model </vt:lpstr>
      <vt:lpstr>Contact us for more information, to help us mainstream the model and fill in the evidence gaps  </vt:lpstr>
      <vt:lpstr>Thank you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WAYS</dc:title>
  <dc:creator>Norma Raynes</dc:creator>
  <cp:lastModifiedBy>Norma Raynes</cp:lastModifiedBy>
  <cp:revision>139</cp:revision>
  <cp:lastPrinted>2018-06-22T10:05:38Z</cp:lastPrinted>
  <dcterms:created xsi:type="dcterms:W3CDTF">2018-06-20T21:36:00Z</dcterms:created>
  <dcterms:modified xsi:type="dcterms:W3CDTF">2019-07-10T09:14:04Z</dcterms:modified>
</cp:coreProperties>
</file>