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9" r:id="rId3"/>
    <p:sldId id="284" r:id="rId4"/>
    <p:sldId id="285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6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7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61EB-F898-4227-8DD8-0111B8640183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DC6D-8FF7-4231-BA37-0CD062E8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30,000 - 40,000: around </a:t>
            </a:r>
            <a:r>
              <a:rPr lang="en-GB" sz="2400" b="1" dirty="0"/>
              <a:t>36,000</a:t>
            </a:r>
            <a:r>
              <a:rPr lang="en-GB" sz="2400" dirty="0"/>
              <a:t> </a:t>
            </a:r>
            <a:r>
              <a:rPr lang="en-GB" sz="2400" b="1" dirty="0"/>
              <a:t>people</a:t>
            </a:r>
            <a:r>
              <a:rPr lang="en-GB" sz="2400" dirty="0"/>
              <a:t> in around </a:t>
            </a:r>
            <a:r>
              <a:rPr lang="en-GB" sz="2400" b="1" dirty="0"/>
              <a:t>30,000 </a:t>
            </a:r>
            <a:r>
              <a:rPr lang="en-GB" sz="2400" b="1" dirty="0" err="1"/>
              <a:t>almshouse</a:t>
            </a:r>
            <a:r>
              <a:rPr lang="en-GB" sz="2400" b="1" dirty="0"/>
              <a:t> units</a:t>
            </a:r>
          </a:p>
          <a:p>
            <a:r>
              <a:rPr lang="en-GB" sz="2400" dirty="0"/>
              <a:t>Housing 21: 20,000 units (rent &amp; sale)</a:t>
            </a:r>
          </a:p>
          <a:p>
            <a:r>
              <a:rPr lang="en-GB" sz="2400" dirty="0"/>
              <a:t>Hanover: 19,500 units (rent &amp; sale) </a:t>
            </a:r>
          </a:p>
          <a:p>
            <a:r>
              <a:rPr lang="en-GB" sz="2400" b="1" dirty="0"/>
              <a:t>TOTAL: OVER 2,500 UNITS</a:t>
            </a:r>
          </a:p>
          <a:p>
            <a:r>
              <a:rPr lang="en-GB" sz="2400" dirty="0"/>
              <a:t>New-build: over 1,600 units </a:t>
            </a:r>
          </a:p>
          <a:p>
            <a:r>
              <a:rPr lang="en-GB" sz="2400" dirty="0"/>
              <a:t>(40% self-funded; over £50m grant)</a:t>
            </a:r>
          </a:p>
          <a:p>
            <a:r>
              <a:rPr lang="en-GB" sz="2400" dirty="0"/>
              <a:t>Remodelling: over 900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DDC6D-8FF7-4231-BA37-0CD062E83C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0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DDC6D-8FF7-4231-BA37-0CD062E83C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8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DDC6D-8FF7-4231-BA37-0CD062E83C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8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DDC6D-8FF7-4231-BA37-0CD062E83C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2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911C-E524-42B0-A3A4-A7A403D53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C29D2-0849-4DA7-802B-AB8311B0E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BA5A-2748-4BA3-83E6-EFC36057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D37D-7020-4E46-A9BC-26B015B1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0F9A-FB42-46F1-BC7E-0ECF88EE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9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5E3A-FEDD-42B3-A37D-EB697090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351E7-0599-4DF7-A998-BA350E7F5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6AFC-F081-4979-B050-E1C459FA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B26B6-E345-481A-BAF3-850E683A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CAEF-9585-4DDE-9815-87DB777C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0D32C-CDC8-4806-8E92-F3DD94C59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C8063-117B-42DF-A577-033BD359E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7929C-E4BA-4F8B-98C5-7234021F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02C40-70DD-4551-BDF3-467E6ED3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FA650-8D88-4F8A-8171-D5FD406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7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88A9-443E-491B-AA3E-471FD96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BD67-57AE-4C1D-B854-5E20C4B45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269E-3FB9-4AED-B801-7F737D89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A7B70-BD80-4D72-AEAB-BBE5FF67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456A-11A9-48F6-83FA-2AC40FA2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78BD-B6B1-4EE6-AA8A-7082856D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E509-D2AE-4A68-8F49-AD0FB688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F5A45-2E67-48AA-BED6-C2BDB07E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C7596-50D6-4B2B-A721-CC331322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D2B5-F998-4B1C-BA6C-4FA01777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8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03A7-381F-4DF7-9954-7854AC3A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AF3F6-1BC7-4CFA-9D75-AA19F396D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683D3-8775-475A-9D36-F2FE1B25C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5E324-6661-4F2A-861A-0F5AD58A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9F8A-75C6-472E-8494-E0FAB2E8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6D6A7-BDED-4862-B97B-299EB94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07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1BE5-41CE-483F-A1A6-9149541B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83E29-6E94-463C-AADF-8B98C57C8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82C13-D557-45B9-940C-ED86208EA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FE2B9-0061-439F-89C8-4E1311D9F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A8D45-D710-400B-BD6E-C771B0C96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F1F39-2D5B-464B-A58A-4E47A528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14F3C-5C5A-4A07-897C-C0C7ECCD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C04F6-DCC9-4A4F-AA3C-E72198CC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0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0657-C064-4D7A-9BA2-470FA506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A9137-C5A7-46EA-B141-4D39D3A4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26B8C-A85C-466E-9717-B57E1C31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6828A-50DA-4E27-A708-E953C370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E325D-0EDC-4873-ADFC-E83230EC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638F6-151D-4BA4-A9A7-D0688B1A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64F46-2303-4E8D-A79A-8028DDC4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2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39A1-646D-453C-A51C-C9F657B5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E1C9-350E-4FF2-A10B-2CF0BADB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DEFA-CC50-49DD-AB2B-C27BB269A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B7D84-D1B2-49FF-B989-D62C45C5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03A17-4233-4FBA-BA1D-2DDDFE6F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A60F7-24F8-4EBD-8F40-1B906EA5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42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AB0F-482C-4D23-86A7-9930B6B8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C351A-4152-489A-996D-8C060BE96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1763B-D559-4C62-B89A-83A3925BE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84118-37EF-4A8A-AB5E-1DB67CAD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C38E9-2CD3-4D1C-9605-33A5349D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A1EB0-FCF7-4A1C-9A36-7F74E384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E75CA-ABE9-47F7-A091-0C74BFBA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D872F-9964-4AC9-BB7D-C617A404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17C8B-A712-42F9-B11A-9DC949FA7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13D8-478F-4F99-8B8C-57E6CE8224EA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C6F6-9F69-4804-8408-78311BFA6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B9D20-631A-4095-BDBE-55B142A94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F996-0A86-46C8-9B47-6A50375A8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8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Topics/browse/Housing/HousingforOlderPeople/Almshous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ED3E8B-DEE2-4C0B-9F5B-3520E7F1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Jenny Pannell, Housing LIN Associate</a:t>
            </a:r>
            <a:br>
              <a:rPr lang="en-US" sz="3100" dirty="0"/>
            </a:br>
            <a:r>
              <a:rPr lang="en-US" sz="2400" dirty="0"/>
              <a:t>jennypannell@virginmedia.com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CF9FCE-CB28-46F3-AE6B-F52D7D90D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Introducing almshouse charities: Quiz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Q: Guess how many people live in almshouses?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000" dirty="0"/>
              <a:t>10,000?  20,000?  30,000?  40,000?</a:t>
            </a:r>
          </a:p>
          <a:p>
            <a:pPr marL="0" indent="0">
              <a:buNone/>
            </a:pPr>
            <a:r>
              <a:rPr lang="en-US" sz="2200" dirty="0"/>
              <a:t>A: around 36,000 people in 30,000 units</a:t>
            </a:r>
          </a:p>
          <a:p>
            <a:pPr marL="0" indent="0">
              <a:buNone/>
            </a:pPr>
            <a:r>
              <a:rPr lang="en-US" sz="2400" dirty="0"/>
              <a:t>Q: Guess how many new almshouse units have been built in the past 10 years?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000" dirty="0"/>
              <a:t>1,000?   2,000?  3,000?  4,000?  5,000?</a:t>
            </a:r>
          </a:p>
          <a:p>
            <a:pPr marL="0" indent="0">
              <a:buNone/>
            </a:pPr>
            <a:r>
              <a:rPr lang="en-US" sz="2400" dirty="0"/>
              <a:t>A: over 2,500 units, with £50m HCA/HE/GLA grant:</a:t>
            </a:r>
          </a:p>
          <a:p>
            <a:pPr marL="0" indent="0">
              <a:buNone/>
            </a:pPr>
            <a:r>
              <a:rPr lang="en-US" sz="2200" dirty="0"/>
              <a:t>1600+ new-build units, 40% with no grant; 900+ </a:t>
            </a:r>
            <a:r>
              <a:rPr lang="en-US" sz="2200" dirty="0" err="1"/>
              <a:t>remodelling</a:t>
            </a:r>
            <a:r>
              <a:rPr lang="en-US" sz="2200" dirty="0"/>
              <a:t> (</a:t>
            </a:r>
            <a:r>
              <a:rPr lang="en-US" sz="2200" dirty="0" err="1"/>
              <a:t>eg</a:t>
            </a:r>
            <a:r>
              <a:rPr lang="en-US" sz="2200" dirty="0"/>
              <a:t> bedsits conversion/extension to 1-beds)  </a:t>
            </a:r>
          </a:p>
        </p:txBody>
      </p:sp>
      <p:pic>
        <p:nvPicPr>
          <p:cNvPr id="4" name="Picture 7" descr="HousingLIN_logo_strapline_redBG">
            <a:extLst>
              <a:ext uri="{FF2B5EF4-FFF2-40B4-BE49-F238E27FC236}">
                <a16:creationId xmlns:a16="http://schemas.microsoft.com/office/drawing/2014/main" id="{322B986C-3750-4744-ABED-A1767150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51" y="924395"/>
            <a:ext cx="4042409" cy="10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LIN">
            <a:extLst>
              <a:ext uri="{FF2B5EF4-FFF2-40B4-BE49-F238E27FC236}">
                <a16:creationId xmlns:a16="http://schemas.microsoft.com/office/drawing/2014/main" id="{E9C71CA5-E84E-40F1-914E-990A8DA32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51" y="3982750"/>
            <a:ext cx="4042410" cy="10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DF60C6-C474-4568-A6A3-D2225BA6DB35}"/>
              </a:ext>
            </a:extLst>
          </p:cNvPr>
          <p:cNvSpPr txBox="1"/>
          <p:nvPr/>
        </p:nvSpPr>
        <p:spPr>
          <a:xfrm>
            <a:off x="1006357" y="1013788"/>
            <a:ext cx="4458424" cy="306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54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DC0E-A425-4827-8294-398CE039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latin typeface="+mn-lt"/>
              </a:rPr>
              <a:t>Q: Which of these is an </a:t>
            </a:r>
            <a:r>
              <a:rPr lang="en-GB" sz="2400" dirty="0" err="1">
                <a:latin typeface="+mn-lt"/>
              </a:rPr>
              <a:t>almshouse</a:t>
            </a:r>
            <a:r>
              <a:rPr lang="en-GB" sz="2400" dirty="0">
                <a:latin typeface="+mn-lt"/>
              </a:rPr>
              <a:t>?                  A: All of them!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 err="1">
                <a:latin typeface="+mn-lt"/>
              </a:rPr>
              <a:t>Lench’s</a:t>
            </a:r>
            <a:r>
              <a:rPr lang="en-GB" sz="2400" dirty="0">
                <a:latin typeface="+mn-lt"/>
              </a:rPr>
              <a:t> Trust, Quinton, Birmingham                  Ford’s Hospital, Coventry: Grade l listed, 16C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extra-care, see Pannell 2013 LIN report            Coventry Church (Municipal) Charities</a:t>
            </a:r>
          </a:p>
        </p:txBody>
      </p:sp>
      <p:pic>
        <p:nvPicPr>
          <p:cNvPr id="6" name="Content Placeholder 5" descr="A large brick building with many windows&#10;&#10;Description automatically generated">
            <a:extLst>
              <a:ext uri="{FF2B5EF4-FFF2-40B4-BE49-F238E27FC236}">
                <a16:creationId xmlns:a16="http://schemas.microsoft.com/office/drawing/2014/main" id="{372498AF-83C9-478E-BCB6-C193D5FBAC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1858169"/>
            <a:ext cx="4286250" cy="4286250"/>
          </a:xfrm>
        </p:spPr>
      </p:pic>
      <p:pic>
        <p:nvPicPr>
          <p:cNvPr id="10" name="Content Placeholder 9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7C20D4EE-49A2-4404-811C-B106223C3D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494"/>
            <a:ext cx="5181600" cy="3447600"/>
          </a:xfrm>
        </p:spPr>
      </p:pic>
    </p:spTree>
    <p:extLst>
      <p:ext uri="{BB962C8B-B14F-4D97-AF65-F5344CB8AC3E}">
        <p14:creationId xmlns:p14="http://schemas.microsoft.com/office/powerpoint/2010/main" val="318780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317F70-7E28-4D28-9C8F-955AF87E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latin typeface="+mn-lt"/>
              </a:rPr>
              <a:t>Holy Trinity </a:t>
            </a:r>
            <a:r>
              <a:rPr lang="en-GB" sz="2400" dirty="0" err="1">
                <a:latin typeface="+mn-lt"/>
              </a:rPr>
              <a:t>Heathtown</a:t>
            </a:r>
            <a:r>
              <a:rPr lang="en-GB" sz="2400" dirty="0">
                <a:latin typeface="+mn-lt"/>
              </a:rPr>
              <a:t> Almshouse,                   St John’s Hospital, Lichfield: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Wolverhampton: Grade </a:t>
            </a:r>
            <a:r>
              <a:rPr lang="en-GB" sz="2400" dirty="0" err="1">
                <a:latin typeface="+mn-lt"/>
              </a:rPr>
              <a:t>ll</a:t>
            </a:r>
            <a:r>
              <a:rPr lang="en-GB" sz="2400" dirty="0">
                <a:latin typeface="+mn-lt"/>
              </a:rPr>
              <a:t> listed                          New </a:t>
            </a:r>
            <a:r>
              <a:rPr lang="en-GB" sz="2400" dirty="0" err="1">
                <a:latin typeface="+mn-lt"/>
              </a:rPr>
              <a:t>almshouse</a:t>
            </a:r>
            <a:r>
              <a:rPr lang="en-GB" sz="2400" dirty="0">
                <a:latin typeface="+mn-lt"/>
              </a:rPr>
              <a:t> next to Grade l listed 15C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Built 1850, derelict for years                                </a:t>
            </a:r>
            <a:r>
              <a:rPr lang="en-GB" sz="2400" dirty="0" err="1">
                <a:latin typeface="+mn-lt"/>
              </a:rPr>
              <a:t>almshouse</a:t>
            </a:r>
            <a:r>
              <a:rPr lang="en-GB" sz="2400" dirty="0">
                <a:latin typeface="+mn-lt"/>
              </a:rPr>
              <a:t>: LIN case study no. 150,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Rebuilt 1996: 6x1-bed cottages                           January 2019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70A8718-0FA1-4A87-8986-F1F4EB870D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88827"/>
            <a:ext cx="5181600" cy="322493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D33CFD4-D36C-4212-9E4E-7D26673FAE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4" name="Content Placeholder 7" descr="A large brick building with many windows&#10;&#10;Description automatically generated">
            <a:extLst>
              <a:ext uri="{FF2B5EF4-FFF2-40B4-BE49-F238E27FC236}">
                <a16:creationId xmlns:a16="http://schemas.microsoft.com/office/drawing/2014/main" id="{98E3454F-08AC-48E6-90B0-D9E3027C1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816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2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317F70-7E28-4D28-9C8F-955AF87E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74" y="337719"/>
            <a:ext cx="10515600" cy="1325563"/>
          </a:xfrm>
        </p:spPr>
        <p:txBody>
          <a:bodyPr>
            <a:noAutofit/>
          </a:bodyPr>
          <a:lstStyle/>
          <a:p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r>
              <a:rPr lang="en-GB" sz="2400" b="1" dirty="0">
                <a:latin typeface="+mn-lt"/>
              </a:rPr>
              <a:t>For more information on </a:t>
            </a:r>
            <a:r>
              <a:rPr lang="en-GB" sz="2400" b="1" dirty="0" err="1">
                <a:latin typeface="+mn-lt"/>
              </a:rPr>
              <a:t>almshouses</a:t>
            </a:r>
            <a:r>
              <a:rPr lang="en-GB" sz="2400" b="1" dirty="0">
                <a:latin typeface="+mn-lt"/>
              </a:rPr>
              <a:t> for the future, for younger people as well as older people, see Worcester Birmingham </a:t>
            </a:r>
            <a:r>
              <a:rPr lang="en-GB" sz="2400" b="1">
                <a:latin typeface="+mn-lt"/>
              </a:rPr>
              <a:t>LIN meeting presentation (2/7/19) and</a:t>
            </a:r>
            <a:r>
              <a:rPr lang="en-GB" sz="2400" b="1" dirty="0">
                <a:latin typeface="+mn-lt"/>
              </a:rPr>
              <a:t>:</a:t>
            </a:r>
            <a:br>
              <a:rPr lang="en-GB" sz="2400" b="1" dirty="0">
                <a:latin typeface="+mn-lt"/>
              </a:rPr>
            </a:br>
            <a:br>
              <a:rPr lang="en-GB" sz="2000" dirty="0">
                <a:latin typeface="+mn-lt"/>
              </a:rPr>
            </a:br>
            <a:r>
              <a:rPr lang="en-GB" sz="2000" u="sng" dirty="0">
                <a:hlinkClick r:id="rId3"/>
              </a:rPr>
              <a:t>https://www.housinglin.org.uk/Topics/browse/Housing/HousingforOlderPeople/Almshouses/</a:t>
            </a:r>
            <a:br>
              <a:rPr lang="en-GB" sz="2000" dirty="0"/>
            </a:b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endParaRPr lang="en-GB" sz="20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DBDAF-5BEE-4103-8B2A-140031E844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err="1"/>
              <a:t>Almshouses</a:t>
            </a:r>
            <a:r>
              <a:rPr lang="en-GB" sz="3600" b="1" dirty="0"/>
              <a:t> into the next millennium:</a:t>
            </a:r>
          </a:p>
          <a:p>
            <a:pPr marL="0" indent="0">
              <a:buNone/>
            </a:pPr>
            <a:r>
              <a:rPr lang="en-GB" b="1" dirty="0"/>
              <a:t>Paternalism, partnership, progress?</a:t>
            </a:r>
          </a:p>
          <a:p>
            <a:pPr marL="0" indent="0">
              <a:buNone/>
            </a:pPr>
            <a:r>
              <a:rPr lang="en-GB" dirty="0"/>
              <a:t>Jenny Pannell</a:t>
            </a:r>
          </a:p>
          <a:p>
            <a:pPr marL="0" indent="0">
              <a:buNone/>
            </a:pPr>
            <a:r>
              <a:rPr lang="en-GB" sz="2000" dirty="0"/>
              <a:t>with Caroline Thomas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Policy Press, University of Bristol, 1999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570388-E7AD-4D39-8BA8-5F4B4C973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94" y="1825625"/>
            <a:ext cx="3481707" cy="50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216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Jenny Pannell, Housing LIN Associate jennypannell@virginmedia.com</vt:lpstr>
      <vt:lpstr>Q: Which of these is an almshouse?                  A: All of them!  Lench’s Trust, Quinton, Birmingham                  Ford’s Hospital, Coventry: Grade l listed, 16C extra-care, see Pannell 2013 LIN report            Coventry Church (Municipal) Charities</vt:lpstr>
      <vt:lpstr>Holy Trinity Heathtown Almshouse,                   St John’s Hospital, Lichfield: Wolverhampton: Grade ll listed                          New almshouse next to Grade l listed 15C Built 1850, derelict for years                                almshouse: LIN case study no. 150, Rebuilt 1996: 6x1-bed cottages                           January 2019</vt:lpstr>
      <vt:lpstr>  For more information on almshouses for the future, for younger people as well as older people, see Worcester Birmingham LIN meeting presentation (2/7/19) and:  https://www.housinglin.org.uk/Topics/browse/Housing/HousingforOlderPeople/Almshouses/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Jenny Pannell, Anglia Ruskin University and Housing LIN Associate</dc:title>
  <dc:creator>Jenny Pannell</dc:creator>
  <cp:lastModifiedBy>Sophie Fox</cp:lastModifiedBy>
  <cp:revision>22</cp:revision>
  <cp:lastPrinted>2019-06-24T13:54:58Z</cp:lastPrinted>
  <dcterms:created xsi:type="dcterms:W3CDTF">2019-06-24T11:25:07Z</dcterms:created>
  <dcterms:modified xsi:type="dcterms:W3CDTF">2019-07-03T13:59:46Z</dcterms:modified>
</cp:coreProperties>
</file>