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85" r:id="rId6"/>
  </p:sldMasterIdLst>
  <p:notesMasterIdLst>
    <p:notesMasterId r:id="rId20"/>
  </p:notesMasterIdLst>
  <p:sldIdLst>
    <p:sldId id="256" r:id="rId7"/>
    <p:sldId id="262" r:id="rId8"/>
    <p:sldId id="264" r:id="rId9"/>
    <p:sldId id="263" r:id="rId10"/>
    <p:sldId id="273" r:id="rId11"/>
    <p:sldId id="274" r:id="rId12"/>
    <p:sldId id="269" r:id="rId13"/>
    <p:sldId id="267" r:id="rId14"/>
    <p:sldId id="265" r:id="rId15"/>
    <p:sldId id="270" r:id="rId16"/>
    <p:sldId id="271" r:id="rId17"/>
    <p:sldId id="266" r:id="rId18"/>
    <p:sldId id="275" r:id="rId19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4"/>
    <a:srgbClr val="019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29E0C2-B85F-427E-8D36-FF5280AE51B2}" type="datetimeFigureOut">
              <a:rPr lang="en-GB"/>
              <a:pPr>
                <a:defRPr/>
              </a:pPr>
              <a:t>27/06/2019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B261AB-DE04-4A54-B810-F058EF13ED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09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C8F3-F50A-4BB0-82B2-5D260A41B0E4}" type="datetimeFigureOut">
              <a:rPr lang="en-GB"/>
              <a:pPr>
                <a:defRPr/>
              </a:pPr>
              <a:t>27/06/2019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1025-6298-4132-A3B4-467C79E1E1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96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0954-4EF0-4E70-BFD1-96600270AA2F}" type="datetimeFigureOut">
              <a:rPr lang="en-GB"/>
              <a:pPr>
                <a:defRPr/>
              </a:pPr>
              <a:t>27/06/2019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769C-CF4A-4470-9D8A-939394FA53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338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1A8D-57CF-4F4E-B44C-7E554FF3813F}" type="datetimeFigureOut">
              <a:rPr lang="en-GB"/>
              <a:pPr>
                <a:defRPr/>
              </a:pPr>
              <a:t>27/06/2019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4637-8D1D-4E39-A445-350AFD8A14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85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6264-1D41-4910-ACA0-707128BE94E6}" type="datetimeFigureOut">
              <a:rPr lang="en-GB"/>
              <a:pPr>
                <a:defRPr/>
              </a:pPr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4122-B00F-41FF-89E4-E25FD1576D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27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1066-5D1A-4E4D-8A9C-1C5633C5A3D0}" type="datetimeFigureOut">
              <a:rPr lang="en-GB"/>
              <a:pPr>
                <a:defRPr/>
              </a:pPr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E626-10F1-4B28-97DB-3F0E72412A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0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DF4D-4200-45A3-8725-1F47E2E0D138}" type="datetimeFigureOut">
              <a:rPr lang="en-GB" smtClean="0"/>
              <a:pPr/>
              <a:t>27/06/2019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B5C0-D4AB-4961-BA5F-1B0C9CA00B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81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DF4D-4200-45A3-8725-1F47E2E0D138}" type="datetimeFigureOut">
              <a:rPr lang="en-GB" smtClean="0"/>
              <a:pPr/>
              <a:t>27/06/2019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B5C0-D4AB-4961-BA5F-1B0C9CA00B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916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DF4D-4200-45A3-8725-1F47E2E0D138}" type="datetimeFigureOut">
              <a:rPr lang="en-GB" smtClean="0"/>
              <a:pPr/>
              <a:t>27/06/2019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B5C0-D4AB-4961-BA5F-1B0C9CA00B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822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DF4D-4200-45A3-8725-1F47E2E0D138}" type="datetimeFigureOut">
              <a:rPr lang="en-GB" smtClean="0"/>
              <a:pPr/>
              <a:t>27/06/2019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B5C0-D4AB-4961-BA5F-1B0C9CA00B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535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DF4D-4200-45A3-8725-1F47E2E0D138}" type="datetimeFigureOut">
              <a:rPr lang="en-GB" smtClean="0"/>
              <a:pPr/>
              <a:t>27/06/2019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B5C0-D4AB-4961-BA5F-1B0C9CA00B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73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2740" y="192133"/>
            <a:ext cx="11180806" cy="51632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3B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3213" y="898525"/>
            <a:ext cx="11625176" cy="508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4D3"/>
                </a:solidFill>
              </a:defRPr>
            </a:lvl1pPr>
            <a:lvl2pPr>
              <a:defRPr>
                <a:solidFill>
                  <a:srgbClr val="0194D3"/>
                </a:solidFill>
              </a:defRPr>
            </a:lvl2pPr>
            <a:lvl3pPr>
              <a:defRPr>
                <a:solidFill>
                  <a:srgbClr val="0194D3"/>
                </a:solidFill>
              </a:defRPr>
            </a:lvl3pPr>
            <a:lvl4pPr>
              <a:defRPr>
                <a:solidFill>
                  <a:srgbClr val="0194D3"/>
                </a:solidFill>
              </a:defRPr>
            </a:lvl4pPr>
            <a:lvl5pPr>
              <a:defRPr>
                <a:solidFill>
                  <a:srgbClr val="0194D3"/>
                </a:solidFill>
              </a:defRPr>
            </a:lvl5pPr>
          </a:lstStyle>
          <a:p>
            <a:pPr lvl="0"/>
            <a:r>
              <a:rPr lang="en-US" dirty="0" smtClean="0"/>
              <a:t>Click here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89727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DF4D-4200-45A3-8725-1F47E2E0D138}" type="datetimeFigureOut">
              <a:rPr lang="en-GB" smtClean="0"/>
              <a:pPr/>
              <a:t>27/06/2019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B5C0-D4AB-4961-BA5F-1B0C9CA00B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335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DF4D-4200-45A3-8725-1F47E2E0D138}" type="datetimeFigureOut">
              <a:rPr lang="en-GB" smtClean="0"/>
              <a:pPr/>
              <a:t>27/06/2019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B5C0-D4AB-4961-BA5F-1B0C9CA00B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272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DF4D-4200-45A3-8725-1F47E2E0D138}" type="datetimeFigureOut">
              <a:rPr lang="en-GB" smtClean="0"/>
              <a:pPr/>
              <a:t>27/06/2019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B5C0-D4AB-4961-BA5F-1B0C9CA00B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260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DF4D-4200-45A3-8725-1F47E2E0D138}" type="datetimeFigureOut">
              <a:rPr lang="en-GB" smtClean="0"/>
              <a:pPr/>
              <a:t>27/06/2019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B5C0-D4AB-4961-BA5F-1B0C9CA00B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952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DF4D-4200-45A3-8725-1F47E2E0D138}" type="datetimeFigureOut">
              <a:rPr lang="en-GB" smtClean="0"/>
              <a:pPr/>
              <a:t>27/06/2019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B5C0-D4AB-4961-BA5F-1B0C9CA00B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681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DF4D-4200-45A3-8725-1F47E2E0D138}" type="datetimeFigureOut">
              <a:rPr lang="en-GB" smtClean="0"/>
              <a:pPr/>
              <a:t>27/06/2019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B5C0-D4AB-4961-BA5F-1B0C9CA00B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9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0806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D5B5BF-41C7-4594-9D80-DC6662E94D1A}" type="datetimeFigureOut">
              <a:rPr lang="en-GB"/>
              <a:pPr>
                <a:defRPr/>
              </a:pPr>
              <a:t>27/06/2019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12963" y="6356350"/>
            <a:ext cx="55245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DB9593-559A-4DBA-9D7E-38F31E34D6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4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9107-AC67-437B-8B96-000E7D0C8EF4}" type="datetimeFigureOut">
              <a:rPr lang="en-GB"/>
              <a:pPr>
                <a:defRPr/>
              </a:pPr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64B65-0126-4739-ACDE-3E02DB7169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02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852E-E76F-4F58-9270-D450BF13B880}" type="datetimeFigureOut">
              <a:rPr lang="en-GB"/>
              <a:pPr>
                <a:defRPr/>
              </a:pPr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2853-4AEB-4E05-BB1A-1CBC5CE94F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5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2D640-3D27-4CFD-A5A6-4CB7F9206E3F}" type="datetimeFigureOut">
              <a:rPr lang="en-GB"/>
              <a:pPr>
                <a:defRPr/>
              </a:pPr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15A88-CEE9-40D1-878B-B66CF4A9D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67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55931-8700-4192-ABA9-D50568B095CC}" type="datetimeFigureOut">
              <a:rPr lang="en-GB"/>
              <a:pPr>
                <a:defRPr/>
              </a:pPr>
              <a:t>27/06/2019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863C7-05E8-4C1C-92D0-AD7216F244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24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658E-2433-4682-8452-2B754F60C79C}" type="datetimeFigureOut">
              <a:rPr lang="en-GB"/>
              <a:pPr>
                <a:defRPr/>
              </a:pPr>
              <a:t>27/06/2019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80525-CFC9-410D-A944-C7FCB55F97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0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940E-59F1-43EB-9EBA-B7A2B806D619}" type="datetimeFigureOut">
              <a:rPr lang="en-GB"/>
              <a:pPr>
                <a:defRPr/>
              </a:pPr>
              <a:t>27/06/2019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51B8-CF22-4942-A574-F6D438F562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76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BE539E-DDA6-48B7-BB43-14C45C0F6D34}" type="datetimeFigureOut">
              <a:rPr lang="en-GB"/>
              <a:pPr>
                <a:defRPr/>
              </a:pPr>
              <a:t>27/06/2019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E0FC90-6441-43B3-AB51-6FE57D5CCE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1DF4D-4200-45A3-8725-1F47E2E0D138}" type="datetimeFigureOut">
              <a:rPr lang="en-GB" smtClean="0"/>
              <a:pPr/>
              <a:t>27/06/2019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9B5C0-D4AB-4961-BA5F-1B0C9CA00B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42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233363" y="2454275"/>
            <a:ext cx="5905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6000" dirty="0" smtClean="0">
                <a:solidFill>
                  <a:schemeClr val="bg1"/>
                </a:solidFill>
              </a:rPr>
              <a:t>BAME Elders &amp; Co-Housing</a:t>
            </a:r>
            <a:endParaRPr lang="en-GB" alt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44" y="1640336"/>
            <a:ext cx="5297936" cy="369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1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                                   </a:t>
            </a:r>
            <a:r>
              <a:rPr lang="en-GB" smtClean="0"/>
              <a:t>    </a:t>
            </a:r>
            <a:r>
              <a:rPr lang="en-GB" dirty="0" smtClean="0"/>
              <a:t>Learning from OWCH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84" y="1228507"/>
            <a:ext cx="8236580" cy="455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9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            “Participation as an Artform”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94" y="1011447"/>
            <a:ext cx="7154656" cy="48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1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AutoShape 4" descr="Image result for lets make this happen"/>
          <p:cNvSpPr>
            <a:spLocks noGrp="1" noChangeAspect="1" noChangeArrowheads="1"/>
          </p:cNvSpPr>
          <p:nvPr>
            <p:ph type="body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71" y="1238250"/>
            <a:ext cx="5379116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0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                                        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436" y="858614"/>
            <a:ext cx="5818360" cy="51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3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                         </a:t>
            </a:r>
            <a:r>
              <a:rPr lang="en-GB" dirty="0" smtClean="0"/>
              <a:t>Mary </a:t>
            </a:r>
            <a:r>
              <a:rPr lang="en-GB" dirty="0" err="1" smtClean="0"/>
              <a:t>Seacole</a:t>
            </a:r>
            <a:r>
              <a:rPr lang="en-GB" dirty="0" smtClean="0"/>
              <a:t> Extra Care Court – Bradford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92" y="991151"/>
            <a:ext cx="6973173" cy="496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64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    Mary </a:t>
            </a:r>
            <a:r>
              <a:rPr lang="en-GB" dirty="0" err="1" smtClean="0"/>
              <a:t>Seacole</a:t>
            </a:r>
            <a:r>
              <a:rPr lang="en-GB" dirty="0" smtClean="0"/>
              <a:t> Extra Care Court– Bradford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Commissioned in 2003 by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Bradford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City Council to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provide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BME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focussed scheme to reflect the local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community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Developed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with the intention of primarily providing for African-Caribbean Elders in conjunction with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community groups – FACE (Federation of African Caribbean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Elders). Postcode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for this area had the highest incidence of African Caribbean Elders in the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Bradford </a:t>
            </a:r>
          </a:p>
          <a:p>
            <a:endParaRPr lang="en-GB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Nominations agreement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specifies 40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% of residents should be BME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( currently 48%)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40 apartments with on site facilities including restaurant, internet café , laundry and hair salon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04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           Housing 21 –  Who we are…….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a </a:t>
            </a:r>
            <a:r>
              <a:rPr lang="en-GB" dirty="0">
                <a:solidFill>
                  <a:srgbClr val="002060"/>
                </a:solidFill>
              </a:rPr>
              <a:t>not for profit organisation with a social </a:t>
            </a:r>
            <a:r>
              <a:rPr lang="en-GB" dirty="0" smtClean="0">
                <a:solidFill>
                  <a:srgbClr val="002060"/>
                </a:solidFill>
              </a:rPr>
              <a:t>purpose providing homes for older people of modest means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promote </a:t>
            </a:r>
            <a:r>
              <a:rPr lang="en-GB" dirty="0">
                <a:solidFill>
                  <a:srgbClr val="002060"/>
                </a:solidFill>
              </a:rPr>
              <a:t>independence and choice for older people through good quality housing, care and support. </a:t>
            </a:r>
            <a:endParaRPr lang="en-GB" dirty="0" smtClean="0">
              <a:solidFill>
                <a:srgbClr val="002060"/>
              </a:solidFill>
            </a:endParaRPr>
          </a:p>
          <a:p>
            <a:endParaRPr lang="en-GB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operate in over 150 local authority areas managing around 19,000 Retirement and Extra Care apartments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Head Office is based in Birmingham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Stephen Hughes is our Chair &amp; Bruce Moore our CEO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2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Housing &amp; Older ethnic minority population in England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3B64"/>
              </a:solidFill>
            </a:endParaRPr>
          </a:p>
          <a:p>
            <a:r>
              <a:rPr lang="en-GB" dirty="0" smtClean="0">
                <a:solidFill>
                  <a:srgbClr val="003B64"/>
                </a:solidFill>
              </a:rPr>
              <a:t>Race Equality Foundation report (Feb 2019) – key findings;</a:t>
            </a:r>
          </a:p>
          <a:p>
            <a:endParaRPr lang="en-GB" dirty="0">
              <a:solidFill>
                <a:srgbClr val="003B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B64"/>
                </a:solidFill>
              </a:rPr>
              <a:t>Bangladeshi &amp; black African people were most likely to be housing deprived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3B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B64"/>
                </a:solidFill>
              </a:rPr>
              <a:t>Black &amp; Asian people have lower life expectancy and more likely to experience more years of disability or living in poor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3B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B64"/>
                </a:solidFill>
              </a:rPr>
              <a:t>Lower rates of home ownership for BAME groups aged 50-64 compared to those over 65 suggest levels of housing deprivation will increase over time</a:t>
            </a:r>
          </a:p>
          <a:p>
            <a:endParaRPr lang="en-GB" dirty="0">
              <a:solidFill>
                <a:srgbClr val="003B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B64"/>
                </a:solidFill>
              </a:rPr>
              <a:t>BAME older people concentrated in urban areas in &amp; around London and major 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3B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003B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3B6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3B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24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775520" y="1556793"/>
          <a:ext cx="8154804" cy="3721065"/>
        </p:xfrm>
        <a:graphic>
          <a:graphicData uri="http://schemas.openxmlformats.org/drawingml/2006/table">
            <a:tbl>
              <a:tblPr/>
              <a:tblGrid>
                <a:gridCol w="2249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7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27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27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27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27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0228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 smtClean="0">
                          <a:effectLst/>
                          <a:latin typeface="+mn-lt"/>
                        </a:rPr>
                        <a:t>Birmingham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+mn-lt"/>
                        </a:rPr>
                        <a:t>West Midlands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  <a:latin typeface="+mn-lt"/>
                        </a:rPr>
                        <a:t>England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9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Ethnicity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People aged 65-74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People aged 75-84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People aged 85+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People aged 65-74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People aged 75-84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People aged 85+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People aged 65-74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People aged 75-84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  <a:latin typeface="+mn-lt"/>
                        </a:rPr>
                        <a:t>People aged 85+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4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White (this includes British, Irish and Other White)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 smtClean="0">
                          <a:effectLst/>
                          <a:latin typeface="+mn-lt"/>
                        </a:rPr>
                        <a:t>82.33%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 smtClean="0">
                          <a:effectLst/>
                          <a:latin typeface="+mn-lt"/>
                        </a:rPr>
                        <a:t>85.96%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 smtClean="0">
                          <a:effectLst/>
                          <a:latin typeface="+mn-lt"/>
                        </a:rPr>
                        <a:t>93.21%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93.95%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95.12%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97.38%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94.66%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96.37%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98.17%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4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Mixed Ethnicity (this includes White and Black Caribbean; White and Black African; White and Asian; and Other Mixed)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 smtClean="0">
                          <a:effectLst/>
                          <a:latin typeface="+mn-lt"/>
                        </a:rPr>
                        <a:t>0.41%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 smtClean="0">
                          <a:effectLst/>
                          <a:latin typeface="+mn-lt"/>
                        </a:rPr>
                        <a:t>0.37%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 smtClean="0">
                          <a:effectLst/>
                          <a:latin typeface="+mn-lt"/>
                        </a:rPr>
                        <a:t>0.22%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0.19%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0.14%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0.13%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0.31%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0.23%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0.17%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9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Asian or Asian British (this includes Indian; Pakistani; Bangladeshi; and Other Asian or Asian British)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 smtClean="0">
                          <a:effectLst/>
                          <a:latin typeface="+mn-lt"/>
                        </a:rPr>
                        <a:t>10.37%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 smtClean="0">
                          <a:effectLst/>
                          <a:latin typeface="+mn-lt"/>
                        </a:rPr>
                        <a:t>7.62%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 smtClean="0">
                          <a:effectLst/>
                          <a:latin typeface="+mn-lt"/>
                        </a:rPr>
                        <a:t>4.04%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3.70%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2.82%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1.53%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2.83%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1.85%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0.87%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9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Black or Black British (this includes Black Caribbean; Black African; and Other Black or Black British)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6.13%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5.52%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2.23%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1.80%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1.65%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0.73%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1.61%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1.16%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0.50%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0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Chinese or Other Ethnic Group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0.77%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0.53%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0.30% 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0.31%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0.19%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0.09% 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0.54%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0.29%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u="none" strike="noStrike" dirty="0">
                          <a:effectLst/>
                          <a:latin typeface="+mn-lt"/>
                        </a:rPr>
                        <a:t>0.13% 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03512" y="11663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Ethnicity of Older People in Birmingham, West Midlands and England (2009)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03512" y="5590429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ONS Table PEEGC309: LAD 2009 Single Year of Age by Ethnic Group, mid-2009. This table is a commissioned table from the Population Estimates by Ethnic Group (Release 8.0), ONS. The wording used for ethnic groupings are as used by ONS.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03512" y="502281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Birmingham has a much higher proportion of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non-white Older People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 either the West Midlands or England. This is true across all age groups. In 2009, there were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20,232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non-white Older People living in Birmingham.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04312" y="6421425"/>
            <a:ext cx="173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Copyright J. Collins &amp; C. Holland, Aston University</a:t>
            </a:r>
          </a:p>
        </p:txBody>
      </p:sp>
    </p:spTree>
    <p:extLst>
      <p:ext uri="{BB962C8B-B14F-4D97-AF65-F5344CB8AC3E}">
        <p14:creationId xmlns:p14="http://schemas.microsoft.com/office/powerpoint/2010/main" val="5988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34" y="1396032"/>
            <a:ext cx="4243932" cy="41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0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81777" y="708455"/>
            <a:ext cx="11146612" cy="527165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7084" y="942970"/>
            <a:ext cx="5056407" cy="499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59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21_PP_Presentation_Template_Wide_Screen [Read-Only]" id="{9FAEE618-6992-4E5E-932B-94E12D6BB4CF}" vid="{50653352-29E8-4CEB-B23F-CF3B5906C4A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21_PP_Presentation_Template_Wide_Screen [Read-Only]" id="{9FAEE618-6992-4E5E-932B-94E12D6BB4CF}" vid="{051265A2-676E-474A-8501-7A5CCDA58E07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B407C07040FB4D97D2631FA08E9862" ma:contentTypeVersion="0" ma:contentTypeDescription="Create a new document." ma:contentTypeScope="" ma:versionID="f0957174eeebdd270ce9734812f7c7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A934F6-E405-4757-88C8-6C12CA50AA2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9A520E6-55F4-4EF0-A1E9-EE35A98F1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786015-9132-4A31-9A08-15CFF70BB6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H21_PP_Presentation_Template_Wide_Screen</Template>
  <TotalTime>397</TotalTime>
  <Words>604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Custom Design</vt:lpstr>
      <vt:lpstr>1_Office Theme</vt:lpstr>
      <vt:lpstr>PowerPoint Presentation</vt:lpstr>
      <vt:lpstr>                                                                </vt:lpstr>
      <vt:lpstr>                          Mary Seacole Extra Care Court – Bradford </vt:lpstr>
      <vt:lpstr>                           Mary Seacole Extra Care Court– Bradford </vt:lpstr>
      <vt:lpstr>                                  Housing 21 –  Who we are…….</vt:lpstr>
      <vt:lpstr>           Housing &amp; Older ethnic minority population in England</vt:lpstr>
      <vt:lpstr>PowerPoint Presentation</vt:lpstr>
      <vt:lpstr>PowerPoint Presentation</vt:lpstr>
      <vt:lpstr>PowerPoint Presentation</vt:lpstr>
      <vt:lpstr>                  </vt:lpstr>
      <vt:lpstr>                                        Learning from OWCH</vt:lpstr>
      <vt:lpstr>                                   “Participation as an Artform”</vt:lpstr>
      <vt:lpstr>PowerPoint Presentation</vt:lpstr>
    </vt:vector>
  </TitlesOfParts>
  <Company>Housing &amp; Care 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21 PowerPoint Presentation</dc:title>
  <dc:creator>Mark Williams</dc:creator>
  <cp:lastModifiedBy>Teresa McKenna</cp:lastModifiedBy>
  <cp:revision>27</cp:revision>
  <dcterms:created xsi:type="dcterms:W3CDTF">2019-03-28T09:07:53Z</dcterms:created>
  <dcterms:modified xsi:type="dcterms:W3CDTF">2019-06-27T15:25:58Z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0x010100EAB407C07040FB4D97D2631FA08E9862</vt:lpwstr>
  </property>
  <property fmtid="{D5CDD505-2E9C-101B-9397-08002B2CF9AE}" pid="3" name="Content owner">
    <vt:lpwstr/>
  </property>
  <property fmtid="{D5CDD505-2E9C-101B-9397-08002B2CF9AE}" pid="4" name="Frequency">
    <vt:lpwstr>;#Daily;#</vt:lpwstr>
  </property>
  <property fmtid="{D5CDD505-2E9C-101B-9397-08002B2CF9AE}" pid="5" name="Push to Activity List">
    <vt:bool>false</vt:bool>
  </property>
  <property fmtid="{D5CDD505-2E9C-101B-9397-08002B2CF9AE}" pid="6" name="TaxCatchAll">
    <vt:lpwstr/>
  </property>
  <property fmtid="{D5CDD505-2E9C-101B-9397-08002B2CF9AE}" pid="7" name="Activities">
    <vt:lpwstr/>
  </property>
  <property fmtid="{D5CDD505-2E9C-101B-9397-08002B2CF9AE}" pid="8" name="af708334f5e54e37b128672481303d21">
    <vt:lpwstr/>
  </property>
</Properties>
</file>