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330" r:id="rId4"/>
    <p:sldId id="331" r:id="rId5"/>
    <p:sldId id="262" r:id="rId6"/>
    <p:sldId id="314" r:id="rId7"/>
    <p:sldId id="319" r:id="rId8"/>
    <p:sldId id="327" r:id="rId9"/>
    <p:sldId id="329" r:id="rId10"/>
    <p:sldId id="315" r:id="rId11"/>
    <p:sldId id="321" r:id="rId12"/>
    <p:sldId id="323" r:id="rId13"/>
    <p:sldId id="332" r:id="rId14"/>
    <p:sldId id="33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Hanton" initials="IH" lastIdx="4" clrIdx="0">
    <p:extLst>
      <p:ext uri="{19B8F6BF-5375-455C-9EA6-DF929625EA0E}">
        <p15:presenceInfo xmlns:p15="http://schemas.microsoft.com/office/powerpoint/2012/main" userId="S::ian.hanton@centralbedfordshire.gov.uk::157582be-d692-45d4-9dbe-0f7891c154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1"/>
    <p:restoredTop sz="75543"/>
  </p:normalViewPr>
  <p:slideViewPr>
    <p:cSldViewPr snapToGrid="0" snapToObjects="1">
      <p:cViewPr varScale="1">
        <p:scale>
          <a:sx n="121" d="100"/>
          <a:sy n="121" d="100"/>
        </p:scale>
        <p:origin x="12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2904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400" b="1" dirty="0"/>
              <a:t>What makes us healthy &amp;</a:t>
            </a:r>
            <a:r>
              <a:rPr lang="en-US" sz="3400" b="1" baseline="0" dirty="0"/>
              <a:t> </a:t>
            </a:r>
            <a:endParaRPr lang="en-US" sz="3400" b="1" dirty="0"/>
          </a:p>
          <a:p>
            <a:pPr>
              <a:defRPr/>
            </a:pPr>
            <a:endParaRPr lang="en-US" sz="3400" b="1" dirty="0"/>
          </a:p>
        </c:rich>
      </c:tx>
      <c:layout>
        <c:manualLayout>
          <c:xMode val="edge"/>
          <c:yMode val="edge"/>
          <c:x val="0.16939062499999999"/>
          <c:y val="2.343749855822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What makes us healthy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Genetics</c:v>
                </c:pt>
                <c:pt idx="1">
                  <c:v>Environment</c:v>
                </c:pt>
                <c:pt idx="2">
                  <c:v>Health Care</c:v>
                </c:pt>
                <c:pt idx="3">
                  <c:v>Behaviour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13-F444-8993-F2A52B16F19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400" b="1" dirty="0"/>
              <a:t>what do we spend on health?</a:t>
            </a:r>
          </a:p>
        </c:rich>
      </c:tx>
      <c:layout>
        <c:manualLayout>
          <c:xMode val="edge"/>
          <c:yMode val="edge"/>
          <c:x val="0.127128813976377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What do we spend on health?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Medical Services</c:v>
                </c:pt>
                <c:pt idx="1">
                  <c:v>Healthy Behaviours</c:v>
                </c:pt>
                <c:pt idx="2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88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3-F749-8230-A4CB1FE80BB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09T15:56:25.598" idx="4">
    <p:pos x="10" y="10"/>
    <p:text>What are our aspirations and associated investment plan for this facility and other assets in terms of inclusive design?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09T15:56:25.598" idx="4">
    <p:pos x="10" y="10"/>
    <p:text>What are our aspirations and associated investment plan for this facility and other assets in terms of inclusive design?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09T15:56:25.598" idx="4">
    <p:pos x="10" y="10"/>
    <p:text>What are our aspirations and associated investment plan for this facility and other assets in terms of inclusive design?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FA5E2-0667-3D4E-9EED-F86608D7BB67}" type="datetimeFigureOut">
              <a:rPr lang="en-US" smtClean="0"/>
              <a:t>7/10/19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2CD85-0480-A340-84EC-F56266175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4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1494E-EB63-4572-A065-E61100F2D43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3859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2CD85-0480-A340-84EC-F56266175A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8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really clear why, what, who for and how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2CD85-0480-A340-84EC-F56266175A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9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Deficits v. strengths   </a:t>
            </a:r>
          </a:p>
          <a:p>
            <a:endParaRPr lang="en-US" dirty="0"/>
          </a:p>
          <a:p>
            <a:r>
              <a:rPr lang="en-US" dirty="0"/>
              <a:t>See Loneliness handout</a:t>
            </a:r>
          </a:p>
          <a:p>
            <a:endParaRPr lang="en-US" dirty="0"/>
          </a:p>
          <a:p>
            <a:r>
              <a:rPr lang="en-US" dirty="0"/>
              <a:t>Social Capital – building face to face community networks, civic participation, citizen power; high levels = +ve health outcomes/ well-being, resilience – even the most marginalized communities have social, cultural and material assets</a:t>
            </a:r>
          </a:p>
          <a:p>
            <a:endParaRPr lang="en-US" dirty="0"/>
          </a:p>
          <a:p>
            <a:r>
              <a:rPr lang="en-US" dirty="0"/>
              <a:t>Agency – disinvested in community – easy to cut &amp; destroy the habitat</a:t>
            </a:r>
          </a:p>
          <a:p>
            <a:endParaRPr lang="en-US" dirty="0"/>
          </a:p>
          <a:p>
            <a:r>
              <a:rPr lang="en-US" dirty="0"/>
              <a:t>A mobilized and empowered community will not necessarily choose to act on the same issues that SC&amp;H see as priorities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Asset approach is not community engagement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Connectivity – ASC National surveys –Consistently,  60% of people report lack of social contact as the most important issue for them yet we focus on a task based approach to need - no prevention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2CD85-0480-A340-84EC-F56266175A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2CD85-0480-A340-84EC-F56266175A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81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‘system’ over medicalizes health and well-being despite many of the issues being social in origin and solution</a:t>
            </a:r>
          </a:p>
          <a:p>
            <a:endParaRPr lang="en-US" dirty="0"/>
          </a:p>
          <a:p>
            <a:r>
              <a:rPr lang="en-US" dirty="0"/>
              <a:t>Healthy </a:t>
            </a:r>
            <a:r>
              <a:rPr lang="en-US" dirty="0" err="1"/>
              <a:t>behaviours</a:t>
            </a:r>
            <a:r>
              <a:rPr lang="en-US" dirty="0"/>
              <a:t> – includes the range and </a:t>
            </a:r>
            <a:r>
              <a:rPr lang="en-US" dirty="0" err="1"/>
              <a:t>qulaoty</a:t>
            </a:r>
            <a:r>
              <a:rPr lang="en-US" dirty="0"/>
              <a:t> of relationships/ associations that sustain well-being; strong epidemiological evidence for health benefits of clubs and societies inc. for CHD.</a:t>
            </a:r>
          </a:p>
          <a:p>
            <a:endParaRPr lang="en-US" dirty="0"/>
          </a:p>
          <a:p>
            <a:r>
              <a:rPr lang="en-US" dirty="0"/>
              <a:t>Contrast this with what we spend on being healthy and it seems clear the shift required to unlock health and well-being</a:t>
            </a:r>
          </a:p>
          <a:p>
            <a:endParaRPr lang="en-US" dirty="0"/>
          </a:p>
          <a:p>
            <a:r>
              <a:rPr lang="en-US" dirty="0"/>
              <a:t>Shift the focus from being treated as a </a:t>
            </a:r>
            <a:r>
              <a:rPr lang="en-US" dirty="0" err="1"/>
              <a:t>demnentia</a:t>
            </a:r>
            <a:r>
              <a:rPr lang="en-US" dirty="0"/>
              <a:t> sufferer to helping people live well with; dementia as just one feature of a complex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2CD85-0480-A340-84EC-F56266175A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63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Social infrastructure – see handout</a:t>
            </a:r>
          </a:p>
          <a:p>
            <a:endParaRPr lang="en-US" dirty="0"/>
          </a:p>
          <a:p>
            <a:r>
              <a:rPr lang="en-US" dirty="0"/>
              <a:t>The fabric of a functional community including the norms and values essential to inclusion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2CD85-0480-A340-84EC-F56266175A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7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Participatory appraisal – a research method that ensures local people have a voice, increased skills, knowledge; building trust and confidence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Community Asset Mapping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Focus on behavior change/ relationships, not pump-priming unsustainable projects that don’t create long-term change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Does not ignore needs: emphasis on psycho-social aspects of life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2CD85-0480-A340-84EC-F56266175A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19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Flitwic</a:t>
            </a:r>
            <a:r>
              <a:rPr lang="en-US" sz="1200" dirty="0"/>
              <a:t> – </a:t>
            </a:r>
            <a:r>
              <a:rPr lang="en-US" sz="1200" dirty="0" err="1"/>
              <a:t>Commuity</a:t>
            </a:r>
            <a:r>
              <a:rPr lang="en-US" sz="1200" dirty="0"/>
              <a:t> Development Workstream inc. dedicated space at design brief stage of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Social Prescribing – connecting in an authentic way (i.e. not a referral) for a more associational life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2CD85-0480-A340-84EC-F56266175A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91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Perhaps mention if there is time</a:t>
            </a:r>
          </a:p>
          <a:p>
            <a:endParaRPr lang="en-US" sz="1200" dirty="0"/>
          </a:p>
          <a:p>
            <a:r>
              <a:rPr lang="en-US" sz="1200" dirty="0"/>
              <a:t>To (medical); </a:t>
            </a:r>
          </a:p>
          <a:p>
            <a:r>
              <a:rPr lang="en-US" sz="1200" dirty="0"/>
              <a:t>For (charity – the helper and the helped); </a:t>
            </a:r>
          </a:p>
          <a:p>
            <a:r>
              <a:rPr lang="en-US" sz="1200" dirty="0"/>
              <a:t>With (co-design led by professionals, harvesting the assets of community – a form of colonialism purely for the benefit of the public sector); </a:t>
            </a:r>
          </a:p>
          <a:p>
            <a:r>
              <a:rPr lang="en-US" sz="1200" dirty="0"/>
              <a:t>By (led by residents/ citizens)</a:t>
            </a:r>
          </a:p>
          <a:p>
            <a:r>
              <a:rPr lang="en-US" sz="1200" dirty="0"/>
              <a:t>By is where the Transformation opportunity is – shift the money here; courage to move into the ‘by’ space – inc. space for people to make decisions we don’t agree with – requires courage to step into this space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2CD85-0480-A340-84EC-F56266175A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0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A389-C079-454A-A4F1-E36F66099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40D75-AC5E-084E-91A5-C62DD8BFB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C0754-825F-D846-8810-482B8073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EC10-B879-0B49-8EDA-3F36A2245AC0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EA378-1BA7-8F4F-9DAA-15532568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5AAB1-3DB6-0F4C-B836-22E984E6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19AB-C2E7-0A43-B95D-B9A52C86B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1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F3575-694A-524F-B411-EA6DDFAED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1D7A7-1C16-B946-97DD-3070C6156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46D46-7C31-194C-9B0D-CA5AF33D2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EC10-B879-0B49-8EDA-3F36A2245AC0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BFC13-2BBF-FF4A-B711-F298E812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CDD3B-4287-A24C-9B83-A6C5C6F1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19AB-C2E7-0A43-B95D-B9A52C86B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6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24B9E-7A4D-D842-80C3-143BE847F1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B94B8-0EF1-1444-95C9-7A580C802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CE3CA-1F59-A747-A978-C96116E6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EC10-B879-0B49-8EDA-3F36A2245AC0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66376-6ABF-D54B-9A4A-5825222BB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0807F-6DCA-8D42-B038-3A9B5B15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19AB-C2E7-0A43-B95D-B9A52C86B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67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 userDrawn="1"/>
        </p:nvSpPr>
        <p:spPr bwMode="auto">
          <a:xfrm>
            <a:off x="406400" y="6477000"/>
            <a:ext cx="944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rgbClr val="2F2727"/>
                </a:solidFill>
              </a:rPr>
              <a:t>Central Bedfordshire</a:t>
            </a:r>
            <a:r>
              <a:rPr lang="en-GB" altLang="en-US" sz="1200">
                <a:solidFill>
                  <a:srgbClr val="2F2727"/>
                </a:solidFill>
              </a:rPr>
              <a:t> </a:t>
            </a:r>
            <a:r>
              <a:rPr lang="en-US" altLang="en-US" sz="1200">
                <a:solidFill>
                  <a:srgbClr val="2F2727"/>
                </a:solidFill>
              </a:rPr>
              <a:t>Council      </a:t>
            </a:r>
            <a:r>
              <a:rPr lang="en-US" altLang="en-US" sz="1200" b="1">
                <a:solidFill>
                  <a:srgbClr val="2F2727"/>
                </a:solidFill>
                <a:latin typeface="Georgia" pitchFamily="18" charset="0"/>
              </a:rPr>
              <a:t>www.centralbedfordshire.gov.uk</a:t>
            </a:r>
          </a:p>
        </p:txBody>
      </p:sp>
      <p:pic>
        <p:nvPicPr>
          <p:cNvPr id="18437" name="Picture 5" descr="001_CBC_2colou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1" y="304800"/>
            <a:ext cx="1998133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 userDrawn="1"/>
        </p:nvSpPr>
        <p:spPr bwMode="auto">
          <a:xfrm>
            <a:off x="711200" y="2209800"/>
            <a:ext cx="11176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4000" b="1" dirty="0">
                <a:solidFill>
                  <a:srgbClr val="4A3A3C"/>
                </a:solidFill>
                <a:latin typeface="+mj-lt"/>
              </a:rPr>
              <a:t>Presentation title here </a:t>
            </a:r>
            <a:br>
              <a:rPr lang="en-US" altLang="en-US" sz="4000" b="1" dirty="0">
                <a:solidFill>
                  <a:srgbClr val="4A3A3C"/>
                </a:solidFill>
                <a:latin typeface="+mj-lt"/>
              </a:rPr>
            </a:br>
            <a:r>
              <a:rPr lang="en-US" altLang="en-US" sz="4000" b="1" dirty="0">
                <a:solidFill>
                  <a:srgbClr val="4A3A3C"/>
                </a:solidFill>
                <a:latin typeface="+mj-lt"/>
              </a:rPr>
              <a:t>in this type style and size</a:t>
            </a:r>
          </a:p>
        </p:txBody>
      </p:sp>
      <p:sp>
        <p:nvSpPr>
          <p:cNvPr id="18439" name="Text Box 7"/>
          <p:cNvSpPr txBox="1">
            <a:spLocks noChangeArrowheads="1"/>
          </p:cNvSpPr>
          <p:nvPr userDrawn="1"/>
        </p:nvSpPr>
        <p:spPr bwMode="auto">
          <a:xfrm>
            <a:off x="609600" y="3657600"/>
            <a:ext cx="8737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8CC63F"/>
                </a:solidFill>
              </a:rPr>
              <a:t>Presentation subheading </a:t>
            </a:r>
            <a:br>
              <a:rPr lang="en-US" altLang="en-US" sz="2800">
                <a:solidFill>
                  <a:srgbClr val="8CC63F"/>
                </a:solidFill>
              </a:rPr>
            </a:br>
            <a:r>
              <a:rPr lang="en-US" altLang="en-US" sz="2800">
                <a:solidFill>
                  <a:srgbClr val="8CC63F"/>
                </a:solidFill>
              </a:rPr>
              <a:t>in this style and size</a:t>
            </a:r>
          </a:p>
        </p:txBody>
      </p:sp>
    </p:spTree>
    <p:extLst>
      <p:ext uri="{BB962C8B-B14F-4D97-AF65-F5344CB8AC3E}">
        <p14:creationId xmlns:p14="http://schemas.microsoft.com/office/powerpoint/2010/main" val="3902689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05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21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4356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981200"/>
            <a:ext cx="54356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23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F42-7465-463B-9EBB-74E0D80B4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3FC14-EAC3-4113-B2F4-750F72347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3C363-6B3B-4BF8-AE20-5B29FD256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7E9A1-A70A-4A57-8BF8-EDA4425EE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5C7D-4C46-422F-83FB-A759A4756FF5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C2414-BFA9-4E4A-AB98-70D2CDEB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284CF-AE82-4C81-B796-4275328CF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6534-7F6F-411B-BE58-ECC26CEA5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3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35C3-3497-8E4B-9055-1050BF11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8C7F2-D64E-5C45-9087-671D919A6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4F3D6-0196-8B42-BF8C-F84D9002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EC10-B879-0B49-8EDA-3F36A2245AC0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46E47-7322-2D48-B83F-57E6307D9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B89ED-0EC1-F34C-96B0-B409D2BE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19AB-C2E7-0A43-B95D-B9A52C86B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1277A-19DB-5A46-99EA-E767870D3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E9EC0-B5A3-5747-99A1-D35BE262D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A4083-114D-2C4A-B92A-CCAA8178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EC10-B879-0B49-8EDA-3F36A2245AC0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FB913-943F-E246-B76E-6BC64F837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347BB-D606-D24A-9F9E-5F0F6EB2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19AB-C2E7-0A43-B95D-B9A52C86B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5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1AE2-E581-1E4B-B2EA-F336F99F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07A35-CDC7-574F-9E39-9BF285912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0F03D-E598-C84B-906C-6B743FCF7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93E69-44B6-4042-ABF4-A15532E61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EC10-B879-0B49-8EDA-3F36A2245AC0}" type="datetimeFigureOut">
              <a:rPr lang="en-US" smtClean="0"/>
              <a:t>7/10/19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9C1BB-CE83-5941-AB51-955FD9E1B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F0D08-44DA-F94A-91E0-EE874B45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19AB-C2E7-0A43-B95D-B9A52C86B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4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AC8E4-C09B-C549-97FD-4425C579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CA6B-5CE7-D14D-8E2D-43A239E87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46EE5-AF59-4042-8DF9-ADB57EFC0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A131C5-4F82-8848-93B5-2598E1C27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1CE0A-0240-A849-AD1F-0ADE06B4D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1B6A26-6352-5C46-851A-3F1EB4DB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EC10-B879-0B49-8EDA-3F36A2245AC0}" type="datetimeFigureOut">
              <a:rPr lang="en-US" smtClean="0"/>
              <a:t>7/10/19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ACDC24-4061-F440-AC41-783575D2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CA3727-B881-FE4A-BFE1-5584EB97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19AB-C2E7-0A43-B95D-B9A52C86B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7539-04A3-CF45-9027-9DA07EF6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E442F-2C86-6945-A508-FFA7B70C9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EC10-B879-0B49-8EDA-3F36A2245AC0}" type="datetimeFigureOut">
              <a:rPr lang="en-US" smtClean="0"/>
              <a:t>7/10/19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CD3B8-2582-7340-B395-3F928F4C2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FFF7F-B3FC-514A-A125-7960FEF8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19AB-C2E7-0A43-B95D-B9A52C86B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BDC097-D61F-7144-AD3D-22A92F42D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EC10-B879-0B49-8EDA-3F36A2245AC0}" type="datetimeFigureOut">
              <a:rPr lang="en-US" smtClean="0"/>
              <a:t>7/10/19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06B51-2367-8341-814B-D5A21C787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6069B-F550-7F4E-A458-91E09911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19AB-C2E7-0A43-B95D-B9A52C86B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DCD9-7012-2B42-8A35-66D310C23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D2FA3-B5C4-F04E-B9F5-DD8C9BB80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371B9-FE6B-1441-8A56-8147F31EF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63090-B832-484B-992A-A9225F47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EC10-B879-0B49-8EDA-3F36A2245AC0}" type="datetimeFigureOut">
              <a:rPr lang="en-US" smtClean="0"/>
              <a:t>7/10/19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02D41-DE53-C849-A73D-6776D6749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94FC0-273E-5A4F-A2A1-3A66AC27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19AB-C2E7-0A43-B95D-B9A52C86B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5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C7D5-7CEC-FC4C-B46D-6271DA557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8D2DF-AED8-0942-893B-9FF3C93D9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6ABAC-7D69-F547-8675-0485689BA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911BD-7AA5-F245-9EAD-53E5F80D1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EC10-B879-0B49-8EDA-3F36A2245AC0}" type="datetimeFigureOut">
              <a:rPr lang="en-US" smtClean="0"/>
              <a:t>7/10/19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B5C85-560A-9E40-8619-8CA15E93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B5593-D76C-FA4C-9539-4C2883E7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19AB-C2E7-0A43-B95D-B9A52C86B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4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922202-141B-3E4B-8B37-84ED7347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E2A17-7761-A945-B66A-9552F1C24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7723A-BBB6-4947-8785-DED356DB5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9EC10-B879-0B49-8EDA-3F36A2245AC0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21FF0-49DD-C143-B3AE-5ED01A397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16C94-6AB8-FD44-8742-52F19C333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C19AB-C2E7-0A43-B95D-B9A52C86B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8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107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107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406400" y="6477000"/>
            <a:ext cx="944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rgbClr val="2F2727"/>
                </a:solidFill>
              </a:rPr>
              <a:t>Central Bedfordshire</a:t>
            </a:r>
            <a:r>
              <a:rPr lang="en-GB" altLang="en-US" sz="1200">
                <a:solidFill>
                  <a:srgbClr val="2F2727"/>
                </a:solidFill>
              </a:rPr>
              <a:t> </a:t>
            </a:r>
            <a:r>
              <a:rPr lang="en-US" altLang="en-US" sz="1200">
                <a:solidFill>
                  <a:srgbClr val="2F2727"/>
                </a:solidFill>
              </a:rPr>
              <a:t>Council    </a:t>
            </a:r>
            <a:r>
              <a:rPr lang="en-US" altLang="en-US" sz="1200" b="1">
                <a:solidFill>
                  <a:srgbClr val="2F2727"/>
                </a:solidFill>
                <a:latin typeface="Georgia" pitchFamily="18" charset="0"/>
              </a:rPr>
              <a:t>www.centralbedfordshire.gov.uk</a:t>
            </a:r>
          </a:p>
        </p:txBody>
      </p:sp>
    </p:spTree>
    <p:extLst>
      <p:ext uri="{BB962C8B-B14F-4D97-AF65-F5344CB8AC3E}">
        <p14:creationId xmlns:p14="http://schemas.microsoft.com/office/powerpoint/2010/main" val="74374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4A3A3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4A3A3C"/>
          </a:solidFill>
          <a:latin typeface="Arial" charset="0"/>
          <a:ea typeface="ＭＳ Ｐゴシック" pitchFamily="-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4A3A3C"/>
          </a:solidFill>
          <a:latin typeface="Arial" charset="0"/>
          <a:ea typeface="ＭＳ Ｐゴシック" pitchFamily="-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4A3A3C"/>
          </a:solidFill>
          <a:latin typeface="Arial" charset="0"/>
          <a:ea typeface="ＭＳ Ｐゴシック" pitchFamily="-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4A3A3C"/>
          </a:solidFill>
          <a:latin typeface="Arial" charset="0"/>
          <a:ea typeface="ＭＳ Ｐゴシック" pitchFamily="-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4A3A3C"/>
          </a:solidFill>
          <a:latin typeface="Arial" charset="0"/>
          <a:ea typeface="ＭＳ Ｐゴシック" pitchFamily="-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4A3A3C"/>
          </a:solidFill>
          <a:latin typeface="Arial" charset="0"/>
          <a:ea typeface="ＭＳ Ｐゴシック" pitchFamily="-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4A3A3C"/>
          </a:solidFill>
          <a:latin typeface="Arial" charset="0"/>
          <a:ea typeface="ＭＳ Ｐゴシック" pitchFamily="-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4A3A3C"/>
          </a:solidFill>
          <a:latin typeface="Arial" charset="0"/>
          <a:ea typeface="ＭＳ Ｐゴシック" pitchFamily="-64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defRPr sz="2400">
          <a:solidFill>
            <a:schemeClr val="tx1"/>
          </a:solidFill>
          <a:latin typeface="+mn-lt"/>
          <a:ea typeface="+mn-ea"/>
        </a:defRPr>
      </a:lvl2pPr>
      <a:lvl3pPr marL="127635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3pPr>
      <a:lvl4pPr marL="169545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4pPr>
      <a:lvl5pPr marL="211455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7175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302895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8615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94335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26/531n4jc53817rc41l4rg24r40000gn/T/com.microsoft.Word/WebArchiveCopyPasteTempFiles/9k=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26/531n4jc53817rc41l4rg24r40000gn/T/com.microsoft.Word/WebArchiveCopyPasteTempFiles/162567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2981326" y="59912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 altLang="en-US"/>
          </a:p>
        </p:txBody>
      </p:sp>
      <p:pic>
        <p:nvPicPr>
          <p:cNvPr id="2074" name="Picture 26" descr="001_CBC_2colo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045" y="561514"/>
            <a:ext cx="1498600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1239648" y="2245547"/>
            <a:ext cx="882236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endParaRPr lang="en-GB" altLang="en-US" sz="1400" b="1" dirty="0"/>
          </a:p>
          <a:p>
            <a:pPr algn="ctr"/>
            <a:r>
              <a:rPr lang="en-GB" altLang="en-US" sz="4000" b="1" dirty="0">
                <a:solidFill>
                  <a:srgbClr val="4A3A3C"/>
                </a:solidFill>
              </a:rPr>
              <a:t>The importance of </a:t>
            </a:r>
            <a:r>
              <a:rPr lang="en-GB" altLang="en-US" sz="4000" b="1" dirty="0"/>
              <a:t>social</a:t>
            </a:r>
            <a:r>
              <a:rPr lang="en-GB" altLang="en-US" sz="4000" b="1" dirty="0">
                <a:solidFill>
                  <a:srgbClr val="4A3A3C"/>
                </a:solidFill>
              </a:rPr>
              <a:t> architecture in housing with care settings</a:t>
            </a:r>
            <a:endParaRPr lang="en-US" altLang="en-US" sz="4000" b="1" dirty="0">
              <a:solidFill>
                <a:srgbClr val="4A3A3C"/>
              </a:solidFill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1385553" y="4105389"/>
            <a:ext cx="867645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en-US" sz="3600" b="1" dirty="0">
                <a:solidFill>
                  <a:srgbClr val="678B28"/>
                </a:solidFill>
              </a:rPr>
              <a:t>More resilient communities</a:t>
            </a:r>
          </a:p>
          <a:p>
            <a:endParaRPr lang="en-GB" altLang="en-US" sz="2800" b="1" dirty="0">
              <a:solidFill>
                <a:srgbClr val="678B28"/>
              </a:solidFill>
            </a:endParaRPr>
          </a:p>
          <a:p>
            <a:pPr algn="ctr"/>
            <a:r>
              <a:rPr lang="en-GB" altLang="en-US" sz="2400" b="1" dirty="0"/>
              <a:t>Ian Hanton - </a:t>
            </a:r>
            <a:r>
              <a:rPr lang="en-GB" sz="2400" b="1" dirty="0"/>
              <a:t>Development &amp; Commissioning Manager</a:t>
            </a:r>
          </a:p>
        </p:txBody>
      </p:sp>
    </p:spTree>
    <p:extLst>
      <p:ext uri="{BB962C8B-B14F-4D97-AF65-F5344CB8AC3E}">
        <p14:creationId xmlns:p14="http://schemas.microsoft.com/office/powerpoint/2010/main" val="364983606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6DEB-A4C7-5143-B144-D660F7161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1074400" cy="764628"/>
          </a:xfrm>
        </p:spPr>
        <p:txBody>
          <a:bodyPr/>
          <a:lstStyle/>
          <a:p>
            <a:pPr algn="ctr"/>
            <a:r>
              <a:rPr lang="en-US" dirty="0"/>
              <a:t>Paradigm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D461E-E8AD-0D40-A130-3A06C0E98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1545"/>
            <a:ext cx="11074400" cy="49713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Communities need initial investment in community development to mobilise networks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Recognise that it takes time to build confidence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JSNA to JS Assets Assessment</a:t>
            </a:r>
          </a:p>
          <a:p>
            <a:pPr marL="12001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Assess local potential and how to grow capacity</a:t>
            </a:r>
          </a:p>
          <a:p>
            <a:pPr lvl="1" indent="0"/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Different leadership model</a:t>
            </a:r>
          </a:p>
          <a:p>
            <a:pPr marL="12001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Less command and control, more a social architect; orchestrator of place</a:t>
            </a:r>
          </a:p>
          <a:p>
            <a:pPr lvl="1" indent="0"/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Community building</a:t>
            </a:r>
          </a:p>
          <a:p>
            <a:pPr marL="12001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Starts with identification of community assets – people as producers of development</a:t>
            </a:r>
          </a:p>
          <a:p>
            <a:pPr marL="12001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Build informal associations, networks, relationships, knowledge, social power</a:t>
            </a:r>
          </a:p>
          <a:p>
            <a:pPr lvl="1" indent="0"/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Local people are experts in their own lives &amp; where they live</a:t>
            </a:r>
          </a:p>
          <a:p>
            <a:pPr marL="12001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Part of creating a shared 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4306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8E00-62DB-FD41-8402-172A2790B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1074400" cy="680545"/>
          </a:xfrm>
        </p:spPr>
        <p:txBody>
          <a:bodyPr/>
          <a:lstStyle/>
          <a:p>
            <a:pPr algn="ctr"/>
            <a:r>
              <a:rPr lang="en-US" dirty="0"/>
              <a:t>Shift to Community Capacity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F8F75-D78C-EF48-8664-6A2214300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1545"/>
            <a:ext cx="11074400" cy="50870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Don’t look for leaders, find the connectors, invite to a party, not a meeting!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Establish a vision and identify</a:t>
            </a:r>
          </a:p>
          <a:p>
            <a:pPr marL="1143000" lvl="1">
              <a:buFont typeface="Arial" panose="020B0604020202020204" pitchFamily="34" charset="0"/>
              <a:buChar char="•"/>
            </a:pPr>
            <a:r>
              <a:rPr lang="en-US" sz="2000" dirty="0"/>
              <a:t>what we’re prepared to do</a:t>
            </a:r>
          </a:p>
          <a:p>
            <a:pPr marL="1143000" lvl="1">
              <a:buFont typeface="Arial" panose="020B0604020202020204" pitchFamily="34" charset="0"/>
              <a:buChar char="•"/>
            </a:pPr>
            <a:r>
              <a:rPr lang="en-US" sz="2000" dirty="0"/>
              <a:t>what help we need and </a:t>
            </a:r>
          </a:p>
          <a:p>
            <a:pPr marL="1143000" lvl="1">
              <a:buFont typeface="Arial" panose="020B0604020202020204" pitchFamily="34" charset="0"/>
              <a:buChar char="•"/>
            </a:pPr>
            <a:r>
              <a:rPr lang="en-US" sz="2000" dirty="0"/>
              <a:t>what needs to be done for us – to builds inter-dependence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Move from our agenda to an emphasis on contact/ connections/ relationships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Move away from delivery to discovery (needs analysis is a strait jacket)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Deepen curiosity of what’s strong, not what’s wrong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Systems tend to engage people for their own needs but fail to engage and connect people in developing their own solutions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Better lives, not necessarily about better services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10201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66A4-2F37-F845-8DDD-743F1E95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44" y="434919"/>
            <a:ext cx="11074400" cy="885080"/>
          </a:xfrm>
        </p:spPr>
        <p:txBody>
          <a:bodyPr/>
          <a:lstStyle/>
          <a:p>
            <a:pPr algn="ctr"/>
            <a:r>
              <a:rPr lang="en-US" dirty="0"/>
              <a:t>Where’s the transformation opportunity?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2B913E-4AC9-624A-AC4A-C491A767ECC7}"/>
              </a:ext>
            </a:extLst>
          </p:cNvPr>
          <p:cNvGrpSpPr/>
          <p:nvPr/>
        </p:nvGrpSpPr>
        <p:grpSpPr>
          <a:xfrm>
            <a:off x="1707632" y="1640890"/>
            <a:ext cx="9055233" cy="4185818"/>
            <a:chOff x="1707632" y="1640890"/>
            <a:chExt cx="9055233" cy="4185818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76F8C4B-7A82-6044-ACDF-5BE96EB201DF}"/>
                </a:ext>
              </a:extLst>
            </p:cNvPr>
            <p:cNvSpPr/>
            <p:nvPr/>
          </p:nvSpPr>
          <p:spPr>
            <a:xfrm>
              <a:off x="6215095" y="4868895"/>
              <a:ext cx="4547770" cy="831161"/>
            </a:xfrm>
            <a:custGeom>
              <a:avLst/>
              <a:gdLst>
                <a:gd name="connsiteX0" fmla="*/ 0 w 4547770"/>
                <a:gd name="connsiteY0" fmla="*/ 83116 h 831161"/>
                <a:gd name="connsiteX1" fmla="*/ 83116 w 4547770"/>
                <a:gd name="connsiteY1" fmla="*/ 0 h 831161"/>
                <a:gd name="connsiteX2" fmla="*/ 4464654 w 4547770"/>
                <a:gd name="connsiteY2" fmla="*/ 0 h 831161"/>
                <a:gd name="connsiteX3" fmla="*/ 4547770 w 4547770"/>
                <a:gd name="connsiteY3" fmla="*/ 83116 h 831161"/>
                <a:gd name="connsiteX4" fmla="*/ 4547770 w 4547770"/>
                <a:gd name="connsiteY4" fmla="*/ 748045 h 831161"/>
                <a:gd name="connsiteX5" fmla="*/ 4464654 w 4547770"/>
                <a:gd name="connsiteY5" fmla="*/ 831161 h 831161"/>
                <a:gd name="connsiteX6" fmla="*/ 83116 w 4547770"/>
                <a:gd name="connsiteY6" fmla="*/ 831161 h 831161"/>
                <a:gd name="connsiteX7" fmla="*/ 0 w 4547770"/>
                <a:gd name="connsiteY7" fmla="*/ 748045 h 831161"/>
                <a:gd name="connsiteX8" fmla="*/ 0 w 4547770"/>
                <a:gd name="connsiteY8" fmla="*/ 83116 h 83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7770" h="831161">
                  <a:moveTo>
                    <a:pt x="0" y="83116"/>
                  </a:moveTo>
                  <a:cubicBezTo>
                    <a:pt x="0" y="37212"/>
                    <a:pt x="37212" y="0"/>
                    <a:pt x="83116" y="0"/>
                  </a:cubicBezTo>
                  <a:lnTo>
                    <a:pt x="4464654" y="0"/>
                  </a:lnTo>
                  <a:cubicBezTo>
                    <a:pt x="4510558" y="0"/>
                    <a:pt x="4547770" y="37212"/>
                    <a:pt x="4547770" y="83116"/>
                  </a:cubicBezTo>
                  <a:lnTo>
                    <a:pt x="4547770" y="748045"/>
                  </a:lnTo>
                  <a:cubicBezTo>
                    <a:pt x="4547770" y="793949"/>
                    <a:pt x="4510558" y="831161"/>
                    <a:pt x="4464654" y="831161"/>
                  </a:cubicBezTo>
                  <a:lnTo>
                    <a:pt x="83116" y="831161"/>
                  </a:lnTo>
                  <a:cubicBezTo>
                    <a:pt x="37212" y="831161"/>
                    <a:pt x="0" y="793949"/>
                    <a:pt x="0" y="748045"/>
                  </a:cubicBezTo>
                  <a:lnTo>
                    <a:pt x="0" y="8311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74029" tIns="317489" rIns="109698" bIns="109697" numCol="1" spcCol="1270" anchor="t" anchorCtr="0">
              <a:noAutofit/>
            </a:bodyPr>
            <a:lstStyle/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b="1" kern="1200" dirty="0"/>
                <a:t>  Community Led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E5D48A5-983A-D742-A2B7-A1329D935A07}"/>
                </a:ext>
              </a:extLst>
            </p:cNvPr>
            <p:cNvSpPr/>
            <p:nvPr/>
          </p:nvSpPr>
          <p:spPr>
            <a:xfrm>
              <a:off x="1707632" y="4803875"/>
              <a:ext cx="3723313" cy="788045"/>
            </a:xfrm>
            <a:custGeom>
              <a:avLst/>
              <a:gdLst>
                <a:gd name="connsiteX0" fmla="*/ 0 w 3723313"/>
                <a:gd name="connsiteY0" fmla="*/ 78805 h 788045"/>
                <a:gd name="connsiteX1" fmla="*/ 78805 w 3723313"/>
                <a:gd name="connsiteY1" fmla="*/ 0 h 788045"/>
                <a:gd name="connsiteX2" fmla="*/ 3644509 w 3723313"/>
                <a:gd name="connsiteY2" fmla="*/ 0 h 788045"/>
                <a:gd name="connsiteX3" fmla="*/ 3723314 w 3723313"/>
                <a:gd name="connsiteY3" fmla="*/ 78805 h 788045"/>
                <a:gd name="connsiteX4" fmla="*/ 3723313 w 3723313"/>
                <a:gd name="connsiteY4" fmla="*/ 709241 h 788045"/>
                <a:gd name="connsiteX5" fmla="*/ 3644508 w 3723313"/>
                <a:gd name="connsiteY5" fmla="*/ 788046 h 788045"/>
                <a:gd name="connsiteX6" fmla="*/ 78805 w 3723313"/>
                <a:gd name="connsiteY6" fmla="*/ 788045 h 788045"/>
                <a:gd name="connsiteX7" fmla="*/ 0 w 3723313"/>
                <a:gd name="connsiteY7" fmla="*/ 709240 h 788045"/>
                <a:gd name="connsiteX8" fmla="*/ 0 w 3723313"/>
                <a:gd name="connsiteY8" fmla="*/ 78805 h 78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3313" h="788045">
                  <a:moveTo>
                    <a:pt x="0" y="78805"/>
                  </a:moveTo>
                  <a:cubicBezTo>
                    <a:pt x="0" y="35282"/>
                    <a:pt x="35282" y="0"/>
                    <a:pt x="78805" y="0"/>
                  </a:cubicBezTo>
                  <a:lnTo>
                    <a:pt x="3644509" y="0"/>
                  </a:lnTo>
                  <a:cubicBezTo>
                    <a:pt x="3688032" y="0"/>
                    <a:pt x="3723314" y="35282"/>
                    <a:pt x="3723314" y="78805"/>
                  </a:cubicBezTo>
                  <a:cubicBezTo>
                    <a:pt x="3723314" y="288950"/>
                    <a:pt x="3723313" y="499096"/>
                    <a:pt x="3723313" y="709241"/>
                  </a:cubicBezTo>
                  <a:cubicBezTo>
                    <a:pt x="3723313" y="752764"/>
                    <a:pt x="3688031" y="788046"/>
                    <a:pt x="3644508" y="788046"/>
                  </a:cubicBezTo>
                  <a:lnTo>
                    <a:pt x="78805" y="788045"/>
                  </a:lnTo>
                  <a:cubicBezTo>
                    <a:pt x="35282" y="788045"/>
                    <a:pt x="0" y="752763"/>
                    <a:pt x="0" y="709240"/>
                  </a:cubicBezTo>
                  <a:lnTo>
                    <a:pt x="0" y="7880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751" tIns="305763" rIns="1225745" bIns="108751" numCol="1" spcCol="1270" anchor="t" anchorCtr="0">
              <a:noAutofit/>
            </a:bodyPr>
            <a:lstStyle/>
            <a:p>
              <a:pPr marL="0" lvl="1" algn="r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b="1" kern="1200" dirty="0"/>
                <a:t>Co-production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029A925-1387-E54C-A8BE-BCFB1A050CD7}"/>
                </a:ext>
              </a:extLst>
            </p:cNvPr>
            <p:cNvSpPr/>
            <p:nvPr/>
          </p:nvSpPr>
          <p:spPr>
            <a:xfrm>
              <a:off x="6575617" y="1775048"/>
              <a:ext cx="3572476" cy="760333"/>
            </a:xfrm>
            <a:custGeom>
              <a:avLst/>
              <a:gdLst>
                <a:gd name="connsiteX0" fmla="*/ 0 w 3572476"/>
                <a:gd name="connsiteY0" fmla="*/ 76033 h 760333"/>
                <a:gd name="connsiteX1" fmla="*/ 76033 w 3572476"/>
                <a:gd name="connsiteY1" fmla="*/ 0 h 760333"/>
                <a:gd name="connsiteX2" fmla="*/ 3496443 w 3572476"/>
                <a:gd name="connsiteY2" fmla="*/ 0 h 760333"/>
                <a:gd name="connsiteX3" fmla="*/ 3572476 w 3572476"/>
                <a:gd name="connsiteY3" fmla="*/ 76033 h 760333"/>
                <a:gd name="connsiteX4" fmla="*/ 3572476 w 3572476"/>
                <a:gd name="connsiteY4" fmla="*/ 684300 h 760333"/>
                <a:gd name="connsiteX5" fmla="*/ 3496443 w 3572476"/>
                <a:gd name="connsiteY5" fmla="*/ 760333 h 760333"/>
                <a:gd name="connsiteX6" fmla="*/ 76033 w 3572476"/>
                <a:gd name="connsiteY6" fmla="*/ 760333 h 760333"/>
                <a:gd name="connsiteX7" fmla="*/ 0 w 3572476"/>
                <a:gd name="connsiteY7" fmla="*/ 684300 h 760333"/>
                <a:gd name="connsiteX8" fmla="*/ 0 w 3572476"/>
                <a:gd name="connsiteY8" fmla="*/ 76033 h 76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476" h="760333">
                  <a:moveTo>
                    <a:pt x="0" y="76033"/>
                  </a:moveTo>
                  <a:cubicBezTo>
                    <a:pt x="0" y="34041"/>
                    <a:pt x="34041" y="0"/>
                    <a:pt x="76033" y="0"/>
                  </a:cubicBezTo>
                  <a:lnTo>
                    <a:pt x="3496443" y="0"/>
                  </a:lnTo>
                  <a:cubicBezTo>
                    <a:pt x="3538435" y="0"/>
                    <a:pt x="3572476" y="34041"/>
                    <a:pt x="3572476" y="76033"/>
                  </a:cubicBezTo>
                  <a:lnTo>
                    <a:pt x="3572476" y="684300"/>
                  </a:lnTo>
                  <a:cubicBezTo>
                    <a:pt x="3572476" y="726292"/>
                    <a:pt x="3538435" y="760333"/>
                    <a:pt x="3496443" y="760333"/>
                  </a:cubicBezTo>
                  <a:lnTo>
                    <a:pt x="76033" y="760333"/>
                  </a:lnTo>
                  <a:cubicBezTo>
                    <a:pt x="34041" y="760333"/>
                    <a:pt x="0" y="726292"/>
                    <a:pt x="0" y="684300"/>
                  </a:cubicBezTo>
                  <a:lnTo>
                    <a:pt x="0" y="7603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9885" tIns="108142" rIns="108142" bIns="298225" numCol="1" spcCol="1270" anchor="t" anchorCtr="0">
              <a:noAutofit/>
            </a:bodyPr>
            <a:lstStyle/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b="1" kern="1200" dirty="0"/>
                <a:t>   Charity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F4A72D7-0A8B-EB42-9775-87AB3F96D8D9}"/>
                </a:ext>
              </a:extLst>
            </p:cNvPr>
            <p:cNvSpPr/>
            <p:nvPr/>
          </p:nvSpPr>
          <p:spPr>
            <a:xfrm>
              <a:off x="2384683" y="1747337"/>
              <a:ext cx="3202537" cy="760333"/>
            </a:xfrm>
            <a:custGeom>
              <a:avLst/>
              <a:gdLst>
                <a:gd name="connsiteX0" fmla="*/ 0 w 3202537"/>
                <a:gd name="connsiteY0" fmla="*/ 76033 h 760333"/>
                <a:gd name="connsiteX1" fmla="*/ 76033 w 3202537"/>
                <a:gd name="connsiteY1" fmla="*/ 0 h 760333"/>
                <a:gd name="connsiteX2" fmla="*/ 3126504 w 3202537"/>
                <a:gd name="connsiteY2" fmla="*/ 0 h 760333"/>
                <a:gd name="connsiteX3" fmla="*/ 3202537 w 3202537"/>
                <a:gd name="connsiteY3" fmla="*/ 76033 h 760333"/>
                <a:gd name="connsiteX4" fmla="*/ 3202537 w 3202537"/>
                <a:gd name="connsiteY4" fmla="*/ 684300 h 760333"/>
                <a:gd name="connsiteX5" fmla="*/ 3126504 w 3202537"/>
                <a:gd name="connsiteY5" fmla="*/ 760333 h 760333"/>
                <a:gd name="connsiteX6" fmla="*/ 76033 w 3202537"/>
                <a:gd name="connsiteY6" fmla="*/ 760333 h 760333"/>
                <a:gd name="connsiteX7" fmla="*/ 0 w 3202537"/>
                <a:gd name="connsiteY7" fmla="*/ 684300 h 760333"/>
                <a:gd name="connsiteX8" fmla="*/ 0 w 3202537"/>
                <a:gd name="connsiteY8" fmla="*/ 76033 h 76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2537" h="760333">
                  <a:moveTo>
                    <a:pt x="0" y="76033"/>
                  </a:moveTo>
                  <a:cubicBezTo>
                    <a:pt x="0" y="34041"/>
                    <a:pt x="34041" y="0"/>
                    <a:pt x="76033" y="0"/>
                  </a:cubicBezTo>
                  <a:lnTo>
                    <a:pt x="3126504" y="0"/>
                  </a:lnTo>
                  <a:cubicBezTo>
                    <a:pt x="3168496" y="0"/>
                    <a:pt x="3202537" y="34041"/>
                    <a:pt x="3202537" y="76033"/>
                  </a:cubicBezTo>
                  <a:lnTo>
                    <a:pt x="3202537" y="684300"/>
                  </a:lnTo>
                  <a:cubicBezTo>
                    <a:pt x="3202537" y="726292"/>
                    <a:pt x="3168496" y="760333"/>
                    <a:pt x="3126504" y="760333"/>
                  </a:cubicBezTo>
                  <a:lnTo>
                    <a:pt x="76033" y="760333"/>
                  </a:lnTo>
                  <a:cubicBezTo>
                    <a:pt x="34041" y="760333"/>
                    <a:pt x="0" y="726292"/>
                    <a:pt x="0" y="684300"/>
                  </a:cubicBezTo>
                  <a:lnTo>
                    <a:pt x="0" y="7603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142" tIns="108142" rIns="1068903" bIns="298225" numCol="1" spcCol="1270" anchor="t" anchorCtr="0">
              <a:noAutofit/>
            </a:bodyPr>
            <a:lstStyle/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b="1" kern="1200" dirty="0"/>
                <a:t>   Medical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9674F1-4785-494D-90ED-661B432A2FA0}"/>
                </a:ext>
              </a:extLst>
            </p:cNvPr>
            <p:cNvSpPr/>
            <p:nvPr/>
          </p:nvSpPr>
          <p:spPr>
            <a:xfrm>
              <a:off x="4003090" y="1640890"/>
              <a:ext cx="2045665" cy="2045665"/>
            </a:xfrm>
            <a:custGeom>
              <a:avLst/>
              <a:gdLst>
                <a:gd name="connsiteX0" fmla="*/ 0 w 2045665"/>
                <a:gd name="connsiteY0" fmla="*/ 2045665 h 2045665"/>
                <a:gd name="connsiteX1" fmla="*/ 2045665 w 2045665"/>
                <a:gd name="connsiteY1" fmla="*/ 0 h 2045665"/>
                <a:gd name="connsiteX2" fmla="*/ 2045665 w 2045665"/>
                <a:gd name="connsiteY2" fmla="*/ 2045665 h 2045665"/>
                <a:gd name="connsiteX3" fmla="*/ 0 w 2045665"/>
                <a:gd name="connsiteY3" fmla="*/ 2045665 h 204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5665" h="2045665">
                  <a:moveTo>
                    <a:pt x="0" y="2045665"/>
                  </a:moveTo>
                  <a:cubicBezTo>
                    <a:pt x="0" y="915875"/>
                    <a:pt x="915875" y="0"/>
                    <a:pt x="2045665" y="0"/>
                  </a:cubicBezTo>
                  <a:lnTo>
                    <a:pt x="2045665" y="2045665"/>
                  </a:lnTo>
                  <a:lnTo>
                    <a:pt x="0" y="2045665"/>
                  </a:lnTo>
                  <a:close/>
                </a:path>
              </a:pathLst>
            </a:custGeom>
            <a:solidFill>
              <a:schemeClr val="accent1">
                <a:hueOff val="0"/>
                <a:satOff val="0"/>
                <a:lumOff val="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8761" tIns="883641" rIns="284480" bIns="28448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b="1" kern="1200" dirty="0">
                  <a:solidFill>
                    <a:schemeClr val="tx1"/>
                  </a:solidFill>
                </a:rPr>
                <a:t>To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425036E-1DDE-244D-BDB5-EBEFAB9F00E7}"/>
                </a:ext>
              </a:extLst>
            </p:cNvPr>
            <p:cNvSpPr/>
            <p:nvPr/>
          </p:nvSpPr>
          <p:spPr>
            <a:xfrm>
              <a:off x="6143244" y="1640890"/>
              <a:ext cx="2045665" cy="2045665"/>
            </a:xfrm>
            <a:custGeom>
              <a:avLst/>
              <a:gdLst>
                <a:gd name="connsiteX0" fmla="*/ 0 w 2045665"/>
                <a:gd name="connsiteY0" fmla="*/ 2045665 h 2045665"/>
                <a:gd name="connsiteX1" fmla="*/ 2045665 w 2045665"/>
                <a:gd name="connsiteY1" fmla="*/ 0 h 2045665"/>
                <a:gd name="connsiteX2" fmla="*/ 2045665 w 2045665"/>
                <a:gd name="connsiteY2" fmla="*/ 2045665 h 2045665"/>
                <a:gd name="connsiteX3" fmla="*/ 0 w 2045665"/>
                <a:gd name="connsiteY3" fmla="*/ 2045665 h 204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5665" h="2045665">
                  <a:moveTo>
                    <a:pt x="0" y="0"/>
                  </a:moveTo>
                  <a:cubicBezTo>
                    <a:pt x="1129790" y="0"/>
                    <a:pt x="2045665" y="915875"/>
                    <a:pt x="2045665" y="2045665"/>
                  </a:cubicBezTo>
                  <a:lnTo>
                    <a:pt x="0" y="20456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480" tIns="883641" rIns="883641" bIns="28448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b="1" kern="1200" dirty="0">
                  <a:solidFill>
                    <a:schemeClr val="tx1"/>
                  </a:solidFill>
                </a:rPr>
                <a:t>For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E8FC287-5B8A-C24D-AB8D-AC0A2CA5E7EE}"/>
                </a:ext>
              </a:extLst>
            </p:cNvPr>
            <p:cNvSpPr/>
            <p:nvPr/>
          </p:nvSpPr>
          <p:spPr>
            <a:xfrm rot="21600000">
              <a:off x="6143244" y="3781043"/>
              <a:ext cx="2045666" cy="2045665"/>
            </a:xfrm>
            <a:custGeom>
              <a:avLst/>
              <a:gdLst>
                <a:gd name="connsiteX0" fmla="*/ 0 w 2045665"/>
                <a:gd name="connsiteY0" fmla="*/ 2045665 h 2045665"/>
                <a:gd name="connsiteX1" fmla="*/ 2045665 w 2045665"/>
                <a:gd name="connsiteY1" fmla="*/ 0 h 2045665"/>
                <a:gd name="connsiteX2" fmla="*/ 2045665 w 2045665"/>
                <a:gd name="connsiteY2" fmla="*/ 2045665 h 2045665"/>
                <a:gd name="connsiteX3" fmla="*/ 0 w 2045665"/>
                <a:gd name="connsiteY3" fmla="*/ 2045665 h 204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5665" h="2045665">
                  <a:moveTo>
                    <a:pt x="2045665" y="0"/>
                  </a:moveTo>
                  <a:cubicBezTo>
                    <a:pt x="2045665" y="1129790"/>
                    <a:pt x="1129790" y="2045665"/>
                    <a:pt x="0" y="2045665"/>
                  </a:cubicBezTo>
                  <a:lnTo>
                    <a:pt x="0" y="0"/>
                  </a:lnTo>
                  <a:lnTo>
                    <a:pt x="2045665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480" tIns="284479" rIns="883642" bIns="883641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b="1" kern="1200" dirty="0">
                  <a:solidFill>
                    <a:schemeClr val="tx1"/>
                  </a:solidFill>
                </a:rPr>
                <a:t>By</a:t>
              </a: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552F4F5-8FE4-4C45-AF86-3F4CB2D0879A}"/>
                </a:ext>
              </a:extLst>
            </p:cNvPr>
            <p:cNvSpPr/>
            <p:nvPr/>
          </p:nvSpPr>
          <p:spPr>
            <a:xfrm rot="21600000">
              <a:off x="4003089" y="3781043"/>
              <a:ext cx="2045666" cy="2045665"/>
            </a:xfrm>
            <a:custGeom>
              <a:avLst/>
              <a:gdLst>
                <a:gd name="connsiteX0" fmla="*/ 0 w 2045665"/>
                <a:gd name="connsiteY0" fmla="*/ 2045665 h 2045665"/>
                <a:gd name="connsiteX1" fmla="*/ 2045665 w 2045665"/>
                <a:gd name="connsiteY1" fmla="*/ 0 h 2045665"/>
                <a:gd name="connsiteX2" fmla="*/ 2045665 w 2045665"/>
                <a:gd name="connsiteY2" fmla="*/ 2045665 h 2045665"/>
                <a:gd name="connsiteX3" fmla="*/ 0 w 2045665"/>
                <a:gd name="connsiteY3" fmla="*/ 2045665 h 204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5665" h="2045665">
                  <a:moveTo>
                    <a:pt x="2045665" y="2045665"/>
                  </a:moveTo>
                  <a:cubicBezTo>
                    <a:pt x="915875" y="2045665"/>
                    <a:pt x="0" y="1129790"/>
                    <a:pt x="0" y="0"/>
                  </a:cubicBezTo>
                  <a:lnTo>
                    <a:pt x="2045665" y="0"/>
                  </a:lnTo>
                  <a:lnTo>
                    <a:pt x="2045665" y="204566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5194" tIns="256032" rIns="256032" bIns="855192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400" b="1" kern="1200" dirty="0">
                  <a:solidFill>
                    <a:schemeClr val="tx1"/>
                  </a:solidFill>
                </a:rPr>
                <a:t>With</a:t>
              </a:r>
            </a:p>
          </p:txBody>
        </p:sp>
        <p:sp>
          <p:nvSpPr>
            <p:cNvPr id="21" name="Circular Arrow 20">
              <a:extLst>
                <a:ext uri="{FF2B5EF4-FFF2-40B4-BE49-F238E27FC236}">
                  <a16:creationId xmlns:a16="http://schemas.microsoft.com/office/drawing/2014/main" id="{6C064044-0B89-A74D-95FC-4771545E67AE}"/>
                </a:ext>
              </a:extLst>
            </p:cNvPr>
            <p:cNvSpPr/>
            <p:nvPr/>
          </p:nvSpPr>
          <p:spPr>
            <a:xfrm>
              <a:off x="5742851" y="3308604"/>
              <a:ext cx="706297" cy="614172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ircular Arrow 21">
              <a:extLst>
                <a:ext uri="{FF2B5EF4-FFF2-40B4-BE49-F238E27FC236}">
                  <a16:creationId xmlns:a16="http://schemas.microsoft.com/office/drawing/2014/main" id="{9126ADF6-B3B6-D144-BE39-DAD9550DD6B5}"/>
                </a:ext>
              </a:extLst>
            </p:cNvPr>
            <p:cNvSpPr/>
            <p:nvPr/>
          </p:nvSpPr>
          <p:spPr>
            <a:xfrm rot="10800000">
              <a:off x="5742851" y="3544823"/>
              <a:ext cx="706297" cy="614172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994472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C21BD-D60C-6C43-B215-38258FBC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1074400" cy="838200"/>
          </a:xfrm>
        </p:spPr>
        <p:txBody>
          <a:bodyPr/>
          <a:lstStyle/>
          <a:p>
            <a:pPr algn="ctr"/>
            <a:r>
              <a:rPr lang="en-US" dirty="0"/>
              <a:t>Social Architecture Builds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9A3F5-35E8-AA46-8F3B-A31B9E699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959"/>
            <a:ext cx="11074400" cy="46771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Services don’t produce outcomes, people do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People as assets, not needs – a big cultural shift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Schemes as anchors – outward looking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Asset based approaches are not free – invest in community capacity building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Social solutions for social problems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Aim for a better balance between service delivery and community building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Social architecture is at least as important as the physical architecture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A27C-278D-B74F-A294-5887D2219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Priory View, Dunstable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EA3C26E-8019-384B-997B-6C6C29E1A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3709" y="1676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Image result for priory view dunstable images">
            <a:extLst>
              <a:ext uri="{FF2B5EF4-FFF2-40B4-BE49-F238E27FC236}">
                <a16:creationId xmlns:a16="http://schemas.microsoft.com/office/drawing/2014/main" id="{B0221996-F4CC-C148-9240-8F5B197ED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1" y="1235500"/>
            <a:ext cx="8908468" cy="480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55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C9B95-6533-A74D-AEA1-09EF5782F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All Saints View, Houghton Regis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8017CDA-4702-6442-98CB-140A70EF7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382" y="19396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3" descr="Image result for all saints view houghton regis images">
            <a:extLst>
              <a:ext uri="{FF2B5EF4-FFF2-40B4-BE49-F238E27FC236}">
                <a16:creationId xmlns:a16="http://schemas.microsoft.com/office/drawing/2014/main" id="{628437D9-146C-FA45-8C25-612C3B95A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0" y="1371642"/>
            <a:ext cx="9304303" cy="472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815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332" r="20152"/>
          <a:stretch/>
        </p:blipFill>
        <p:spPr>
          <a:xfrm>
            <a:off x="2978024" y="344773"/>
            <a:ext cx="7301345" cy="5972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31297" y="1801102"/>
            <a:ext cx="1296144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charset="0"/>
                <a:ea typeface="ＭＳ Ｐゴシック" pitchFamily="-64" charset="-128"/>
              </a:rPr>
              <a:t>Downsizer housing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 bwMode="auto">
          <a:xfrm flipH="1">
            <a:off x="9093954" y="2380834"/>
            <a:ext cx="605080" cy="7750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4370949" y="2423764"/>
            <a:ext cx="129614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charset="0"/>
                <a:ea typeface="ＭＳ Ｐゴシック" pitchFamily="-64" charset="-128"/>
              </a:rPr>
              <a:t>Extra Care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45020" y="5241418"/>
            <a:ext cx="1368152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charset="0"/>
                <a:ea typeface="ＭＳ Ｐゴシック" pitchFamily="-64" charset="-128"/>
              </a:rPr>
              <a:t>Care Home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99034" y="3801632"/>
            <a:ext cx="1296144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charset="0"/>
                <a:ea typeface="ＭＳ Ｐゴシック" pitchFamily="-64" charset="-128"/>
              </a:rPr>
              <a:t>Shared facilities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 bwMode="auto">
          <a:xfrm>
            <a:off x="5086758" y="2782441"/>
            <a:ext cx="1311189" cy="6465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cxnSpLocks/>
          </p:cNvCxnSpPr>
          <p:nvPr/>
        </p:nvCxnSpPr>
        <p:spPr bwMode="auto">
          <a:xfrm flipH="1">
            <a:off x="7242220" y="4124798"/>
            <a:ext cx="2456814" cy="2152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cxnSpLocks/>
          </p:cNvCxnSpPr>
          <p:nvPr/>
        </p:nvCxnSpPr>
        <p:spPr bwMode="auto">
          <a:xfrm>
            <a:off x="5413172" y="5426084"/>
            <a:ext cx="89460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447446" y="2380834"/>
            <a:ext cx="1022753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charset="0"/>
                <a:ea typeface="ＭＳ Ｐゴシック" pitchFamily="-64" charset="-128"/>
              </a:rPr>
              <a:t>New Flitwick Leisure Centre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5F7E6DE-BC06-1048-B23E-41095FDEEACE}"/>
              </a:ext>
            </a:extLst>
          </p:cNvPr>
          <p:cNvCxnSpPr>
            <a:cxnSpLocks/>
            <a:stCxn id="22" idx="2"/>
          </p:cNvCxnSpPr>
          <p:nvPr/>
        </p:nvCxnSpPr>
        <p:spPr bwMode="auto">
          <a:xfrm>
            <a:off x="2958823" y="3581163"/>
            <a:ext cx="853508" cy="54363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2209D34-F33C-C64E-B030-648CCE6A84D5}"/>
              </a:ext>
            </a:extLst>
          </p:cNvPr>
          <p:cNvSpPr txBox="1"/>
          <p:nvPr/>
        </p:nvSpPr>
        <p:spPr>
          <a:xfrm>
            <a:off x="697734" y="825511"/>
            <a:ext cx="923330" cy="44159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4800" b="1" dirty="0"/>
              <a:t>Flitwick 55 +</a:t>
            </a:r>
          </a:p>
        </p:txBody>
      </p:sp>
    </p:spTree>
    <p:extLst>
      <p:ext uri="{BB962C8B-B14F-4D97-AF65-F5344CB8AC3E}">
        <p14:creationId xmlns:p14="http://schemas.microsoft.com/office/powerpoint/2010/main" val="205942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03A76-C0D8-6F42-B489-D6B4FA72B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226373"/>
            <a:ext cx="10529455" cy="4581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Good ability to create high quality landmark extra care schemes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Focused on design &amp; construction of the built environment at the expense of developing the social infrastructure</a:t>
            </a:r>
          </a:p>
          <a:p>
            <a:pPr marL="12001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Often an after thought following handover of a building</a:t>
            </a:r>
          </a:p>
          <a:p>
            <a:pPr lvl="1" indent="0"/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 needs led framework</a:t>
            </a:r>
          </a:p>
          <a:p>
            <a:pPr marL="12001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Focused on fixing problems and deficits, fuels demand</a:t>
            </a:r>
          </a:p>
          <a:p>
            <a:pPr lvl="1" indent="0"/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Schemes work well for the majority but not everyone</a:t>
            </a:r>
          </a:p>
          <a:p>
            <a:pPr marL="12001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More vulnerable populations less likely to benefit</a:t>
            </a:r>
          </a:p>
          <a:p>
            <a:pPr lvl="1" indent="0"/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Develop a community framework to change the focus</a:t>
            </a:r>
          </a:p>
          <a:p>
            <a:pPr marL="161925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‘What’s strong, not what’s wrong’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08819FE-AA01-4A1C-9B2C-703A9F9D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1074400" cy="768927"/>
          </a:xfrm>
        </p:spPr>
        <p:txBody>
          <a:bodyPr/>
          <a:lstStyle/>
          <a:p>
            <a:pPr algn="ctr"/>
            <a:r>
              <a:rPr lang="en-GB" dirty="0"/>
              <a:t>What have we learned?</a:t>
            </a:r>
          </a:p>
        </p:txBody>
      </p:sp>
    </p:spTree>
    <p:extLst>
      <p:ext uri="{BB962C8B-B14F-4D97-AF65-F5344CB8AC3E}">
        <p14:creationId xmlns:p14="http://schemas.microsoft.com/office/powerpoint/2010/main" val="286115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03A76-C0D8-6F42-B489-D6B4FA72B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26372"/>
            <a:ext cx="11074399" cy="478715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Targeting funds to needs directs funding to services, not communities</a:t>
            </a:r>
          </a:p>
          <a:p>
            <a:pPr marL="12001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We might want to change this </a:t>
            </a:r>
          </a:p>
          <a:p>
            <a:pPr marL="12001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 build social capital</a:t>
            </a:r>
          </a:p>
          <a:p>
            <a:pPr marL="12001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 build the ‘agency’ of community</a:t>
            </a:r>
          </a:p>
          <a:p>
            <a:pPr lvl="1" indent="0"/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What makes us strong, healthy, more able to cope in times of stress and makes this a good place to be?</a:t>
            </a:r>
          </a:p>
          <a:p>
            <a:pPr marL="12001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Find out what’s already working well and do more of it</a:t>
            </a:r>
          </a:p>
          <a:p>
            <a:pPr marL="12001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Cherish the assets – as soon as people are talking to each other, they are working on the solutions</a:t>
            </a:r>
          </a:p>
          <a:p>
            <a:pPr marL="12001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Social connectivity as a community asset &amp; key determinant of resilience</a:t>
            </a:r>
          </a:p>
          <a:p>
            <a:pPr lvl="1" indent="0"/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Flitwick 55+</a:t>
            </a:r>
          </a:p>
          <a:p>
            <a:pPr marL="12001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Community development workstream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08819FE-AA01-4A1C-9B2C-703A9F9D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1074400" cy="995979"/>
          </a:xfrm>
        </p:spPr>
        <p:txBody>
          <a:bodyPr/>
          <a:lstStyle/>
          <a:p>
            <a:pPr algn="ctr"/>
            <a:r>
              <a:rPr lang="en-GB" dirty="0"/>
              <a:t>What’s strong, not what’s wrong</a:t>
            </a:r>
          </a:p>
        </p:txBody>
      </p:sp>
    </p:spTree>
    <p:extLst>
      <p:ext uri="{BB962C8B-B14F-4D97-AF65-F5344CB8AC3E}">
        <p14:creationId xmlns:p14="http://schemas.microsoft.com/office/powerpoint/2010/main" val="54420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9D288-1E45-AF4E-9647-F41BC349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makes people healthy &amp; happy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F9B33-5A13-564B-946E-335399CCD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6855"/>
            <a:ext cx="11074400" cy="471914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contact – doing things together</a:t>
            </a:r>
          </a:p>
          <a:p>
            <a:pPr marL="1143000" lvl="1">
              <a:buFont typeface="Arial" panose="020B0604020202020204" pitchFamily="34" charset="0"/>
              <a:buChar char="•"/>
            </a:pPr>
            <a:r>
              <a:rPr lang="en-US" dirty="0"/>
              <a:t>60% of adult social care users report a lack of social contact yet our focus remains task based</a:t>
            </a:r>
          </a:p>
          <a:p>
            <a:pPr marL="1143000" lvl="1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be heard, feel acknowledged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Achieve your full potential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be meaningful to others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be part of something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about programmes – what does it say for someone is to be the focus of a dedicated loneliness programme?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956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4C60690-1369-8A4C-95B0-DF9B0F6BF3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841250"/>
              </p:ext>
            </p:extLst>
          </p:nvPr>
        </p:nvGraphicFramePr>
        <p:xfrm>
          <a:off x="-908770" y="50451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868C5D8-55AE-8A4A-ADBF-1E9156005C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893424"/>
              </p:ext>
            </p:extLst>
          </p:nvPr>
        </p:nvGraphicFramePr>
        <p:xfrm>
          <a:off x="4886631" y="62150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9247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03A76-C0D8-6F42-B489-D6B4FA72B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1827"/>
            <a:ext cx="11074400" cy="4646506"/>
          </a:xfrm>
        </p:spPr>
        <p:txBody>
          <a:bodyPr/>
          <a:lstStyle/>
          <a:p>
            <a:pPr lvl="0"/>
            <a:r>
              <a:rPr lang="en-GB" sz="2000" dirty="0"/>
              <a:t>Includes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Voluntary organisations and community groups that operate in new (and existing) communities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Communities of interest, place and culture that exist in and across localities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The volunteers and volunteering opportunities that exist within communities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The networks of people and organisations that provide contacts, links and association with one another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Opportunities for social action and community engagement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Social interaction between people, neighbours and communities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Capacity building activity to support new community groups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The recruitment, development and support of community leaders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Opportunities for social inclusion, lifelong learning and community development.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08819FE-AA01-4A1C-9B2C-703A9F9D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1074400" cy="780827"/>
          </a:xfrm>
        </p:spPr>
        <p:txBody>
          <a:bodyPr/>
          <a:lstStyle/>
          <a:p>
            <a:r>
              <a:rPr lang="en-GB" dirty="0"/>
              <a:t>Social Architecture/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454840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BC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18534</TotalTime>
  <Words>1164</Words>
  <Application>Microsoft Macintosh PowerPoint</Application>
  <PresentationFormat>Widescreen</PresentationFormat>
  <Paragraphs>174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Times</vt:lpstr>
      <vt:lpstr>Wingdings</vt:lpstr>
      <vt:lpstr>Office Theme</vt:lpstr>
      <vt:lpstr>CBC Powerpoint Template</vt:lpstr>
      <vt:lpstr>PowerPoint Presentation</vt:lpstr>
      <vt:lpstr>Priory View, Dunstable</vt:lpstr>
      <vt:lpstr>All Saints View, Houghton Regis</vt:lpstr>
      <vt:lpstr>PowerPoint Presentation</vt:lpstr>
      <vt:lpstr>What have we learned?</vt:lpstr>
      <vt:lpstr>What’s strong, not what’s wrong</vt:lpstr>
      <vt:lpstr>What makes people healthy &amp; happy</vt:lpstr>
      <vt:lpstr>PowerPoint Presentation</vt:lpstr>
      <vt:lpstr>Social Architecture/ Infrastructure</vt:lpstr>
      <vt:lpstr>Paradigm shift</vt:lpstr>
      <vt:lpstr>Shift to Community Capacity Building</vt:lpstr>
      <vt:lpstr>Where’s the transformation opportunity?</vt:lpstr>
      <vt:lpstr>Social Architecture Builds Resilience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Hanton</dc:creator>
  <cp:lastModifiedBy>Ian Hanton</cp:lastModifiedBy>
  <cp:revision>72</cp:revision>
  <dcterms:created xsi:type="dcterms:W3CDTF">2019-07-10T15:13:49Z</dcterms:created>
  <dcterms:modified xsi:type="dcterms:W3CDTF">2019-07-23T12:08:48Z</dcterms:modified>
</cp:coreProperties>
</file>