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7" r:id="rId2"/>
    <p:sldId id="265" r:id="rId3"/>
    <p:sldId id="264" r:id="rId4"/>
    <p:sldId id="266" r:id="rId5"/>
    <p:sldId id="267" r:id="rId6"/>
    <p:sldId id="268" r:id="rId7"/>
    <p:sldId id="722" r:id="rId8"/>
    <p:sldId id="269" r:id="rId9"/>
    <p:sldId id="719" r:id="rId10"/>
    <p:sldId id="720" r:id="rId11"/>
    <p:sldId id="721" r:id="rId12"/>
    <p:sldId id="263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34">
          <p15:clr>
            <a:srgbClr val="A4A3A4"/>
          </p15:clr>
        </p15:guide>
        <p15:guide id="2" orient="horz" pos="1293">
          <p15:clr>
            <a:srgbClr val="A4A3A4"/>
          </p15:clr>
        </p15:guide>
        <p15:guide id="3" orient="horz" pos="263">
          <p15:clr>
            <a:srgbClr val="A4A3A4"/>
          </p15:clr>
        </p15:guide>
        <p15:guide id="4" orient="horz" pos="1074">
          <p15:clr>
            <a:srgbClr val="A4A3A4"/>
          </p15:clr>
        </p15:guide>
        <p15:guide id="5" pos="955">
          <p15:clr>
            <a:srgbClr val="A4A3A4"/>
          </p15:clr>
        </p15:guide>
        <p15:guide id="6" pos="5474">
          <p15:clr>
            <a:srgbClr val="A4A3A4"/>
          </p15:clr>
        </p15:guide>
        <p15:guide id="7" pos="2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5664"/>
    <a:srgbClr val="E1E880"/>
    <a:srgbClr val="5A5A64"/>
    <a:srgbClr val="CED647"/>
    <a:srgbClr val="262626"/>
    <a:srgbClr val="C7E146"/>
    <a:srgbClr val="9FCDD5"/>
    <a:srgbClr val="3957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209CC9-6EB5-495A-8239-23C4A8CAA8A6}" v="2271" dt="2019-06-20T12:37:40.9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0" d="100"/>
          <a:sy n="60" d="100"/>
        </p:scale>
        <p:origin x="1388" y="28"/>
      </p:cViewPr>
      <p:guideLst>
        <p:guide orient="horz" pos="4034"/>
        <p:guide orient="horz" pos="1293"/>
        <p:guide orient="horz" pos="263"/>
        <p:guide orient="horz" pos="1074"/>
        <p:guide pos="955"/>
        <p:guide pos="5474"/>
        <p:guide pos="28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6CFFC7-FD1D-428C-8CED-F989568501D8}" type="doc">
      <dgm:prSet loTypeId="urn:microsoft.com/office/officeart/2005/8/layout/hierarchy3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A33AA8A-2AA3-453D-AE52-87B5DD64A3A8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pPr rtl="0"/>
          <a:r>
            <a:rPr lang="en-US" dirty="0">
              <a:latin typeface="Alte Haas Grotesk"/>
            </a:rPr>
            <a:t>Poor housing condition</a:t>
          </a:r>
        </a:p>
      </dgm:t>
    </dgm:pt>
    <dgm:pt modelId="{AA0216EF-FA7F-43BD-A72E-A0347FA2F36E}" type="parTrans" cxnId="{6739B890-F993-4954-9BF5-5F9DC4B731F5}">
      <dgm:prSet/>
      <dgm:spPr/>
      <dgm:t>
        <a:bodyPr/>
        <a:lstStyle/>
        <a:p>
          <a:endParaRPr lang="en-US">
            <a:latin typeface="Alte Haas Grotesk"/>
          </a:endParaRPr>
        </a:p>
      </dgm:t>
    </dgm:pt>
    <dgm:pt modelId="{7085CFDC-3714-48DD-ACC5-54164B1767A4}" type="sibTrans" cxnId="{6739B890-F993-4954-9BF5-5F9DC4B731F5}">
      <dgm:prSet/>
      <dgm:spPr/>
      <dgm:t>
        <a:bodyPr/>
        <a:lstStyle/>
        <a:p>
          <a:endParaRPr lang="en-US">
            <a:latin typeface="Alte Haas Grotesk"/>
          </a:endParaRPr>
        </a:p>
      </dgm:t>
    </dgm:pt>
    <dgm:pt modelId="{72A064B0-EED9-4D3C-8466-B59CECBC262B}">
      <dgm:prSet custT="1"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pPr rtl="0"/>
          <a:r>
            <a:rPr lang="en-US" sz="1800" dirty="0">
              <a:latin typeface="Alte Haas Grotesk"/>
            </a:rPr>
            <a:t>GM Healthy Homes Service</a:t>
          </a:r>
        </a:p>
      </dgm:t>
    </dgm:pt>
    <dgm:pt modelId="{464D0380-F8D0-46B5-BAE9-0EBC6E63791D}" type="parTrans" cxnId="{4B4F0245-6AE4-49F4-A590-1BE80E0ACEAB}">
      <dgm:prSet/>
      <dgm:spPr/>
      <dgm:t>
        <a:bodyPr/>
        <a:lstStyle/>
        <a:p>
          <a:endParaRPr lang="en-US">
            <a:latin typeface="Alte Haas Grotesk"/>
          </a:endParaRPr>
        </a:p>
      </dgm:t>
    </dgm:pt>
    <dgm:pt modelId="{729E2BB7-5292-45E8-8B4F-61ADE6DC4DAD}" type="sibTrans" cxnId="{4B4F0245-6AE4-49F4-A590-1BE80E0ACEAB}">
      <dgm:prSet/>
      <dgm:spPr/>
      <dgm:t>
        <a:bodyPr/>
        <a:lstStyle/>
        <a:p>
          <a:endParaRPr lang="en-US">
            <a:latin typeface="Alte Haas Grotesk"/>
          </a:endParaRPr>
        </a:p>
      </dgm:t>
    </dgm:pt>
    <dgm:pt modelId="{BDA009C4-4C41-424A-A587-BD3183B3B0CF}">
      <dgm:prSet/>
      <dgm:spPr>
        <a:solidFill>
          <a:schemeClr val="accent3"/>
        </a:solidFill>
      </dgm:spPr>
      <dgm:t>
        <a:bodyPr/>
        <a:lstStyle/>
        <a:p>
          <a:pPr rtl="0"/>
          <a:r>
            <a:rPr lang="en-US" dirty="0">
              <a:latin typeface="Alte Haas Grotesk"/>
            </a:rPr>
            <a:t>Precarious housing circumstances</a:t>
          </a:r>
        </a:p>
      </dgm:t>
    </dgm:pt>
    <dgm:pt modelId="{99E0C797-F805-4F67-AE0B-ECE6C5AE7004}" type="parTrans" cxnId="{CC3BDEDD-8C7E-41BF-B1C9-280BB5F55A78}">
      <dgm:prSet/>
      <dgm:spPr/>
      <dgm:t>
        <a:bodyPr/>
        <a:lstStyle/>
        <a:p>
          <a:endParaRPr lang="en-US">
            <a:latin typeface="Alte Haas Grotesk"/>
          </a:endParaRPr>
        </a:p>
      </dgm:t>
    </dgm:pt>
    <dgm:pt modelId="{AB3A83EA-6CF4-40BE-9505-1EE7EB98F240}" type="sibTrans" cxnId="{CC3BDEDD-8C7E-41BF-B1C9-280BB5F55A78}">
      <dgm:prSet/>
      <dgm:spPr/>
      <dgm:t>
        <a:bodyPr/>
        <a:lstStyle/>
        <a:p>
          <a:endParaRPr lang="en-US">
            <a:latin typeface="Alte Haas Grotesk"/>
          </a:endParaRPr>
        </a:p>
      </dgm:t>
    </dgm:pt>
    <dgm:pt modelId="{13F277DE-B8CF-402E-BF07-5E80D1A130A6}">
      <dgm:prSet custT="1"/>
      <dgm:spPr>
        <a:ln>
          <a:solidFill>
            <a:schemeClr val="accent3"/>
          </a:solidFill>
        </a:ln>
      </dgm:spPr>
      <dgm:t>
        <a:bodyPr/>
        <a:lstStyle/>
        <a:p>
          <a:pPr rtl="0"/>
          <a:r>
            <a:rPr lang="en-US" sz="1800" dirty="0">
              <a:latin typeface="Alte Haas Grotesk"/>
            </a:rPr>
            <a:t>Homelessness and Health</a:t>
          </a:r>
        </a:p>
      </dgm:t>
    </dgm:pt>
    <dgm:pt modelId="{733744B9-09A2-4B90-AE2A-BF18815847E7}" type="parTrans" cxnId="{0A5C5A6F-EEEE-42C0-A4D3-10F05DC9D165}">
      <dgm:prSet/>
      <dgm:spPr/>
      <dgm:t>
        <a:bodyPr/>
        <a:lstStyle/>
        <a:p>
          <a:endParaRPr lang="en-US">
            <a:latin typeface="Alte Haas Grotesk"/>
          </a:endParaRPr>
        </a:p>
      </dgm:t>
    </dgm:pt>
    <dgm:pt modelId="{C69ED272-37D5-46C4-AD43-E8DD2B519A13}" type="sibTrans" cxnId="{0A5C5A6F-EEEE-42C0-A4D3-10F05DC9D165}">
      <dgm:prSet/>
      <dgm:spPr/>
      <dgm:t>
        <a:bodyPr/>
        <a:lstStyle/>
        <a:p>
          <a:endParaRPr lang="en-US">
            <a:latin typeface="Alte Haas Grotesk"/>
          </a:endParaRPr>
        </a:p>
      </dgm:t>
    </dgm:pt>
    <dgm:pt modelId="{FDD4D25F-45C0-422B-972F-3819698BA12E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pPr rtl="0"/>
          <a:r>
            <a:rPr lang="en-US" dirty="0">
              <a:latin typeface="Alte Haas Grotesk"/>
            </a:rPr>
            <a:t>Suitability and accessibility</a:t>
          </a:r>
        </a:p>
      </dgm:t>
    </dgm:pt>
    <dgm:pt modelId="{7BD3F0CC-87B7-4D9D-BCC0-335551DCE3CD}" type="parTrans" cxnId="{C13EE626-05C8-44BA-8F87-75C8B81ED39F}">
      <dgm:prSet/>
      <dgm:spPr/>
      <dgm:t>
        <a:bodyPr/>
        <a:lstStyle/>
        <a:p>
          <a:endParaRPr lang="en-US">
            <a:latin typeface="Alte Haas Grotesk"/>
          </a:endParaRPr>
        </a:p>
      </dgm:t>
    </dgm:pt>
    <dgm:pt modelId="{3208DA30-13C9-41D3-A03F-91E83D2C5F9F}" type="sibTrans" cxnId="{C13EE626-05C8-44BA-8F87-75C8B81ED39F}">
      <dgm:prSet/>
      <dgm:spPr/>
      <dgm:t>
        <a:bodyPr/>
        <a:lstStyle/>
        <a:p>
          <a:endParaRPr lang="en-US">
            <a:latin typeface="Alte Haas Grotesk"/>
          </a:endParaRPr>
        </a:p>
      </dgm:t>
    </dgm:pt>
    <dgm:pt modelId="{C592D7E6-3A83-44E3-9925-2E7047E838D4}">
      <dgm:prSet custT="1"/>
      <dgm:spPr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pPr rtl="0"/>
          <a:r>
            <a:rPr lang="en-US" sz="1800" dirty="0">
              <a:latin typeface="Alte Haas Grotesk"/>
            </a:rPr>
            <a:t>Supported Housing </a:t>
          </a:r>
        </a:p>
      </dgm:t>
    </dgm:pt>
    <dgm:pt modelId="{3DDA4257-3D36-418C-8928-130A4EA94E8F}" type="parTrans" cxnId="{45D32188-E8E2-47FF-B69E-75827C371B3C}">
      <dgm:prSet/>
      <dgm:spPr/>
      <dgm:t>
        <a:bodyPr/>
        <a:lstStyle/>
        <a:p>
          <a:endParaRPr lang="en-US">
            <a:latin typeface="Alte Haas Grotesk"/>
          </a:endParaRPr>
        </a:p>
      </dgm:t>
    </dgm:pt>
    <dgm:pt modelId="{1DE0A9D9-7856-43F5-8557-5894DF26D9D2}" type="sibTrans" cxnId="{45D32188-E8E2-47FF-B69E-75827C371B3C}">
      <dgm:prSet/>
      <dgm:spPr/>
      <dgm:t>
        <a:bodyPr/>
        <a:lstStyle/>
        <a:p>
          <a:endParaRPr lang="en-US">
            <a:latin typeface="Alte Haas Grotesk"/>
          </a:endParaRPr>
        </a:p>
      </dgm:t>
    </dgm:pt>
    <dgm:pt modelId="{8CE2086C-EEAF-42AA-9851-0450AB55563B}" type="pres">
      <dgm:prSet presAssocID="{2A6CFFC7-FD1D-428C-8CED-F989568501D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532E469-6E6C-44BC-94EC-BEB649F18891}" type="pres">
      <dgm:prSet presAssocID="{8A33AA8A-2AA3-453D-AE52-87B5DD64A3A8}" presName="root" presStyleCnt="0"/>
      <dgm:spPr/>
    </dgm:pt>
    <dgm:pt modelId="{63DBE7F1-A65A-41EF-B560-C556AB359413}" type="pres">
      <dgm:prSet presAssocID="{8A33AA8A-2AA3-453D-AE52-87B5DD64A3A8}" presName="rootComposite" presStyleCnt="0"/>
      <dgm:spPr/>
    </dgm:pt>
    <dgm:pt modelId="{3B58FB91-0419-45B5-8E81-D9F2796A3162}" type="pres">
      <dgm:prSet presAssocID="{8A33AA8A-2AA3-453D-AE52-87B5DD64A3A8}" presName="rootText" presStyleLbl="node1" presStyleIdx="0" presStyleCnt="3" custScaleY="52981" custLinFactNeighborX="6254" custLinFactNeighborY="-971"/>
      <dgm:spPr/>
    </dgm:pt>
    <dgm:pt modelId="{CD5A42AB-76D2-4B1D-8E34-F837D42E8668}" type="pres">
      <dgm:prSet presAssocID="{8A33AA8A-2AA3-453D-AE52-87B5DD64A3A8}" presName="rootConnector" presStyleLbl="node1" presStyleIdx="0" presStyleCnt="3"/>
      <dgm:spPr/>
    </dgm:pt>
    <dgm:pt modelId="{D0C07AF5-6073-4FED-B4F9-E68E375A5C20}" type="pres">
      <dgm:prSet presAssocID="{8A33AA8A-2AA3-453D-AE52-87B5DD64A3A8}" presName="childShape" presStyleCnt="0"/>
      <dgm:spPr/>
    </dgm:pt>
    <dgm:pt modelId="{AFD2B268-B694-43DD-B4E1-C9D74D54BFEA}" type="pres">
      <dgm:prSet presAssocID="{464D0380-F8D0-46B5-BAE9-0EBC6E63791D}" presName="Name13" presStyleLbl="parChTrans1D2" presStyleIdx="0" presStyleCnt="3"/>
      <dgm:spPr/>
    </dgm:pt>
    <dgm:pt modelId="{CC55497B-03E7-40E9-8448-56B3F1BA3282}" type="pres">
      <dgm:prSet presAssocID="{72A064B0-EED9-4D3C-8466-B59CECBC262B}" presName="childText" presStyleLbl="bgAcc1" presStyleIdx="0" presStyleCnt="3" custScaleX="113291" custScaleY="61417" custLinFactNeighborX="-11699" custLinFactNeighborY="-24569">
        <dgm:presLayoutVars>
          <dgm:bulletEnabled val="1"/>
        </dgm:presLayoutVars>
      </dgm:prSet>
      <dgm:spPr/>
    </dgm:pt>
    <dgm:pt modelId="{9C1A77B8-A8E4-4925-B2EE-8709A91F1A95}" type="pres">
      <dgm:prSet presAssocID="{BDA009C4-4C41-424A-A587-BD3183B3B0CF}" presName="root" presStyleCnt="0"/>
      <dgm:spPr/>
    </dgm:pt>
    <dgm:pt modelId="{8C5C84B3-97CA-4B35-8734-C935D5472E65}" type="pres">
      <dgm:prSet presAssocID="{BDA009C4-4C41-424A-A587-BD3183B3B0CF}" presName="rootComposite" presStyleCnt="0"/>
      <dgm:spPr/>
    </dgm:pt>
    <dgm:pt modelId="{C2EFE08B-F9AD-4002-9A74-B7F6CA73CC6D}" type="pres">
      <dgm:prSet presAssocID="{BDA009C4-4C41-424A-A587-BD3183B3B0CF}" presName="rootText" presStyleLbl="node1" presStyleIdx="1" presStyleCnt="3" custScaleY="52929" custLinFactNeighborX="3509" custLinFactNeighborY="-820"/>
      <dgm:spPr/>
    </dgm:pt>
    <dgm:pt modelId="{F56E2FD4-CF18-46A3-910D-30FCDBA34ACA}" type="pres">
      <dgm:prSet presAssocID="{BDA009C4-4C41-424A-A587-BD3183B3B0CF}" presName="rootConnector" presStyleLbl="node1" presStyleIdx="1" presStyleCnt="3"/>
      <dgm:spPr/>
    </dgm:pt>
    <dgm:pt modelId="{1E40B36B-C1E0-4789-AFEC-FCFDC0B79099}" type="pres">
      <dgm:prSet presAssocID="{BDA009C4-4C41-424A-A587-BD3183B3B0CF}" presName="childShape" presStyleCnt="0"/>
      <dgm:spPr/>
    </dgm:pt>
    <dgm:pt modelId="{1FCAFF63-7D7C-48C5-B6B4-B78A84A17F92}" type="pres">
      <dgm:prSet presAssocID="{733744B9-09A2-4B90-AE2A-BF18815847E7}" presName="Name13" presStyleLbl="parChTrans1D2" presStyleIdx="1" presStyleCnt="3"/>
      <dgm:spPr/>
    </dgm:pt>
    <dgm:pt modelId="{08D0905B-A24A-4364-BC1B-C8AB80BAEBFE}" type="pres">
      <dgm:prSet presAssocID="{13F277DE-B8CF-402E-BF07-5E80D1A130A6}" presName="childText" presStyleLbl="bgAcc1" presStyleIdx="1" presStyleCnt="3" custScaleX="110323" custScaleY="61417" custLinFactNeighborX="-11698" custLinFactNeighborY="-22040">
        <dgm:presLayoutVars>
          <dgm:bulletEnabled val="1"/>
        </dgm:presLayoutVars>
      </dgm:prSet>
      <dgm:spPr/>
    </dgm:pt>
    <dgm:pt modelId="{5EA895A6-E032-4839-BD64-295220BB4914}" type="pres">
      <dgm:prSet presAssocID="{FDD4D25F-45C0-422B-972F-3819698BA12E}" presName="root" presStyleCnt="0"/>
      <dgm:spPr/>
    </dgm:pt>
    <dgm:pt modelId="{88A12A4E-08B7-46E7-A36E-5F4A399D109D}" type="pres">
      <dgm:prSet presAssocID="{FDD4D25F-45C0-422B-972F-3819698BA12E}" presName="rootComposite" presStyleCnt="0"/>
      <dgm:spPr/>
    </dgm:pt>
    <dgm:pt modelId="{EBD188BA-1BAA-44E6-8B79-121B17A720CA}" type="pres">
      <dgm:prSet presAssocID="{FDD4D25F-45C0-422B-972F-3819698BA12E}" presName="rootText" presStyleLbl="node1" presStyleIdx="2" presStyleCnt="3" custScaleY="52981" custLinFactNeighborX="37600" custLinFactNeighborY="-29"/>
      <dgm:spPr/>
    </dgm:pt>
    <dgm:pt modelId="{1C5E5377-ECC0-4FC5-82A5-F623C8BAAD39}" type="pres">
      <dgm:prSet presAssocID="{FDD4D25F-45C0-422B-972F-3819698BA12E}" presName="rootConnector" presStyleLbl="node1" presStyleIdx="2" presStyleCnt="3"/>
      <dgm:spPr/>
    </dgm:pt>
    <dgm:pt modelId="{60CE189E-AFCC-40E1-B922-33573818BA3C}" type="pres">
      <dgm:prSet presAssocID="{FDD4D25F-45C0-422B-972F-3819698BA12E}" presName="childShape" presStyleCnt="0"/>
      <dgm:spPr/>
    </dgm:pt>
    <dgm:pt modelId="{158D52D3-7601-4F64-8B50-7A70365EE74D}" type="pres">
      <dgm:prSet presAssocID="{3DDA4257-3D36-418C-8928-130A4EA94E8F}" presName="Name13" presStyleLbl="parChTrans1D2" presStyleIdx="2" presStyleCnt="3"/>
      <dgm:spPr/>
    </dgm:pt>
    <dgm:pt modelId="{4FA82BF9-C7F5-4549-9C0D-3DBF064AE5C9}" type="pres">
      <dgm:prSet presAssocID="{C592D7E6-3A83-44E3-9925-2E7047E838D4}" presName="childText" presStyleLbl="bgAcc1" presStyleIdx="2" presStyleCnt="3" custScaleX="111926" custScaleY="61417" custLinFactNeighborX="-5195" custLinFactNeighborY="-22092">
        <dgm:presLayoutVars>
          <dgm:bulletEnabled val="1"/>
        </dgm:presLayoutVars>
      </dgm:prSet>
      <dgm:spPr/>
    </dgm:pt>
  </dgm:ptLst>
  <dgm:cxnLst>
    <dgm:cxn modelId="{8EB3861E-380F-4BA0-9ED4-9D391C3422A6}" type="presOf" srcId="{C592D7E6-3A83-44E3-9925-2E7047E838D4}" destId="{4FA82BF9-C7F5-4549-9C0D-3DBF064AE5C9}" srcOrd="0" destOrd="0" presId="urn:microsoft.com/office/officeart/2005/8/layout/hierarchy3"/>
    <dgm:cxn modelId="{C13EE626-05C8-44BA-8F87-75C8B81ED39F}" srcId="{2A6CFFC7-FD1D-428C-8CED-F989568501D8}" destId="{FDD4D25F-45C0-422B-972F-3819698BA12E}" srcOrd="2" destOrd="0" parTransId="{7BD3F0CC-87B7-4D9D-BCC0-335551DCE3CD}" sibTransId="{3208DA30-13C9-41D3-A03F-91E83D2C5F9F}"/>
    <dgm:cxn modelId="{7F56802B-5590-4037-9EF5-44466D0D730F}" type="presOf" srcId="{8A33AA8A-2AA3-453D-AE52-87B5DD64A3A8}" destId="{CD5A42AB-76D2-4B1D-8E34-F837D42E8668}" srcOrd="1" destOrd="0" presId="urn:microsoft.com/office/officeart/2005/8/layout/hierarchy3"/>
    <dgm:cxn modelId="{4B4F0245-6AE4-49F4-A590-1BE80E0ACEAB}" srcId="{8A33AA8A-2AA3-453D-AE52-87B5DD64A3A8}" destId="{72A064B0-EED9-4D3C-8466-B59CECBC262B}" srcOrd="0" destOrd="0" parTransId="{464D0380-F8D0-46B5-BAE9-0EBC6E63791D}" sibTransId="{729E2BB7-5292-45E8-8B4F-61ADE6DC4DAD}"/>
    <dgm:cxn modelId="{7032724E-E60E-46AC-9EC6-5F13CC2D13E5}" type="presOf" srcId="{2A6CFFC7-FD1D-428C-8CED-F989568501D8}" destId="{8CE2086C-EEAF-42AA-9851-0450AB55563B}" srcOrd="0" destOrd="0" presId="urn:microsoft.com/office/officeart/2005/8/layout/hierarchy3"/>
    <dgm:cxn modelId="{0A5C5A6F-EEEE-42C0-A4D3-10F05DC9D165}" srcId="{BDA009C4-4C41-424A-A587-BD3183B3B0CF}" destId="{13F277DE-B8CF-402E-BF07-5E80D1A130A6}" srcOrd="0" destOrd="0" parTransId="{733744B9-09A2-4B90-AE2A-BF18815847E7}" sibTransId="{C69ED272-37D5-46C4-AD43-E8DD2B519A13}"/>
    <dgm:cxn modelId="{4ED60C70-F109-41FD-AB73-5DE22D936267}" type="presOf" srcId="{FDD4D25F-45C0-422B-972F-3819698BA12E}" destId="{EBD188BA-1BAA-44E6-8B79-121B17A720CA}" srcOrd="0" destOrd="0" presId="urn:microsoft.com/office/officeart/2005/8/layout/hierarchy3"/>
    <dgm:cxn modelId="{FD022083-7579-4F76-B3C7-7E893570A42A}" type="presOf" srcId="{BDA009C4-4C41-424A-A587-BD3183B3B0CF}" destId="{F56E2FD4-CF18-46A3-910D-30FCDBA34ACA}" srcOrd="1" destOrd="0" presId="urn:microsoft.com/office/officeart/2005/8/layout/hierarchy3"/>
    <dgm:cxn modelId="{45D32188-E8E2-47FF-B69E-75827C371B3C}" srcId="{FDD4D25F-45C0-422B-972F-3819698BA12E}" destId="{C592D7E6-3A83-44E3-9925-2E7047E838D4}" srcOrd="0" destOrd="0" parTransId="{3DDA4257-3D36-418C-8928-130A4EA94E8F}" sibTransId="{1DE0A9D9-7856-43F5-8557-5894DF26D9D2}"/>
    <dgm:cxn modelId="{75D8858B-0FDF-436A-ACBE-6E5264267D53}" type="presOf" srcId="{FDD4D25F-45C0-422B-972F-3819698BA12E}" destId="{1C5E5377-ECC0-4FC5-82A5-F623C8BAAD39}" srcOrd="1" destOrd="0" presId="urn:microsoft.com/office/officeart/2005/8/layout/hierarchy3"/>
    <dgm:cxn modelId="{6739B890-F993-4954-9BF5-5F9DC4B731F5}" srcId="{2A6CFFC7-FD1D-428C-8CED-F989568501D8}" destId="{8A33AA8A-2AA3-453D-AE52-87B5DD64A3A8}" srcOrd="0" destOrd="0" parTransId="{AA0216EF-FA7F-43BD-A72E-A0347FA2F36E}" sibTransId="{7085CFDC-3714-48DD-ACC5-54164B1767A4}"/>
    <dgm:cxn modelId="{EB779492-53C4-43AF-AB81-CE368E8C765B}" type="presOf" srcId="{733744B9-09A2-4B90-AE2A-BF18815847E7}" destId="{1FCAFF63-7D7C-48C5-B6B4-B78A84A17F92}" srcOrd="0" destOrd="0" presId="urn:microsoft.com/office/officeart/2005/8/layout/hierarchy3"/>
    <dgm:cxn modelId="{84A846AE-5F55-4E55-ADDC-33890481605A}" type="presOf" srcId="{13F277DE-B8CF-402E-BF07-5E80D1A130A6}" destId="{08D0905B-A24A-4364-BC1B-C8AB80BAEBFE}" srcOrd="0" destOrd="0" presId="urn:microsoft.com/office/officeart/2005/8/layout/hierarchy3"/>
    <dgm:cxn modelId="{0504C3D3-231A-44E7-A250-E18A79B2E9F7}" type="presOf" srcId="{72A064B0-EED9-4D3C-8466-B59CECBC262B}" destId="{CC55497B-03E7-40E9-8448-56B3F1BA3282}" srcOrd="0" destOrd="0" presId="urn:microsoft.com/office/officeart/2005/8/layout/hierarchy3"/>
    <dgm:cxn modelId="{CC3BDEDD-8C7E-41BF-B1C9-280BB5F55A78}" srcId="{2A6CFFC7-FD1D-428C-8CED-F989568501D8}" destId="{BDA009C4-4C41-424A-A587-BD3183B3B0CF}" srcOrd="1" destOrd="0" parTransId="{99E0C797-F805-4F67-AE0B-ECE6C5AE7004}" sibTransId="{AB3A83EA-6CF4-40BE-9505-1EE7EB98F240}"/>
    <dgm:cxn modelId="{72EBE0E9-0912-4F1C-87E4-2A349F368CAE}" type="presOf" srcId="{464D0380-F8D0-46B5-BAE9-0EBC6E63791D}" destId="{AFD2B268-B694-43DD-B4E1-C9D74D54BFEA}" srcOrd="0" destOrd="0" presId="urn:microsoft.com/office/officeart/2005/8/layout/hierarchy3"/>
    <dgm:cxn modelId="{FA44E1F6-7BB6-4AB3-82BC-14FD43923F58}" type="presOf" srcId="{BDA009C4-4C41-424A-A587-BD3183B3B0CF}" destId="{C2EFE08B-F9AD-4002-9A74-B7F6CA73CC6D}" srcOrd="0" destOrd="0" presId="urn:microsoft.com/office/officeart/2005/8/layout/hierarchy3"/>
    <dgm:cxn modelId="{868AD0F8-7CBC-4CC7-B86A-6413D127D556}" type="presOf" srcId="{3DDA4257-3D36-418C-8928-130A4EA94E8F}" destId="{158D52D3-7601-4F64-8B50-7A70365EE74D}" srcOrd="0" destOrd="0" presId="urn:microsoft.com/office/officeart/2005/8/layout/hierarchy3"/>
    <dgm:cxn modelId="{6EEF8DFB-6D06-4E99-8111-EA3A3100B354}" type="presOf" srcId="{8A33AA8A-2AA3-453D-AE52-87B5DD64A3A8}" destId="{3B58FB91-0419-45B5-8E81-D9F2796A3162}" srcOrd="0" destOrd="0" presId="urn:microsoft.com/office/officeart/2005/8/layout/hierarchy3"/>
    <dgm:cxn modelId="{BB5C7EA3-DC3D-4475-B043-A3D23C4A9A12}" type="presParOf" srcId="{8CE2086C-EEAF-42AA-9851-0450AB55563B}" destId="{4532E469-6E6C-44BC-94EC-BEB649F18891}" srcOrd="0" destOrd="0" presId="urn:microsoft.com/office/officeart/2005/8/layout/hierarchy3"/>
    <dgm:cxn modelId="{F30737AE-F07F-422E-B47D-FB2DA5076BF0}" type="presParOf" srcId="{4532E469-6E6C-44BC-94EC-BEB649F18891}" destId="{63DBE7F1-A65A-41EF-B560-C556AB359413}" srcOrd="0" destOrd="0" presId="urn:microsoft.com/office/officeart/2005/8/layout/hierarchy3"/>
    <dgm:cxn modelId="{F0B10770-8FCF-45E5-A4F2-29F87288F5E4}" type="presParOf" srcId="{63DBE7F1-A65A-41EF-B560-C556AB359413}" destId="{3B58FB91-0419-45B5-8E81-D9F2796A3162}" srcOrd="0" destOrd="0" presId="urn:microsoft.com/office/officeart/2005/8/layout/hierarchy3"/>
    <dgm:cxn modelId="{A7EF82EB-FA12-4CF6-92F1-5B11EBE053F7}" type="presParOf" srcId="{63DBE7F1-A65A-41EF-B560-C556AB359413}" destId="{CD5A42AB-76D2-4B1D-8E34-F837D42E8668}" srcOrd="1" destOrd="0" presId="urn:microsoft.com/office/officeart/2005/8/layout/hierarchy3"/>
    <dgm:cxn modelId="{F68F0EF7-4AA0-4E00-9ADC-24CEA4A73187}" type="presParOf" srcId="{4532E469-6E6C-44BC-94EC-BEB649F18891}" destId="{D0C07AF5-6073-4FED-B4F9-E68E375A5C20}" srcOrd="1" destOrd="0" presId="urn:microsoft.com/office/officeart/2005/8/layout/hierarchy3"/>
    <dgm:cxn modelId="{A00A6D14-6804-46EB-9976-F24937239CCB}" type="presParOf" srcId="{D0C07AF5-6073-4FED-B4F9-E68E375A5C20}" destId="{AFD2B268-B694-43DD-B4E1-C9D74D54BFEA}" srcOrd="0" destOrd="0" presId="urn:microsoft.com/office/officeart/2005/8/layout/hierarchy3"/>
    <dgm:cxn modelId="{C872752F-90FA-4D95-9DDD-DFA43A9F0EE1}" type="presParOf" srcId="{D0C07AF5-6073-4FED-B4F9-E68E375A5C20}" destId="{CC55497B-03E7-40E9-8448-56B3F1BA3282}" srcOrd="1" destOrd="0" presId="urn:microsoft.com/office/officeart/2005/8/layout/hierarchy3"/>
    <dgm:cxn modelId="{BBABA155-CAA1-41D6-97B8-6BABDB9EB0FB}" type="presParOf" srcId="{8CE2086C-EEAF-42AA-9851-0450AB55563B}" destId="{9C1A77B8-A8E4-4925-B2EE-8709A91F1A95}" srcOrd="1" destOrd="0" presId="urn:microsoft.com/office/officeart/2005/8/layout/hierarchy3"/>
    <dgm:cxn modelId="{0EF089CF-A8A8-46A5-B6BD-1C711CD0DAA5}" type="presParOf" srcId="{9C1A77B8-A8E4-4925-B2EE-8709A91F1A95}" destId="{8C5C84B3-97CA-4B35-8734-C935D5472E65}" srcOrd="0" destOrd="0" presId="urn:microsoft.com/office/officeart/2005/8/layout/hierarchy3"/>
    <dgm:cxn modelId="{E83E3FC9-4830-4E97-A152-9723E710CAFB}" type="presParOf" srcId="{8C5C84B3-97CA-4B35-8734-C935D5472E65}" destId="{C2EFE08B-F9AD-4002-9A74-B7F6CA73CC6D}" srcOrd="0" destOrd="0" presId="urn:microsoft.com/office/officeart/2005/8/layout/hierarchy3"/>
    <dgm:cxn modelId="{714F48FA-2D0F-4BA6-A019-B137D946FE6C}" type="presParOf" srcId="{8C5C84B3-97CA-4B35-8734-C935D5472E65}" destId="{F56E2FD4-CF18-46A3-910D-30FCDBA34ACA}" srcOrd="1" destOrd="0" presId="urn:microsoft.com/office/officeart/2005/8/layout/hierarchy3"/>
    <dgm:cxn modelId="{49A07EEE-3F80-421D-9A24-495913DC1687}" type="presParOf" srcId="{9C1A77B8-A8E4-4925-B2EE-8709A91F1A95}" destId="{1E40B36B-C1E0-4789-AFEC-FCFDC0B79099}" srcOrd="1" destOrd="0" presId="urn:microsoft.com/office/officeart/2005/8/layout/hierarchy3"/>
    <dgm:cxn modelId="{E49A99C7-1196-4A1D-94B9-61B2F5851174}" type="presParOf" srcId="{1E40B36B-C1E0-4789-AFEC-FCFDC0B79099}" destId="{1FCAFF63-7D7C-48C5-B6B4-B78A84A17F92}" srcOrd="0" destOrd="0" presId="urn:microsoft.com/office/officeart/2005/8/layout/hierarchy3"/>
    <dgm:cxn modelId="{1E1E2068-6782-4960-A8DE-C585971EF32C}" type="presParOf" srcId="{1E40B36B-C1E0-4789-AFEC-FCFDC0B79099}" destId="{08D0905B-A24A-4364-BC1B-C8AB80BAEBFE}" srcOrd="1" destOrd="0" presId="urn:microsoft.com/office/officeart/2005/8/layout/hierarchy3"/>
    <dgm:cxn modelId="{257B2476-2CEB-4E2F-A6EA-B698C853BC7D}" type="presParOf" srcId="{8CE2086C-EEAF-42AA-9851-0450AB55563B}" destId="{5EA895A6-E032-4839-BD64-295220BB4914}" srcOrd="2" destOrd="0" presId="urn:microsoft.com/office/officeart/2005/8/layout/hierarchy3"/>
    <dgm:cxn modelId="{B641CF34-F9B8-4C9D-B870-E41058B789AB}" type="presParOf" srcId="{5EA895A6-E032-4839-BD64-295220BB4914}" destId="{88A12A4E-08B7-46E7-A36E-5F4A399D109D}" srcOrd="0" destOrd="0" presId="urn:microsoft.com/office/officeart/2005/8/layout/hierarchy3"/>
    <dgm:cxn modelId="{8A1EAE5F-2075-4C1C-AC28-7DC1738FB130}" type="presParOf" srcId="{88A12A4E-08B7-46E7-A36E-5F4A399D109D}" destId="{EBD188BA-1BAA-44E6-8B79-121B17A720CA}" srcOrd="0" destOrd="0" presId="urn:microsoft.com/office/officeart/2005/8/layout/hierarchy3"/>
    <dgm:cxn modelId="{FFB75E5C-0076-4152-96EF-7EEE9B65FC25}" type="presParOf" srcId="{88A12A4E-08B7-46E7-A36E-5F4A399D109D}" destId="{1C5E5377-ECC0-4FC5-82A5-F623C8BAAD39}" srcOrd="1" destOrd="0" presId="urn:microsoft.com/office/officeart/2005/8/layout/hierarchy3"/>
    <dgm:cxn modelId="{5BB715DB-ED7C-4623-9006-9961230B8471}" type="presParOf" srcId="{5EA895A6-E032-4839-BD64-295220BB4914}" destId="{60CE189E-AFCC-40E1-B922-33573818BA3C}" srcOrd="1" destOrd="0" presId="urn:microsoft.com/office/officeart/2005/8/layout/hierarchy3"/>
    <dgm:cxn modelId="{F37CF8E6-09FE-4B8E-A526-86FFE51FFF09}" type="presParOf" srcId="{60CE189E-AFCC-40E1-B922-33573818BA3C}" destId="{158D52D3-7601-4F64-8B50-7A70365EE74D}" srcOrd="0" destOrd="0" presId="urn:microsoft.com/office/officeart/2005/8/layout/hierarchy3"/>
    <dgm:cxn modelId="{4AF83C28-0442-47B9-BE1C-E6DC3EDBD5BA}" type="presParOf" srcId="{60CE189E-AFCC-40E1-B922-33573818BA3C}" destId="{4FA82BF9-C7F5-4549-9C0D-3DBF064AE5C9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066406-2C55-430D-8963-29FC9EF5EDA4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CA0FABCE-6A70-45BB-976F-5692554B96B3}">
      <dgm:prSet/>
      <dgm:spPr/>
      <dgm:t>
        <a:bodyPr/>
        <a:lstStyle/>
        <a:p>
          <a:pPr rtl="0"/>
          <a:r>
            <a:rPr lang="en-US">
              <a:latin typeface="Alte Haas Grotesk"/>
            </a:rPr>
            <a:t>Handyperson</a:t>
          </a:r>
        </a:p>
      </dgm:t>
    </dgm:pt>
    <dgm:pt modelId="{7A949D38-B882-478C-A6EA-2A423C9A7827}" type="parTrans" cxnId="{2ABE8199-B375-4455-99B3-4327A730A371}">
      <dgm:prSet/>
      <dgm:spPr/>
      <dgm:t>
        <a:bodyPr/>
        <a:lstStyle/>
        <a:p>
          <a:endParaRPr lang="en-US">
            <a:latin typeface="Alte Haas Grotesk"/>
          </a:endParaRPr>
        </a:p>
      </dgm:t>
    </dgm:pt>
    <dgm:pt modelId="{302EFF76-A64E-4D20-9782-C4670C8217BC}" type="sibTrans" cxnId="{2ABE8199-B375-4455-99B3-4327A730A371}">
      <dgm:prSet/>
      <dgm:spPr/>
      <dgm:t>
        <a:bodyPr/>
        <a:lstStyle/>
        <a:p>
          <a:endParaRPr lang="en-US">
            <a:latin typeface="Alte Haas Grotesk"/>
          </a:endParaRPr>
        </a:p>
      </dgm:t>
    </dgm:pt>
    <dgm:pt modelId="{12A76FE0-B4FD-4835-822E-BB980F781FA9}">
      <dgm:prSet/>
      <dgm:spPr/>
      <dgm:t>
        <a:bodyPr/>
        <a:lstStyle/>
        <a:p>
          <a:pPr rtl="0"/>
          <a:r>
            <a:rPr lang="en-US" dirty="0">
              <a:latin typeface="Alte Haas Grotesk"/>
            </a:rPr>
            <a:t>Disabled Facilities Grants</a:t>
          </a:r>
        </a:p>
      </dgm:t>
    </dgm:pt>
    <dgm:pt modelId="{3572A309-F60E-45F1-9C21-59684F2526AF}" type="parTrans" cxnId="{F9D34985-460C-4CD4-89FA-3727EF8C328D}">
      <dgm:prSet/>
      <dgm:spPr/>
      <dgm:t>
        <a:bodyPr/>
        <a:lstStyle/>
        <a:p>
          <a:endParaRPr lang="en-US">
            <a:latin typeface="Alte Haas Grotesk"/>
          </a:endParaRPr>
        </a:p>
      </dgm:t>
    </dgm:pt>
    <dgm:pt modelId="{C5D2FB78-E40C-48F7-9FD2-87B99FB1C039}" type="sibTrans" cxnId="{F9D34985-460C-4CD4-89FA-3727EF8C328D}">
      <dgm:prSet/>
      <dgm:spPr/>
      <dgm:t>
        <a:bodyPr/>
        <a:lstStyle/>
        <a:p>
          <a:endParaRPr lang="en-US">
            <a:latin typeface="Alte Haas Grotesk"/>
          </a:endParaRPr>
        </a:p>
      </dgm:t>
    </dgm:pt>
    <dgm:pt modelId="{A0134F2D-F827-4B9B-8DC6-C6D1907A2B10}">
      <dgm:prSet/>
      <dgm:spPr/>
      <dgm:t>
        <a:bodyPr/>
        <a:lstStyle/>
        <a:p>
          <a:pPr rtl="0"/>
          <a:r>
            <a:rPr lang="en-US" dirty="0">
              <a:latin typeface="Alte Haas Grotesk"/>
            </a:rPr>
            <a:t>Warm Homes</a:t>
          </a:r>
        </a:p>
      </dgm:t>
    </dgm:pt>
    <dgm:pt modelId="{BC740D8E-7488-4E20-B3DE-710A1F6715F8}" type="parTrans" cxnId="{BB769E87-E386-4A1F-985C-ADFFB7568605}">
      <dgm:prSet/>
      <dgm:spPr/>
      <dgm:t>
        <a:bodyPr/>
        <a:lstStyle/>
        <a:p>
          <a:endParaRPr lang="en-US">
            <a:latin typeface="Alte Haas Grotesk"/>
          </a:endParaRPr>
        </a:p>
      </dgm:t>
    </dgm:pt>
    <dgm:pt modelId="{2970F659-6C35-4040-9580-30AF6360E3BA}" type="sibTrans" cxnId="{BB769E87-E386-4A1F-985C-ADFFB7568605}">
      <dgm:prSet/>
      <dgm:spPr/>
      <dgm:t>
        <a:bodyPr/>
        <a:lstStyle/>
        <a:p>
          <a:endParaRPr lang="en-US">
            <a:latin typeface="Alte Haas Grotesk"/>
          </a:endParaRPr>
        </a:p>
      </dgm:t>
    </dgm:pt>
    <dgm:pt modelId="{7629542A-6509-4855-B28D-9FA9E76AE10D}">
      <dgm:prSet/>
      <dgm:spPr/>
      <dgm:t>
        <a:bodyPr/>
        <a:lstStyle/>
        <a:p>
          <a:pPr rtl="0"/>
          <a:r>
            <a:rPr lang="en-US" dirty="0">
              <a:latin typeface="Alte Haas Grotesk"/>
            </a:rPr>
            <a:t>Information and advice on housing</a:t>
          </a:r>
        </a:p>
      </dgm:t>
    </dgm:pt>
    <dgm:pt modelId="{83536A5F-DBE1-42EF-BD37-B244BE295C78}" type="parTrans" cxnId="{80992AA0-C276-49AE-B952-26DD4969477D}">
      <dgm:prSet/>
      <dgm:spPr/>
      <dgm:t>
        <a:bodyPr/>
        <a:lstStyle/>
        <a:p>
          <a:endParaRPr lang="en-US">
            <a:latin typeface="Alte Haas Grotesk"/>
          </a:endParaRPr>
        </a:p>
      </dgm:t>
    </dgm:pt>
    <dgm:pt modelId="{56686A14-94BB-46A9-B924-4E4905896885}" type="sibTrans" cxnId="{80992AA0-C276-49AE-B952-26DD4969477D}">
      <dgm:prSet/>
      <dgm:spPr/>
      <dgm:t>
        <a:bodyPr/>
        <a:lstStyle/>
        <a:p>
          <a:endParaRPr lang="en-US">
            <a:latin typeface="Alte Haas Grotesk"/>
          </a:endParaRPr>
        </a:p>
      </dgm:t>
    </dgm:pt>
    <dgm:pt modelId="{514DD48C-E700-491D-9972-65F7AF3FC0C2}">
      <dgm:prSet/>
      <dgm:spPr/>
      <dgm:t>
        <a:bodyPr/>
        <a:lstStyle/>
        <a:p>
          <a:pPr rtl="0"/>
          <a:r>
            <a:rPr lang="en-US">
              <a:latin typeface="Alte Haas Grotesk"/>
            </a:rPr>
            <a:t>Information and advice on care </a:t>
          </a:r>
        </a:p>
      </dgm:t>
    </dgm:pt>
    <dgm:pt modelId="{8661A324-7CF6-4AFB-B4A4-45BDCA49C152}" type="parTrans" cxnId="{78F1801A-5F9A-45DB-B9B9-B8C5540B5658}">
      <dgm:prSet/>
      <dgm:spPr/>
      <dgm:t>
        <a:bodyPr/>
        <a:lstStyle/>
        <a:p>
          <a:endParaRPr lang="en-US">
            <a:latin typeface="Alte Haas Grotesk"/>
          </a:endParaRPr>
        </a:p>
      </dgm:t>
    </dgm:pt>
    <dgm:pt modelId="{F362B79E-39A2-4101-8BBA-4D5C271E1169}" type="sibTrans" cxnId="{78F1801A-5F9A-45DB-B9B9-B8C5540B5658}">
      <dgm:prSet/>
      <dgm:spPr/>
      <dgm:t>
        <a:bodyPr/>
        <a:lstStyle/>
        <a:p>
          <a:endParaRPr lang="en-US">
            <a:latin typeface="Alte Haas Grotesk"/>
          </a:endParaRPr>
        </a:p>
      </dgm:t>
    </dgm:pt>
    <dgm:pt modelId="{41B38F49-2A55-432F-8051-6703DE307750}" type="pres">
      <dgm:prSet presAssocID="{48066406-2C55-430D-8963-29FC9EF5EDA4}" presName="Name0" presStyleCnt="0">
        <dgm:presLayoutVars>
          <dgm:dir/>
          <dgm:animLvl val="lvl"/>
          <dgm:resizeHandles val="exact"/>
        </dgm:presLayoutVars>
      </dgm:prSet>
      <dgm:spPr/>
    </dgm:pt>
    <dgm:pt modelId="{9D4E89D2-3E6A-4F6C-8036-F0B453F3E6F9}" type="pres">
      <dgm:prSet presAssocID="{CA0FABCE-6A70-45BB-976F-5692554B96B3}" presName="linNode" presStyleCnt="0"/>
      <dgm:spPr/>
    </dgm:pt>
    <dgm:pt modelId="{5A129D1A-DDEF-4BA0-9E48-23FBD01D110C}" type="pres">
      <dgm:prSet presAssocID="{CA0FABCE-6A70-45BB-976F-5692554B96B3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B67A6EE7-0F63-4FB2-B384-3F823DEB9565}" type="pres">
      <dgm:prSet presAssocID="{302EFF76-A64E-4D20-9782-C4670C8217BC}" presName="sp" presStyleCnt="0"/>
      <dgm:spPr/>
    </dgm:pt>
    <dgm:pt modelId="{FC318988-10F3-448D-937F-B32F6D188AF6}" type="pres">
      <dgm:prSet presAssocID="{12A76FE0-B4FD-4835-822E-BB980F781FA9}" presName="linNode" presStyleCnt="0"/>
      <dgm:spPr/>
    </dgm:pt>
    <dgm:pt modelId="{81C29429-F2BA-4D3B-83C6-5AD284B9A8E5}" type="pres">
      <dgm:prSet presAssocID="{12A76FE0-B4FD-4835-822E-BB980F781FA9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390E154A-EA60-49CD-B203-D26DA2729925}" type="pres">
      <dgm:prSet presAssocID="{C5D2FB78-E40C-48F7-9FD2-87B99FB1C039}" presName="sp" presStyleCnt="0"/>
      <dgm:spPr/>
    </dgm:pt>
    <dgm:pt modelId="{F9960C65-3C0F-4555-83FA-2A5B69491643}" type="pres">
      <dgm:prSet presAssocID="{A0134F2D-F827-4B9B-8DC6-C6D1907A2B10}" presName="linNode" presStyleCnt="0"/>
      <dgm:spPr/>
    </dgm:pt>
    <dgm:pt modelId="{C1CBAECF-3E5E-4690-BC2B-DF3FBDB2388F}" type="pres">
      <dgm:prSet presAssocID="{A0134F2D-F827-4B9B-8DC6-C6D1907A2B10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4E5AE559-269C-4054-B1AE-6C7AC366D7D4}" type="pres">
      <dgm:prSet presAssocID="{2970F659-6C35-4040-9580-30AF6360E3BA}" presName="sp" presStyleCnt="0"/>
      <dgm:spPr/>
    </dgm:pt>
    <dgm:pt modelId="{4494C96E-A070-4B36-96D7-9539E26E21BB}" type="pres">
      <dgm:prSet presAssocID="{7629542A-6509-4855-B28D-9FA9E76AE10D}" presName="linNode" presStyleCnt="0"/>
      <dgm:spPr/>
    </dgm:pt>
    <dgm:pt modelId="{D08C2FAF-E6EC-4600-81AB-6CE4856629D6}" type="pres">
      <dgm:prSet presAssocID="{7629542A-6509-4855-B28D-9FA9E76AE10D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24512294-AC9B-4314-BC4A-CDE787AB89A9}" type="pres">
      <dgm:prSet presAssocID="{56686A14-94BB-46A9-B924-4E4905896885}" presName="sp" presStyleCnt="0"/>
      <dgm:spPr/>
    </dgm:pt>
    <dgm:pt modelId="{B7A82A15-3785-40BA-9A96-ECBBA53E8C17}" type="pres">
      <dgm:prSet presAssocID="{514DD48C-E700-491D-9972-65F7AF3FC0C2}" presName="linNode" presStyleCnt="0"/>
      <dgm:spPr/>
    </dgm:pt>
    <dgm:pt modelId="{82F5C74F-7F61-4E8B-9F4B-4539FDE3BDD4}" type="pres">
      <dgm:prSet presAssocID="{514DD48C-E700-491D-9972-65F7AF3FC0C2}" presName="parentText" presStyleLbl="node1" presStyleIdx="4" presStyleCnt="5">
        <dgm:presLayoutVars>
          <dgm:chMax val="1"/>
          <dgm:bulletEnabled val="1"/>
        </dgm:presLayoutVars>
      </dgm:prSet>
      <dgm:spPr/>
    </dgm:pt>
  </dgm:ptLst>
  <dgm:cxnLst>
    <dgm:cxn modelId="{CE2C4306-3874-47CA-A675-321C099AFA8D}" type="presOf" srcId="{A0134F2D-F827-4B9B-8DC6-C6D1907A2B10}" destId="{C1CBAECF-3E5E-4690-BC2B-DF3FBDB2388F}" srcOrd="0" destOrd="0" presId="urn:microsoft.com/office/officeart/2005/8/layout/vList5"/>
    <dgm:cxn modelId="{78F1801A-5F9A-45DB-B9B9-B8C5540B5658}" srcId="{48066406-2C55-430D-8963-29FC9EF5EDA4}" destId="{514DD48C-E700-491D-9972-65F7AF3FC0C2}" srcOrd="4" destOrd="0" parTransId="{8661A324-7CF6-4AFB-B4A4-45BDCA49C152}" sibTransId="{F362B79E-39A2-4101-8BBA-4D5C271E1169}"/>
    <dgm:cxn modelId="{CD46DD34-8223-4511-9070-8EEB53D77112}" type="presOf" srcId="{7629542A-6509-4855-B28D-9FA9E76AE10D}" destId="{D08C2FAF-E6EC-4600-81AB-6CE4856629D6}" srcOrd="0" destOrd="0" presId="urn:microsoft.com/office/officeart/2005/8/layout/vList5"/>
    <dgm:cxn modelId="{4654A367-6E72-4FF0-B7F3-6A7999D73438}" type="presOf" srcId="{CA0FABCE-6A70-45BB-976F-5692554B96B3}" destId="{5A129D1A-DDEF-4BA0-9E48-23FBD01D110C}" srcOrd="0" destOrd="0" presId="urn:microsoft.com/office/officeart/2005/8/layout/vList5"/>
    <dgm:cxn modelId="{8076747C-1120-439C-8809-5B87F0368D00}" type="presOf" srcId="{12A76FE0-B4FD-4835-822E-BB980F781FA9}" destId="{81C29429-F2BA-4D3B-83C6-5AD284B9A8E5}" srcOrd="0" destOrd="0" presId="urn:microsoft.com/office/officeart/2005/8/layout/vList5"/>
    <dgm:cxn modelId="{00A7627D-B0B4-420E-B9FC-64CE43A01448}" type="presOf" srcId="{48066406-2C55-430D-8963-29FC9EF5EDA4}" destId="{41B38F49-2A55-432F-8051-6703DE307750}" srcOrd="0" destOrd="0" presId="urn:microsoft.com/office/officeart/2005/8/layout/vList5"/>
    <dgm:cxn modelId="{F9D34985-460C-4CD4-89FA-3727EF8C328D}" srcId="{48066406-2C55-430D-8963-29FC9EF5EDA4}" destId="{12A76FE0-B4FD-4835-822E-BB980F781FA9}" srcOrd="1" destOrd="0" parTransId="{3572A309-F60E-45F1-9C21-59684F2526AF}" sibTransId="{C5D2FB78-E40C-48F7-9FD2-87B99FB1C039}"/>
    <dgm:cxn modelId="{BB769E87-E386-4A1F-985C-ADFFB7568605}" srcId="{48066406-2C55-430D-8963-29FC9EF5EDA4}" destId="{A0134F2D-F827-4B9B-8DC6-C6D1907A2B10}" srcOrd="2" destOrd="0" parTransId="{BC740D8E-7488-4E20-B3DE-710A1F6715F8}" sibTransId="{2970F659-6C35-4040-9580-30AF6360E3BA}"/>
    <dgm:cxn modelId="{2ABE8199-B375-4455-99B3-4327A730A371}" srcId="{48066406-2C55-430D-8963-29FC9EF5EDA4}" destId="{CA0FABCE-6A70-45BB-976F-5692554B96B3}" srcOrd="0" destOrd="0" parTransId="{7A949D38-B882-478C-A6EA-2A423C9A7827}" sibTransId="{302EFF76-A64E-4D20-9782-C4670C8217BC}"/>
    <dgm:cxn modelId="{80992AA0-C276-49AE-B952-26DD4969477D}" srcId="{48066406-2C55-430D-8963-29FC9EF5EDA4}" destId="{7629542A-6509-4855-B28D-9FA9E76AE10D}" srcOrd="3" destOrd="0" parTransId="{83536A5F-DBE1-42EF-BD37-B244BE295C78}" sibTransId="{56686A14-94BB-46A9-B924-4E4905896885}"/>
    <dgm:cxn modelId="{3F5847F5-790B-44D6-974E-4A1140059088}" type="presOf" srcId="{514DD48C-E700-491D-9972-65F7AF3FC0C2}" destId="{82F5C74F-7F61-4E8B-9F4B-4539FDE3BDD4}" srcOrd="0" destOrd="0" presId="urn:microsoft.com/office/officeart/2005/8/layout/vList5"/>
    <dgm:cxn modelId="{86331088-38C5-4D7F-B544-A4B26E2563FE}" type="presParOf" srcId="{41B38F49-2A55-432F-8051-6703DE307750}" destId="{9D4E89D2-3E6A-4F6C-8036-F0B453F3E6F9}" srcOrd="0" destOrd="0" presId="urn:microsoft.com/office/officeart/2005/8/layout/vList5"/>
    <dgm:cxn modelId="{A99D32B7-182F-4986-94DA-E714E73535A4}" type="presParOf" srcId="{9D4E89D2-3E6A-4F6C-8036-F0B453F3E6F9}" destId="{5A129D1A-DDEF-4BA0-9E48-23FBD01D110C}" srcOrd="0" destOrd="0" presId="urn:microsoft.com/office/officeart/2005/8/layout/vList5"/>
    <dgm:cxn modelId="{24D04C8C-E766-4FD0-9346-7F9A84F4C269}" type="presParOf" srcId="{41B38F49-2A55-432F-8051-6703DE307750}" destId="{B67A6EE7-0F63-4FB2-B384-3F823DEB9565}" srcOrd="1" destOrd="0" presId="urn:microsoft.com/office/officeart/2005/8/layout/vList5"/>
    <dgm:cxn modelId="{353035F3-0F6A-4A8F-A126-E29EB148C6D0}" type="presParOf" srcId="{41B38F49-2A55-432F-8051-6703DE307750}" destId="{FC318988-10F3-448D-937F-B32F6D188AF6}" srcOrd="2" destOrd="0" presId="urn:microsoft.com/office/officeart/2005/8/layout/vList5"/>
    <dgm:cxn modelId="{34AEC01E-0470-4B18-8581-6751FEC056F2}" type="presParOf" srcId="{FC318988-10F3-448D-937F-B32F6D188AF6}" destId="{81C29429-F2BA-4D3B-83C6-5AD284B9A8E5}" srcOrd="0" destOrd="0" presId="urn:microsoft.com/office/officeart/2005/8/layout/vList5"/>
    <dgm:cxn modelId="{712AA829-48D3-45EA-8705-B1EBDB52D30E}" type="presParOf" srcId="{41B38F49-2A55-432F-8051-6703DE307750}" destId="{390E154A-EA60-49CD-B203-D26DA2729925}" srcOrd="3" destOrd="0" presId="urn:microsoft.com/office/officeart/2005/8/layout/vList5"/>
    <dgm:cxn modelId="{A2350D7D-00FD-492B-A984-9AE54D1B49EF}" type="presParOf" srcId="{41B38F49-2A55-432F-8051-6703DE307750}" destId="{F9960C65-3C0F-4555-83FA-2A5B69491643}" srcOrd="4" destOrd="0" presId="urn:microsoft.com/office/officeart/2005/8/layout/vList5"/>
    <dgm:cxn modelId="{95772C56-B51A-4231-AB79-4B18F3C1E308}" type="presParOf" srcId="{F9960C65-3C0F-4555-83FA-2A5B69491643}" destId="{C1CBAECF-3E5E-4690-BC2B-DF3FBDB2388F}" srcOrd="0" destOrd="0" presId="urn:microsoft.com/office/officeart/2005/8/layout/vList5"/>
    <dgm:cxn modelId="{8F687958-A213-4D93-BD6C-B138214CBF44}" type="presParOf" srcId="{41B38F49-2A55-432F-8051-6703DE307750}" destId="{4E5AE559-269C-4054-B1AE-6C7AC366D7D4}" srcOrd="5" destOrd="0" presId="urn:microsoft.com/office/officeart/2005/8/layout/vList5"/>
    <dgm:cxn modelId="{832B8F42-7800-459D-845D-1EFDCAC06885}" type="presParOf" srcId="{41B38F49-2A55-432F-8051-6703DE307750}" destId="{4494C96E-A070-4B36-96D7-9539E26E21BB}" srcOrd="6" destOrd="0" presId="urn:microsoft.com/office/officeart/2005/8/layout/vList5"/>
    <dgm:cxn modelId="{A7813DDB-4EF4-491B-A0DE-70A3E0170DB8}" type="presParOf" srcId="{4494C96E-A070-4B36-96D7-9539E26E21BB}" destId="{D08C2FAF-E6EC-4600-81AB-6CE4856629D6}" srcOrd="0" destOrd="0" presId="urn:microsoft.com/office/officeart/2005/8/layout/vList5"/>
    <dgm:cxn modelId="{22C19760-46B4-4F47-B716-9CEFC6A566B6}" type="presParOf" srcId="{41B38F49-2A55-432F-8051-6703DE307750}" destId="{24512294-AC9B-4314-BC4A-CDE787AB89A9}" srcOrd="7" destOrd="0" presId="urn:microsoft.com/office/officeart/2005/8/layout/vList5"/>
    <dgm:cxn modelId="{1EEB2D4B-4922-4BC3-B14B-E515DAB42D20}" type="presParOf" srcId="{41B38F49-2A55-432F-8051-6703DE307750}" destId="{B7A82A15-3785-40BA-9A96-ECBBA53E8C17}" srcOrd="8" destOrd="0" presId="urn:microsoft.com/office/officeart/2005/8/layout/vList5"/>
    <dgm:cxn modelId="{DEFBE5B7-87C5-4D66-B846-2DB6FA62A024}" type="presParOf" srcId="{B7A82A15-3785-40BA-9A96-ECBBA53E8C17}" destId="{82F5C74F-7F61-4E8B-9F4B-4539FDE3BDD4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9DFDEE8-0129-4362-B4A1-F202F4DE2D34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0DEDA432-3B23-4829-9FB0-EF8B71D48E8A}">
      <dgm:prSet/>
      <dgm:spPr/>
      <dgm:t>
        <a:bodyPr/>
        <a:lstStyle/>
        <a:p>
          <a:pPr rtl="0"/>
          <a:r>
            <a:rPr lang="en-US" dirty="0">
              <a:latin typeface="Alte Haas Grotesk"/>
            </a:rPr>
            <a:t>Hospital discharge </a:t>
          </a:r>
        </a:p>
      </dgm:t>
    </dgm:pt>
    <dgm:pt modelId="{3BAE0A7C-235A-462D-B690-184C22D3B119}" type="parTrans" cxnId="{B94F3F33-56A5-441D-A4A9-18E34D898F32}">
      <dgm:prSet/>
      <dgm:spPr/>
      <dgm:t>
        <a:bodyPr/>
        <a:lstStyle/>
        <a:p>
          <a:endParaRPr lang="en-US">
            <a:latin typeface="Alte Haas Grotesk"/>
          </a:endParaRPr>
        </a:p>
      </dgm:t>
    </dgm:pt>
    <dgm:pt modelId="{AAEBBD76-CBF5-440A-BF33-8E1FA038F406}" type="sibTrans" cxnId="{B94F3F33-56A5-441D-A4A9-18E34D898F32}">
      <dgm:prSet/>
      <dgm:spPr/>
      <dgm:t>
        <a:bodyPr/>
        <a:lstStyle/>
        <a:p>
          <a:endParaRPr lang="en-US">
            <a:latin typeface="Alte Haas Grotesk"/>
          </a:endParaRPr>
        </a:p>
      </dgm:t>
    </dgm:pt>
    <dgm:pt modelId="{9916FB6F-A0B4-4BF2-A847-AC758260EB30}">
      <dgm:prSet/>
      <dgm:spPr/>
      <dgm:t>
        <a:bodyPr/>
        <a:lstStyle/>
        <a:p>
          <a:pPr rtl="0"/>
          <a:r>
            <a:rPr lang="en-US" dirty="0">
              <a:latin typeface="Alte Haas Grotesk"/>
            </a:rPr>
            <a:t>Home from hospital support</a:t>
          </a:r>
        </a:p>
      </dgm:t>
    </dgm:pt>
    <dgm:pt modelId="{C7B0A78B-B14D-49A2-9CFC-EF4E99E217F6}" type="parTrans" cxnId="{66F2B0B3-E1CA-4430-94F8-1DF8158BD28F}">
      <dgm:prSet/>
      <dgm:spPr/>
      <dgm:t>
        <a:bodyPr/>
        <a:lstStyle/>
        <a:p>
          <a:endParaRPr lang="en-US">
            <a:latin typeface="Alte Haas Grotesk"/>
          </a:endParaRPr>
        </a:p>
      </dgm:t>
    </dgm:pt>
    <dgm:pt modelId="{53FC9561-0618-41D1-9534-69958F02A2B4}" type="sibTrans" cxnId="{66F2B0B3-E1CA-4430-94F8-1DF8158BD28F}">
      <dgm:prSet/>
      <dgm:spPr/>
      <dgm:t>
        <a:bodyPr/>
        <a:lstStyle/>
        <a:p>
          <a:endParaRPr lang="en-US">
            <a:latin typeface="Alte Haas Grotesk"/>
          </a:endParaRPr>
        </a:p>
      </dgm:t>
    </dgm:pt>
    <dgm:pt modelId="{85858575-3A66-41C9-8957-F5A328B38131}">
      <dgm:prSet/>
      <dgm:spPr/>
      <dgm:t>
        <a:bodyPr/>
        <a:lstStyle/>
        <a:p>
          <a:pPr rtl="0"/>
          <a:r>
            <a:rPr lang="en-US" dirty="0">
              <a:latin typeface="Alte Haas Grotesk"/>
            </a:rPr>
            <a:t>Home improvements and repairs</a:t>
          </a:r>
        </a:p>
      </dgm:t>
    </dgm:pt>
    <dgm:pt modelId="{899CCC11-634E-446D-8B67-84A9CDFD904A}" type="parTrans" cxnId="{CB47B4B2-76E0-41E1-BDCD-5E874B4C355C}">
      <dgm:prSet/>
      <dgm:spPr/>
      <dgm:t>
        <a:bodyPr/>
        <a:lstStyle/>
        <a:p>
          <a:endParaRPr lang="en-US">
            <a:latin typeface="Alte Haas Grotesk"/>
          </a:endParaRPr>
        </a:p>
      </dgm:t>
    </dgm:pt>
    <dgm:pt modelId="{975621B7-3301-4B01-8ACF-11B6C39BF30B}" type="sibTrans" cxnId="{CB47B4B2-76E0-41E1-BDCD-5E874B4C355C}">
      <dgm:prSet/>
      <dgm:spPr/>
      <dgm:t>
        <a:bodyPr/>
        <a:lstStyle/>
        <a:p>
          <a:endParaRPr lang="en-US">
            <a:latin typeface="Alte Haas Grotesk"/>
          </a:endParaRPr>
        </a:p>
      </dgm:t>
    </dgm:pt>
    <dgm:pt modelId="{FF3093F7-CF5D-4DF5-831D-975AEC55611E}">
      <dgm:prSet/>
      <dgm:spPr/>
      <dgm:t>
        <a:bodyPr/>
        <a:lstStyle/>
        <a:p>
          <a:pPr rtl="0"/>
          <a:r>
            <a:rPr lang="en-US">
              <a:latin typeface="Alte Haas Grotesk"/>
            </a:rPr>
            <a:t>Falls prevention</a:t>
          </a:r>
        </a:p>
      </dgm:t>
    </dgm:pt>
    <dgm:pt modelId="{7CB8B659-28B4-458F-BFA9-8E6FEDD64D41}" type="parTrans" cxnId="{13ECDEBE-E680-43D4-A6E5-1DC96F017012}">
      <dgm:prSet/>
      <dgm:spPr/>
      <dgm:t>
        <a:bodyPr/>
        <a:lstStyle/>
        <a:p>
          <a:endParaRPr lang="en-US">
            <a:latin typeface="Alte Haas Grotesk"/>
          </a:endParaRPr>
        </a:p>
      </dgm:t>
    </dgm:pt>
    <dgm:pt modelId="{1737D39A-473C-41B2-A614-3E791D0B7311}" type="sibTrans" cxnId="{13ECDEBE-E680-43D4-A6E5-1DC96F017012}">
      <dgm:prSet/>
      <dgm:spPr/>
      <dgm:t>
        <a:bodyPr/>
        <a:lstStyle/>
        <a:p>
          <a:endParaRPr lang="en-US">
            <a:latin typeface="Alte Haas Grotesk"/>
          </a:endParaRPr>
        </a:p>
      </dgm:t>
    </dgm:pt>
    <dgm:pt modelId="{29C1678D-AC91-462F-A62B-2BC9EDA0071E}">
      <dgm:prSet/>
      <dgm:spPr/>
      <dgm:t>
        <a:bodyPr/>
        <a:lstStyle/>
        <a:p>
          <a:pPr rtl="0"/>
          <a:r>
            <a:rPr lang="en-US" dirty="0">
              <a:latin typeface="Alte Haas Grotesk"/>
            </a:rPr>
            <a:t>Healthy Homes inspections</a:t>
          </a:r>
        </a:p>
      </dgm:t>
    </dgm:pt>
    <dgm:pt modelId="{E2D1CA92-3EDF-44D0-8E26-CC240EF27684}" type="parTrans" cxnId="{961C6196-BB39-41A8-97A8-FBFD878E37E5}">
      <dgm:prSet/>
      <dgm:spPr/>
      <dgm:t>
        <a:bodyPr/>
        <a:lstStyle/>
        <a:p>
          <a:endParaRPr lang="en-US">
            <a:latin typeface="Alte Haas Grotesk"/>
          </a:endParaRPr>
        </a:p>
      </dgm:t>
    </dgm:pt>
    <dgm:pt modelId="{2063FD13-6F07-4A41-A0DB-E594146F4C1A}" type="sibTrans" cxnId="{961C6196-BB39-41A8-97A8-FBFD878E37E5}">
      <dgm:prSet/>
      <dgm:spPr/>
      <dgm:t>
        <a:bodyPr/>
        <a:lstStyle/>
        <a:p>
          <a:endParaRPr lang="en-US">
            <a:latin typeface="Alte Haas Grotesk"/>
          </a:endParaRPr>
        </a:p>
      </dgm:t>
    </dgm:pt>
    <dgm:pt modelId="{3D313F36-CB79-4F3D-BD75-159E93D88245}">
      <dgm:prSet/>
      <dgm:spPr/>
      <dgm:t>
        <a:bodyPr/>
        <a:lstStyle/>
        <a:p>
          <a:pPr rtl="0"/>
          <a:r>
            <a:rPr lang="en-US" dirty="0">
              <a:latin typeface="Alte Haas Grotesk"/>
            </a:rPr>
            <a:t>Social prescribing and referrals</a:t>
          </a:r>
        </a:p>
      </dgm:t>
    </dgm:pt>
    <dgm:pt modelId="{15A1B0B2-BCFF-4776-BAC2-1B965B9679B1}" type="parTrans" cxnId="{EF2CE45C-88CA-4AA2-B4D7-29B8C1BBEACB}">
      <dgm:prSet/>
      <dgm:spPr/>
      <dgm:t>
        <a:bodyPr/>
        <a:lstStyle/>
        <a:p>
          <a:endParaRPr lang="en-US">
            <a:latin typeface="Alte Haas Grotesk"/>
          </a:endParaRPr>
        </a:p>
      </dgm:t>
    </dgm:pt>
    <dgm:pt modelId="{77383C75-E3DD-480A-8CA8-A0228A4CB0FF}" type="sibTrans" cxnId="{EF2CE45C-88CA-4AA2-B4D7-29B8C1BBEACB}">
      <dgm:prSet/>
      <dgm:spPr/>
      <dgm:t>
        <a:bodyPr/>
        <a:lstStyle/>
        <a:p>
          <a:endParaRPr lang="en-US">
            <a:latin typeface="Alte Haas Grotesk"/>
          </a:endParaRPr>
        </a:p>
      </dgm:t>
    </dgm:pt>
    <dgm:pt modelId="{A39949A2-2025-4D54-88C7-C8DCF30D6A34}">
      <dgm:prSet/>
      <dgm:spPr/>
      <dgm:t>
        <a:bodyPr/>
        <a:lstStyle/>
        <a:p>
          <a:pPr rtl="0"/>
          <a:r>
            <a:rPr lang="en-US">
              <a:latin typeface="Alte Haas Grotesk"/>
            </a:rPr>
            <a:t>Technology Enabled Care </a:t>
          </a:r>
        </a:p>
      </dgm:t>
    </dgm:pt>
    <dgm:pt modelId="{BC07A783-CD04-4645-9774-93DE2964E6E1}" type="parTrans" cxnId="{9CA93847-80A8-4770-B3DB-8789ECDCFB9D}">
      <dgm:prSet/>
      <dgm:spPr/>
      <dgm:t>
        <a:bodyPr/>
        <a:lstStyle/>
        <a:p>
          <a:endParaRPr lang="en-US">
            <a:latin typeface="Alte Haas Grotesk"/>
          </a:endParaRPr>
        </a:p>
      </dgm:t>
    </dgm:pt>
    <dgm:pt modelId="{BBD99B24-CA6A-4DEE-A98F-8FE7D2352F20}" type="sibTrans" cxnId="{9CA93847-80A8-4770-B3DB-8789ECDCFB9D}">
      <dgm:prSet/>
      <dgm:spPr/>
      <dgm:t>
        <a:bodyPr/>
        <a:lstStyle/>
        <a:p>
          <a:endParaRPr lang="en-US">
            <a:latin typeface="Alte Haas Grotesk"/>
          </a:endParaRPr>
        </a:p>
      </dgm:t>
    </dgm:pt>
    <dgm:pt modelId="{CF0AF5BA-BF1F-468E-8F55-686BDE733013}">
      <dgm:prSet/>
      <dgm:spPr/>
      <dgm:t>
        <a:bodyPr/>
        <a:lstStyle/>
        <a:p>
          <a:pPr rtl="0"/>
          <a:r>
            <a:rPr lang="en-US" dirty="0">
              <a:latin typeface="Alte Haas Grotesk"/>
            </a:rPr>
            <a:t>Project management for self- funders</a:t>
          </a:r>
        </a:p>
      </dgm:t>
    </dgm:pt>
    <dgm:pt modelId="{59CB546A-64EB-4EA7-8C68-BAA0FD21DCE9}" type="parTrans" cxnId="{D8929317-02CD-4F5A-A742-958DF9BC8395}">
      <dgm:prSet/>
      <dgm:spPr/>
      <dgm:t>
        <a:bodyPr/>
        <a:lstStyle/>
        <a:p>
          <a:endParaRPr lang="en-US">
            <a:latin typeface="Alte Haas Grotesk"/>
          </a:endParaRPr>
        </a:p>
      </dgm:t>
    </dgm:pt>
    <dgm:pt modelId="{D073500C-B965-4472-8232-6DA6F3D75B57}" type="sibTrans" cxnId="{D8929317-02CD-4F5A-A742-958DF9BC8395}">
      <dgm:prSet/>
      <dgm:spPr/>
      <dgm:t>
        <a:bodyPr/>
        <a:lstStyle/>
        <a:p>
          <a:endParaRPr lang="en-US">
            <a:latin typeface="Alte Haas Grotesk"/>
          </a:endParaRPr>
        </a:p>
      </dgm:t>
    </dgm:pt>
    <dgm:pt modelId="{498132F1-47E8-4523-B650-750F9074B1BC}">
      <dgm:prSet/>
      <dgm:spPr/>
      <dgm:t>
        <a:bodyPr/>
        <a:lstStyle/>
        <a:p>
          <a:pPr rtl="0"/>
          <a:r>
            <a:rPr lang="en-US" dirty="0">
              <a:latin typeface="Alte Haas Grotesk"/>
            </a:rPr>
            <a:t>Minor adaptations </a:t>
          </a:r>
        </a:p>
      </dgm:t>
    </dgm:pt>
    <dgm:pt modelId="{15AD19A2-4B33-41F8-AD88-3290C0DB84BF}" type="parTrans" cxnId="{95D7ADFE-6E65-4835-9C83-A5E9BD60F7BB}">
      <dgm:prSet/>
      <dgm:spPr/>
      <dgm:t>
        <a:bodyPr/>
        <a:lstStyle/>
        <a:p>
          <a:endParaRPr lang="en-US">
            <a:latin typeface="Alte Haas Grotesk"/>
          </a:endParaRPr>
        </a:p>
      </dgm:t>
    </dgm:pt>
    <dgm:pt modelId="{8218B695-D347-4E13-B35C-CC169558B86D}" type="sibTrans" cxnId="{95D7ADFE-6E65-4835-9C83-A5E9BD60F7BB}">
      <dgm:prSet/>
      <dgm:spPr/>
      <dgm:t>
        <a:bodyPr/>
        <a:lstStyle/>
        <a:p>
          <a:endParaRPr lang="en-US">
            <a:latin typeface="Alte Haas Grotesk"/>
          </a:endParaRPr>
        </a:p>
      </dgm:t>
    </dgm:pt>
    <dgm:pt modelId="{6FAA6106-6181-462B-95C9-97B0A9DDE9E9}" type="pres">
      <dgm:prSet presAssocID="{C9DFDEE8-0129-4362-B4A1-F202F4DE2D34}" presName="Name0" presStyleCnt="0">
        <dgm:presLayoutVars>
          <dgm:dir/>
          <dgm:animLvl val="lvl"/>
          <dgm:resizeHandles val="exact"/>
        </dgm:presLayoutVars>
      </dgm:prSet>
      <dgm:spPr/>
    </dgm:pt>
    <dgm:pt modelId="{0F63FB49-C938-4607-942A-9180A2682F27}" type="pres">
      <dgm:prSet presAssocID="{0DEDA432-3B23-4829-9FB0-EF8B71D48E8A}" presName="linNode" presStyleCnt="0"/>
      <dgm:spPr/>
    </dgm:pt>
    <dgm:pt modelId="{14790964-188D-4516-8B23-958120A437DA}" type="pres">
      <dgm:prSet presAssocID="{0DEDA432-3B23-4829-9FB0-EF8B71D48E8A}" presName="parentText" presStyleLbl="node1" presStyleIdx="0" presStyleCnt="9" custLinFactNeighborX="-14008" custLinFactNeighborY="-5458">
        <dgm:presLayoutVars>
          <dgm:chMax val="1"/>
          <dgm:bulletEnabled val="1"/>
        </dgm:presLayoutVars>
      </dgm:prSet>
      <dgm:spPr/>
    </dgm:pt>
    <dgm:pt modelId="{772E9C94-D255-4B41-B2FB-CEFDDE02A493}" type="pres">
      <dgm:prSet presAssocID="{AAEBBD76-CBF5-440A-BF33-8E1FA038F406}" presName="sp" presStyleCnt="0"/>
      <dgm:spPr/>
    </dgm:pt>
    <dgm:pt modelId="{DD4284AD-76A8-41B8-AB05-0110BA5B6195}" type="pres">
      <dgm:prSet presAssocID="{9916FB6F-A0B4-4BF2-A847-AC758260EB30}" presName="linNode" presStyleCnt="0"/>
      <dgm:spPr/>
    </dgm:pt>
    <dgm:pt modelId="{D005A5AB-CD96-4A55-B390-6EB0DA3E44F0}" type="pres">
      <dgm:prSet presAssocID="{9916FB6F-A0B4-4BF2-A847-AC758260EB30}" presName="parentText" presStyleLbl="node1" presStyleIdx="1" presStyleCnt="9" custLinFactY="-13704" custLinFactNeighborX="87811" custLinFactNeighborY="-100000">
        <dgm:presLayoutVars>
          <dgm:chMax val="1"/>
          <dgm:bulletEnabled val="1"/>
        </dgm:presLayoutVars>
      </dgm:prSet>
      <dgm:spPr/>
    </dgm:pt>
    <dgm:pt modelId="{FBD71835-9397-4274-85CA-16563CDE1735}" type="pres">
      <dgm:prSet presAssocID="{53FC9561-0618-41D1-9534-69958F02A2B4}" presName="sp" presStyleCnt="0"/>
      <dgm:spPr/>
    </dgm:pt>
    <dgm:pt modelId="{820CA703-921A-435A-9D28-A405DED23024}" type="pres">
      <dgm:prSet presAssocID="{85858575-3A66-41C9-8957-F5A328B38131}" presName="linNode" presStyleCnt="0"/>
      <dgm:spPr/>
    </dgm:pt>
    <dgm:pt modelId="{24B6805E-1AAE-43B6-A2E1-3FFA8A037295}" type="pres">
      <dgm:prSet presAssocID="{85858575-3A66-41C9-8957-F5A328B38131}" presName="parentText" presStyleLbl="node1" presStyleIdx="2" presStyleCnt="9" custLinFactY="-8213" custLinFactNeighborX="-12929" custLinFactNeighborY="-100000">
        <dgm:presLayoutVars>
          <dgm:chMax val="1"/>
          <dgm:bulletEnabled val="1"/>
        </dgm:presLayoutVars>
      </dgm:prSet>
      <dgm:spPr/>
    </dgm:pt>
    <dgm:pt modelId="{535FD47F-A559-44C5-BC81-9F746459EED4}" type="pres">
      <dgm:prSet presAssocID="{975621B7-3301-4B01-8ACF-11B6C39BF30B}" presName="sp" presStyleCnt="0"/>
      <dgm:spPr/>
    </dgm:pt>
    <dgm:pt modelId="{F3B76095-B6C7-4CA7-B718-7A1A9DD676C3}" type="pres">
      <dgm:prSet presAssocID="{FF3093F7-CF5D-4DF5-831D-975AEC55611E}" presName="linNode" presStyleCnt="0"/>
      <dgm:spPr/>
    </dgm:pt>
    <dgm:pt modelId="{9DF50C39-9E19-4C56-89C9-37B2149D29F9}" type="pres">
      <dgm:prSet presAssocID="{FF3093F7-CF5D-4DF5-831D-975AEC55611E}" presName="parentText" presStyleLbl="node1" presStyleIdx="3" presStyleCnt="9" custLinFactY="-100000" custLinFactNeighborX="88356" custLinFactNeighborY="-106038">
        <dgm:presLayoutVars>
          <dgm:chMax val="1"/>
          <dgm:bulletEnabled val="1"/>
        </dgm:presLayoutVars>
      </dgm:prSet>
      <dgm:spPr/>
    </dgm:pt>
    <dgm:pt modelId="{D06019EB-1BCC-4261-A68B-8C179A743A65}" type="pres">
      <dgm:prSet presAssocID="{1737D39A-473C-41B2-A614-3E791D0B7311}" presName="sp" presStyleCnt="0"/>
      <dgm:spPr/>
    </dgm:pt>
    <dgm:pt modelId="{073C4A1F-3E0B-4050-AFF2-EAB6CD0B54CE}" type="pres">
      <dgm:prSet presAssocID="{29C1678D-AC91-462F-A62B-2BC9EDA0071E}" presName="linNode" presStyleCnt="0"/>
      <dgm:spPr/>
    </dgm:pt>
    <dgm:pt modelId="{E61EB274-D66C-4161-AA20-96C9EAB3D14D}" type="pres">
      <dgm:prSet presAssocID="{29C1678D-AC91-462F-A62B-2BC9EDA0071E}" presName="parentText" presStyleLbl="node1" presStyleIdx="4" presStyleCnt="9" custLinFactY="-96120" custLinFactNeighborX="-14008" custLinFactNeighborY="-100000">
        <dgm:presLayoutVars>
          <dgm:chMax val="1"/>
          <dgm:bulletEnabled val="1"/>
        </dgm:presLayoutVars>
      </dgm:prSet>
      <dgm:spPr/>
    </dgm:pt>
    <dgm:pt modelId="{14DBE402-3668-46EE-AE79-68D25CF0C296}" type="pres">
      <dgm:prSet presAssocID="{2063FD13-6F07-4A41-A0DB-E594146F4C1A}" presName="sp" presStyleCnt="0"/>
      <dgm:spPr/>
    </dgm:pt>
    <dgm:pt modelId="{4C6820D8-DB45-45BD-A21C-CAC49451C73C}" type="pres">
      <dgm:prSet presAssocID="{3D313F36-CB79-4F3D-BD75-159E93D88245}" presName="linNode" presStyleCnt="0"/>
      <dgm:spPr/>
    </dgm:pt>
    <dgm:pt modelId="{BBBB8244-7A8A-4213-A7C8-0E4B32C46CAF}" type="pres">
      <dgm:prSet presAssocID="{3D313F36-CB79-4F3D-BD75-159E93D88245}" presName="parentText" presStyleLbl="node1" presStyleIdx="5" presStyleCnt="9" custLinFactY="-100000" custLinFactNeighborX="96599" custLinFactNeighborY="-198297">
        <dgm:presLayoutVars>
          <dgm:chMax val="1"/>
          <dgm:bulletEnabled val="1"/>
        </dgm:presLayoutVars>
      </dgm:prSet>
      <dgm:spPr/>
    </dgm:pt>
    <dgm:pt modelId="{E58867B9-FB31-4F6F-9048-6430CF5C4696}" type="pres">
      <dgm:prSet presAssocID="{77383C75-E3DD-480A-8CA8-A0228A4CB0FF}" presName="sp" presStyleCnt="0"/>
      <dgm:spPr/>
    </dgm:pt>
    <dgm:pt modelId="{8304D2A0-DA10-4F36-B6E1-DD66E4DEBA58}" type="pres">
      <dgm:prSet presAssocID="{A39949A2-2025-4D54-88C7-C8DCF30D6A34}" presName="linNode" presStyleCnt="0"/>
      <dgm:spPr/>
    </dgm:pt>
    <dgm:pt modelId="{12D2E782-BA22-4ABA-9291-6118FB1A7838}" type="pres">
      <dgm:prSet presAssocID="{A39949A2-2025-4D54-88C7-C8DCF30D6A34}" presName="parentText" presStyleLbl="node1" presStyleIdx="6" presStyleCnt="9" custLinFactY="-100000" custLinFactNeighborX="-12290" custLinFactNeighborY="-188257">
        <dgm:presLayoutVars>
          <dgm:chMax val="1"/>
          <dgm:bulletEnabled val="1"/>
        </dgm:presLayoutVars>
      </dgm:prSet>
      <dgm:spPr/>
    </dgm:pt>
    <dgm:pt modelId="{F4511E35-C258-4A27-A8F7-E1B91EC82EE4}" type="pres">
      <dgm:prSet presAssocID="{BBD99B24-CA6A-4DEE-A98F-8FE7D2352F20}" presName="sp" presStyleCnt="0"/>
      <dgm:spPr/>
    </dgm:pt>
    <dgm:pt modelId="{E61B1F25-0F53-46FA-9DAA-1C3E43189A10}" type="pres">
      <dgm:prSet presAssocID="{CF0AF5BA-BF1F-468E-8F55-686BDE733013}" presName="linNode" presStyleCnt="0"/>
      <dgm:spPr/>
    </dgm:pt>
    <dgm:pt modelId="{5F091AE8-6586-4BCF-9145-05F356620F18}" type="pres">
      <dgm:prSet presAssocID="{CF0AF5BA-BF1F-468E-8F55-686BDE733013}" presName="parentText" presStyleLbl="node1" presStyleIdx="7" presStyleCnt="9" custLinFactY="-192537" custLinFactNeighborX="88356" custLinFactNeighborY="-200000">
        <dgm:presLayoutVars>
          <dgm:chMax val="1"/>
          <dgm:bulletEnabled val="1"/>
        </dgm:presLayoutVars>
      </dgm:prSet>
      <dgm:spPr/>
    </dgm:pt>
    <dgm:pt modelId="{11887152-959D-4C3B-A933-2304593A4B30}" type="pres">
      <dgm:prSet presAssocID="{D073500C-B965-4472-8232-6DA6F3D75B57}" presName="sp" presStyleCnt="0"/>
      <dgm:spPr/>
    </dgm:pt>
    <dgm:pt modelId="{361FCDF9-DB25-4086-A74B-6E0B7C2FF894}" type="pres">
      <dgm:prSet presAssocID="{498132F1-47E8-4523-B650-750F9074B1BC}" presName="linNode" presStyleCnt="0"/>
      <dgm:spPr/>
    </dgm:pt>
    <dgm:pt modelId="{97C2A5BF-6FEF-4135-9480-1DA22BD8532C}" type="pres">
      <dgm:prSet presAssocID="{498132F1-47E8-4523-B650-750F9074B1BC}" presName="parentText" presStyleLbl="node1" presStyleIdx="8" presStyleCnt="9" custLinFactY="-186581" custLinFactNeighborX="32488" custLinFactNeighborY="-200000">
        <dgm:presLayoutVars>
          <dgm:chMax val="1"/>
          <dgm:bulletEnabled val="1"/>
        </dgm:presLayoutVars>
      </dgm:prSet>
      <dgm:spPr/>
    </dgm:pt>
  </dgm:ptLst>
  <dgm:cxnLst>
    <dgm:cxn modelId="{D8929317-02CD-4F5A-A742-958DF9BC8395}" srcId="{C9DFDEE8-0129-4362-B4A1-F202F4DE2D34}" destId="{CF0AF5BA-BF1F-468E-8F55-686BDE733013}" srcOrd="7" destOrd="0" parTransId="{59CB546A-64EB-4EA7-8C68-BAA0FD21DCE9}" sibTransId="{D073500C-B965-4472-8232-6DA6F3D75B57}"/>
    <dgm:cxn modelId="{40E3BA1E-9FD0-4521-94E4-10E4E0C093F1}" type="presOf" srcId="{C9DFDEE8-0129-4362-B4A1-F202F4DE2D34}" destId="{6FAA6106-6181-462B-95C9-97B0A9DDE9E9}" srcOrd="0" destOrd="0" presId="urn:microsoft.com/office/officeart/2005/8/layout/vList5"/>
    <dgm:cxn modelId="{B94F3F33-56A5-441D-A4A9-18E34D898F32}" srcId="{C9DFDEE8-0129-4362-B4A1-F202F4DE2D34}" destId="{0DEDA432-3B23-4829-9FB0-EF8B71D48E8A}" srcOrd="0" destOrd="0" parTransId="{3BAE0A7C-235A-462D-B690-184C22D3B119}" sibTransId="{AAEBBD76-CBF5-440A-BF33-8E1FA038F406}"/>
    <dgm:cxn modelId="{FF79ED33-B343-4B69-90FF-16B182BA4AED}" type="presOf" srcId="{85858575-3A66-41C9-8957-F5A328B38131}" destId="{24B6805E-1AAE-43B6-A2E1-3FFA8A037295}" srcOrd="0" destOrd="0" presId="urn:microsoft.com/office/officeart/2005/8/layout/vList5"/>
    <dgm:cxn modelId="{82CFAE3D-AA49-4095-A1A1-68CF06470CDD}" type="presOf" srcId="{A39949A2-2025-4D54-88C7-C8DCF30D6A34}" destId="{12D2E782-BA22-4ABA-9291-6118FB1A7838}" srcOrd="0" destOrd="0" presId="urn:microsoft.com/office/officeart/2005/8/layout/vList5"/>
    <dgm:cxn modelId="{EF2CE45C-88CA-4AA2-B4D7-29B8C1BBEACB}" srcId="{C9DFDEE8-0129-4362-B4A1-F202F4DE2D34}" destId="{3D313F36-CB79-4F3D-BD75-159E93D88245}" srcOrd="5" destOrd="0" parTransId="{15A1B0B2-BCFF-4776-BAC2-1B965B9679B1}" sibTransId="{77383C75-E3DD-480A-8CA8-A0228A4CB0FF}"/>
    <dgm:cxn modelId="{502FDB65-F915-43EB-94DE-92B17C483BF2}" type="presOf" srcId="{3D313F36-CB79-4F3D-BD75-159E93D88245}" destId="{BBBB8244-7A8A-4213-A7C8-0E4B32C46CAF}" srcOrd="0" destOrd="0" presId="urn:microsoft.com/office/officeart/2005/8/layout/vList5"/>
    <dgm:cxn modelId="{9CA93847-80A8-4770-B3DB-8789ECDCFB9D}" srcId="{C9DFDEE8-0129-4362-B4A1-F202F4DE2D34}" destId="{A39949A2-2025-4D54-88C7-C8DCF30D6A34}" srcOrd="6" destOrd="0" parTransId="{BC07A783-CD04-4645-9774-93DE2964E6E1}" sibTransId="{BBD99B24-CA6A-4DEE-A98F-8FE7D2352F20}"/>
    <dgm:cxn modelId="{253DA24E-E2FC-4FEE-B505-10E283F04C23}" type="presOf" srcId="{9916FB6F-A0B4-4BF2-A847-AC758260EB30}" destId="{D005A5AB-CD96-4A55-B390-6EB0DA3E44F0}" srcOrd="0" destOrd="0" presId="urn:microsoft.com/office/officeart/2005/8/layout/vList5"/>
    <dgm:cxn modelId="{2DE12B89-290B-49EB-AF94-0DCD5D5172D5}" type="presOf" srcId="{498132F1-47E8-4523-B650-750F9074B1BC}" destId="{97C2A5BF-6FEF-4135-9480-1DA22BD8532C}" srcOrd="0" destOrd="0" presId="urn:microsoft.com/office/officeart/2005/8/layout/vList5"/>
    <dgm:cxn modelId="{961C6196-BB39-41A8-97A8-FBFD878E37E5}" srcId="{C9DFDEE8-0129-4362-B4A1-F202F4DE2D34}" destId="{29C1678D-AC91-462F-A62B-2BC9EDA0071E}" srcOrd="4" destOrd="0" parTransId="{E2D1CA92-3EDF-44D0-8E26-CC240EF27684}" sibTransId="{2063FD13-6F07-4A41-A0DB-E594146F4C1A}"/>
    <dgm:cxn modelId="{34F1749D-6B03-4459-9FE3-6BE3AA5F0EFE}" type="presOf" srcId="{FF3093F7-CF5D-4DF5-831D-975AEC55611E}" destId="{9DF50C39-9E19-4C56-89C9-37B2149D29F9}" srcOrd="0" destOrd="0" presId="urn:microsoft.com/office/officeart/2005/8/layout/vList5"/>
    <dgm:cxn modelId="{CB47B4B2-76E0-41E1-BDCD-5E874B4C355C}" srcId="{C9DFDEE8-0129-4362-B4A1-F202F4DE2D34}" destId="{85858575-3A66-41C9-8957-F5A328B38131}" srcOrd="2" destOrd="0" parTransId="{899CCC11-634E-446D-8B67-84A9CDFD904A}" sibTransId="{975621B7-3301-4B01-8ACF-11B6C39BF30B}"/>
    <dgm:cxn modelId="{66F2B0B3-E1CA-4430-94F8-1DF8158BD28F}" srcId="{C9DFDEE8-0129-4362-B4A1-F202F4DE2D34}" destId="{9916FB6F-A0B4-4BF2-A847-AC758260EB30}" srcOrd="1" destOrd="0" parTransId="{C7B0A78B-B14D-49A2-9CFC-EF4E99E217F6}" sibTransId="{53FC9561-0618-41D1-9534-69958F02A2B4}"/>
    <dgm:cxn modelId="{5A8BFABA-4933-47BD-AC85-04B108A69649}" type="presOf" srcId="{0DEDA432-3B23-4829-9FB0-EF8B71D48E8A}" destId="{14790964-188D-4516-8B23-958120A437DA}" srcOrd="0" destOrd="0" presId="urn:microsoft.com/office/officeart/2005/8/layout/vList5"/>
    <dgm:cxn modelId="{A912DBBD-121E-4767-809A-B7B730BF3650}" type="presOf" srcId="{29C1678D-AC91-462F-A62B-2BC9EDA0071E}" destId="{E61EB274-D66C-4161-AA20-96C9EAB3D14D}" srcOrd="0" destOrd="0" presId="urn:microsoft.com/office/officeart/2005/8/layout/vList5"/>
    <dgm:cxn modelId="{13ECDEBE-E680-43D4-A6E5-1DC96F017012}" srcId="{C9DFDEE8-0129-4362-B4A1-F202F4DE2D34}" destId="{FF3093F7-CF5D-4DF5-831D-975AEC55611E}" srcOrd="3" destOrd="0" parTransId="{7CB8B659-28B4-458F-BFA9-8E6FEDD64D41}" sibTransId="{1737D39A-473C-41B2-A614-3E791D0B7311}"/>
    <dgm:cxn modelId="{6536F6F9-877C-4148-8D71-BA82DF9972C5}" type="presOf" srcId="{CF0AF5BA-BF1F-468E-8F55-686BDE733013}" destId="{5F091AE8-6586-4BCF-9145-05F356620F18}" srcOrd="0" destOrd="0" presId="urn:microsoft.com/office/officeart/2005/8/layout/vList5"/>
    <dgm:cxn modelId="{95D7ADFE-6E65-4835-9C83-A5E9BD60F7BB}" srcId="{C9DFDEE8-0129-4362-B4A1-F202F4DE2D34}" destId="{498132F1-47E8-4523-B650-750F9074B1BC}" srcOrd="8" destOrd="0" parTransId="{15AD19A2-4B33-41F8-AD88-3290C0DB84BF}" sibTransId="{8218B695-D347-4E13-B35C-CC169558B86D}"/>
    <dgm:cxn modelId="{5F4E1B69-12C4-48A2-BC9D-289156C43CDD}" type="presParOf" srcId="{6FAA6106-6181-462B-95C9-97B0A9DDE9E9}" destId="{0F63FB49-C938-4607-942A-9180A2682F27}" srcOrd="0" destOrd="0" presId="urn:microsoft.com/office/officeart/2005/8/layout/vList5"/>
    <dgm:cxn modelId="{F73CBD07-A275-44D6-9DB7-B0D3DF8C5C23}" type="presParOf" srcId="{0F63FB49-C938-4607-942A-9180A2682F27}" destId="{14790964-188D-4516-8B23-958120A437DA}" srcOrd="0" destOrd="0" presId="urn:microsoft.com/office/officeart/2005/8/layout/vList5"/>
    <dgm:cxn modelId="{C74B54A6-6ED9-44C0-8F55-42D7D4BB0214}" type="presParOf" srcId="{6FAA6106-6181-462B-95C9-97B0A9DDE9E9}" destId="{772E9C94-D255-4B41-B2FB-CEFDDE02A493}" srcOrd="1" destOrd="0" presId="urn:microsoft.com/office/officeart/2005/8/layout/vList5"/>
    <dgm:cxn modelId="{2D684238-52DD-47F6-A579-290C324CA860}" type="presParOf" srcId="{6FAA6106-6181-462B-95C9-97B0A9DDE9E9}" destId="{DD4284AD-76A8-41B8-AB05-0110BA5B6195}" srcOrd="2" destOrd="0" presId="urn:microsoft.com/office/officeart/2005/8/layout/vList5"/>
    <dgm:cxn modelId="{E3486646-6E1B-4833-BBE0-1E8C40F0B4DC}" type="presParOf" srcId="{DD4284AD-76A8-41B8-AB05-0110BA5B6195}" destId="{D005A5AB-CD96-4A55-B390-6EB0DA3E44F0}" srcOrd="0" destOrd="0" presId="urn:microsoft.com/office/officeart/2005/8/layout/vList5"/>
    <dgm:cxn modelId="{28F9B4D1-7297-4C80-B00F-96B0C6CBA71C}" type="presParOf" srcId="{6FAA6106-6181-462B-95C9-97B0A9DDE9E9}" destId="{FBD71835-9397-4274-85CA-16563CDE1735}" srcOrd="3" destOrd="0" presId="urn:microsoft.com/office/officeart/2005/8/layout/vList5"/>
    <dgm:cxn modelId="{BB182AA2-F1E1-4A0C-8AE7-5450F8D9C16E}" type="presParOf" srcId="{6FAA6106-6181-462B-95C9-97B0A9DDE9E9}" destId="{820CA703-921A-435A-9D28-A405DED23024}" srcOrd="4" destOrd="0" presId="urn:microsoft.com/office/officeart/2005/8/layout/vList5"/>
    <dgm:cxn modelId="{30E64B7B-8DF0-4E67-827C-2574C078DECA}" type="presParOf" srcId="{820CA703-921A-435A-9D28-A405DED23024}" destId="{24B6805E-1AAE-43B6-A2E1-3FFA8A037295}" srcOrd="0" destOrd="0" presId="urn:microsoft.com/office/officeart/2005/8/layout/vList5"/>
    <dgm:cxn modelId="{7AEF8E1B-39EF-422B-A8FD-D05729957784}" type="presParOf" srcId="{6FAA6106-6181-462B-95C9-97B0A9DDE9E9}" destId="{535FD47F-A559-44C5-BC81-9F746459EED4}" srcOrd="5" destOrd="0" presId="urn:microsoft.com/office/officeart/2005/8/layout/vList5"/>
    <dgm:cxn modelId="{5DB20B62-22E7-4BA4-9CDC-E71761A3A1C7}" type="presParOf" srcId="{6FAA6106-6181-462B-95C9-97B0A9DDE9E9}" destId="{F3B76095-B6C7-4CA7-B718-7A1A9DD676C3}" srcOrd="6" destOrd="0" presId="urn:microsoft.com/office/officeart/2005/8/layout/vList5"/>
    <dgm:cxn modelId="{16FEFAF1-9732-4327-AF48-8BFBAD51FFEA}" type="presParOf" srcId="{F3B76095-B6C7-4CA7-B718-7A1A9DD676C3}" destId="{9DF50C39-9E19-4C56-89C9-37B2149D29F9}" srcOrd="0" destOrd="0" presId="urn:microsoft.com/office/officeart/2005/8/layout/vList5"/>
    <dgm:cxn modelId="{5D3A423B-1313-4E04-B588-91F7389302C9}" type="presParOf" srcId="{6FAA6106-6181-462B-95C9-97B0A9DDE9E9}" destId="{D06019EB-1BCC-4261-A68B-8C179A743A65}" srcOrd="7" destOrd="0" presId="urn:microsoft.com/office/officeart/2005/8/layout/vList5"/>
    <dgm:cxn modelId="{4A80A001-052A-443B-BFFD-AF0137CC3F06}" type="presParOf" srcId="{6FAA6106-6181-462B-95C9-97B0A9DDE9E9}" destId="{073C4A1F-3E0B-4050-AFF2-EAB6CD0B54CE}" srcOrd="8" destOrd="0" presId="urn:microsoft.com/office/officeart/2005/8/layout/vList5"/>
    <dgm:cxn modelId="{21AE863F-7D08-4D99-8288-F9F4D856B714}" type="presParOf" srcId="{073C4A1F-3E0B-4050-AFF2-EAB6CD0B54CE}" destId="{E61EB274-D66C-4161-AA20-96C9EAB3D14D}" srcOrd="0" destOrd="0" presId="urn:microsoft.com/office/officeart/2005/8/layout/vList5"/>
    <dgm:cxn modelId="{2EFFC097-E796-49FB-9042-CA8A05312D1F}" type="presParOf" srcId="{6FAA6106-6181-462B-95C9-97B0A9DDE9E9}" destId="{14DBE402-3668-46EE-AE79-68D25CF0C296}" srcOrd="9" destOrd="0" presId="urn:microsoft.com/office/officeart/2005/8/layout/vList5"/>
    <dgm:cxn modelId="{308DA889-87B6-4985-AE77-FA194BAFAB2E}" type="presParOf" srcId="{6FAA6106-6181-462B-95C9-97B0A9DDE9E9}" destId="{4C6820D8-DB45-45BD-A21C-CAC49451C73C}" srcOrd="10" destOrd="0" presId="urn:microsoft.com/office/officeart/2005/8/layout/vList5"/>
    <dgm:cxn modelId="{313AD28C-1593-4307-8249-815BE103D02A}" type="presParOf" srcId="{4C6820D8-DB45-45BD-A21C-CAC49451C73C}" destId="{BBBB8244-7A8A-4213-A7C8-0E4B32C46CAF}" srcOrd="0" destOrd="0" presId="urn:microsoft.com/office/officeart/2005/8/layout/vList5"/>
    <dgm:cxn modelId="{30D4E57C-90C1-4A57-BD28-57D81E204D34}" type="presParOf" srcId="{6FAA6106-6181-462B-95C9-97B0A9DDE9E9}" destId="{E58867B9-FB31-4F6F-9048-6430CF5C4696}" srcOrd="11" destOrd="0" presId="urn:microsoft.com/office/officeart/2005/8/layout/vList5"/>
    <dgm:cxn modelId="{6D6B6F7E-EF2D-4E50-A308-BF15579B8D35}" type="presParOf" srcId="{6FAA6106-6181-462B-95C9-97B0A9DDE9E9}" destId="{8304D2A0-DA10-4F36-B6E1-DD66E4DEBA58}" srcOrd="12" destOrd="0" presId="urn:microsoft.com/office/officeart/2005/8/layout/vList5"/>
    <dgm:cxn modelId="{147F5230-D503-443A-A226-A798521BDB62}" type="presParOf" srcId="{8304D2A0-DA10-4F36-B6E1-DD66E4DEBA58}" destId="{12D2E782-BA22-4ABA-9291-6118FB1A7838}" srcOrd="0" destOrd="0" presId="urn:microsoft.com/office/officeart/2005/8/layout/vList5"/>
    <dgm:cxn modelId="{0540CF0B-27E8-418D-9446-F631C00D2276}" type="presParOf" srcId="{6FAA6106-6181-462B-95C9-97B0A9DDE9E9}" destId="{F4511E35-C258-4A27-A8F7-E1B91EC82EE4}" srcOrd="13" destOrd="0" presId="urn:microsoft.com/office/officeart/2005/8/layout/vList5"/>
    <dgm:cxn modelId="{45ABD255-FA6D-4DE2-9FFC-978C1638ECB8}" type="presParOf" srcId="{6FAA6106-6181-462B-95C9-97B0A9DDE9E9}" destId="{E61B1F25-0F53-46FA-9DAA-1C3E43189A10}" srcOrd="14" destOrd="0" presId="urn:microsoft.com/office/officeart/2005/8/layout/vList5"/>
    <dgm:cxn modelId="{77937157-2497-40F6-9FEE-64C4D953F6A4}" type="presParOf" srcId="{E61B1F25-0F53-46FA-9DAA-1C3E43189A10}" destId="{5F091AE8-6586-4BCF-9145-05F356620F18}" srcOrd="0" destOrd="0" presId="urn:microsoft.com/office/officeart/2005/8/layout/vList5"/>
    <dgm:cxn modelId="{54989F83-2BE0-4B63-BEE2-8321FCA465A9}" type="presParOf" srcId="{6FAA6106-6181-462B-95C9-97B0A9DDE9E9}" destId="{11887152-959D-4C3B-A933-2304593A4B30}" srcOrd="15" destOrd="0" presId="urn:microsoft.com/office/officeart/2005/8/layout/vList5"/>
    <dgm:cxn modelId="{103AD40E-80DC-41BE-A5C3-22EFC2E43C44}" type="presParOf" srcId="{6FAA6106-6181-462B-95C9-97B0A9DDE9E9}" destId="{361FCDF9-DB25-4086-A74B-6E0B7C2FF894}" srcOrd="16" destOrd="0" presId="urn:microsoft.com/office/officeart/2005/8/layout/vList5"/>
    <dgm:cxn modelId="{70B851C6-A10E-4877-9220-5D2B9DF13B2D}" type="presParOf" srcId="{361FCDF9-DB25-4086-A74B-6E0B7C2FF894}" destId="{97C2A5BF-6FEF-4135-9480-1DA22BD8532C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5CCEF09-FE0B-44D1-B7A6-90D47E4FBB5E}" type="doc">
      <dgm:prSet loTypeId="urn:microsoft.com/office/officeart/2005/8/layout/venn3" loCatId="relationship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294F904F-1642-4A59-A118-B58DAECDFC3C}">
      <dgm:prSet/>
      <dgm:spPr/>
      <dgm:t>
        <a:bodyPr/>
        <a:lstStyle/>
        <a:p>
          <a:pPr rtl="0"/>
          <a:r>
            <a:rPr lang="en-US" dirty="0">
              <a:latin typeface="Alte Haas Grotesk"/>
            </a:rPr>
            <a:t>Grant or loan assistance</a:t>
          </a:r>
        </a:p>
      </dgm:t>
    </dgm:pt>
    <dgm:pt modelId="{D8D8CEAD-0CB2-4785-81A5-15D111074BF4}" type="parTrans" cxnId="{5D43A457-AFF3-486A-8468-3114E81025D6}">
      <dgm:prSet/>
      <dgm:spPr/>
      <dgm:t>
        <a:bodyPr/>
        <a:lstStyle/>
        <a:p>
          <a:endParaRPr lang="en-US">
            <a:latin typeface="Alte Haas Grotesk"/>
          </a:endParaRPr>
        </a:p>
      </dgm:t>
    </dgm:pt>
    <dgm:pt modelId="{8CC9F1FB-1585-4D63-97F1-9B058DC97850}" type="sibTrans" cxnId="{5D43A457-AFF3-486A-8468-3114E81025D6}">
      <dgm:prSet/>
      <dgm:spPr/>
      <dgm:t>
        <a:bodyPr/>
        <a:lstStyle/>
        <a:p>
          <a:endParaRPr lang="en-US">
            <a:latin typeface="Alte Haas Grotesk"/>
          </a:endParaRPr>
        </a:p>
      </dgm:t>
    </dgm:pt>
    <dgm:pt modelId="{F21A14E2-6DC5-4552-A019-DFB156B845A4}">
      <dgm:prSet/>
      <dgm:spPr/>
      <dgm:t>
        <a:bodyPr/>
        <a:lstStyle/>
        <a:p>
          <a:pPr rtl="0"/>
          <a:r>
            <a:rPr lang="en-US" dirty="0">
              <a:latin typeface="Alte Haas Grotesk"/>
            </a:rPr>
            <a:t>Income generation</a:t>
          </a:r>
        </a:p>
      </dgm:t>
    </dgm:pt>
    <dgm:pt modelId="{8C9E7A57-DC6B-49B1-A2FF-BB1ABC8A04A2}" type="parTrans" cxnId="{660AFAB2-1B12-4BB2-8C9F-4E51F981F6EA}">
      <dgm:prSet/>
      <dgm:spPr/>
      <dgm:t>
        <a:bodyPr/>
        <a:lstStyle/>
        <a:p>
          <a:endParaRPr lang="en-US">
            <a:latin typeface="Alte Haas Grotesk"/>
          </a:endParaRPr>
        </a:p>
      </dgm:t>
    </dgm:pt>
    <dgm:pt modelId="{C0211410-37A2-4B4E-9766-62D0D98D4CCE}" type="sibTrans" cxnId="{660AFAB2-1B12-4BB2-8C9F-4E51F981F6EA}">
      <dgm:prSet/>
      <dgm:spPr/>
      <dgm:t>
        <a:bodyPr/>
        <a:lstStyle/>
        <a:p>
          <a:endParaRPr lang="en-US">
            <a:latin typeface="Alte Haas Grotesk"/>
          </a:endParaRPr>
        </a:p>
      </dgm:t>
    </dgm:pt>
    <dgm:pt modelId="{363E156A-2BC6-4EE5-A92C-9A0B18333E8F}">
      <dgm:prSet/>
      <dgm:spPr/>
      <dgm:t>
        <a:bodyPr/>
        <a:lstStyle/>
        <a:p>
          <a:pPr rtl="0"/>
          <a:r>
            <a:rPr lang="en-US">
              <a:latin typeface="Alte Haas Grotesk"/>
            </a:rPr>
            <a:t>Locality investment</a:t>
          </a:r>
        </a:p>
      </dgm:t>
    </dgm:pt>
    <dgm:pt modelId="{FA54CF77-FA88-47E9-B4D5-C189E23F7611}" type="parTrans" cxnId="{7952CBFC-0EE9-4BC1-B226-9E292E69CDE8}">
      <dgm:prSet/>
      <dgm:spPr/>
      <dgm:t>
        <a:bodyPr/>
        <a:lstStyle/>
        <a:p>
          <a:endParaRPr lang="en-US">
            <a:latin typeface="Alte Haas Grotesk"/>
          </a:endParaRPr>
        </a:p>
      </dgm:t>
    </dgm:pt>
    <dgm:pt modelId="{B53B3CA2-5FA1-4F1A-9B80-2AF2E38B01B9}" type="sibTrans" cxnId="{7952CBFC-0EE9-4BC1-B226-9E292E69CDE8}">
      <dgm:prSet/>
      <dgm:spPr/>
      <dgm:t>
        <a:bodyPr/>
        <a:lstStyle/>
        <a:p>
          <a:endParaRPr lang="en-US">
            <a:latin typeface="Alte Haas Grotesk"/>
          </a:endParaRPr>
        </a:p>
      </dgm:t>
    </dgm:pt>
    <dgm:pt modelId="{42BF2831-2FE5-43D2-8667-D29756E8FDCE}" type="pres">
      <dgm:prSet presAssocID="{F5CCEF09-FE0B-44D1-B7A6-90D47E4FBB5E}" presName="Name0" presStyleCnt="0">
        <dgm:presLayoutVars>
          <dgm:dir/>
          <dgm:resizeHandles val="exact"/>
        </dgm:presLayoutVars>
      </dgm:prSet>
      <dgm:spPr/>
    </dgm:pt>
    <dgm:pt modelId="{24B4E095-F9DC-484C-BDF0-105459C98503}" type="pres">
      <dgm:prSet presAssocID="{294F904F-1642-4A59-A118-B58DAECDFC3C}" presName="Name5" presStyleLbl="vennNode1" presStyleIdx="0" presStyleCnt="3">
        <dgm:presLayoutVars>
          <dgm:bulletEnabled val="1"/>
        </dgm:presLayoutVars>
      </dgm:prSet>
      <dgm:spPr/>
    </dgm:pt>
    <dgm:pt modelId="{B44BDA33-3C5B-41BF-B3EF-BB22B7359E79}" type="pres">
      <dgm:prSet presAssocID="{8CC9F1FB-1585-4D63-97F1-9B058DC97850}" presName="space" presStyleCnt="0"/>
      <dgm:spPr/>
    </dgm:pt>
    <dgm:pt modelId="{B6E17535-CC06-48F3-B676-DAD25E28B446}" type="pres">
      <dgm:prSet presAssocID="{F21A14E2-6DC5-4552-A019-DFB156B845A4}" presName="Name5" presStyleLbl="vennNode1" presStyleIdx="1" presStyleCnt="3">
        <dgm:presLayoutVars>
          <dgm:bulletEnabled val="1"/>
        </dgm:presLayoutVars>
      </dgm:prSet>
      <dgm:spPr/>
    </dgm:pt>
    <dgm:pt modelId="{2D1CEA56-D1DE-4F89-9DC5-2C41B1874037}" type="pres">
      <dgm:prSet presAssocID="{C0211410-37A2-4B4E-9766-62D0D98D4CCE}" presName="space" presStyleCnt="0"/>
      <dgm:spPr/>
    </dgm:pt>
    <dgm:pt modelId="{06194796-23C6-49EC-9266-D3CC274A5017}" type="pres">
      <dgm:prSet presAssocID="{363E156A-2BC6-4EE5-A92C-9A0B18333E8F}" presName="Name5" presStyleLbl="vennNode1" presStyleIdx="2" presStyleCnt="3" custLinFactY="2563" custLinFactNeighborX="-27585" custLinFactNeighborY="100000">
        <dgm:presLayoutVars>
          <dgm:bulletEnabled val="1"/>
        </dgm:presLayoutVars>
      </dgm:prSet>
      <dgm:spPr/>
    </dgm:pt>
  </dgm:ptLst>
  <dgm:cxnLst>
    <dgm:cxn modelId="{3938D02E-DBE1-4C79-BE21-4D3F19CD0CCB}" type="presOf" srcId="{294F904F-1642-4A59-A118-B58DAECDFC3C}" destId="{24B4E095-F9DC-484C-BDF0-105459C98503}" srcOrd="0" destOrd="0" presId="urn:microsoft.com/office/officeart/2005/8/layout/venn3"/>
    <dgm:cxn modelId="{8E34F130-F483-447C-9881-71256D11AE92}" type="presOf" srcId="{363E156A-2BC6-4EE5-A92C-9A0B18333E8F}" destId="{06194796-23C6-49EC-9266-D3CC274A5017}" srcOrd="0" destOrd="0" presId="urn:microsoft.com/office/officeart/2005/8/layout/venn3"/>
    <dgm:cxn modelId="{5D43A457-AFF3-486A-8468-3114E81025D6}" srcId="{F5CCEF09-FE0B-44D1-B7A6-90D47E4FBB5E}" destId="{294F904F-1642-4A59-A118-B58DAECDFC3C}" srcOrd="0" destOrd="0" parTransId="{D8D8CEAD-0CB2-4785-81A5-15D111074BF4}" sibTransId="{8CC9F1FB-1585-4D63-97F1-9B058DC97850}"/>
    <dgm:cxn modelId="{A2B27598-FD3D-4EF0-8668-AC022596C713}" type="presOf" srcId="{F21A14E2-6DC5-4552-A019-DFB156B845A4}" destId="{B6E17535-CC06-48F3-B676-DAD25E28B446}" srcOrd="0" destOrd="0" presId="urn:microsoft.com/office/officeart/2005/8/layout/venn3"/>
    <dgm:cxn modelId="{660AFAB2-1B12-4BB2-8C9F-4E51F981F6EA}" srcId="{F5CCEF09-FE0B-44D1-B7A6-90D47E4FBB5E}" destId="{F21A14E2-6DC5-4552-A019-DFB156B845A4}" srcOrd="1" destOrd="0" parTransId="{8C9E7A57-DC6B-49B1-A2FF-BB1ABC8A04A2}" sibTransId="{C0211410-37A2-4B4E-9766-62D0D98D4CCE}"/>
    <dgm:cxn modelId="{DDE882E4-0CE2-4D57-BAA5-55D0CAAB895D}" type="presOf" srcId="{F5CCEF09-FE0B-44D1-B7A6-90D47E4FBB5E}" destId="{42BF2831-2FE5-43D2-8667-D29756E8FDCE}" srcOrd="0" destOrd="0" presId="urn:microsoft.com/office/officeart/2005/8/layout/venn3"/>
    <dgm:cxn modelId="{7952CBFC-0EE9-4BC1-B226-9E292E69CDE8}" srcId="{F5CCEF09-FE0B-44D1-B7A6-90D47E4FBB5E}" destId="{363E156A-2BC6-4EE5-A92C-9A0B18333E8F}" srcOrd="2" destOrd="0" parTransId="{FA54CF77-FA88-47E9-B4D5-C189E23F7611}" sibTransId="{B53B3CA2-5FA1-4F1A-9B80-2AF2E38B01B9}"/>
    <dgm:cxn modelId="{23F1AB90-E1CC-4413-828E-D5CA1EBE58C0}" type="presParOf" srcId="{42BF2831-2FE5-43D2-8667-D29756E8FDCE}" destId="{24B4E095-F9DC-484C-BDF0-105459C98503}" srcOrd="0" destOrd="0" presId="urn:microsoft.com/office/officeart/2005/8/layout/venn3"/>
    <dgm:cxn modelId="{690E434F-FED5-4919-AEC4-DB743B2974D3}" type="presParOf" srcId="{42BF2831-2FE5-43D2-8667-D29756E8FDCE}" destId="{B44BDA33-3C5B-41BF-B3EF-BB22B7359E79}" srcOrd="1" destOrd="0" presId="urn:microsoft.com/office/officeart/2005/8/layout/venn3"/>
    <dgm:cxn modelId="{6694B207-0B25-4229-85FB-063EC6AB63FF}" type="presParOf" srcId="{42BF2831-2FE5-43D2-8667-D29756E8FDCE}" destId="{B6E17535-CC06-48F3-B676-DAD25E28B446}" srcOrd="2" destOrd="0" presId="urn:microsoft.com/office/officeart/2005/8/layout/venn3"/>
    <dgm:cxn modelId="{E0369A7E-C040-4C16-ACFD-B44FB5F98189}" type="presParOf" srcId="{42BF2831-2FE5-43D2-8667-D29756E8FDCE}" destId="{2D1CEA56-D1DE-4F89-9DC5-2C41B1874037}" srcOrd="3" destOrd="0" presId="urn:microsoft.com/office/officeart/2005/8/layout/venn3"/>
    <dgm:cxn modelId="{83CAB13C-801A-4F73-915E-7AE1E0A39422}" type="presParOf" srcId="{42BF2831-2FE5-43D2-8667-D29756E8FDCE}" destId="{06194796-23C6-49EC-9266-D3CC274A5017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58FB91-0419-45B5-8E81-D9F2796A3162}">
      <dsp:nvSpPr>
        <dsp:cNvPr id="0" name=""/>
        <dsp:cNvSpPr/>
      </dsp:nvSpPr>
      <dsp:spPr>
        <a:xfrm>
          <a:off x="153688" y="97388"/>
          <a:ext cx="2383347" cy="631360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Alte Haas Grotesk"/>
            </a:rPr>
            <a:t>Poor housing condition</a:t>
          </a:r>
        </a:p>
      </dsp:txBody>
      <dsp:txXfrm>
        <a:off x="172180" y="115880"/>
        <a:ext cx="2346363" cy="594376"/>
      </dsp:txXfrm>
    </dsp:sp>
    <dsp:sp modelId="{AFD2B268-B694-43DD-B4E1-C9D74D54BFEA}">
      <dsp:nvSpPr>
        <dsp:cNvPr id="0" name=""/>
        <dsp:cNvSpPr/>
      </dsp:nvSpPr>
      <dsp:spPr>
        <a:xfrm>
          <a:off x="258241" y="728749"/>
          <a:ext cx="133782" cy="382652"/>
        </a:xfrm>
        <a:custGeom>
          <a:avLst/>
          <a:gdLst/>
          <a:ahLst/>
          <a:cxnLst/>
          <a:rect l="0" t="0" r="0" b="0"/>
          <a:pathLst>
            <a:path>
              <a:moveTo>
                <a:pt x="133782" y="0"/>
              </a:moveTo>
              <a:lnTo>
                <a:pt x="0" y="38265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55497B-03E7-40E9-8448-56B3F1BA3282}">
      <dsp:nvSpPr>
        <dsp:cNvPr id="0" name=""/>
        <dsp:cNvSpPr/>
      </dsp:nvSpPr>
      <dsp:spPr>
        <a:xfrm>
          <a:off x="258241" y="745456"/>
          <a:ext cx="2160094" cy="7318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lte Haas Grotesk"/>
            </a:rPr>
            <a:t>GM Healthy Homes Service</a:t>
          </a:r>
        </a:p>
      </dsp:txBody>
      <dsp:txXfrm>
        <a:off x="279677" y="766892"/>
        <a:ext cx="2117222" cy="689018"/>
      </dsp:txXfrm>
    </dsp:sp>
    <dsp:sp modelId="{C2EFE08B-F9AD-4002-9A74-B7F6CA73CC6D}">
      <dsp:nvSpPr>
        <dsp:cNvPr id="0" name=""/>
        <dsp:cNvSpPr/>
      </dsp:nvSpPr>
      <dsp:spPr>
        <a:xfrm>
          <a:off x="3067450" y="99188"/>
          <a:ext cx="2383347" cy="630741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Alte Haas Grotesk"/>
            </a:rPr>
            <a:t>Precarious housing circumstances</a:t>
          </a:r>
        </a:p>
      </dsp:txBody>
      <dsp:txXfrm>
        <a:off x="3085924" y="117662"/>
        <a:ext cx="2346399" cy="593793"/>
      </dsp:txXfrm>
    </dsp:sp>
    <dsp:sp modelId="{1FCAFF63-7D7C-48C5-B6B4-B78A84A17F92}">
      <dsp:nvSpPr>
        <dsp:cNvPr id="0" name=""/>
        <dsp:cNvSpPr/>
      </dsp:nvSpPr>
      <dsp:spPr>
        <a:xfrm>
          <a:off x="3191725" y="729929"/>
          <a:ext cx="91440" cy="410990"/>
        </a:xfrm>
        <a:custGeom>
          <a:avLst/>
          <a:gdLst/>
          <a:ahLst/>
          <a:cxnLst/>
          <a:rect l="0" t="0" r="0" b="0"/>
          <a:pathLst>
            <a:path>
              <a:moveTo>
                <a:pt x="114060" y="0"/>
              </a:moveTo>
              <a:lnTo>
                <a:pt x="45720" y="41099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D0905B-A24A-4364-BC1B-C8AB80BAEBFE}">
      <dsp:nvSpPr>
        <dsp:cNvPr id="0" name=""/>
        <dsp:cNvSpPr/>
      </dsp:nvSpPr>
      <dsp:spPr>
        <a:xfrm>
          <a:off x="3237445" y="774974"/>
          <a:ext cx="2103504" cy="7318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lte Haas Grotesk"/>
            </a:rPr>
            <a:t>Homelessness and Health</a:t>
          </a:r>
        </a:p>
      </dsp:txBody>
      <dsp:txXfrm>
        <a:off x="3258881" y="796410"/>
        <a:ext cx="2060632" cy="689018"/>
      </dsp:txXfrm>
    </dsp:sp>
    <dsp:sp modelId="{EBD188BA-1BAA-44E6-8B79-121B17A720CA}">
      <dsp:nvSpPr>
        <dsp:cNvPr id="0" name=""/>
        <dsp:cNvSpPr/>
      </dsp:nvSpPr>
      <dsp:spPr>
        <a:xfrm>
          <a:off x="6195028" y="108614"/>
          <a:ext cx="2383347" cy="631360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Alte Haas Grotesk"/>
            </a:rPr>
            <a:t>Suitability and accessibility</a:t>
          </a:r>
        </a:p>
      </dsp:txBody>
      <dsp:txXfrm>
        <a:off x="6213520" y="127106"/>
        <a:ext cx="2346363" cy="594376"/>
      </dsp:txXfrm>
    </dsp:sp>
    <dsp:sp modelId="{158D52D3-7601-4F64-8B50-7A70365EE74D}">
      <dsp:nvSpPr>
        <dsp:cNvPr id="0" name=""/>
        <dsp:cNvSpPr/>
      </dsp:nvSpPr>
      <dsp:spPr>
        <a:xfrm>
          <a:off x="6340621" y="739974"/>
          <a:ext cx="92742" cy="400944"/>
        </a:xfrm>
        <a:custGeom>
          <a:avLst/>
          <a:gdLst/>
          <a:ahLst/>
          <a:cxnLst/>
          <a:rect l="0" t="0" r="0" b="0"/>
          <a:pathLst>
            <a:path>
              <a:moveTo>
                <a:pt x="92742" y="0"/>
              </a:moveTo>
              <a:lnTo>
                <a:pt x="0" y="40094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A82BF9-C7F5-4549-9C0D-3DBF064AE5C9}">
      <dsp:nvSpPr>
        <dsp:cNvPr id="0" name=""/>
        <dsp:cNvSpPr/>
      </dsp:nvSpPr>
      <dsp:spPr>
        <a:xfrm>
          <a:off x="6340621" y="774974"/>
          <a:ext cx="2134068" cy="7318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lte Haas Grotesk"/>
            </a:rPr>
            <a:t>Supported Housing </a:t>
          </a:r>
        </a:p>
      </dsp:txBody>
      <dsp:txXfrm>
        <a:off x="6362057" y="796410"/>
        <a:ext cx="2091196" cy="6890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129D1A-DDEF-4BA0-9E48-23FBD01D110C}">
      <dsp:nvSpPr>
        <dsp:cNvPr id="0" name=""/>
        <dsp:cNvSpPr/>
      </dsp:nvSpPr>
      <dsp:spPr>
        <a:xfrm>
          <a:off x="1825746" y="1477"/>
          <a:ext cx="2053964" cy="64606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Alte Haas Grotesk"/>
            </a:rPr>
            <a:t>Handyperson</a:t>
          </a:r>
        </a:p>
      </dsp:txBody>
      <dsp:txXfrm>
        <a:off x="1857284" y="33015"/>
        <a:ext cx="1990888" cy="582985"/>
      </dsp:txXfrm>
    </dsp:sp>
    <dsp:sp modelId="{81C29429-F2BA-4D3B-83C6-5AD284B9A8E5}">
      <dsp:nvSpPr>
        <dsp:cNvPr id="0" name=""/>
        <dsp:cNvSpPr/>
      </dsp:nvSpPr>
      <dsp:spPr>
        <a:xfrm>
          <a:off x="1825746" y="679842"/>
          <a:ext cx="2053964" cy="646061"/>
        </a:xfrm>
        <a:prstGeom prst="roundRect">
          <a:avLst/>
        </a:prstGeom>
        <a:solidFill>
          <a:schemeClr val="accent5">
            <a:hueOff val="-2351416"/>
            <a:satOff val="-1884"/>
            <a:lumOff val="-100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lte Haas Grotesk"/>
            </a:rPr>
            <a:t>Disabled Facilities Grants</a:t>
          </a:r>
        </a:p>
      </dsp:txBody>
      <dsp:txXfrm>
        <a:off x="1857284" y="711380"/>
        <a:ext cx="1990888" cy="582985"/>
      </dsp:txXfrm>
    </dsp:sp>
    <dsp:sp modelId="{C1CBAECF-3E5E-4690-BC2B-DF3FBDB2388F}">
      <dsp:nvSpPr>
        <dsp:cNvPr id="0" name=""/>
        <dsp:cNvSpPr/>
      </dsp:nvSpPr>
      <dsp:spPr>
        <a:xfrm>
          <a:off x="1825746" y="1358207"/>
          <a:ext cx="2053964" cy="646061"/>
        </a:xfrm>
        <a:prstGeom prst="roundRect">
          <a:avLst/>
        </a:prstGeom>
        <a:solidFill>
          <a:schemeClr val="accent5">
            <a:hueOff val="-4702833"/>
            <a:satOff val="-3769"/>
            <a:lumOff val="-20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lte Haas Grotesk"/>
            </a:rPr>
            <a:t>Warm Homes</a:t>
          </a:r>
        </a:p>
      </dsp:txBody>
      <dsp:txXfrm>
        <a:off x="1857284" y="1389745"/>
        <a:ext cx="1990888" cy="582985"/>
      </dsp:txXfrm>
    </dsp:sp>
    <dsp:sp modelId="{D08C2FAF-E6EC-4600-81AB-6CE4856629D6}">
      <dsp:nvSpPr>
        <dsp:cNvPr id="0" name=""/>
        <dsp:cNvSpPr/>
      </dsp:nvSpPr>
      <dsp:spPr>
        <a:xfrm>
          <a:off x="1825746" y="2036571"/>
          <a:ext cx="2053964" cy="646061"/>
        </a:xfrm>
        <a:prstGeom prst="roundRect">
          <a:avLst/>
        </a:prstGeom>
        <a:solidFill>
          <a:schemeClr val="accent5">
            <a:hueOff val="-7054249"/>
            <a:satOff val="-5653"/>
            <a:lumOff val="-3014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lte Haas Grotesk"/>
            </a:rPr>
            <a:t>Information and advice on housing</a:t>
          </a:r>
        </a:p>
      </dsp:txBody>
      <dsp:txXfrm>
        <a:off x="1857284" y="2068109"/>
        <a:ext cx="1990888" cy="582985"/>
      </dsp:txXfrm>
    </dsp:sp>
    <dsp:sp modelId="{82F5C74F-7F61-4E8B-9F4B-4539FDE3BDD4}">
      <dsp:nvSpPr>
        <dsp:cNvPr id="0" name=""/>
        <dsp:cNvSpPr/>
      </dsp:nvSpPr>
      <dsp:spPr>
        <a:xfrm>
          <a:off x="1825746" y="2714936"/>
          <a:ext cx="2053964" cy="646061"/>
        </a:xfrm>
        <a:prstGeom prst="roundRect">
          <a:avLst/>
        </a:prstGeom>
        <a:solidFill>
          <a:schemeClr val="accent5">
            <a:hueOff val="-9405666"/>
            <a:satOff val="-7538"/>
            <a:lumOff val="-401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Alte Haas Grotesk"/>
            </a:rPr>
            <a:t>Information and advice on care </a:t>
          </a:r>
        </a:p>
      </dsp:txBody>
      <dsp:txXfrm>
        <a:off x="1857284" y="2746474"/>
        <a:ext cx="1990888" cy="58298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790964-188D-4516-8B23-958120A437DA}">
      <dsp:nvSpPr>
        <dsp:cNvPr id="0" name=""/>
        <dsp:cNvSpPr/>
      </dsp:nvSpPr>
      <dsp:spPr>
        <a:xfrm>
          <a:off x="840549" y="0"/>
          <a:ext cx="1122516" cy="69858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Alte Haas Grotesk"/>
            </a:rPr>
            <a:t>Hospital discharge </a:t>
          </a:r>
        </a:p>
      </dsp:txBody>
      <dsp:txXfrm>
        <a:off x="874651" y="34102"/>
        <a:ext cx="1054312" cy="630385"/>
      </dsp:txXfrm>
    </dsp:sp>
    <dsp:sp modelId="{D005A5AB-CD96-4A55-B390-6EB0DA3E44F0}">
      <dsp:nvSpPr>
        <dsp:cNvPr id="0" name=""/>
        <dsp:cNvSpPr/>
      </dsp:nvSpPr>
      <dsp:spPr>
        <a:xfrm>
          <a:off x="1983484" y="0"/>
          <a:ext cx="1122516" cy="698589"/>
        </a:xfrm>
        <a:prstGeom prst="roundRect">
          <a:avLst/>
        </a:prstGeom>
        <a:solidFill>
          <a:schemeClr val="accent5">
            <a:hueOff val="-1175708"/>
            <a:satOff val="-942"/>
            <a:lumOff val="-50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Alte Haas Grotesk"/>
            </a:rPr>
            <a:t>Home from hospital support</a:t>
          </a:r>
        </a:p>
      </dsp:txBody>
      <dsp:txXfrm>
        <a:off x="2017586" y="34102"/>
        <a:ext cx="1054312" cy="630385"/>
      </dsp:txXfrm>
    </dsp:sp>
    <dsp:sp modelId="{24B6805E-1AAE-43B6-A2E1-3FFA8A037295}">
      <dsp:nvSpPr>
        <dsp:cNvPr id="0" name=""/>
        <dsp:cNvSpPr/>
      </dsp:nvSpPr>
      <dsp:spPr>
        <a:xfrm>
          <a:off x="852661" y="712918"/>
          <a:ext cx="1122516" cy="698589"/>
        </a:xfrm>
        <a:prstGeom prst="roundRect">
          <a:avLst/>
        </a:prstGeom>
        <a:solidFill>
          <a:schemeClr val="accent5">
            <a:hueOff val="-2351416"/>
            <a:satOff val="-1884"/>
            <a:lumOff val="-100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Alte Haas Grotesk"/>
            </a:rPr>
            <a:t>Home improvements and repairs</a:t>
          </a:r>
        </a:p>
      </dsp:txBody>
      <dsp:txXfrm>
        <a:off x="886763" y="747020"/>
        <a:ext cx="1054312" cy="630385"/>
      </dsp:txXfrm>
    </dsp:sp>
    <dsp:sp modelId="{9DF50C39-9E19-4C56-89C9-37B2149D29F9}">
      <dsp:nvSpPr>
        <dsp:cNvPr id="0" name=""/>
        <dsp:cNvSpPr/>
      </dsp:nvSpPr>
      <dsp:spPr>
        <a:xfrm>
          <a:off x="1989602" y="763041"/>
          <a:ext cx="1122516" cy="698589"/>
        </a:xfrm>
        <a:prstGeom prst="roundRect">
          <a:avLst/>
        </a:prstGeom>
        <a:solidFill>
          <a:schemeClr val="accent5">
            <a:hueOff val="-3527124"/>
            <a:satOff val="-2827"/>
            <a:lumOff val="-1507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>
              <a:latin typeface="Alte Haas Grotesk"/>
            </a:rPr>
            <a:t>Falls prevention</a:t>
          </a:r>
        </a:p>
      </dsp:txBody>
      <dsp:txXfrm>
        <a:off x="2023704" y="797143"/>
        <a:ext cx="1054312" cy="630385"/>
      </dsp:txXfrm>
    </dsp:sp>
    <dsp:sp modelId="{E61EB274-D66C-4161-AA20-96C9EAB3D14D}">
      <dsp:nvSpPr>
        <dsp:cNvPr id="0" name=""/>
        <dsp:cNvSpPr/>
      </dsp:nvSpPr>
      <dsp:spPr>
        <a:xfrm>
          <a:off x="840549" y="1565846"/>
          <a:ext cx="1122516" cy="698589"/>
        </a:xfrm>
        <a:prstGeom prst="roundRect">
          <a:avLst/>
        </a:prstGeom>
        <a:solidFill>
          <a:schemeClr val="accent5">
            <a:hueOff val="-4702833"/>
            <a:satOff val="-3769"/>
            <a:lumOff val="-20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Alte Haas Grotesk"/>
            </a:rPr>
            <a:t>Healthy Homes inspections</a:t>
          </a:r>
        </a:p>
      </dsp:txBody>
      <dsp:txXfrm>
        <a:off x="874651" y="1599948"/>
        <a:ext cx="1054312" cy="630385"/>
      </dsp:txXfrm>
    </dsp:sp>
    <dsp:sp modelId="{BBBB8244-7A8A-4213-A7C8-0E4B32C46CAF}">
      <dsp:nvSpPr>
        <dsp:cNvPr id="0" name=""/>
        <dsp:cNvSpPr/>
      </dsp:nvSpPr>
      <dsp:spPr>
        <a:xfrm>
          <a:off x="1995584" y="1585568"/>
          <a:ext cx="1122516" cy="698589"/>
        </a:xfrm>
        <a:prstGeom prst="roundRect">
          <a:avLst/>
        </a:prstGeom>
        <a:solidFill>
          <a:schemeClr val="accent5">
            <a:hueOff val="-5878541"/>
            <a:satOff val="-4711"/>
            <a:lumOff val="-2512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Alte Haas Grotesk"/>
            </a:rPr>
            <a:t>Social prescribing and referrals</a:t>
          </a:r>
        </a:p>
      </dsp:txBody>
      <dsp:txXfrm>
        <a:off x="2029686" y="1619670"/>
        <a:ext cx="1054312" cy="630385"/>
      </dsp:txXfrm>
    </dsp:sp>
    <dsp:sp modelId="{12D2E782-BA22-4ABA-9291-6118FB1A7838}">
      <dsp:nvSpPr>
        <dsp:cNvPr id="0" name=""/>
        <dsp:cNvSpPr/>
      </dsp:nvSpPr>
      <dsp:spPr>
        <a:xfrm>
          <a:off x="859834" y="2389225"/>
          <a:ext cx="1122516" cy="698589"/>
        </a:xfrm>
        <a:prstGeom prst="roundRect">
          <a:avLst/>
        </a:prstGeom>
        <a:solidFill>
          <a:schemeClr val="accent5">
            <a:hueOff val="-7054249"/>
            <a:satOff val="-5653"/>
            <a:lumOff val="-3014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>
              <a:latin typeface="Alte Haas Grotesk"/>
            </a:rPr>
            <a:t>Technology Enabled Care </a:t>
          </a:r>
        </a:p>
      </dsp:txBody>
      <dsp:txXfrm>
        <a:off x="893936" y="2423327"/>
        <a:ext cx="1054312" cy="630385"/>
      </dsp:txXfrm>
    </dsp:sp>
    <dsp:sp modelId="{5F091AE8-6586-4BCF-9145-05F356620F18}">
      <dsp:nvSpPr>
        <dsp:cNvPr id="0" name=""/>
        <dsp:cNvSpPr/>
      </dsp:nvSpPr>
      <dsp:spPr>
        <a:xfrm>
          <a:off x="1989602" y="2394255"/>
          <a:ext cx="1122516" cy="698589"/>
        </a:xfrm>
        <a:prstGeom prst="roundRect">
          <a:avLst/>
        </a:prstGeom>
        <a:solidFill>
          <a:schemeClr val="accent5">
            <a:hueOff val="-8229957"/>
            <a:satOff val="-6596"/>
            <a:lumOff val="-3517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Alte Haas Grotesk"/>
            </a:rPr>
            <a:t>Project management for self- funders</a:t>
          </a:r>
        </a:p>
      </dsp:txBody>
      <dsp:txXfrm>
        <a:off x="2023704" y="2428357"/>
        <a:ext cx="1054312" cy="630385"/>
      </dsp:txXfrm>
    </dsp:sp>
    <dsp:sp modelId="{97C2A5BF-6FEF-4135-9480-1DA22BD8532C}">
      <dsp:nvSpPr>
        <dsp:cNvPr id="0" name=""/>
        <dsp:cNvSpPr/>
      </dsp:nvSpPr>
      <dsp:spPr>
        <a:xfrm>
          <a:off x="1362474" y="3169382"/>
          <a:ext cx="1122516" cy="698589"/>
        </a:xfrm>
        <a:prstGeom prst="roundRect">
          <a:avLst/>
        </a:prstGeom>
        <a:solidFill>
          <a:schemeClr val="accent5">
            <a:hueOff val="-9405666"/>
            <a:satOff val="-7538"/>
            <a:lumOff val="-401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Alte Haas Grotesk"/>
            </a:rPr>
            <a:t>Minor adaptations </a:t>
          </a:r>
        </a:p>
      </dsp:txBody>
      <dsp:txXfrm>
        <a:off x="1396576" y="3203484"/>
        <a:ext cx="1054312" cy="63038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B4E095-F9DC-484C-BDF0-105459C98503}">
      <dsp:nvSpPr>
        <dsp:cNvPr id="0" name=""/>
        <dsp:cNvSpPr/>
      </dsp:nvSpPr>
      <dsp:spPr>
        <a:xfrm>
          <a:off x="1867602" y="731"/>
          <a:ext cx="1227929" cy="1227929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7577" tIns="15240" rIns="67577" bIns="1524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lte Haas Grotesk"/>
            </a:rPr>
            <a:t>Grant or loan assistance</a:t>
          </a:r>
        </a:p>
      </dsp:txBody>
      <dsp:txXfrm>
        <a:off x="2047428" y="180557"/>
        <a:ext cx="868277" cy="868277"/>
      </dsp:txXfrm>
    </dsp:sp>
    <dsp:sp modelId="{B6E17535-CC06-48F3-B676-DAD25E28B446}">
      <dsp:nvSpPr>
        <dsp:cNvPr id="0" name=""/>
        <dsp:cNvSpPr/>
      </dsp:nvSpPr>
      <dsp:spPr>
        <a:xfrm>
          <a:off x="2849945" y="731"/>
          <a:ext cx="1227929" cy="1227929"/>
        </a:xfrm>
        <a:prstGeom prst="ellipse">
          <a:avLst/>
        </a:prstGeom>
        <a:solidFill>
          <a:schemeClr val="accent5">
            <a:alpha val="50000"/>
            <a:hueOff val="-4702833"/>
            <a:satOff val="-3769"/>
            <a:lumOff val="-20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7577" tIns="15240" rIns="67577" bIns="1524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lte Haas Grotesk"/>
            </a:rPr>
            <a:t>Income generation</a:t>
          </a:r>
        </a:p>
      </dsp:txBody>
      <dsp:txXfrm>
        <a:off x="3029771" y="180557"/>
        <a:ext cx="868277" cy="868277"/>
      </dsp:txXfrm>
    </dsp:sp>
    <dsp:sp modelId="{06194796-23C6-49EC-9266-D3CC274A5017}">
      <dsp:nvSpPr>
        <dsp:cNvPr id="0" name=""/>
        <dsp:cNvSpPr/>
      </dsp:nvSpPr>
      <dsp:spPr>
        <a:xfrm>
          <a:off x="3764544" y="1462"/>
          <a:ext cx="1227929" cy="1227929"/>
        </a:xfrm>
        <a:prstGeom prst="ellipse">
          <a:avLst/>
        </a:prstGeom>
        <a:solidFill>
          <a:schemeClr val="accent5">
            <a:alpha val="50000"/>
            <a:hueOff val="-9405666"/>
            <a:satOff val="-7538"/>
            <a:lumOff val="-401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7577" tIns="15240" rIns="67577" bIns="1524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latin typeface="Alte Haas Grotesk"/>
            </a:rPr>
            <a:t>Locality investment</a:t>
          </a:r>
        </a:p>
      </dsp:txBody>
      <dsp:txXfrm>
        <a:off x="3944370" y="181288"/>
        <a:ext cx="868277" cy="8682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6D91F5-EB54-4369-AD17-380D9A70E8DC}" type="datetimeFigureOut">
              <a:rPr lang="en-GB" smtClean="0"/>
              <a:t>20/06/2019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843EDB-8050-4967-868E-FF95A21F10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481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0" y="742950"/>
            <a:ext cx="4953000" cy="3714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On the back of </a:t>
            </a:r>
            <a:r>
              <a:rPr lang="en-GB" dirty="0" err="1"/>
              <a:t>workstream</a:t>
            </a:r>
            <a:r>
              <a:rPr lang="en-GB" dirty="0"/>
              <a:t> set out in Pop health plan,</a:t>
            </a:r>
            <a:r>
              <a:rPr lang="en-GB" baseline="0" dirty="0"/>
              <a:t> agreement across health, care and housing colleagues that any new model of provision should be set in a health context and should be able to…</a:t>
            </a:r>
          </a:p>
          <a:p>
            <a:endParaRPr lang="en-GB" baseline="0" dirty="0"/>
          </a:p>
          <a:p>
            <a:r>
              <a:rPr lang="en-GB" baseline="0" dirty="0"/>
              <a:t>Demonstrate the effectiveness of housing interventions on health priorities</a:t>
            </a:r>
          </a:p>
          <a:p>
            <a:endParaRPr lang="en-GB" baseline="0" dirty="0"/>
          </a:p>
          <a:p>
            <a:r>
              <a:rPr lang="en-GB" baseline="0" dirty="0"/>
              <a:t>But also from a service delivery perspective…</a:t>
            </a:r>
          </a:p>
          <a:p>
            <a:endParaRPr lang="en-GB" baseline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E3FFA-1823-4939-B567-589E38BFFE49}" type="slidenum">
              <a:rPr lang="en-GB" smtClean="0">
                <a:solidFill>
                  <a:prstClr val="black"/>
                </a:solidFill>
              </a:rPr>
              <a:pPr/>
              <a:t>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9174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843EDB-8050-4967-868E-FF95A21F102F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9088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712528" y="2249193"/>
            <a:ext cx="3715196" cy="1470025"/>
          </a:xfrm>
        </p:spPr>
        <p:txBody>
          <a:bodyPr/>
          <a:lstStyle>
            <a:lvl1pPr algn="l">
              <a:lnSpc>
                <a:spcPts val="4880"/>
              </a:lnSpc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THIS IS A</a:t>
            </a:r>
            <a:br>
              <a:rPr lang="en-GB" dirty="0"/>
            </a:br>
            <a:r>
              <a:rPr lang="en-GB" dirty="0"/>
              <a:t>TITLE SLIDE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12528" y="3602978"/>
            <a:ext cx="3715196" cy="468486"/>
          </a:xfrm>
        </p:spPr>
        <p:txBody>
          <a:bodyPr>
            <a:normAutofit/>
          </a:bodyPr>
          <a:lstStyle>
            <a:lvl1pPr marL="0" indent="0" algn="l">
              <a:buNone/>
              <a:defRPr sz="2400" b="1" i="0" baseline="0">
                <a:solidFill>
                  <a:srgbClr val="9FCDD5"/>
                </a:solidFill>
                <a:latin typeface="Alte Haas Grotes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THIS IS A SUBTITLE</a:t>
            </a:r>
            <a:endParaRPr lang="en-US" dirty="0"/>
          </a:p>
        </p:txBody>
      </p:sp>
      <p:pic>
        <p:nvPicPr>
          <p:cNvPr id="23" name="Picture 22" descr="Logo-GMCA-white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28" y="5937955"/>
            <a:ext cx="1508254" cy="558054"/>
          </a:xfrm>
          <a:prstGeom prst="rect">
            <a:avLst/>
          </a:prstGeom>
        </p:spPr>
      </p:pic>
      <p:pic>
        <p:nvPicPr>
          <p:cNvPr id="25" name="Picture 24" descr="Logo-NHS-in-GM-white.ai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814" y="5844370"/>
            <a:ext cx="1951888" cy="7221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0880000">
            <a:off x="5965378" y="3446393"/>
            <a:ext cx="4279900" cy="3327400"/>
          </a:xfrm>
          <a:prstGeom prst="rect">
            <a:avLst/>
          </a:prstGeom>
        </p:spPr>
      </p:pic>
      <p:pic>
        <p:nvPicPr>
          <p:cNvPr id="9" name="Picture 8"/>
          <p:cNvPicPr/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30" y="0"/>
            <a:ext cx="1618191" cy="1720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937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E1E8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63120" y="2768363"/>
            <a:ext cx="8229600" cy="1143000"/>
          </a:xfrm>
        </p:spPr>
        <p:txBody>
          <a:bodyPr>
            <a:noAutofit/>
          </a:bodyPr>
          <a:lstStyle>
            <a:lvl1pPr algn="l">
              <a:lnSpc>
                <a:spcPts val="3920"/>
              </a:lnSpc>
              <a:defRPr sz="3600" baseline="0">
                <a:solidFill>
                  <a:srgbClr val="3F5664"/>
                </a:solidFill>
              </a:defRPr>
            </a:lvl1pPr>
          </a:lstStyle>
          <a:p>
            <a:r>
              <a:rPr lang="en-GB" dirty="0"/>
              <a:t>CONTENTs</a:t>
            </a:r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47675" y="643807"/>
            <a:ext cx="8248650" cy="0"/>
          </a:xfrm>
          <a:prstGeom prst="line">
            <a:avLst/>
          </a:prstGeom>
          <a:ln w="127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V="1">
            <a:off x="1542274" y="332969"/>
            <a:ext cx="0" cy="252000"/>
          </a:xfrm>
          <a:prstGeom prst="line">
            <a:avLst/>
          </a:prstGeom>
          <a:ln w="127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Date Placeholder 2"/>
          <p:cNvSpPr txBox="1">
            <a:spLocks/>
          </p:cNvSpPr>
          <p:nvPr userDrawn="1"/>
        </p:nvSpPr>
        <p:spPr>
          <a:xfrm>
            <a:off x="1600683" y="263073"/>
            <a:ext cx="23906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lte Haas Grotesk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0" i="0" cap="none" dirty="0">
                <a:solidFill>
                  <a:srgbClr val="3F5664"/>
                </a:solidFill>
              </a:rPr>
              <a:t>Greater Manchester Health</a:t>
            </a:r>
          </a:p>
          <a:p>
            <a:r>
              <a:rPr lang="en-US" sz="900" b="0" i="0" cap="none" dirty="0">
                <a:solidFill>
                  <a:srgbClr val="3F5664"/>
                </a:solidFill>
              </a:rPr>
              <a:t>and Social Care Partnership</a:t>
            </a:r>
          </a:p>
        </p:txBody>
      </p:sp>
      <p:sp>
        <p:nvSpPr>
          <p:cNvPr id="17" name="Text Placeholder 41"/>
          <p:cNvSpPr>
            <a:spLocks noGrp="1"/>
          </p:cNvSpPr>
          <p:nvPr>
            <p:ph type="body" sz="quarter" idx="19" hasCustomPrompt="1"/>
          </p:nvPr>
        </p:nvSpPr>
        <p:spPr>
          <a:xfrm>
            <a:off x="361680" y="255816"/>
            <a:ext cx="1382983" cy="349085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000" b="1">
                <a:solidFill>
                  <a:srgbClr val="3F5664"/>
                </a:solidFill>
                <a:latin typeface="Alte Haas Grotesk"/>
                <a:cs typeface="Alte Haas Grotesk"/>
              </a:defRPr>
            </a:lvl1pPr>
            <a:lvl2pPr>
              <a:defRPr sz="1000">
                <a:latin typeface="Alte Haas Grotesk"/>
                <a:cs typeface="Alte Haas Grotesk"/>
              </a:defRPr>
            </a:lvl2pPr>
            <a:lvl3pPr>
              <a:defRPr sz="1000">
                <a:latin typeface="Alte Haas Grotesk"/>
                <a:cs typeface="Alte Haas Grotesk"/>
              </a:defRPr>
            </a:lvl3pPr>
            <a:lvl4pPr>
              <a:defRPr sz="1000">
                <a:latin typeface="Alte Haas Grotesk"/>
                <a:cs typeface="Alte Haas Grotesk"/>
              </a:defRPr>
            </a:lvl4pPr>
            <a:lvl5pPr>
              <a:defRPr sz="1000">
                <a:latin typeface="Alte Haas Grotesk"/>
                <a:cs typeface="Alte Haas Grotesk"/>
              </a:defRPr>
            </a:lvl5pPr>
          </a:lstStyle>
          <a:p>
            <a:pPr lvl="0"/>
            <a:r>
              <a:rPr lang="en-GB" dirty="0"/>
              <a:t>THIS IS THE SECTION TITLE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20" hasCustomPrompt="1"/>
          </p:nvPr>
        </p:nvSpPr>
        <p:spPr>
          <a:xfrm>
            <a:off x="447675" y="3911600"/>
            <a:ext cx="4459288" cy="1752600"/>
          </a:xfrm>
        </p:spPr>
        <p:txBody>
          <a:bodyPr>
            <a:normAutofit/>
          </a:bodyPr>
          <a:lstStyle>
            <a:lvl1pPr marL="342900" indent="-342900">
              <a:buAutoNum type="arabicPeriod"/>
              <a:defRPr sz="1600" b="1" baseline="0">
                <a:solidFill>
                  <a:schemeClr val="tx2"/>
                </a:solidFill>
                <a:latin typeface="Alte Haas Grotesk"/>
                <a:cs typeface="Alte Haas Grotesk"/>
              </a:defRPr>
            </a:lvl1pPr>
            <a:lvl2pPr>
              <a:defRPr sz="1600" b="1">
                <a:solidFill>
                  <a:srgbClr val="3F5664"/>
                </a:solidFill>
                <a:latin typeface="Alte Haas Grotesk"/>
                <a:cs typeface="Alte Haas Grotesk"/>
              </a:defRPr>
            </a:lvl2pPr>
            <a:lvl3pPr>
              <a:defRPr sz="1600" b="1">
                <a:solidFill>
                  <a:srgbClr val="3F5664"/>
                </a:solidFill>
                <a:latin typeface="Alte Haas Grotesk"/>
                <a:cs typeface="Alte Haas Grotesk"/>
              </a:defRPr>
            </a:lvl3pPr>
            <a:lvl4pPr>
              <a:defRPr sz="1600" b="1">
                <a:solidFill>
                  <a:srgbClr val="3F5664"/>
                </a:solidFill>
                <a:latin typeface="Alte Haas Grotesk"/>
                <a:cs typeface="Alte Haas Grotesk"/>
              </a:defRPr>
            </a:lvl4pPr>
            <a:lvl5pPr>
              <a:defRPr sz="1600" b="1">
                <a:solidFill>
                  <a:srgbClr val="3F5664"/>
                </a:solidFill>
                <a:latin typeface="Alte Haas Grotesk"/>
                <a:cs typeface="Alte Haas Grotesk"/>
              </a:defRPr>
            </a:lvl5pPr>
          </a:lstStyle>
          <a:p>
            <a:pPr lvl="0"/>
            <a:r>
              <a:rPr lang="en-GB" dirty="0"/>
              <a:t>FIRST POINT</a:t>
            </a:r>
          </a:p>
          <a:p>
            <a:pPr lvl="0"/>
            <a:r>
              <a:rPr lang="en-GB" dirty="0"/>
              <a:t>SECOND POINT</a:t>
            </a:r>
          </a:p>
          <a:p>
            <a:pPr lvl="0"/>
            <a:r>
              <a:rPr lang="en-GB" dirty="0"/>
              <a:t>THIRD POINT</a:t>
            </a:r>
          </a:p>
        </p:txBody>
      </p:sp>
    </p:spTree>
    <p:extLst>
      <p:ext uri="{BB962C8B-B14F-4D97-AF65-F5344CB8AC3E}">
        <p14:creationId xmlns:p14="http://schemas.microsoft.com/office/powerpoint/2010/main" val="23202476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63120" y="2768363"/>
            <a:ext cx="8229600" cy="1143000"/>
          </a:xfrm>
        </p:spPr>
        <p:txBody>
          <a:bodyPr>
            <a:noAutofit/>
          </a:bodyPr>
          <a:lstStyle>
            <a:lvl1pPr algn="l">
              <a:lnSpc>
                <a:spcPts val="3920"/>
              </a:lnSpc>
              <a:defRPr sz="3600" baseline="0">
                <a:solidFill>
                  <a:srgbClr val="3F5664"/>
                </a:solidFill>
              </a:defRPr>
            </a:lvl1pPr>
          </a:lstStyle>
          <a:p>
            <a:r>
              <a:rPr lang="en-GB" dirty="0"/>
              <a:t>CONTENTs</a:t>
            </a:r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47675" y="643807"/>
            <a:ext cx="8248650" cy="0"/>
          </a:xfrm>
          <a:prstGeom prst="line">
            <a:avLst/>
          </a:prstGeom>
          <a:ln w="127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V="1">
            <a:off x="1542274" y="332969"/>
            <a:ext cx="0" cy="252000"/>
          </a:xfrm>
          <a:prstGeom prst="line">
            <a:avLst/>
          </a:prstGeom>
          <a:ln w="127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Date Placeholder 2"/>
          <p:cNvSpPr txBox="1">
            <a:spLocks/>
          </p:cNvSpPr>
          <p:nvPr userDrawn="1"/>
        </p:nvSpPr>
        <p:spPr>
          <a:xfrm>
            <a:off x="1600683" y="263073"/>
            <a:ext cx="23906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lte Haas Grotesk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0" i="0" cap="none" dirty="0">
                <a:solidFill>
                  <a:srgbClr val="3F5664"/>
                </a:solidFill>
              </a:rPr>
              <a:t>Greater Manchester Health</a:t>
            </a:r>
          </a:p>
          <a:p>
            <a:r>
              <a:rPr lang="en-US" sz="900" b="0" i="0" cap="none" dirty="0">
                <a:solidFill>
                  <a:srgbClr val="3F5664"/>
                </a:solidFill>
              </a:rPr>
              <a:t>and Social Care Partnership</a:t>
            </a:r>
          </a:p>
        </p:txBody>
      </p:sp>
      <p:sp>
        <p:nvSpPr>
          <p:cNvPr id="17" name="Text Placeholder 41"/>
          <p:cNvSpPr>
            <a:spLocks noGrp="1"/>
          </p:cNvSpPr>
          <p:nvPr>
            <p:ph type="body" sz="quarter" idx="19" hasCustomPrompt="1"/>
          </p:nvPr>
        </p:nvSpPr>
        <p:spPr>
          <a:xfrm>
            <a:off x="361680" y="255816"/>
            <a:ext cx="1382983" cy="349085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000" b="1">
                <a:solidFill>
                  <a:srgbClr val="3F5664"/>
                </a:solidFill>
                <a:latin typeface="Alte Haas Grotesk"/>
                <a:cs typeface="Alte Haas Grotesk"/>
              </a:defRPr>
            </a:lvl1pPr>
            <a:lvl2pPr>
              <a:defRPr sz="1000">
                <a:latin typeface="Alte Haas Grotesk"/>
                <a:cs typeface="Alte Haas Grotesk"/>
              </a:defRPr>
            </a:lvl2pPr>
            <a:lvl3pPr>
              <a:defRPr sz="1000">
                <a:latin typeface="Alte Haas Grotesk"/>
                <a:cs typeface="Alte Haas Grotesk"/>
              </a:defRPr>
            </a:lvl3pPr>
            <a:lvl4pPr>
              <a:defRPr sz="1000">
                <a:latin typeface="Alte Haas Grotesk"/>
                <a:cs typeface="Alte Haas Grotesk"/>
              </a:defRPr>
            </a:lvl4pPr>
            <a:lvl5pPr>
              <a:defRPr sz="1000">
                <a:latin typeface="Alte Haas Grotesk"/>
                <a:cs typeface="Alte Haas Grotesk"/>
              </a:defRPr>
            </a:lvl5pPr>
          </a:lstStyle>
          <a:p>
            <a:pPr lvl="0"/>
            <a:r>
              <a:rPr lang="en-GB" dirty="0"/>
              <a:t>THIS IS THE SECTION TITLE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20" hasCustomPrompt="1"/>
          </p:nvPr>
        </p:nvSpPr>
        <p:spPr>
          <a:xfrm>
            <a:off x="447675" y="3911600"/>
            <a:ext cx="4459288" cy="1752600"/>
          </a:xfrm>
        </p:spPr>
        <p:txBody>
          <a:bodyPr>
            <a:normAutofit/>
          </a:bodyPr>
          <a:lstStyle>
            <a:lvl1pPr marL="342900" indent="-342900">
              <a:buAutoNum type="arabicPeriod"/>
              <a:defRPr sz="1600" b="1" baseline="0">
                <a:solidFill>
                  <a:schemeClr val="tx2"/>
                </a:solidFill>
                <a:latin typeface="Alte Haas Grotesk"/>
                <a:cs typeface="Alte Haas Grotesk"/>
              </a:defRPr>
            </a:lvl1pPr>
            <a:lvl2pPr>
              <a:defRPr sz="1600" b="1">
                <a:solidFill>
                  <a:srgbClr val="3F5664"/>
                </a:solidFill>
                <a:latin typeface="Alte Haas Grotesk"/>
                <a:cs typeface="Alte Haas Grotesk"/>
              </a:defRPr>
            </a:lvl2pPr>
            <a:lvl3pPr>
              <a:defRPr sz="1600" b="1">
                <a:solidFill>
                  <a:srgbClr val="3F5664"/>
                </a:solidFill>
                <a:latin typeface="Alte Haas Grotesk"/>
                <a:cs typeface="Alte Haas Grotesk"/>
              </a:defRPr>
            </a:lvl3pPr>
            <a:lvl4pPr>
              <a:defRPr sz="1600" b="1">
                <a:solidFill>
                  <a:srgbClr val="3F5664"/>
                </a:solidFill>
                <a:latin typeface="Alte Haas Grotesk"/>
                <a:cs typeface="Alte Haas Grotesk"/>
              </a:defRPr>
            </a:lvl4pPr>
            <a:lvl5pPr>
              <a:defRPr sz="1600" b="1">
                <a:solidFill>
                  <a:srgbClr val="3F5664"/>
                </a:solidFill>
                <a:latin typeface="Alte Haas Grotesk"/>
                <a:cs typeface="Alte Haas Grotesk"/>
              </a:defRPr>
            </a:lvl5pPr>
          </a:lstStyle>
          <a:p>
            <a:pPr lvl="0"/>
            <a:r>
              <a:rPr lang="en-GB" dirty="0"/>
              <a:t>FIRST POINT</a:t>
            </a:r>
          </a:p>
          <a:p>
            <a:pPr lvl="0"/>
            <a:r>
              <a:rPr lang="en-GB" dirty="0"/>
              <a:t>SECOND POINT</a:t>
            </a:r>
          </a:p>
          <a:p>
            <a:pPr lvl="0"/>
            <a:r>
              <a:rPr lang="en-GB" dirty="0"/>
              <a:t>THIRD POINT</a:t>
            </a:r>
          </a:p>
        </p:txBody>
      </p:sp>
    </p:spTree>
    <p:extLst>
      <p:ext uri="{BB962C8B-B14F-4D97-AF65-F5344CB8AC3E}">
        <p14:creationId xmlns:p14="http://schemas.microsoft.com/office/powerpoint/2010/main" val="40542651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3120" y="2768363"/>
            <a:ext cx="8229600" cy="1143000"/>
          </a:xfrm>
        </p:spPr>
        <p:txBody>
          <a:bodyPr>
            <a:noAutofit/>
          </a:bodyPr>
          <a:lstStyle>
            <a:lvl1pPr algn="l">
              <a:lnSpc>
                <a:spcPts val="392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This Is THE</a:t>
            </a:r>
            <a:br>
              <a:rPr lang="en-GB" dirty="0"/>
            </a:br>
            <a:r>
              <a:rPr lang="en-GB" dirty="0"/>
              <a:t>Section Title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47675" y="643807"/>
            <a:ext cx="8248650" cy="0"/>
          </a:xfrm>
          <a:prstGeom prst="line">
            <a:avLst/>
          </a:prstGeom>
          <a:ln w="12700" cmpd="sng">
            <a:solidFill>
              <a:srgbClr val="C7E14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 flipV="1">
            <a:off x="1551411" y="332969"/>
            <a:ext cx="0" cy="252000"/>
          </a:xfrm>
          <a:prstGeom prst="line">
            <a:avLst/>
          </a:prstGeom>
          <a:ln w="12700" cmpd="sng">
            <a:solidFill>
              <a:srgbClr val="C7E14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"/>
          <p:cNvSpPr txBox="1">
            <a:spLocks/>
          </p:cNvSpPr>
          <p:nvPr userDrawn="1"/>
        </p:nvSpPr>
        <p:spPr>
          <a:xfrm>
            <a:off x="1600683" y="263073"/>
            <a:ext cx="23906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lte Haas Grotesk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0" i="0" cap="none" dirty="0">
                <a:solidFill>
                  <a:schemeClr val="bg1"/>
                </a:solidFill>
              </a:rPr>
              <a:t>Greater Manchester Health</a:t>
            </a:r>
          </a:p>
          <a:p>
            <a:r>
              <a:rPr lang="en-US" sz="900" b="0" i="0" cap="none" dirty="0">
                <a:solidFill>
                  <a:schemeClr val="bg1"/>
                </a:solidFill>
              </a:rPr>
              <a:t>and Social Care Partnership</a:t>
            </a:r>
          </a:p>
        </p:txBody>
      </p:sp>
      <p:sp>
        <p:nvSpPr>
          <p:cNvPr id="55" name="Text Placeholder 41"/>
          <p:cNvSpPr>
            <a:spLocks noGrp="1"/>
          </p:cNvSpPr>
          <p:nvPr>
            <p:ph type="body" sz="quarter" idx="19" hasCustomPrompt="1"/>
          </p:nvPr>
        </p:nvSpPr>
        <p:spPr>
          <a:xfrm>
            <a:off x="361680" y="255816"/>
            <a:ext cx="1382983" cy="349085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000" b="1">
                <a:solidFill>
                  <a:schemeClr val="bg1"/>
                </a:solidFill>
                <a:latin typeface="Alte Haas Grotesk"/>
                <a:cs typeface="Alte Haas Grotesk"/>
              </a:defRPr>
            </a:lvl1pPr>
            <a:lvl2pPr>
              <a:defRPr sz="1000">
                <a:latin typeface="Alte Haas Grotesk"/>
                <a:cs typeface="Alte Haas Grotesk"/>
              </a:defRPr>
            </a:lvl2pPr>
            <a:lvl3pPr>
              <a:defRPr sz="1000">
                <a:latin typeface="Alte Haas Grotesk"/>
                <a:cs typeface="Alte Haas Grotesk"/>
              </a:defRPr>
            </a:lvl3pPr>
            <a:lvl4pPr>
              <a:defRPr sz="1000">
                <a:latin typeface="Alte Haas Grotesk"/>
                <a:cs typeface="Alte Haas Grotesk"/>
              </a:defRPr>
            </a:lvl4pPr>
            <a:lvl5pPr>
              <a:defRPr sz="1000">
                <a:latin typeface="Alte Haas Grotesk"/>
                <a:cs typeface="Alte Haas Grotesk"/>
              </a:defRPr>
            </a:lvl5pPr>
          </a:lstStyle>
          <a:p>
            <a:pPr lvl="0"/>
            <a:r>
              <a:rPr lang="en-GB" dirty="0"/>
              <a:t>THIS IS THE 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324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6694" y="831410"/>
            <a:ext cx="3718476" cy="586227"/>
          </a:xfrm>
        </p:spPr>
        <p:txBody>
          <a:bodyPr>
            <a:noAutofit/>
          </a:bodyPr>
          <a:lstStyle>
            <a:lvl1pPr algn="l">
              <a:defRPr sz="2400" baseline="0">
                <a:solidFill>
                  <a:srgbClr val="CED647"/>
                </a:solidFill>
              </a:defRPr>
            </a:lvl1pPr>
          </a:lstStyle>
          <a:p>
            <a:r>
              <a:rPr lang="en-GB" dirty="0"/>
              <a:t>This is THE Headline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7675" y="3667643"/>
            <a:ext cx="4049207" cy="2729982"/>
          </a:xfrm>
        </p:spPr>
        <p:txBody>
          <a:bodyPr>
            <a:normAutofit/>
          </a:bodyPr>
          <a:lstStyle>
            <a:lvl1pPr>
              <a:defRPr sz="1800" baseline="0">
                <a:solidFill>
                  <a:srgbClr val="262626"/>
                </a:solidFill>
                <a:latin typeface="Alte Haas Grotesk"/>
                <a:cs typeface="Alte Haas Grotesk"/>
              </a:defRPr>
            </a:lvl1pPr>
            <a:lvl2pPr>
              <a:defRPr sz="1800">
                <a:solidFill>
                  <a:srgbClr val="262626"/>
                </a:solidFill>
                <a:latin typeface="Alte Haas Grotesk"/>
                <a:cs typeface="Alte Haas Grotesk"/>
              </a:defRPr>
            </a:lvl2pPr>
            <a:lvl3pPr>
              <a:defRPr sz="1800">
                <a:solidFill>
                  <a:srgbClr val="262626"/>
                </a:solidFill>
                <a:latin typeface="Alte Haas Grotesk"/>
                <a:cs typeface="Alte Haas Grotesk"/>
              </a:defRPr>
            </a:lvl3pPr>
            <a:lvl4pPr>
              <a:defRPr sz="1800">
                <a:solidFill>
                  <a:srgbClr val="262626"/>
                </a:solidFill>
                <a:latin typeface="Alte Haas Grotesk"/>
                <a:cs typeface="Alte Haas Grotesk"/>
              </a:defRPr>
            </a:lvl4pPr>
            <a:lvl5pPr>
              <a:defRPr sz="1800">
                <a:solidFill>
                  <a:srgbClr val="262626"/>
                </a:solidFill>
                <a:latin typeface="Alte Haas Grotesk"/>
                <a:cs typeface="Alte Haas Grotesk"/>
              </a:defRPr>
            </a:lvl5pPr>
          </a:lstStyle>
          <a:p>
            <a:pPr lvl="0"/>
            <a:r>
              <a:rPr lang="en-GB" dirty="0"/>
              <a:t>This is how </a:t>
            </a:r>
            <a:r>
              <a:rPr lang="en-GB" dirty="0" err="1"/>
              <a:t>bulletpoints</a:t>
            </a:r>
            <a:r>
              <a:rPr lang="en-GB" dirty="0"/>
              <a:t> look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47675" y="643807"/>
            <a:ext cx="8248650" cy="0"/>
          </a:xfrm>
          <a:prstGeom prst="line">
            <a:avLst/>
          </a:prstGeom>
          <a:ln w="12700" cmpd="sng">
            <a:solidFill>
              <a:srgbClr val="C7E14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 flipV="1">
            <a:off x="1551411" y="332969"/>
            <a:ext cx="0" cy="252000"/>
          </a:xfrm>
          <a:prstGeom prst="line">
            <a:avLst/>
          </a:prstGeom>
          <a:ln w="12700" cmpd="sng">
            <a:solidFill>
              <a:srgbClr val="C7E14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2"/>
          <p:cNvSpPr txBox="1">
            <a:spLocks/>
          </p:cNvSpPr>
          <p:nvPr userDrawn="1"/>
        </p:nvSpPr>
        <p:spPr>
          <a:xfrm>
            <a:off x="1600683" y="263073"/>
            <a:ext cx="23906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lte Haas Grotesk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0" i="0" cap="none" dirty="0">
                <a:solidFill>
                  <a:srgbClr val="395764"/>
                </a:solidFill>
              </a:rPr>
              <a:t>Greater Manchester Health</a:t>
            </a:r>
          </a:p>
          <a:p>
            <a:r>
              <a:rPr lang="en-US" sz="900" b="0" i="0" cap="none" dirty="0">
                <a:solidFill>
                  <a:srgbClr val="395764"/>
                </a:solidFill>
              </a:rPr>
              <a:t>and Social Care Partnership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4" hasCustomPrompt="1"/>
          </p:nvPr>
        </p:nvSpPr>
        <p:spPr>
          <a:xfrm>
            <a:off x="358377" y="1944123"/>
            <a:ext cx="4138505" cy="1422965"/>
          </a:xfrm>
        </p:spPr>
        <p:txBody>
          <a:bodyPr>
            <a:noAutofit/>
          </a:bodyPr>
          <a:lstStyle>
            <a:lvl1pPr marL="0" indent="0">
              <a:buNone/>
              <a:defRPr sz="1600" b="0" kern="100" baseline="0">
                <a:solidFill>
                  <a:srgbClr val="262626"/>
                </a:solidFill>
                <a:latin typeface="Alte Haas Grotesk"/>
              </a:defRPr>
            </a:lvl1pPr>
            <a:lvl2pPr>
              <a:defRPr sz="1600" kern="100">
                <a:solidFill>
                  <a:srgbClr val="262626"/>
                </a:solidFill>
                <a:latin typeface="Alte Haas Grotesk"/>
              </a:defRPr>
            </a:lvl2pPr>
            <a:lvl3pPr>
              <a:defRPr sz="1600" kern="100">
                <a:solidFill>
                  <a:srgbClr val="262626"/>
                </a:solidFill>
                <a:latin typeface="Alte Haas Grotesk"/>
              </a:defRPr>
            </a:lvl3pPr>
            <a:lvl4pPr>
              <a:defRPr sz="1600" kern="100">
                <a:solidFill>
                  <a:srgbClr val="262626"/>
                </a:solidFill>
                <a:latin typeface="Alte Haas Grotesk"/>
              </a:defRPr>
            </a:lvl4pPr>
            <a:lvl5pPr>
              <a:defRPr sz="1600" kern="100">
                <a:solidFill>
                  <a:srgbClr val="262626"/>
                </a:solidFill>
                <a:latin typeface="Alte Haas Grotesk"/>
              </a:defRPr>
            </a:lvl5pPr>
          </a:lstStyle>
          <a:p>
            <a:pPr lvl="0"/>
            <a:r>
              <a:rPr lang="en-GB" dirty="0"/>
              <a:t>This is how a short text paragraph </a:t>
            </a:r>
            <a:r>
              <a:rPr lang="en-US" dirty="0"/>
              <a:t>looks. We can add further text and bullet-points (see example below). We can use a line to subtly divide different elements.</a:t>
            </a:r>
          </a:p>
          <a:p>
            <a:pPr lvl="0"/>
            <a:endParaRPr lang="en-GB" dirty="0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5" hasCustomPrompt="1"/>
          </p:nvPr>
        </p:nvSpPr>
        <p:spPr>
          <a:xfrm>
            <a:off x="4758397" y="986731"/>
            <a:ext cx="3937928" cy="5143784"/>
          </a:xfrm>
          <a:solidFill>
            <a:srgbClr val="9FCDD5"/>
          </a:solidFill>
        </p:spPr>
        <p:txBody>
          <a:bodyPr/>
          <a:lstStyle>
            <a:lvl1pPr>
              <a:defRPr baseline="0"/>
            </a:lvl1pPr>
          </a:lstStyle>
          <a:p>
            <a:r>
              <a:rPr lang="en-US" dirty="0" err="1"/>
              <a:t>Imagebox</a:t>
            </a:r>
            <a:endParaRPr lang="en-US" dirty="0"/>
          </a:p>
        </p:txBody>
      </p:sp>
      <p:sp>
        <p:nvSpPr>
          <p:cNvPr id="34" name="Text Placeholder 13"/>
          <p:cNvSpPr>
            <a:spLocks noGrp="1"/>
          </p:cNvSpPr>
          <p:nvPr>
            <p:ph type="body" sz="quarter" idx="17" hasCustomPrompt="1"/>
          </p:nvPr>
        </p:nvSpPr>
        <p:spPr>
          <a:xfrm>
            <a:off x="5887582" y="372222"/>
            <a:ext cx="2860475" cy="160218"/>
          </a:xfrm>
        </p:spPr>
        <p:txBody>
          <a:bodyPr>
            <a:noAutofit/>
          </a:bodyPr>
          <a:lstStyle>
            <a:lvl1pPr marL="0" indent="0" algn="r">
              <a:lnSpc>
                <a:spcPts val="800"/>
              </a:lnSpc>
              <a:buNone/>
              <a:defRPr sz="1600" b="1" cap="all" baseline="0">
                <a:latin typeface="Alte Haas Grotesk"/>
                <a:cs typeface="Alte Haas Grotesk"/>
              </a:defRPr>
            </a:lvl1pPr>
          </a:lstStyle>
          <a:p>
            <a:r>
              <a:rPr lang="en-US" b="1" cap="all" dirty="0">
                <a:solidFill>
                  <a:srgbClr val="395764"/>
                </a:solidFill>
              </a:rPr>
              <a:t>This is the headline</a:t>
            </a:r>
          </a:p>
        </p:txBody>
      </p:sp>
      <p:sp>
        <p:nvSpPr>
          <p:cNvPr id="40" name="Text Placeholder 39"/>
          <p:cNvSpPr>
            <a:spLocks noGrp="1"/>
          </p:cNvSpPr>
          <p:nvPr>
            <p:ph type="body" sz="quarter" idx="18" hasCustomPrompt="1"/>
          </p:nvPr>
        </p:nvSpPr>
        <p:spPr>
          <a:xfrm>
            <a:off x="4757738" y="6167017"/>
            <a:ext cx="3594100" cy="411163"/>
          </a:xfrm>
        </p:spPr>
        <p:txBody>
          <a:bodyPr>
            <a:noAutofit/>
          </a:bodyPr>
          <a:lstStyle>
            <a:lvl1pPr marL="0" indent="0" algn="l">
              <a:buNone/>
              <a:defRPr sz="1400" b="1">
                <a:solidFill>
                  <a:srgbClr val="5A5A64"/>
                </a:solidFill>
                <a:latin typeface="Alte Haas Grotesk"/>
                <a:cs typeface="Alte Haas Grotesk"/>
              </a:defRPr>
            </a:lvl1pPr>
            <a:lvl2pPr marL="457200" indent="0" algn="l">
              <a:buNone/>
              <a:defRPr sz="1400" b="1">
                <a:solidFill>
                  <a:srgbClr val="5A5A64"/>
                </a:solidFill>
                <a:latin typeface="Alte Haas Grotesk"/>
                <a:cs typeface="Alte Haas Grotesk"/>
              </a:defRPr>
            </a:lvl2pPr>
            <a:lvl3pPr marL="914400" indent="0" algn="l">
              <a:buNone/>
              <a:defRPr sz="1400" b="1">
                <a:solidFill>
                  <a:srgbClr val="5A5A64"/>
                </a:solidFill>
                <a:latin typeface="Alte Haas Grotesk"/>
                <a:cs typeface="Alte Haas Grotesk"/>
              </a:defRPr>
            </a:lvl3pPr>
            <a:lvl4pPr marL="1371600" indent="0" algn="l">
              <a:buNone/>
              <a:defRPr sz="1400" b="1">
                <a:solidFill>
                  <a:srgbClr val="5A5A64"/>
                </a:solidFill>
                <a:latin typeface="Alte Haas Grotesk"/>
                <a:cs typeface="Alte Haas Grotesk"/>
              </a:defRPr>
            </a:lvl4pPr>
            <a:lvl5pPr marL="1828800" indent="0" algn="l">
              <a:buNone/>
              <a:defRPr sz="1400" b="1">
                <a:solidFill>
                  <a:srgbClr val="5A5A64"/>
                </a:solidFill>
                <a:latin typeface="Alte Haas Grotesk"/>
                <a:cs typeface="Alte Haas Grotesk"/>
              </a:defRPr>
            </a:lvl5pPr>
          </a:lstStyle>
          <a:p>
            <a:pPr lvl="0"/>
            <a:r>
              <a:rPr lang="en-GB" dirty="0"/>
              <a:t>This is how notes look.</a:t>
            </a:r>
            <a:endParaRPr lang="en-US" dirty="0"/>
          </a:p>
        </p:txBody>
      </p:sp>
      <p:sp>
        <p:nvSpPr>
          <p:cNvPr id="42" name="Text Placeholder 41"/>
          <p:cNvSpPr>
            <a:spLocks noGrp="1"/>
          </p:cNvSpPr>
          <p:nvPr>
            <p:ph type="body" sz="quarter" idx="19" hasCustomPrompt="1"/>
          </p:nvPr>
        </p:nvSpPr>
        <p:spPr>
          <a:xfrm>
            <a:off x="361680" y="255816"/>
            <a:ext cx="1382983" cy="349085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000" b="1">
                <a:solidFill>
                  <a:srgbClr val="395764"/>
                </a:solidFill>
                <a:latin typeface="Alte Haas Grotesk"/>
                <a:cs typeface="Alte Haas Grotesk"/>
              </a:defRPr>
            </a:lvl1pPr>
            <a:lvl2pPr>
              <a:defRPr sz="1000">
                <a:latin typeface="Alte Haas Grotesk"/>
                <a:cs typeface="Alte Haas Grotesk"/>
              </a:defRPr>
            </a:lvl2pPr>
            <a:lvl3pPr>
              <a:defRPr sz="1000">
                <a:latin typeface="Alte Haas Grotesk"/>
                <a:cs typeface="Alte Haas Grotesk"/>
              </a:defRPr>
            </a:lvl3pPr>
            <a:lvl4pPr>
              <a:defRPr sz="1000">
                <a:latin typeface="Alte Haas Grotesk"/>
                <a:cs typeface="Alte Haas Grotesk"/>
              </a:defRPr>
            </a:lvl4pPr>
            <a:lvl5pPr>
              <a:defRPr sz="1000">
                <a:latin typeface="Alte Haas Grotesk"/>
                <a:cs typeface="Alte Haas Grotesk"/>
              </a:defRPr>
            </a:lvl5pPr>
          </a:lstStyle>
          <a:p>
            <a:pPr lvl="0"/>
            <a:r>
              <a:rPr lang="en-GB" dirty="0"/>
              <a:t>THIS IS THE SECTION TITLE</a:t>
            </a:r>
            <a:endParaRPr lang="en-US" dirty="0"/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20" hasCustomPrompt="1"/>
          </p:nvPr>
        </p:nvSpPr>
        <p:spPr>
          <a:xfrm>
            <a:off x="356694" y="1598869"/>
            <a:ext cx="4140188" cy="318411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This is a paragraph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83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HomepageLogos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99" y="1136951"/>
            <a:ext cx="7249185" cy="4742815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 flipV="1">
            <a:off x="1551411" y="332969"/>
            <a:ext cx="0" cy="252000"/>
          </a:xfrm>
          <a:prstGeom prst="line">
            <a:avLst/>
          </a:prstGeom>
          <a:ln w="12700" cmpd="sng">
            <a:solidFill>
              <a:srgbClr val="C7E14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2"/>
          <p:cNvSpPr txBox="1">
            <a:spLocks/>
          </p:cNvSpPr>
          <p:nvPr userDrawn="1"/>
        </p:nvSpPr>
        <p:spPr>
          <a:xfrm>
            <a:off x="1600683" y="263073"/>
            <a:ext cx="23906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lte Haas Grotesk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0" i="0" cap="none" dirty="0">
                <a:solidFill>
                  <a:srgbClr val="395764"/>
                </a:solidFill>
              </a:rPr>
              <a:t>Greater Manchester Health</a:t>
            </a:r>
          </a:p>
          <a:p>
            <a:r>
              <a:rPr lang="en-US" sz="900" b="0" i="0" cap="none" dirty="0">
                <a:solidFill>
                  <a:srgbClr val="395764"/>
                </a:solidFill>
              </a:rPr>
              <a:t>and Social Care Partnership</a:t>
            </a:r>
          </a:p>
        </p:txBody>
      </p:sp>
      <p:sp>
        <p:nvSpPr>
          <p:cNvPr id="9" name="Text Placeholder 41"/>
          <p:cNvSpPr>
            <a:spLocks noGrp="1"/>
          </p:cNvSpPr>
          <p:nvPr>
            <p:ph type="body" sz="quarter" idx="19" hasCustomPrompt="1"/>
          </p:nvPr>
        </p:nvSpPr>
        <p:spPr>
          <a:xfrm>
            <a:off x="361680" y="255816"/>
            <a:ext cx="1382983" cy="349085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000" b="1">
                <a:solidFill>
                  <a:srgbClr val="3F5664"/>
                </a:solidFill>
                <a:latin typeface="Alte Haas Grotesk"/>
                <a:cs typeface="Alte Haas Grotesk"/>
              </a:defRPr>
            </a:lvl1pPr>
            <a:lvl2pPr>
              <a:defRPr sz="1000">
                <a:latin typeface="Alte Haas Grotesk"/>
                <a:cs typeface="Alte Haas Grotesk"/>
              </a:defRPr>
            </a:lvl2pPr>
            <a:lvl3pPr>
              <a:defRPr sz="1000">
                <a:latin typeface="Alte Haas Grotesk"/>
                <a:cs typeface="Alte Haas Grotesk"/>
              </a:defRPr>
            </a:lvl3pPr>
            <a:lvl4pPr>
              <a:defRPr sz="1000">
                <a:latin typeface="Alte Haas Grotesk"/>
                <a:cs typeface="Alte Haas Grotesk"/>
              </a:defRPr>
            </a:lvl4pPr>
            <a:lvl5pPr>
              <a:defRPr sz="1000">
                <a:latin typeface="Alte Haas Grotesk"/>
                <a:cs typeface="Alte Haas Grotesk"/>
              </a:defRPr>
            </a:lvl5pPr>
          </a:lstStyle>
          <a:p>
            <a:pPr lvl="0"/>
            <a:r>
              <a:rPr lang="en-GB" dirty="0"/>
              <a:t>THIS IS THE SECTION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47675" y="643807"/>
            <a:ext cx="8248650" cy="0"/>
          </a:xfrm>
          <a:prstGeom prst="line">
            <a:avLst/>
          </a:prstGeom>
          <a:ln w="12700" cmpd="sng">
            <a:solidFill>
              <a:srgbClr val="C7E14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 userDrawn="1"/>
        </p:nvSpPr>
        <p:spPr>
          <a:xfrm>
            <a:off x="353983" y="5469798"/>
            <a:ext cx="2807470" cy="1313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GB" sz="1400" b="1" i="0" u="none" strike="noStrike" kern="1200" baseline="30000" dirty="0">
                <a:solidFill>
                  <a:srgbClr val="3F5664"/>
                </a:solidFill>
                <a:latin typeface="+mn-lt"/>
                <a:ea typeface="+mn-ea"/>
                <a:cs typeface="+mn-cs"/>
              </a:rPr>
              <a:t>Contact us</a:t>
            </a:r>
            <a:endParaRPr lang="en-GB" sz="1400" b="0" i="0" u="none" strike="noStrike" kern="1200" baseline="30000" dirty="0">
              <a:solidFill>
                <a:srgbClr val="3F5664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en-GB" sz="1400" b="0" i="0" u="none" strike="noStrike" kern="1200" baseline="30000" dirty="0">
                <a:solidFill>
                  <a:srgbClr val="3F5664"/>
                </a:solidFill>
                <a:latin typeface="+mn-lt"/>
                <a:ea typeface="+mn-ea"/>
                <a:cs typeface="+mn-cs"/>
              </a:rPr>
              <a:t>If you have any queries about these guidelines, contact the GMHSC communications team: </a:t>
            </a:r>
            <a:br>
              <a:rPr lang="en-GB" sz="1400" b="0" i="0" u="none" strike="noStrike" kern="1200" baseline="30000" dirty="0">
                <a:solidFill>
                  <a:srgbClr val="3F5664"/>
                </a:solidFill>
                <a:latin typeface="+mn-lt"/>
                <a:ea typeface="+mn-ea"/>
                <a:cs typeface="+mn-cs"/>
              </a:rPr>
            </a:br>
            <a:r>
              <a:rPr lang="en-GB" sz="1400" b="0" i="0" u="none" strike="noStrike" kern="1200" baseline="30000" dirty="0" err="1">
                <a:solidFill>
                  <a:srgbClr val="3F5664"/>
                </a:solidFill>
                <a:latin typeface="+mn-lt"/>
                <a:ea typeface="+mn-ea"/>
                <a:cs typeface="+mn-cs"/>
              </a:rPr>
              <a:t>gm.hsccomms@nhs.net</a:t>
            </a:r>
            <a:br>
              <a:rPr lang="en-GB" sz="1400" b="0" i="0" u="none" strike="noStrike" kern="1200" baseline="30000" dirty="0">
                <a:solidFill>
                  <a:srgbClr val="3F5664"/>
                </a:solidFill>
                <a:latin typeface="+mn-lt"/>
                <a:ea typeface="+mn-ea"/>
                <a:cs typeface="+mn-cs"/>
              </a:rPr>
            </a:br>
            <a:endParaRPr lang="en-GB" sz="1400" b="0" i="0" u="none" strike="noStrike" kern="1200" baseline="30000" dirty="0">
              <a:solidFill>
                <a:srgbClr val="3F5664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en-GB" sz="1400" b="0" i="0" u="none" strike="noStrike" kern="1200" baseline="30000" dirty="0" err="1">
                <a:solidFill>
                  <a:srgbClr val="3F5664"/>
                </a:solidFill>
                <a:latin typeface="+mn-lt"/>
                <a:ea typeface="+mn-ea"/>
                <a:cs typeface="+mn-cs"/>
              </a:rPr>
              <a:t>www.gmhsc.org.uk</a:t>
            </a:r>
            <a:br>
              <a:rPr lang="en-GB" sz="1400" b="0" i="0" u="none" strike="noStrike" kern="1200" baseline="30000" dirty="0">
                <a:solidFill>
                  <a:srgbClr val="3F5664"/>
                </a:solidFill>
                <a:latin typeface="+mn-lt"/>
                <a:ea typeface="+mn-ea"/>
                <a:cs typeface="+mn-cs"/>
              </a:rPr>
            </a:br>
            <a:r>
              <a:rPr lang="en-GB" sz="1400" b="0" i="0" u="none" strike="noStrike" kern="1200" baseline="30000" dirty="0">
                <a:solidFill>
                  <a:srgbClr val="3F5664"/>
                </a:solidFill>
                <a:latin typeface="+mn-lt"/>
                <a:ea typeface="+mn-ea"/>
                <a:cs typeface="+mn-cs"/>
              </a:rPr>
              <a:t>@GM_HSC</a:t>
            </a:r>
          </a:p>
          <a:p>
            <a:endParaRPr lang="en-US" sz="1400" dirty="0">
              <a:solidFill>
                <a:srgbClr val="3F56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134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63120" y="2768363"/>
            <a:ext cx="8229600" cy="1143000"/>
          </a:xfrm>
        </p:spPr>
        <p:txBody>
          <a:bodyPr>
            <a:noAutofit/>
          </a:bodyPr>
          <a:lstStyle>
            <a:lvl1pPr algn="ctr">
              <a:lnSpc>
                <a:spcPts val="3920"/>
              </a:lnSpc>
              <a:defRPr sz="3600" baseline="0">
                <a:solidFill>
                  <a:srgbClr val="3F5664"/>
                </a:solidFill>
              </a:defRPr>
            </a:lvl1pPr>
          </a:lstStyle>
          <a:p>
            <a:r>
              <a:rPr lang="en-GB" dirty="0"/>
              <a:t>Thank You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353983" y="5469798"/>
            <a:ext cx="2807470" cy="1313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GB" sz="1400" b="1" i="0" u="none" strike="noStrike" kern="1200" baseline="30000" dirty="0">
                <a:solidFill>
                  <a:srgbClr val="3F5664"/>
                </a:solidFill>
                <a:latin typeface="+mn-lt"/>
                <a:ea typeface="+mn-ea"/>
                <a:cs typeface="+mn-cs"/>
              </a:rPr>
              <a:t>Contact us</a:t>
            </a:r>
            <a:endParaRPr lang="en-GB" sz="1400" b="0" i="0" u="none" strike="noStrike" kern="1200" baseline="30000" dirty="0">
              <a:solidFill>
                <a:srgbClr val="3F5664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en-GB" sz="1400" b="0" i="0" u="none" strike="noStrike" kern="1200" baseline="30000" dirty="0">
                <a:solidFill>
                  <a:srgbClr val="3F5664"/>
                </a:solidFill>
                <a:latin typeface="+mn-lt"/>
                <a:ea typeface="+mn-ea"/>
                <a:cs typeface="+mn-cs"/>
              </a:rPr>
              <a:t>If you have any queries about these guidelines, contact the GMHSC communications team: </a:t>
            </a:r>
            <a:br>
              <a:rPr lang="en-GB" sz="1400" b="0" i="0" u="none" strike="noStrike" kern="1200" baseline="30000" dirty="0">
                <a:solidFill>
                  <a:srgbClr val="3F5664"/>
                </a:solidFill>
                <a:latin typeface="+mn-lt"/>
                <a:ea typeface="+mn-ea"/>
                <a:cs typeface="+mn-cs"/>
              </a:rPr>
            </a:br>
            <a:r>
              <a:rPr lang="en-GB" sz="1400" b="0" i="0" u="none" strike="noStrike" kern="1200" baseline="30000" dirty="0" err="1">
                <a:solidFill>
                  <a:srgbClr val="3F5664"/>
                </a:solidFill>
                <a:latin typeface="+mn-lt"/>
                <a:ea typeface="+mn-ea"/>
                <a:cs typeface="+mn-cs"/>
              </a:rPr>
              <a:t>gm.hsccomms@nhs.net</a:t>
            </a:r>
            <a:br>
              <a:rPr lang="en-GB" sz="1400" b="0" i="0" u="none" strike="noStrike" kern="1200" baseline="30000" dirty="0">
                <a:solidFill>
                  <a:srgbClr val="3F5664"/>
                </a:solidFill>
                <a:latin typeface="+mn-lt"/>
                <a:ea typeface="+mn-ea"/>
                <a:cs typeface="+mn-cs"/>
              </a:rPr>
            </a:br>
            <a:endParaRPr lang="en-GB" sz="1400" b="0" i="0" u="none" strike="noStrike" kern="1200" baseline="30000" dirty="0">
              <a:solidFill>
                <a:srgbClr val="3F5664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en-GB" sz="1400" b="0" i="0" u="none" strike="noStrike" kern="1200" baseline="30000" dirty="0" err="1">
                <a:solidFill>
                  <a:srgbClr val="3F5664"/>
                </a:solidFill>
                <a:latin typeface="+mn-lt"/>
                <a:ea typeface="+mn-ea"/>
                <a:cs typeface="+mn-cs"/>
              </a:rPr>
              <a:t>www.gmhsc.org.uk</a:t>
            </a:r>
            <a:br>
              <a:rPr lang="en-GB" sz="1400" b="0" i="0" u="none" strike="noStrike" kern="1200" baseline="30000" dirty="0">
                <a:solidFill>
                  <a:srgbClr val="3F5664"/>
                </a:solidFill>
                <a:latin typeface="+mn-lt"/>
                <a:ea typeface="+mn-ea"/>
                <a:cs typeface="+mn-cs"/>
              </a:rPr>
            </a:br>
            <a:r>
              <a:rPr lang="en-GB" sz="1400" b="0" i="0" u="none" strike="noStrike" kern="1200" baseline="30000" dirty="0">
                <a:solidFill>
                  <a:srgbClr val="3F5664"/>
                </a:solidFill>
                <a:latin typeface="+mn-lt"/>
                <a:ea typeface="+mn-ea"/>
                <a:cs typeface="+mn-cs"/>
              </a:rPr>
              <a:t>@GM_HSC</a:t>
            </a:r>
          </a:p>
          <a:p>
            <a:endParaRPr lang="en-US" sz="1400" dirty="0">
              <a:solidFill>
                <a:srgbClr val="3F56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1411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lte Haas Grotesk"/>
              </a:defRPr>
            </a:lvl1pPr>
          </a:lstStyle>
          <a:p>
            <a:fld id="{9EC202AB-D438-2943-B0B4-C661A9ABD354}" type="datetimeFigureOut">
              <a:rPr lang="en-US" smtClean="0"/>
              <a:pPr/>
              <a:t>6/20/2019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lte Haas Grotesk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lte Haas Grotesk"/>
              </a:defRPr>
            </a:lvl1pPr>
          </a:lstStyle>
          <a:p>
            <a:fld id="{45DC6942-1FC7-8F40-9C62-2F3E4E37F8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28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6" r:id="rId3"/>
    <p:sldLayoutId id="2147483654" r:id="rId4"/>
    <p:sldLayoutId id="2147483650" r:id="rId5"/>
    <p:sldLayoutId id="2147483658" r:id="rId6"/>
    <p:sldLayoutId id="2147483657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i="0" kern="1200" cap="all">
          <a:solidFill>
            <a:schemeClr val="tx1"/>
          </a:solidFill>
          <a:latin typeface="Alte Haas Grotesk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image" Target="../media/image8.png"/><Relationship Id="rId18" Type="http://schemas.microsoft.com/office/2007/relationships/diagramDrawing" Target="../diagrams/drawing4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17" Type="http://schemas.openxmlformats.org/officeDocument/2006/relationships/diagramColors" Target="../diagrams/colors4.xml"/><Relationship Id="rId2" Type="http://schemas.openxmlformats.org/officeDocument/2006/relationships/notesSlide" Target="../notesSlides/notesSlide1.xml"/><Relationship Id="rId16" Type="http://schemas.openxmlformats.org/officeDocument/2006/relationships/diagramQuickStyle" Target="../diagrams/quickStyle4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5" Type="http://schemas.openxmlformats.org/officeDocument/2006/relationships/diagramLayout" Target="../diagrams/layout4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diagramData" Target="../diagrams/data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340928" y="2020825"/>
            <a:ext cx="7222174" cy="1911106"/>
          </a:xfrm>
        </p:spPr>
        <p:txBody>
          <a:bodyPr>
            <a:normAutofit fontScale="90000"/>
          </a:bodyPr>
          <a:lstStyle/>
          <a:p>
            <a:r>
              <a:rPr lang="en-US" dirty="0"/>
              <a:t>Greater Manchester health and social care partnership:</a:t>
            </a:r>
            <a:br>
              <a:rPr lang="en-US" dirty="0"/>
            </a:br>
            <a:r>
              <a:rPr lang="en-US" dirty="0"/>
              <a:t>housing and health </a:t>
            </a:r>
            <a:r>
              <a:rPr lang="en-US" dirty="0" err="1"/>
              <a:t>programme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340928" y="4279634"/>
            <a:ext cx="3715196" cy="468486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HELEN SIMPSON AND MARY GOGARTY</a:t>
            </a:r>
          </a:p>
        </p:txBody>
      </p:sp>
    </p:spTree>
    <p:extLst>
      <p:ext uri="{BB962C8B-B14F-4D97-AF65-F5344CB8AC3E}">
        <p14:creationId xmlns:p14="http://schemas.microsoft.com/office/powerpoint/2010/main" val="25840832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6938" y="670539"/>
            <a:ext cx="7693518" cy="586227"/>
          </a:xfrm>
        </p:spPr>
        <p:txBody>
          <a:bodyPr/>
          <a:lstStyle/>
          <a:p>
            <a:r>
              <a:rPr lang="en-US" dirty="0"/>
              <a:t>homelessness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4654296" y="172144"/>
            <a:ext cx="4093761" cy="160218"/>
          </a:xfrm>
        </p:spPr>
        <p:txBody>
          <a:bodyPr/>
          <a:lstStyle/>
          <a:p>
            <a:r>
              <a:rPr lang="en-US" dirty="0">
                <a:solidFill>
                  <a:srgbClr val="3F5664"/>
                </a:solidFill>
              </a:rPr>
              <a:t>GREATER MANCHESTER</a:t>
            </a:r>
          </a:p>
          <a:p>
            <a:endParaRPr lang="en-US" dirty="0">
              <a:solidFill>
                <a:srgbClr val="3F5664"/>
              </a:solidFill>
            </a:endParaRPr>
          </a:p>
          <a:p>
            <a:r>
              <a:rPr lang="en-US" dirty="0">
                <a:solidFill>
                  <a:srgbClr val="3F5664"/>
                </a:solidFill>
              </a:rPr>
              <a:t> HOUSING AND HEALTH PROGRAMME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279384" y="280180"/>
            <a:ext cx="1382983" cy="349085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dirty="0"/>
              <a:t>HOUSING LIN NORTH WEST MEETING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85D5A9C1-D49D-412E-85F7-98CED751C5EA}"/>
              </a:ext>
            </a:extLst>
          </p:cNvPr>
          <p:cNvSpPr txBox="1">
            <a:spLocks/>
          </p:cNvSpPr>
          <p:nvPr/>
        </p:nvSpPr>
        <p:spPr>
          <a:xfrm>
            <a:off x="275910" y="1076380"/>
            <a:ext cx="8756772" cy="51024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Alte Haas Grotesk"/>
              </a:rPr>
              <a:t>Why?</a:t>
            </a:r>
            <a:endParaRPr lang="en-US" sz="1400" b="0" dirty="0">
              <a:latin typeface="Alte Haas Grotesk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en-US" sz="1400" b="0" dirty="0">
                <a:latin typeface="Alte Haas Grotesk"/>
              </a:rPr>
              <a:t>Very poor health outcomes for population experiencing homelessness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en-US" sz="1400" b="0" dirty="0">
                <a:latin typeface="Alte Haas Grotesk"/>
              </a:rPr>
              <a:t>Support key mayoral priority to reduce the need for rough sleeping in GM by 2020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en-US" sz="1400" b="0" dirty="0">
                <a:latin typeface="Alte Haas Grotesk"/>
              </a:rPr>
              <a:t>Homelessness Reduction Act and MHCLG Homelessness Trailblazer projects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en-US" sz="1400" b="0" dirty="0">
                <a:latin typeface="Alte Haas Grotesk"/>
              </a:rPr>
              <a:t>Better alignment of health support for people accessing GM homelessness </a:t>
            </a:r>
            <a:r>
              <a:rPr lang="en-US" altLang="en-US" sz="1400" b="0" dirty="0" err="1">
                <a:latin typeface="Alte Haas Grotesk"/>
              </a:rPr>
              <a:t>programmes</a:t>
            </a:r>
            <a:endParaRPr lang="en-US" altLang="en-US" sz="1400" b="0" dirty="0">
              <a:latin typeface="Alte Haas Grotesk"/>
            </a:endParaRPr>
          </a:p>
          <a:p>
            <a:endParaRPr lang="en-US" sz="1400" dirty="0">
              <a:solidFill>
                <a:srgbClr val="3F5664"/>
              </a:solidFill>
              <a:latin typeface="Alte Haas Grotesk"/>
            </a:endParaRPr>
          </a:p>
          <a:p>
            <a:r>
              <a:rPr lang="en-US" sz="1400" dirty="0">
                <a:solidFill>
                  <a:srgbClr val="3F5664"/>
                </a:solidFill>
                <a:latin typeface="Alte Haas Grotesk"/>
              </a:rPr>
              <a:t>Achievements to date</a:t>
            </a:r>
            <a:endParaRPr lang="en-US" sz="1400" b="0" dirty="0">
              <a:solidFill>
                <a:srgbClr val="3F5664"/>
              </a:solidFill>
              <a:latin typeface="Alte Haas Grotesk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rgbClr val="3F5664"/>
                </a:solidFill>
                <a:latin typeface="Alte Haas Grotesk"/>
              </a:rPr>
              <a:t>Better understanding of the health services across GM that support people experiencing homelessness and sharing this excellent practice.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rgbClr val="3F5664"/>
                </a:solidFill>
                <a:latin typeface="Alte Haas Grotesk"/>
              </a:rPr>
              <a:t>GM wide Homeless Hospital Discharge Protocol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rgbClr val="3F5664"/>
                </a:solidFill>
                <a:latin typeface="Alte Haas Grotesk"/>
              </a:rPr>
              <a:t>Ensuring the ‘right to register’ with a GP is universally applied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rgbClr val="3F5664"/>
                </a:solidFill>
                <a:latin typeface="Alte Haas Grotesk"/>
              </a:rPr>
              <a:t>Coordinated support to ‘A Bed Every Night’, including Hepatitis C screening, flu vaccinations for rough sleepers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rgbClr val="3F5664"/>
                </a:solidFill>
                <a:latin typeface="Alte Haas Grotesk"/>
              </a:rPr>
              <a:t>Support to localities to develop health outreach models, including additional mental health pilots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rgbClr val="3F5664"/>
                </a:solidFill>
                <a:latin typeface="Alte Haas Grotesk"/>
              </a:rPr>
              <a:t>Training for healthcare staff on homelessness, including Homelessness Reduction Act and Duty to Refer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rgbClr val="3F5664"/>
                </a:solidFill>
                <a:latin typeface="Alte Haas Grotesk"/>
              </a:rPr>
              <a:t>Overseen the investment of £2m health funding into rough sleeper services</a:t>
            </a:r>
          </a:p>
          <a:p>
            <a:endParaRPr lang="en-US" sz="1400" dirty="0">
              <a:solidFill>
                <a:srgbClr val="3F5664"/>
              </a:solidFill>
              <a:latin typeface="Alte Haas Grotesk"/>
            </a:endParaRPr>
          </a:p>
          <a:p>
            <a:r>
              <a:rPr lang="en-US" sz="1400" dirty="0">
                <a:latin typeface="Alte Haas Grotesk"/>
              </a:rPr>
              <a:t>What’s next?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rgbClr val="3F5664"/>
                </a:solidFill>
                <a:latin typeface="Alte Haas Grotesk"/>
              </a:rPr>
              <a:t>Support continued delivery and improvement of ‘ABEN’, ensuring better clinical input and better links to health services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rgbClr val="3F5664"/>
                </a:solidFill>
                <a:latin typeface="Alte Haas Grotesk"/>
              </a:rPr>
              <a:t>Pilot of Voluntary Duty to Refer extension to GPs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1400" b="0" dirty="0">
                <a:solidFill>
                  <a:srgbClr val="3F5664"/>
                </a:solidFill>
                <a:latin typeface="Alte Haas Grotesk"/>
              </a:rPr>
              <a:t>Development of a 10-year strategy to radically reduce homelessness and rough sleeping</a:t>
            </a:r>
            <a:endParaRPr lang="en-US" sz="1400" b="0" dirty="0">
              <a:solidFill>
                <a:srgbClr val="3F5664"/>
              </a:solidFill>
              <a:latin typeface="Alte Haas Grotesk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rgbClr val="3F5664"/>
                </a:solidFill>
                <a:latin typeface="Alte Haas Grotesk"/>
              </a:rPr>
              <a:t>Development of commissioning guidance and standards for homeless healthcare commissioning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0" dirty="0">
              <a:latin typeface="Alte Haas Grotesk"/>
            </a:endParaRPr>
          </a:p>
        </p:txBody>
      </p:sp>
    </p:spTree>
    <p:extLst>
      <p:ext uri="{BB962C8B-B14F-4D97-AF65-F5344CB8AC3E}">
        <p14:creationId xmlns:p14="http://schemas.microsoft.com/office/powerpoint/2010/main" val="1732288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6938" y="670539"/>
            <a:ext cx="7693518" cy="586227"/>
          </a:xfrm>
        </p:spPr>
        <p:txBody>
          <a:bodyPr/>
          <a:lstStyle/>
          <a:p>
            <a:r>
              <a:rPr lang="en-US" dirty="0"/>
              <a:t>Supported housing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4654296" y="172144"/>
            <a:ext cx="4093761" cy="160218"/>
          </a:xfrm>
        </p:spPr>
        <p:txBody>
          <a:bodyPr/>
          <a:lstStyle/>
          <a:p>
            <a:r>
              <a:rPr lang="en-US" dirty="0">
                <a:solidFill>
                  <a:srgbClr val="3F5664"/>
                </a:solidFill>
              </a:rPr>
              <a:t>GREATER MANCHESTER</a:t>
            </a:r>
          </a:p>
          <a:p>
            <a:endParaRPr lang="en-US" dirty="0">
              <a:solidFill>
                <a:srgbClr val="3F5664"/>
              </a:solidFill>
            </a:endParaRPr>
          </a:p>
          <a:p>
            <a:r>
              <a:rPr lang="en-US" dirty="0">
                <a:solidFill>
                  <a:srgbClr val="3F5664"/>
                </a:solidFill>
              </a:rPr>
              <a:t> HOUSING AND HEALTH PROGRAMME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279384" y="280180"/>
            <a:ext cx="1382983" cy="349085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dirty="0"/>
              <a:t>HOUSING LIN NORTH WEST MEETING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85D5A9C1-D49D-412E-85F7-98CED751C5EA}"/>
              </a:ext>
            </a:extLst>
          </p:cNvPr>
          <p:cNvSpPr txBox="1">
            <a:spLocks/>
          </p:cNvSpPr>
          <p:nvPr/>
        </p:nvSpPr>
        <p:spPr>
          <a:xfrm>
            <a:off x="387228" y="877794"/>
            <a:ext cx="8756772" cy="51024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 b="0" dirty="0">
              <a:latin typeface="Alte Haas Grotesk"/>
            </a:endParaRPr>
          </a:p>
          <a:p>
            <a:r>
              <a:rPr lang="en-US" sz="1400" dirty="0">
                <a:latin typeface="Alte Haas Grotesk"/>
              </a:rPr>
              <a:t>Why?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dirty="0">
                <a:latin typeface="Alte Haas Grotesk"/>
              </a:rPr>
              <a:t>Integral enabling workstream in the Adult Social Care Transformation </a:t>
            </a:r>
            <a:r>
              <a:rPr lang="en-US" sz="1400" b="0" dirty="0" err="1">
                <a:latin typeface="Alte Haas Grotesk"/>
              </a:rPr>
              <a:t>programme</a:t>
            </a:r>
            <a:endParaRPr lang="en-US" sz="1400" b="0" dirty="0">
              <a:latin typeface="Alte Haas Grotesk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dirty="0">
                <a:latin typeface="Alte Haas Grotesk"/>
              </a:rPr>
              <a:t>Effective supported housing offer enables </a:t>
            </a:r>
            <a:r>
              <a:rPr lang="en-GB" sz="1400" b="0" dirty="0">
                <a:latin typeface="Alte Haas Grotesk"/>
              </a:rPr>
              <a:t>delivery of the rest of a health and social care system that promotes independence and prevents people going into more acute settings and care homes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0" dirty="0">
                <a:latin typeface="Alte Haas Grotesk"/>
              </a:rPr>
              <a:t>Our vision: utilising the opportunities presented through devolution, empower residents to live healthy, independent lives in a suitable home within their own communities and draw on their skills and strengths to contribute to health, wellbeing and economic growth within Greater Manchester.</a:t>
            </a:r>
          </a:p>
          <a:p>
            <a:endParaRPr lang="en-US" sz="1400" dirty="0">
              <a:solidFill>
                <a:srgbClr val="3F5664"/>
              </a:solidFill>
              <a:latin typeface="Alte Haas Grotesk"/>
            </a:endParaRPr>
          </a:p>
          <a:p>
            <a:r>
              <a:rPr lang="en-US" sz="1400" dirty="0">
                <a:solidFill>
                  <a:srgbClr val="3F5664"/>
                </a:solidFill>
                <a:latin typeface="Alte Haas Grotesk"/>
              </a:rPr>
              <a:t>Achievements to date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rgbClr val="3F5664"/>
                </a:solidFill>
                <a:latin typeface="Alte Haas Grotesk"/>
              </a:rPr>
              <a:t>Evidence base- supported housing census, Housing LIN modelling of accommodation for older people, people with a learning disability, people with a mental health need, need for wheelchair adapted properties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rgbClr val="3F5664"/>
                </a:solidFill>
                <a:latin typeface="Alte Haas Grotesk"/>
              </a:rPr>
              <a:t>Facilitating and enabling in localities- resources to produce Supported Housing Strategies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rgbClr val="3F5664"/>
                </a:solidFill>
                <a:latin typeface="Alte Haas Grotesk"/>
              </a:rPr>
              <a:t>Engagement with Homes England, NHS Estates, One Public Estate to facilitate conversations on use of land for supported housing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3F5664"/>
              </a:solidFill>
              <a:latin typeface="Alte Haas Grotesk"/>
            </a:endParaRPr>
          </a:p>
          <a:p>
            <a:r>
              <a:rPr lang="en-US" sz="1400" dirty="0">
                <a:latin typeface="Alte Haas Grotesk"/>
              </a:rPr>
              <a:t>What’s next?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dirty="0">
                <a:latin typeface="Alte Haas Grotesk"/>
              </a:rPr>
              <a:t>Market shaping through engagement with ASC Transformation Market Shaping group, NW ADASS market shaping workstream, Extra Care prospectus, resource pack and workshop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dirty="0">
                <a:latin typeface="Alte Haas Grotesk"/>
              </a:rPr>
              <a:t>Review of locality Supported Housing Strategies to inform GM market position statement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dirty="0">
                <a:latin typeface="Alte Haas Grotesk"/>
              </a:rPr>
              <a:t>Supported housing landlord and care provider forum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dirty="0">
                <a:latin typeface="Alte Haas Grotesk"/>
              </a:rPr>
              <a:t>Continued engagement with Homes England in partnership with GMCA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dirty="0">
                <a:latin typeface="Alte Haas Grotesk"/>
              </a:rPr>
              <a:t>NHS Estates workshop pilot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0" dirty="0">
              <a:latin typeface="Alte Haas Grotesk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0" dirty="0">
              <a:latin typeface="Alte Haas Grotesk"/>
            </a:endParaRPr>
          </a:p>
        </p:txBody>
      </p:sp>
    </p:spTree>
    <p:extLst>
      <p:ext uri="{BB962C8B-B14F-4D97-AF65-F5344CB8AC3E}">
        <p14:creationId xmlns:p14="http://schemas.microsoft.com/office/powerpoint/2010/main" val="5805618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161453" y="3632905"/>
            <a:ext cx="2713778" cy="0"/>
          </a:xfrm>
          <a:prstGeom prst="line">
            <a:avLst/>
          </a:prstGeom>
          <a:ln w="762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3845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6938" y="936278"/>
            <a:ext cx="7693518" cy="586227"/>
          </a:xfrm>
        </p:spPr>
        <p:txBody>
          <a:bodyPr/>
          <a:lstStyle/>
          <a:p>
            <a:r>
              <a:rPr lang="en-US" dirty="0"/>
              <a:t>Devolution and the gm health and social care partnership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4654296" y="172144"/>
            <a:ext cx="4093761" cy="160218"/>
          </a:xfrm>
        </p:spPr>
        <p:txBody>
          <a:bodyPr/>
          <a:lstStyle/>
          <a:p>
            <a:r>
              <a:rPr lang="en-US" dirty="0">
                <a:solidFill>
                  <a:srgbClr val="3F5664"/>
                </a:solidFill>
              </a:rPr>
              <a:t>GREATER MANCHESTER</a:t>
            </a:r>
          </a:p>
          <a:p>
            <a:endParaRPr lang="en-US" dirty="0">
              <a:solidFill>
                <a:srgbClr val="3F5664"/>
              </a:solidFill>
            </a:endParaRPr>
          </a:p>
          <a:p>
            <a:r>
              <a:rPr lang="en-US" dirty="0">
                <a:solidFill>
                  <a:srgbClr val="3F5664"/>
                </a:solidFill>
              </a:rPr>
              <a:t> HOUSING AND HEALTH PROGRAMME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279384" y="280180"/>
            <a:ext cx="1382983" cy="349085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dirty="0"/>
              <a:t>HOUSING LIN NORTH WEST MEETING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FA0D743B-414E-494F-B115-E170D86ED6F7}"/>
              </a:ext>
            </a:extLst>
          </p:cNvPr>
          <p:cNvSpPr txBox="1">
            <a:spLocks/>
          </p:cNvSpPr>
          <p:nvPr/>
        </p:nvSpPr>
        <p:spPr>
          <a:xfrm>
            <a:off x="526938" y="1928264"/>
            <a:ext cx="7794102" cy="4326232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4B6368"/>
                </a:solidFill>
                <a:latin typeface="Alte Haas Grotesk"/>
              </a:rPr>
              <a:t>Decision making powers transferred to regional level – £6bn budget for health and social care</a:t>
            </a:r>
          </a:p>
          <a:p>
            <a:pPr marL="0" indent="0">
              <a:buFont typeface="Arial"/>
              <a:buNone/>
              <a:defRPr/>
            </a:pPr>
            <a:endParaRPr lang="en-US" sz="2000" dirty="0">
              <a:solidFill>
                <a:srgbClr val="4B6368"/>
              </a:solidFill>
              <a:latin typeface="Alte Haas Grotesk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4B6368"/>
                </a:solidFill>
                <a:latin typeface="Alte Haas Grotesk"/>
              </a:rPr>
              <a:t>More decisions about Greater Manchester made here</a:t>
            </a:r>
          </a:p>
          <a:p>
            <a:pPr marL="0" indent="0">
              <a:buFont typeface="Arial"/>
              <a:buNone/>
              <a:defRPr/>
            </a:pPr>
            <a:endParaRPr lang="en-US" sz="2000" dirty="0">
              <a:solidFill>
                <a:srgbClr val="4B6368"/>
              </a:solidFill>
              <a:latin typeface="Alte Haas Grotesk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4B6368"/>
                </a:solidFill>
                <a:latin typeface="Alte Haas Grotesk"/>
              </a:rPr>
              <a:t>Provides the means and the opportunity to do things differently to meet the needs of our residents</a:t>
            </a:r>
          </a:p>
          <a:p>
            <a:pPr marL="0" indent="0">
              <a:buFont typeface="Arial"/>
              <a:buNone/>
              <a:defRPr/>
            </a:pPr>
            <a:endParaRPr lang="en-US" sz="2000" dirty="0">
              <a:solidFill>
                <a:srgbClr val="4B6368"/>
              </a:solidFill>
              <a:latin typeface="Alte Haas Grotesk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4B6368"/>
                </a:solidFill>
                <a:latin typeface="Alte Haas Grotesk"/>
              </a:rPr>
              <a:t>Drives the integration of health and social care </a:t>
            </a:r>
          </a:p>
        </p:txBody>
      </p:sp>
    </p:spTree>
    <p:extLst>
      <p:ext uri="{BB962C8B-B14F-4D97-AF65-F5344CB8AC3E}">
        <p14:creationId xmlns:p14="http://schemas.microsoft.com/office/powerpoint/2010/main" val="2651095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6694" y="831410"/>
            <a:ext cx="5961810" cy="586227"/>
          </a:xfrm>
        </p:spPr>
        <p:txBody>
          <a:bodyPr/>
          <a:lstStyle/>
          <a:p>
            <a:r>
              <a:rPr lang="en-US" dirty="0"/>
              <a:t>WHO WE ARE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4654296" y="172144"/>
            <a:ext cx="4093761" cy="160218"/>
          </a:xfrm>
        </p:spPr>
        <p:txBody>
          <a:bodyPr/>
          <a:lstStyle/>
          <a:p>
            <a:r>
              <a:rPr lang="en-US" dirty="0">
                <a:solidFill>
                  <a:srgbClr val="3F5664"/>
                </a:solidFill>
              </a:rPr>
              <a:t>GREATER MANCHESTER</a:t>
            </a:r>
          </a:p>
          <a:p>
            <a:endParaRPr lang="en-US" dirty="0">
              <a:solidFill>
                <a:srgbClr val="3F5664"/>
              </a:solidFill>
            </a:endParaRPr>
          </a:p>
          <a:p>
            <a:r>
              <a:rPr lang="en-US" dirty="0">
                <a:solidFill>
                  <a:srgbClr val="3F5664"/>
                </a:solidFill>
              </a:rPr>
              <a:t> HOUSING AND HEALTH PROGRAMME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279384" y="280180"/>
            <a:ext cx="1382983" cy="349085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dirty="0"/>
              <a:t>HOUSING LIN NORTH WEST MEETING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15E15E1-1BFD-4ACD-901A-78E0C1C9E6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619782"/>
            <a:ext cx="7200800" cy="39604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>
                <a:solidFill>
                  <a:srgbClr val="4B6368"/>
                </a:solidFill>
              </a:rPr>
              <a:t>Greater Manchester Health &amp; Social Care Partnership</a:t>
            </a:r>
          </a:p>
          <a:p>
            <a:pPr lvl="1"/>
            <a:r>
              <a:rPr lang="en-GB" sz="2000" dirty="0">
                <a:solidFill>
                  <a:srgbClr val="4B6368"/>
                </a:solidFill>
              </a:rPr>
              <a:t>NHS organisations and councils </a:t>
            </a:r>
          </a:p>
          <a:p>
            <a:pPr lvl="1"/>
            <a:r>
              <a:rPr lang="en-GB" sz="2000" dirty="0">
                <a:solidFill>
                  <a:srgbClr val="4B6368"/>
                </a:solidFill>
              </a:rPr>
              <a:t>Primary care</a:t>
            </a:r>
          </a:p>
          <a:p>
            <a:pPr lvl="1"/>
            <a:r>
              <a:rPr lang="en-GB" sz="2000" dirty="0">
                <a:solidFill>
                  <a:srgbClr val="4B6368"/>
                </a:solidFill>
              </a:rPr>
              <a:t>NHS England</a:t>
            </a:r>
          </a:p>
          <a:p>
            <a:pPr lvl="1"/>
            <a:r>
              <a:rPr lang="en-GB" sz="2000" dirty="0">
                <a:solidFill>
                  <a:srgbClr val="4B6368"/>
                </a:solidFill>
              </a:rPr>
              <a:t>Voluntary, community and social enterprise sector</a:t>
            </a:r>
          </a:p>
          <a:p>
            <a:pPr lvl="1"/>
            <a:r>
              <a:rPr lang="en-GB" sz="2000" dirty="0" err="1">
                <a:solidFill>
                  <a:srgbClr val="4B6368"/>
                </a:solidFill>
              </a:rPr>
              <a:t>Healthwatch</a:t>
            </a:r>
            <a:endParaRPr lang="en-GB" sz="2000" dirty="0">
              <a:solidFill>
                <a:srgbClr val="4B6368"/>
              </a:solidFill>
            </a:endParaRPr>
          </a:p>
          <a:p>
            <a:pPr lvl="1"/>
            <a:r>
              <a:rPr lang="en-GB" sz="2000" dirty="0">
                <a:solidFill>
                  <a:srgbClr val="4B6368"/>
                </a:solidFill>
              </a:rPr>
              <a:t>Greater Manchester Combined Authority</a:t>
            </a:r>
          </a:p>
          <a:p>
            <a:pPr lvl="1"/>
            <a:r>
              <a:rPr lang="en-GB" sz="2000" dirty="0">
                <a:solidFill>
                  <a:srgbClr val="4B6368"/>
                </a:solidFill>
              </a:rPr>
              <a:t>Greater Manchester Police</a:t>
            </a:r>
          </a:p>
          <a:p>
            <a:pPr lvl="1"/>
            <a:r>
              <a:rPr lang="en-GB" sz="2000" dirty="0">
                <a:solidFill>
                  <a:srgbClr val="4B6368"/>
                </a:solidFill>
              </a:rPr>
              <a:t>Greater Manchester Fire and Rescue Service</a:t>
            </a:r>
          </a:p>
        </p:txBody>
      </p:sp>
    </p:spTree>
    <p:extLst>
      <p:ext uri="{BB962C8B-B14F-4D97-AF65-F5344CB8AC3E}">
        <p14:creationId xmlns:p14="http://schemas.microsoft.com/office/powerpoint/2010/main" val="1970697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9F67C6B0-F430-4F6C-8706-2093C40B0271}"/>
              </a:ext>
            </a:extLst>
          </p:cNvPr>
          <p:cNvSpPr txBox="1"/>
          <p:nvPr/>
        </p:nvSpPr>
        <p:spPr>
          <a:xfrm>
            <a:off x="3598672" y="3255574"/>
            <a:ext cx="69494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0" dirty="0">
                <a:solidFill>
                  <a:schemeClr val="accent2">
                    <a:lumMod val="60000"/>
                    <a:lumOff val="40000"/>
                  </a:schemeClr>
                </a:solidFill>
                <a:latin typeface="Alte Haas Grotesk"/>
              </a:rPr>
              <a:t>”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E913984-17F7-4A00-8F7D-243862746048}"/>
              </a:ext>
            </a:extLst>
          </p:cNvPr>
          <p:cNvSpPr txBox="1"/>
          <p:nvPr/>
        </p:nvSpPr>
        <p:spPr>
          <a:xfrm>
            <a:off x="22480" y="1229391"/>
            <a:ext cx="69494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0" dirty="0">
                <a:solidFill>
                  <a:schemeClr val="accent2">
                    <a:lumMod val="60000"/>
                    <a:lumOff val="40000"/>
                  </a:schemeClr>
                </a:solidFill>
                <a:latin typeface="Alte Haas Grotesk"/>
              </a:rPr>
              <a:t>“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C64C26A-E52C-4D5C-BA5A-2820CAB3406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GB" dirty="0"/>
              <a:t>HOUSING LIN NORTH WEST MEETING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605D9E-058D-41F1-BBAD-01C17E37CA62}"/>
              </a:ext>
            </a:extLst>
          </p:cNvPr>
          <p:cNvSpPr txBox="1"/>
          <p:nvPr/>
        </p:nvSpPr>
        <p:spPr>
          <a:xfrm>
            <a:off x="733058" y="2195865"/>
            <a:ext cx="769351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olidFill>
                  <a:srgbClr val="4B6368"/>
                </a:solidFill>
                <a:latin typeface="Alte Haas Grotesk" charset="0"/>
                <a:ea typeface="Alte Haas Grotesk" charset="0"/>
                <a:cs typeface="Alte Haas Grotesk" charset="0"/>
              </a:rPr>
              <a:t>To deliver the greatest and fastest possible improvement to the health and wellbeing of the 2.8m people of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olidFill>
                  <a:srgbClr val="4B6368"/>
                </a:solidFill>
                <a:latin typeface="Alte Haas Grotesk" charset="0"/>
                <a:ea typeface="Alte Haas Grotesk" charset="0"/>
                <a:cs typeface="Alte Haas Grotesk" charset="0"/>
              </a:rPr>
              <a:t>Greater Manchester</a:t>
            </a:r>
            <a:endParaRPr lang="en-GB" sz="1600" dirty="0">
              <a:solidFill>
                <a:srgbClr val="4B6368"/>
              </a:solidFill>
              <a:latin typeface="Alte Haas Grotesk" charset="0"/>
              <a:ea typeface="Alte Haas Grotesk" charset="0"/>
              <a:cs typeface="Alte Haas Grotesk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1DEEF18-8E87-4C02-BB81-5B30C25D78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973" y="3185930"/>
            <a:ext cx="3824278" cy="2664296"/>
          </a:xfrm>
          <a:prstGeom prst="rect">
            <a:avLst/>
          </a:prstGeom>
        </p:spPr>
      </p:pic>
      <p:sp>
        <p:nvSpPr>
          <p:cNvPr id="12" name="Title 3">
            <a:extLst>
              <a:ext uri="{FF2B5EF4-FFF2-40B4-BE49-F238E27FC236}">
                <a16:creationId xmlns:a16="http://schemas.microsoft.com/office/drawing/2014/main" id="{48792F72-2C5B-455C-9A00-965985CCF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938" y="936278"/>
            <a:ext cx="7693518" cy="586227"/>
          </a:xfrm>
        </p:spPr>
        <p:txBody>
          <a:bodyPr/>
          <a:lstStyle/>
          <a:p>
            <a:r>
              <a:rPr lang="en-US" dirty="0"/>
              <a:t>Our Vision: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28A0932D-E03A-4C20-B005-348F33A0C477}"/>
              </a:ext>
            </a:extLst>
          </p:cNvPr>
          <p:cNvSpPr txBox="1">
            <a:spLocks/>
          </p:cNvSpPr>
          <p:nvPr/>
        </p:nvSpPr>
        <p:spPr>
          <a:xfrm>
            <a:off x="4654296" y="172144"/>
            <a:ext cx="4093761" cy="1602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457200" rtl="0" eaLnBrk="1" latinLnBrk="0" hangingPunct="1">
              <a:lnSpc>
                <a:spcPts val="800"/>
              </a:lnSpc>
              <a:spcBef>
                <a:spcPct val="20000"/>
              </a:spcBef>
              <a:buFont typeface="Arial"/>
              <a:buNone/>
              <a:defRPr sz="1600" b="1" kern="1200" cap="all" baseline="0">
                <a:solidFill>
                  <a:schemeClr val="tx1"/>
                </a:solidFill>
                <a:latin typeface="Alte Haas Grotesk"/>
                <a:ea typeface="+mn-ea"/>
                <a:cs typeface="Alte Haas Grotesk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3F5664"/>
                </a:solidFill>
              </a:rPr>
              <a:t>GREATER MANCHESTER</a:t>
            </a:r>
          </a:p>
          <a:p>
            <a:endParaRPr lang="en-US">
              <a:solidFill>
                <a:srgbClr val="3F5664"/>
              </a:solidFill>
            </a:endParaRPr>
          </a:p>
          <a:p>
            <a:r>
              <a:rPr lang="en-US">
                <a:solidFill>
                  <a:srgbClr val="3F5664"/>
                </a:solidFill>
              </a:rPr>
              <a:t> HOUSING AND HEALTH PROGRAMME</a:t>
            </a:r>
            <a:endParaRPr lang="en-US" dirty="0">
              <a:solidFill>
                <a:srgbClr val="3F56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148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6938" y="936278"/>
            <a:ext cx="7693518" cy="586227"/>
          </a:xfrm>
        </p:spPr>
        <p:txBody>
          <a:bodyPr/>
          <a:lstStyle/>
          <a:p>
            <a:r>
              <a:rPr lang="en-US" dirty="0"/>
              <a:t>OUR TRANSFORMATION THEMES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4654296" y="172144"/>
            <a:ext cx="4093761" cy="160218"/>
          </a:xfrm>
        </p:spPr>
        <p:txBody>
          <a:bodyPr/>
          <a:lstStyle/>
          <a:p>
            <a:r>
              <a:rPr lang="en-US" dirty="0">
                <a:solidFill>
                  <a:srgbClr val="3F5664"/>
                </a:solidFill>
              </a:rPr>
              <a:t>GREATER MANCHESTER</a:t>
            </a:r>
          </a:p>
          <a:p>
            <a:endParaRPr lang="en-US" dirty="0">
              <a:solidFill>
                <a:srgbClr val="3F5664"/>
              </a:solidFill>
            </a:endParaRPr>
          </a:p>
          <a:p>
            <a:r>
              <a:rPr lang="en-US" dirty="0">
                <a:solidFill>
                  <a:srgbClr val="3F5664"/>
                </a:solidFill>
              </a:rPr>
              <a:t> HOUSING AND HEALTH PROGRAMME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279384" y="280180"/>
            <a:ext cx="1382983" cy="349085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dirty="0"/>
              <a:t>HOUSING LIN NORTH WEST MEETING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4DEF921-3301-48C4-A27C-3224DBC47877}"/>
              </a:ext>
            </a:extLst>
          </p:cNvPr>
          <p:cNvGrpSpPr/>
          <p:nvPr/>
        </p:nvGrpSpPr>
        <p:grpSpPr>
          <a:xfrm>
            <a:off x="541875" y="1772820"/>
            <a:ext cx="7998622" cy="3805047"/>
            <a:chOff x="253004" y="1684560"/>
            <a:chExt cx="8783046" cy="4014852"/>
          </a:xfrm>
        </p:grpSpPr>
        <p:sp>
          <p:nvSpPr>
            <p:cNvPr id="7" name="Rectangle 13">
              <a:extLst>
                <a:ext uri="{FF2B5EF4-FFF2-40B4-BE49-F238E27FC236}">
                  <a16:creationId xmlns:a16="http://schemas.microsoft.com/office/drawing/2014/main" id="{0873BC14-0C28-44D4-AA69-6AEF4E103DDA}"/>
                </a:ext>
              </a:extLst>
            </p:cNvPr>
            <p:cNvSpPr/>
            <p:nvPr/>
          </p:nvSpPr>
          <p:spPr>
            <a:xfrm rot="9192734">
              <a:off x="3554700" y="2402954"/>
              <a:ext cx="2024062" cy="1721324"/>
            </a:xfrm>
            <a:custGeom>
              <a:avLst/>
              <a:gdLst>
                <a:gd name="connsiteX0" fmla="*/ 0 w 1877923"/>
                <a:gd name="connsiteY0" fmla="*/ 0 h 1102580"/>
                <a:gd name="connsiteX1" fmla="*/ 1877923 w 1877923"/>
                <a:gd name="connsiteY1" fmla="*/ 0 h 1102580"/>
                <a:gd name="connsiteX2" fmla="*/ 1877923 w 1877923"/>
                <a:gd name="connsiteY2" fmla="*/ 1102580 h 1102580"/>
                <a:gd name="connsiteX3" fmla="*/ 0 w 1877923"/>
                <a:gd name="connsiteY3" fmla="*/ 1102580 h 1102580"/>
                <a:gd name="connsiteX4" fmla="*/ 0 w 1877923"/>
                <a:gd name="connsiteY4" fmla="*/ 0 h 1102580"/>
                <a:gd name="connsiteX0" fmla="*/ 0 w 1877923"/>
                <a:gd name="connsiteY0" fmla="*/ 0 h 1102580"/>
                <a:gd name="connsiteX1" fmla="*/ 1877923 w 1877923"/>
                <a:gd name="connsiteY1" fmla="*/ 0 h 1102580"/>
                <a:gd name="connsiteX2" fmla="*/ 1877923 w 1877923"/>
                <a:gd name="connsiteY2" fmla="*/ 1102580 h 1102580"/>
                <a:gd name="connsiteX3" fmla="*/ 0 w 1877923"/>
                <a:gd name="connsiteY3" fmla="*/ 1102580 h 1102580"/>
                <a:gd name="connsiteX4" fmla="*/ 0 w 1877923"/>
                <a:gd name="connsiteY4" fmla="*/ 0 h 1102580"/>
                <a:gd name="connsiteX0" fmla="*/ 0 w 1877923"/>
                <a:gd name="connsiteY0" fmla="*/ 0 h 1102580"/>
                <a:gd name="connsiteX1" fmla="*/ 1877923 w 1877923"/>
                <a:gd name="connsiteY1" fmla="*/ 0 h 1102580"/>
                <a:gd name="connsiteX2" fmla="*/ 1877923 w 1877923"/>
                <a:gd name="connsiteY2" fmla="*/ 1102580 h 1102580"/>
                <a:gd name="connsiteX3" fmla="*/ 0 w 1877923"/>
                <a:gd name="connsiteY3" fmla="*/ 1102580 h 1102580"/>
                <a:gd name="connsiteX4" fmla="*/ 0 w 1877923"/>
                <a:gd name="connsiteY4" fmla="*/ 0 h 1102580"/>
                <a:gd name="connsiteX0" fmla="*/ 0 w 1877923"/>
                <a:gd name="connsiteY0" fmla="*/ 0 h 1102580"/>
                <a:gd name="connsiteX1" fmla="*/ 1877923 w 1877923"/>
                <a:gd name="connsiteY1" fmla="*/ 0 h 1102580"/>
                <a:gd name="connsiteX2" fmla="*/ 1877923 w 1877923"/>
                <a:gd name="connsiteY2" fmla="*/ 1102580 h 1102580"/>
                <a:gd name="connsiteX3" fmla="*/ 0 w 1877923"/>
                <a:gd name="connsiteY3" fmla="*/ 1102580 h 1102580"/>
                <a:gd name="connsiteX4" fmla="*/ 0 w 1877923"/>
                <a:gd name="connsiteY4" fmla="*/ 0 h 1102580"/>
                <a:gd name="connsiteX0" fmla="*/ 0 w 1877923"/>
                <a:gd name="connsiteY0" fmla="*/ 0 h 1102580"/>
                <a:gd name="connsiteX1" fmla="*/ 1877923 w 1877923"/>
                <a:gd name="connsiteY1" fmla="*/ 0 h 1102580"/>
                <a:gd name="connsiteX2" fmla="*/ 1877923 w 1877923"/>
                <a:gd name="connsiteY2" fmla="*/ 1102580 h 1102580"/>
                <a:gd name="connsiteX3" fmla="*/ 0 w 1877923"/>
                <a:gd name="connsiteY3" fmla="*/ 1102580 h 1102580"/>
                <a:gd name="connsiteX4" fmla="*/ 0 w 1877923"/>
                <a:gd name="connsiteY4" fmla="*/ 0 h 1102580"/>
                <a:gd name="connsiteX0" fmla="*/ 0 w 1877923"/>
                <a:gd name="connsiteY0" fmla="*/ 0 h 1102580"/>
                <a:gd name="connsiteX1" fmla="*/ 1877923 w 1877923"/>
                <a:gd name="connsiteY1" fmla="*/ 0 h 1102580"/>
                <a:gd name="connsiteX2" fmla="*/ 1877923 w 1877923"/>
                <a:gd name="connsiteY2" fmla="*/ 1102580 h 1102580"/>
                <a:gd name="connsiteX3" fmla="*/ 0 w 1877923"/>
                <a:gd name="connsiteY3" fmla="*/ 1102580 h 1102580"/>
                <a:gd name="connsiteX4" fmla="*/ 0 w 1877923"/>
                <a:gd name="connsiteY4" fmla="*/ 0 h 1102580"/>
                <a:gd name="connsiteX0" fmla="*/ 0 w 1877923"/>
                <a:gd name="connsiteY0" fmla="*/ 0 h 1102580"/>
                <a:gd name="connsiteX1" fmla="*/ 1877923 w 1877923"/>
                <a:gd name="connsiteY1" fmla="*/ 0 h 1102580"/>
                <a:gd name="connsiteX2" fmla="*/ 1877923 w 1877923"/>
                <a:gd name="connsiteY2" fmla="*/ 1102580 h 1102580"/>
                <a:gd name="connsiteX3" fmla="*/ 0 w 1877923"/>
                <a:gd name="connsiteY3" fmla="*/ 1102580 h 1102580"/>
                <a:gd name="connsiteX4" fmla="*/ 0 w 1877923"/>
                <a:gd name="connsiteY4" fmla="*/ 0 h 1102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7923" h="1102580">
                  <a:moveTo>
                    <a:pt x="0" y="0"/>
                  </a:moveTo>
                  <a:cubicBezTo>
                    <a:pt x="801540" y="212142"/>
                    <a:pt x="1156851" y="160934"/>
                    <a:pt x="1877923" y="0"/>
                  </a:cubicBezTo>
                  <a:lnTo>
                    <a:pt x="1877923" y="1102580"/>
                  </a:lnTo>
                  <a:cubicBezTo>
                    <a:pt x="1193427" y="883124"/>
                    <a:pt x="625974" y="912385"/>
                    <a:pt x="0" y="110258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>
                <a:lumMod val="75000"/>
              </a:sysClr>
            </a:solidFill>
            <a:ln w="12700" cap="flat" cmpd="sng" algn="ctr">
              <a:noFill/>
              <a:prstDash val="solid"/>
            </a:ln>
            <a:effectLst/>
          </p:spPr>
          <p:txBody>
            <a:bodyPr lIns="36000" tIns="36000" rIns="36000" bIns="36000" anchor="ctr"/>
            <a:lstStyle/>
            <a:p>
              <a:pPr algn="ctr" defTabSz="99527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00" kern="0" dirty="0">
                <a:solidFill>
                  <a:srgbClr val="313131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" name="Rectangle 13">
              <a:extLst>
                <a:ext uri="{FF2B5EF4-FFF2-40B4-BE49-F238E27FC236}">
                  <a16:creationId xmlns:a16="http://schemas.microsoft.com/office/drawing/2014/main" id="{DC1985FB-5D6A-4BC8-B2C7-1D15193101AC}"/>
                </a:ext>
              </a:extLst>
            </p:cNvPr>
            <p:cNvSpPr/>
            <p:nvPr/>
          </p:nvSpPr>
          <p:spPr>
            <a:xfrm rot="1188840">
              <a:off x="5951403" y="2376693"/>
              <a:ext cx="2025650" cy="1721324"/>
            </a:xfrm>
            <a:custGeom>
              <a:avLst/>
              <a:gdLst>
                <a:gd name="connsiteX0" fmla="*/ 0 w 1877923"/>
                <a:gd name="connsiteY0" fmla="*/ 0 h 1102580"/>
                <a:gd name="connsiteX1" fmla="*/ 1877923 w 1877923"/>
                <a:gd name="connsiteY1" fmla="*/ 0 h 1102580"/>
                <a:gd name="connsiteX2" fmla="*/ 1877923 w 1877923"/>
                <a:gd name="connsiteY2" fmla="*/ 1102580 h 1102580"/>
                <a:gd name="connsiteX3" fmla="*/ 0 w 1877923"/>
                <a:gd name="connsiteY3" fmla="*/ 1102580 h 1102580"/>
                <a:gd name="connsiteX4" fmla="*/ 0 w 1877923"/>
                <a:gd name="connsiteY4" fmla="*/ 0 h 1102580"/>
                <a:gd name="connsiteX0" fmla="*/ 0 w 1877923"/>
                <a:gd name="connsiteY0" fmla="*/ 0 h 1102580"/>
                <a:gd name="connsiteX1" fmla="*/ 1877923 w 1877923"/>
                <a:gd name="connsiteY1" fmla="*/ 0 h 1102580"/>
                <a:gd name="connsiteX2" fmla="*/ 1877923 w 1877923"/>
                <a:gd name="connsiteY2" fmla="*/ 1102580 h 1102580"/>
                <a:gd name="connsiteX3" fmla="*/ 0 w 1877923"/>
                <a:gd name="connsiteY3" fmla="*/ 1102580 h 1102580"/>
                <a:gd name="connsiteX4" fmla="*/ 0 w 1877923"/>
                <a:gd name="connsiteY4" fmla="*/ 0 h 1102580"/>
                <a:gd name="connsiteX0" fmla="*/ 0 w 1877923"/>
                <a:gd name="connsiteY0" fmla="*/ 0 h 1102580"/>
                <a:gd name="connsiteX1" fmla="*/ 1877923 w 1877923"/>
                <a:gd name="connsiteY1" fmla="*/ 0 h 1102580"/>
                <a:gd name="connsiteX2" fmla="*/ 1877923 w 1877923"/>
                <a:gd name="connsiteY2" fmla="*/ 1102580 h 1102580"/>
                <a:gd name="connsiteX3" fmla="*/ 0 w 1877923"/>
                <a:gd name="connsiteY3" fmla="*/ 1102580 h 1102580"/>
                <a:gd name="connsiteX4" fmla="*/ 0 w 1877923"/>
                <a:gd name="connsiteY4" fmla="*/ 0 h 1102580"/>
                <a:gd name="connsiteX0" fmla="*/ 0 w 1877923"/>
                <a:gd name="connsiteY0" fmla="*/ 0 h 1102580"/>
                <a:gd name="connsiteX1" fmla="*/ 1877923 w 1877923"/>
                <a:gd name="connsiteY1" fmla="*/ 0 h 1102580"/>
                <a:gd name="connsiteX2" fmla="*/ 1877923 w 1877923"/>
                <a:gd name="connsiteY2" fmla="*/ 1102580 h 1102580"/>
                <a:gd name="connsiteX3" fmla="*/ 0 w 1877923"/>
                <a:gd name="connsiteY3" fmla="*/ 1102580 h 1102580"/>
                <a:gd name="connsiteX4" fmla="*/ 0 w 1877923"/>
                <a:gd name="connsiteY4" fmla="*/ 0 h 1102580"/>
                <a:gd name="connsiteX0" fmla="*/ 0 w 1877923"/>
                <a:gd name="connsiteY0" fmla="*/ 0 h 1102580"/>
                <a:gd name="connsiteX1" fmla="*/ 1877923 w 1877923"/>
                <a:gd name="connsiteY1" fmla="*/ 0 h 1102580"/>
                <a:gd name="connsiteX2" fmla="*/ 1877923 w 1877923"/>
                <a:gd name="connsiteY2" fmla="*/ 1102580 h 1102580"/>
                <a:gd name="connsiteX3" fmla="*/ 0 w 1877923"/>
                <a:gd name="connsiteY3" fmla="*/ 1102580 h 1102580"/>
                <a:gd name="connsiteX4" fmla="*/ 0 w 1877923"/>
                <a:gd name="connsiteY4" fmla="*/ 0 h 1102580"/>
                <a:gd name="connsiteX0" fmla="*/ 0 w 1877923"/>
                <a:gd name="connsiteY0" fmla="*/ 0 h 1102580"/>
                <a:gd name="connsiteX1" fmla="*/ 1877923 w 1877923"/>
                <a:gd name="connsiteY1" fmla="*/ 0 h 1102580"/>
                <a:gd name="connsiteX2" fmla="*/ 1877923 w 1877923"/>
                <a:gd name="connsiteY2" fmla="*/ 1102580 h 1102580"/>
                <a:gd name="connsiteX3" fmla="*/ 0 w 1877923"/>
                <a:gd name="connsiteY3" fmla="*/ 1102580 h 1102580"/>
                <a:gd name="connsiteX4" fmla="*/ 0 w 1877923"/>
                <a:gd name="connsiteY4" fmla="*/ 0 h 1102580"/>
                <a:gd name="connsiteX0" fmla="*/ 0 w 1877923"/>
                <a:gd name="connsiteY0" fmla="*/ 0 h 1102580"/>
                <a:gd name="connsiteX1" fmla="*/ 1877923 w 1877923"/>
                <a:gd name="connsiteY1" fmla="*/ 0 h 1102580"/>
                <a:gd name="connsiteX2" fmla="*/ 1877923 w 1877923"/>
                <a:gd name="connsiteY2" fmla="*/ 1102580 h 1102580"/>
                <a:gd name="connsiteX3" fmla="*/ 0 w 1877923"/>
                <a:gd name="connsiteY3" fmla="*/ 1102580 h 1102580"/>
                <a:gd name="connsiteX4" fmla="*/ 0 w 1877923"/>
                <a:gd name="connsiteY4" fmla="*/ 0 h 1102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7923" h="1102580">
                  <a:moveTo>
                    <a:pt x="0" y="0"/>
                  </a:moveTo>
                  <a:cubicBezTo>
                    <a:pt x="801540" y="212142"/>
                    <a:pt x="1156851" y="160934"/>
                    <a:pt x="1877923" y="0"/>
                  </a:cubicBezTo>
                  <a:lnTo>
                    <a:pt x="1877923" y="1102580"/>
                  </a:lnTo>
                  <a:cubicBezTo>
                    <a:pt x="1193427" y="883124"/>
                    <a:pt x="625974" y="912385"/>
                    <a:pt x="0" y="110258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>
                <a:lumMod val="75000"/>
              </a:sysClr>
            </a:solidFill>
            <a:ln w="12700" cap="flat" cmpd="sng" algn="ctr">
              <a:noFill/>
              <a:prstDash val="solid"/>
            </a:ln>
            <a:effectLst/>
          </p:spPr>
          <p:txBody>
            <a:bodyPr lIns="36000" tIns="36000" rIns="36000" bIns="36000" anchor="ctr"/>
            <a:lstStyle/>
            <a:p>
              <a:pPr algn="ctr" defTabSz="99527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00" kern="0" dirty="0">
                <a:solidFill>
                  <a:srgbClr val="313131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" name="Rectangle 13">
              <a:extLst>
                <a:ext uri="{FF2B5EF4-FFF2-40B4-BE49-F238E27FC236}">
                  <a16:creationId xmlns:a16="http://schemas.microsoft.com/office/drawing/2014/main" id="{A64B3C38-F040-4689-B2A4-7F9F3793A86D}"/>
                </a:ext>
              </a:extLst>
            </p:cNvPr>
            <p:cNvSpPr/>
            <p:nvPr/>
          </p:nvSpPr>
          <p:spPr>
            <a:xfrm rot="1188840">
              <a:off x="1571490" y="2665618"/>
              <a:ext cx="2024063" cy="1721324"/>
            </a:xfrm>
            <a:custGeom>
              <a:avLst/>
              <a:gdLst>
                <a:gd name="connsiteX0" fmla="*/ 0 w 1877923"/>
                <a:gd name="connsiteY0" fmla="*/ 0 h 1102580"/>
                <a:gd name="connsiteX1" fmla="*/ 1877923 w 1877923"/>
                <a:gd name="connsiteY1" fmla="*/ 0 h 1102580"/>
                <a:gd name="connsiteX2" fmla="*/ 1877923 w 1877923"/>
                <a:gd name="connsiteY2" fmla="*/ 1102580 h 1102580"/>
                <a:gd name="connsiteX3" fmla="*/ 0 w 1877923"/>
                <a:gd name="connsiteY3" fmla="*/ 1102580 h 1102580"/>
                <a:gd name="connsiteX4" fmla="*/ 0 w 1877923"/>
                <a:gd name="connsiteY4" fmla="*/ 0 h 1102580"/>
                <a:gd name="connsiteX0" fmla="*/ 0 w 1877923"/>
                <a:gd name="connsiteY0" fmla="*/ 0 h 1102580"/>
                <a:gd name="connsiteX1" fmla="*/ 1877923 w 1877923"/>
                <a:gd name="connsiteY1" fmla="*/ 0 h 1102580"/>
                <a:gd name="connsiteX2" fmla="*/ 1877923 w 1877923"/>
                <a:gd name="connsiteY2" fmla="*/ 1102580 h 1102580"/>
                <a:gd name="connsiteX3" fmla="*/ 0 w 1877923"/>
                <a:gd name="connsiteY3" fmla="*/ 1102580 h 1102580"/>
                <a:gd name="connsiteX4" fmla="*/ 0 w 1877923"/>
                <a:gd name="connsiteY4" fmla="*/ 0 h 1102580"/>
                <a:gd name="connsiteX0" fmla="*/ 0 w 1877923"/>
                <a:gd name="connsiteY0" fmla="*/ 0 h 1102580"/>
                <a:gd name="connsiteX1" fmla="*/ 1877923 w 1877923"/>
                <a:gd name="connsiteY1" fmla="*/ 0 h 1102580"/>
                <a:gd name="connsiteX2" fmla="*/ 1877923 w 1877923"/>
                <a:gd name="connsiteY2" fmla="*/ 1102580 h 1102580"/>
                <a:gd name="connsiteX3" fmla="*/ 0 w 1877923"/>
                <a:gd name="connsiteY3" fmla="*/ 1102580 h 1102580"/>
                <a:gd name="connsiteX4" fmla="*/ 0 w 1877923"/>
                <a:gd name="connsiteY4" fmla="*/ 0 h 1102580"/>
                <a:gd name="connsiteX0" fmla="*/ 0 w 1877923"/>
                <a:gd name="connsiteY0" fmla="*/ 0 h 1102580"/>
                <a:gd name="connsiteX1" fmla="*/ 1877923 w 1877923"/>
                <a:gd name="connsiteY1" fmla="*/ 0 h 1102580"/>
                <a:gd name="connsiteX2" fmla="*/ 1877923 w 1877923"/>
                <a:gd name="connsiteY2" fmla="*/ 1102580 h 1102580"/>
                <a:gd name="connsiteX3" fmla="*/ 0 w 1877923"/>
                <a:gd name="connsiteY3" fmla="*/ 1102580 h 1102580"/>
                <a:gd name="connsiteX4" fmla="*/ 0 w 1877923"/>
                <a:gd name="connsiteY4" fmla="*/ 0 h 1102580"/>
                <a:gd name="connsiteX0" fmla="*/ 0 w 1877923"/>
                <a:gd name="connsiteY0" fmla="*/ 0 h 1102580"/>
                <a:gd name="connsiteX1" fmla="*/ 1877923 w 1877923"/>
                <a:gd name="connsiteY1" fmla="*/ 0 h 1102580"/>
                <a:gd name="connsiteX2" fmla="*/ 1877923 w 1877923"/>
                <a:gd name="connsiteY2" fmla="*/ 1102580 h 1102580"/>
                <a:gd name="connsiteX3" fmla="*/ 0 w 1877923"/>
                <a:gd name="connsiteY3" fmla="*/ 1102580 h 1102580"/>
                <a:gd name="connsiteX4" fmla="*/ 0 w 1877923"/>
                <a:gd name="connsiteY4" fmla="*/ 0 h 1102580"/>
                <a:gd name="connsiteX0" fmla="*/ 0 w 1877923"/>
                <a:gd name="connsiteY0" fmla="*/ 0 h 1102580"/>
                <a:gd name="connsiteX1" fmla="*/ 1877923 w 1877923"/>
                <a:gd name="connsiteY1" fmla="*/ 0 h 1102580"/>
                <a:gd name="connsiteX2" fmla="*/ 1877923 w 1877923"/>
                <a:gd name="connsiteY2" fmla="*/ 1102580 h 1102580"/>
                <a:gd name="connsiteX3" fmla="*/ 0 w 1877923"/>
                <a:gd name="connsiteY3" fmla="*/ 1102580 h 1102580"/>
                <a:gd name="connsiteX4" fmla="*/ 0 w 1877923"/>
                <a:gd name="connsiteY4" fmla="*/ 0 h 1102580"/>
                <a:gd name="connsiteX0" fmla="*/ 0 w 1877923"/>
                <a:gd name="connsiteY0" fmla="*/ 0 h 1102580"/>
                <a:gd name="connsiteX1" fmla="*/ 1877923 w 1877923"/>
                <a:gd name="connsiteY1" fmla="*/ 0 h 1102580"/>
                <a:gd name="connsiteX2" fmla="*/ 1877923 w 1877923"/>
                <a:gd name="connsiteY2" fmla="*/ 1102580 h 1102580"/>
                <a:gd name="connsiteX3" fmla="*/ 0 w 1877923"/>
                <a:gd name="connsiteY3" fmla="*/ 1102580 h 1102580"/>
                <a:gd name="connsiteX4" fmla="*/ 0 w 1877923"/>
                <a:gd name="connsiteY4" fmla="*/ 0 h 1102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7923" h="1102580">
                  <a:moveTo>
                    <a:pt x="0" y="0"/>
                  </a:moveTo>
                  <a:cubicBezTo>
                    <a:pt x="801540" y="212142"/>
                    <a:pt x="1156851" y="160934"/>
                    <a:pt x="1877923" y="0"/>
                  </a:cubicBezTo>
                  <a:lnTo>
                    <a:pt x="1877923" y="1102580"/>
                  </a:lnTo>
                  <a:cubicBezTo>
                    <a:pt x="1193427" y="883124"/>
                    <a:pt x="625974" y="912385"/>
                    <a:pt x="0" y="110258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>
                <a:lumMod val="75000"/>
              </a:sysClr>
            </a:solidFill>
            <a:ln w="12700" cap="flat" cmpd="sng" algn="ctr">
              <a:noFill/>
              <a:prstDash val="solid"/>
            </a:ln>
            <a:effectLst/>
          </p:spPr>
          <p:txBody>
            <a:bodyPr lIns="36000" tIns="36000" rIns="36000" bIns="36000" anchor="ctr"/>
            <a:lstStyle/>
            <a:p>
              <a:pPr algn="ctr" defTabSz="99527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00" kern="0" dirty="0">
                <a:solidFill>
                  <a:srgbClr val="313131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EEFB1ED3-5015-495D-A3E8-0E016B46809E}"/>
                </a:ext>
              </a:extLst>
            </p:cNvPr>
            <p:cNvSpPr>
              <a:spLocks noChangeAspect="1"/>
            </p:cNvSpPr>
            <p:nvPr/>
          </p:nvSpPr>
          <p:spPr>
            <a:xfrm rot="21372311">
              <a:off x="4698636" y="1684560"/>
              <a:ext cx="2108200" cy="2081500"/>
            </a:xfrm>
            <a:prstGeom prst="ellipse">
              <a:avLst/>
            </a:prstGeom>
            <a:solidFill>
              <a:srgbClr val="00A1DE"/>
            </a:solidFill>
            <a:ln w="1905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lIns="36000" tIns="36000" rIns="36000" bIns="36000" anchor="ctr"/>
            <a:lstStyle/>
            <a:p>
              <a:pPr algn="ctr" defTabSz="99527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00" kern="0" dirty="0">
                <a:solidFill>
                  <a:srgbClr val="313131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27CED7B-4F1E-415D-B080-AE58ADAF8E46}"/>
                </a:ext>
              </a:extLst>
            </p:cNvPr>
            <p:cNvSpPr/>
            <p:nvPr/>
          </p:nvSpPr>
          <p:spPr>
            <a:xfrm>
              <a:off x="261938" y="1928814"/>
              <a:ext cx="2106612" cy="2080054"/>
            </a:xfrm>
            <a:prstGeom prst="ellipse">
              <a:avLst/>
            </a:prstGeom>
            <a:solidFill>
              <a:srgbClr val="002776">
                <a:lumMod val="20000"/>
                <a:lumOff val="80000"/>
              </a:srgbClr>
            </a:solidFill>
            <a:ln w="1905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lIns="36000" tIns="36000" rIns="36000" bIns="36000" anchor="ctr"/>
            <a:lstStyle/>
            <a:p>
              <a:pPr algn="ctr" defTabSz="99527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00" kern="0" dirty="0">
                <a:solidFill>
                  <a:srgbClr val="313131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8F52F0A-1822-4723-8653-6FAE42B46D6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482850" y="2657475"/>
              <a:ext cx="2241550" cy="2211685"/>
            </a:xfrm>
            <a:prstGeom prst="ellipse">
              <a:avLst/>
            </a:prstGeom>
            <a:solidFill>
              <a:srgbClr val="002776">
                <a:lumMod val="40000"/>
                <a:lumOff val="60000"/>
              </a:srgbClr>
            </a:solidFill>
            <a:ln w="1905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lIns="36000" tIns="36000" rIns="36000" bIns="36000" anchor="ctr"/>
            <a:lstStyle/>
            <a:p>
              <a:pPr algn="ctr" defTabSz="99527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00" kern="0" dirty="0">
                <a:solidFill>
                  <a:srgbClr val="313131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" name="Rectangle 53">
              <a:extLst>
                <a:ext uri="{FF2B5EF4-FFF2-40B4-BE49-F238E27FC236}">
                  <a16:creationId xmlns:a16="http://schemas.microsoft.com/office/drawing/2014/main" id="{55D483BB-731A-414F-B96A-3375F1DEFA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19700" y="2216150"/>
              <a:ext cx="1512888" cy="1405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995363" eaLnBrk="0" hangingPunct="0">
                <a:spcBef>
                  <a:spcPct val="20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995363" eaLnBrk="0" hangingPunct="0">
                <a:spcBef>
                  <a:spcPct val="20000"/>
                </a:spcBef>
                <a:buFont typeface="Arial" pitchFamily="34" charset="0"/>
                <a:buChar char="–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995363" eaLnBrk="0" hangingPunct="0">
                <a:spcBef>
                  <a:spcPct val="200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995363" eaLnBrk="0" hangingPunct="0">
                <a:spcBef>
                  <a:spcPct val="20000"/>
                </a:spcBef>
                <a:buFont typeface="Arial" pitchFamily="34" charset="0"/>
                <a:buChar char="–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995363" eaLnBrk="0" hangingPunct="0">
                <a:spcBef>
                  <a:spcPct val="20000"/>
                </a:spcBef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9953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9953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9953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9953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spcAft>
                  <a:spcPts val="0"/>
                </a:spcAft>
                <a:buFontTx/>
                <a:buNone/>
              </a:pPr>
              <a:r>
                <a:rPr lang="en-GB" altLang="en-US" sz="1300" b="1" dirty="0">
                  <a:solidFill>
                    <a:srgbClr val="FFFFFF"/>
                  </a:solidFill>
                  <a:latin typeface="Alte Haas Grotesk" charset="0"/>
                  <a:ea typeface="Alte Haas Grotesk" charset="0"/>
                  <a:cs typeface="Alte Haas Grotesk" charset="0"/>
                </a:rPr>
                <a:t>     STANDARDISING ACUTE HOSPITAL CARE</a:t>
              </a:r>
            </a:p>
            <a:p>
              <a:pPr eaLnBrk="1" fontAlgn="auto" hangingPunct="1">
                <a:spcBef>
                  <a:spcPct val="0"/>
                </a:spcBef>
                <a:spcAft>
                  <a:spcPts val="0"/>
                </a:spcAft>
                <a:buFontTx/>
                <a:buNone/>
              </a:pPr>
              <a:endParaRPr lang="en-GB" altLang="en-US" sz="1300" b="1" dirty="0">
                <a:solidFill>
                  <a:srgbClr val="FFFFFF"/>
                </a:solidFill>
                <a:latin typeface="Alte Haas Grotesk" charset="0"/>
                <a:ea typeface="Alte Haas Grotesk" charset="0"/>
                <a:cs typeface="Alte Haas Grotesk" charset="0"/>
              </a:endParaRPr>
            </a:p>
          </p:txBody>
        </p:sp>
        <p:sp>
          <p:nvSpPr>
            <p:cNvPr id="16" name="TextBox 54">
              <a:extLst>
                <a:ext uri="{FF2B5EF4-FFF2-40B4-BE49-F238E27FC236}">
                  <a16:creationId xmlns:a16="http://schemas.microsoft.com/office/drawing/2014/main" id="{35B64DF2-C01D-4FE5-A9C0-492F808AB6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14888" y="2109789"/>
              <a:ext cx="528637" cy="568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36000" rIns="36000" bIns="36000"/>
            <a:lstStyle>
              <a:lvl1pPr defTabSz="995363" eaLnBrk="0" hangingPunct="0">
                <a:spcBef>
                  <a:spcPct val="20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995363" eaLnBrk="0" hangingPunct="0">
                <a:spcBef>
                  <a:spcPct val="20000"/>
                </a:spcBef>
                <a:buFont typeface="Arial" pitchFamily="34" charset="0"/>
                <a:buChar char="–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995363" eaLnBrk="0" hangingPunct="0">
                <a:spcBef>
                  <a:spcPct val="200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995363" eaLnBrk="0" hangingPunct="0">
                <a:spcBef>
                  <a:spcPct val="20000"/>
                </a:spcBef>
                <a:buFont typeface="Arial" pitchFamily="34" charset="0"/>
                <a:buChar char="–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995363" eaLnBrk="0" hangingPunct="0">
                <a:spcBef>
                  <a:spcPct val="20000"/>
                </a:spcBef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9953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9953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9953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9953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spcAft>
                  <a:spcPts val="0"/>
                </a:spcAft>
                <a:buFontTx/>
                <a:buNone/>
              </a:pPr>
              <a:r>
                <a:rPr lang="en-US" altLang="en-US" sz="3600" b="1" dirty="0">
                  <a:solidFill>
                    <a:srgbClr val="FFFFFF"/>
                  </a:solidFill>
                  <a:latin typeface="Alte Haas Grotesk" charset="0"/>
                  <a:ea typeface="Alte Haas Grotesk" charset="0"/>
                  <a:cs typeface="Alte Haas Grotesk" charset="0"/>
                </a:rPr>
                <a:t>3</a:t>
              </a:r>
            </a:p>
          </p:txBody>
        </p:sp>
        <p:cxnSp>
          <p:nvCxnSpPr>
            <p:cNvPr id="17" name="Straight Connector 55">
              <a:extLst>
                <a:ext uri="{FF2B5EF4-FFF2-40B4-BE49-F238E27FC236}">
                  <a16:creationId xmlns:a16="http://schemas.microsoft.com/office/drawing/2014/main" id="{06EDB116-F1D7-4A67-808F-E2A72103FB1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135563" y="1995488"/>
              <a:ext cx="0" cy="1408258"/>
            </a:xfrm>
            <a:prstGeom prst="line">
              <a:avLst/>
            </a:prstGeom>
            <a:noFill/>
            <a:ln w="6350" algn="ctr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ECC2C8BB-C4C4-49EA-A45F-1F0B7A0215E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27850" y="2389188"/>
              <a:ext cx="2108200" cy="2081500"/>
            </a:xfrm>
            <a:prstGeom prst="ellipse">
              <a:avLst/>
            </a:prstGeom>
            <a:solidFill>
              <a:srgbClr val="002776">
                <a:lumMod val="60000"/>
                <a:lumOff val="40000"/>
              </a:srgbClr>
            </a:solidFill>
            <a:ln w="1905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lIns="36000" tIns="36000" rIns="36000" bIns="36000" anchor="ctr"/>
            <a:lstStyle/>
            <a:p>
              <a:pPr algn="ctr" defTabSz="99527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00" kern="0" dirty="0">
                <a:solidFill>
                  <a:srgbClr val="313131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" name="TextBox 57">
              <a:extLst>
                <a:ext uri="{FF2B5EF4-FFF2-40B4-BE49-F238E27FC236}">
                  <a16:creationId xmlns:a16="http://schemas.microsoft.com/office/drawing/2014/main" id="{7FBED5A7-F4E5-4BF4-BD1B-BD37187E66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1013" y="2216150"/>
              <a:ext cx="528637" cy="568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36000" rIns="36000" bIns="36000"/>
            <a:lstStyle>
              <a:lvl1pPr defTabSz="995363" eaLnBrk="0" hangingPunct="0">
                <a:spcBef>
                  <a:spcPct val="20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995363" eaLnBrk="0" hangingPunct="0">
                <a:spcBef>
                  <a:spcPct val="20000"/>
                </a:spcBef>
                <a:buFont typeface="Arial" pitchFamily="34" charset="0"/>
                <a:buChar char="–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995363" eaLnBrk="0" hangingPunct="0">
                <a:spcBef>
                  <a:spcPct val="200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995363" eaLnBrk="0" hangingPunct="0">
                <a:spcBef>
                  <a:spcPct val="20000"/>
                </a:spcBef>
                <a:buFont typeface="Arial" pitchFamily="34" charset="0"/>
                <a:buChar char="–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995363" eaLnBrk="0" hangingPunct="0">
                <a:spcBef>
                  <a:spcPct val="20000"/>
                </a:spcBef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9953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9953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9953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9953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spcAft>
                  <a:spcPts val="0"/>
                </a:spcAft>
                <a:buFontTx/>
                <a:buNone/>
              </a:pPr>
              <a:r>
                <a:rPr lang="en-US" altLang="en-US" sz="3600" b="1" dirty="0">
                  <a:solidFill>
                    <a:srgbClr val="FFFFFF"/>
                  </a:solidFill>
                  <a:latin typeface="Alte Haas Grotesk" charset="0"/>
                  <a:ea typeface="Alte Haas Grotesk" charset="0"/>
                  <a:cs typeface="Alte Haas Grotesk" charset="0"/>
                </a:rPr>
                <a:t>1</a:t>
              </a:r>
            </a:p>
          </p:txBody>
        </p:sp>
        <p:cxnSp>
          <p:nvCxnSpPr>
            <p:cNvPr id="20" name="Straight Connector 58">
              <a:extLst>
                <a:ext uri="{FF2B5EF4-FFF2-40B4-BE49-F238E27FC236}">
                  <a16:creationId xmlns:a16="http://schemas.microsoft.com/office/drawing/2014/main" id="{3606A8FF-3BA9-4E68-BDEE-87BD0F1FC17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00100" y="2138363"/>
              <a:ext cx="0" cy="1578669"/>
            </a:xfrm>
            <a:prstGeom prst="line">
              <a:avLst/>
            </a:prstGeom>
            <a:noFill/>
            <a:ln w="6350" algn="ctr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2" name="TextBox 59">
              <a:extLst>
                <a:ext uri="{FF2B5EF4-FFF2-40B4-BE49-F238E27FC236}">
                  <a16:creationId xmlns:a16="http://schemas.microsoft.com/office/drawing/2014/main" id="{FEBA1BA7-4DAD-475F-A47D-15FE65BF18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7950" y="3040064"/>
              <a:ext cx="528638" cy="568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36000" rIns="36000" bIns="36000"/>
            <a:lstStyle>
              <a:lvl1pPr defTabSz="995363" eaLnBrk="0" hangingPunct="0">
                <a:spcBef>
                  <a:spcPct val="20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995363" eaLnBrk="0" hangingPunct="0">
                <a:spcBef>
                  <a:spcPct val="20000"/>
                </a:spcBef>
                <a:buFont typeface="Arial" pitchFamily="34" charset="0"/>
                <a:buChar char="–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995363" eaLnBrk="0" hangingPunct="0">
                <a:spcBef>
                  <a:spcPct val="200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995363" eaLnBrk="0" hangingPunct="0">
                <a:spcBef>
                  <a:spcPct val="20000"/>
                </a:spcBef>
                <a:buFont typeface="Arial" pitchFamily="34" charset="0"/>
                <a:buChar char="–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995363" eaLnBrk="0" hangingPunct="0">
                <a:spcBef>
                  <a:spcPct val="20000"/>
                </a:spcBef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9953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9953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9953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9953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spcAft>
                  <a:spcPts val="0"/>
                </a:spcAft>
                <a:buFontTx/>
                <a:buNone/>
              </a:pPr>
              <a:r>
                <a:rPr lang="en-US" altLang="en-US" sz="3600" b="1" dirty="0">
                  <a:solidFill>
                    <a:srgbClr val="FFFFFF"/>
                  </a:solidFill>
                  <a:latin typeface="Alte Haas Grotesk" charset="0"/>
                  <a:ea typeface="Alte Haas Grotesk" charset="0"/>
                  <a:cs typeface="Alte Haas Grotesk" charset="0"/>
                </a:rPr>
                <a:t>2</a:t>
              </a:r>
            </a:p>
          </p:txBody>
        </p:sp>
        <p:cxnSp>
          <p:nvCxnSpPr>
            <p:cNvPr id="23" name="Straight Connector 60">
              <a:extLst>
                <a:ext uri="{FF2B5EF4-FFF2-40B4-BE49-F238E27FC236}">
                  <a16:creationId xmlns:a16="http://schemas.microsoft.com/office/drawing/2014/main" id="{3AF999DF-E03C-49BF-BACB-D535A51B688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967038" y="3040064"/>
              <a:ext cx="0" cy="1414535"/>
            </a:xfrm>
            <a:prstGeom prst="line">
              <a:avLst/>
            </a:prstGeom>
            <a:noFill/>
            <a:ln w="6350" algn="ctr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4" name="Rectangle 61">
              <a:extLst>
                <a:ext uri="{FF2B5EF4-FFF2-40B4-BE49-F238E27FC236}">
                  <a16:creationId xmlns:a16="http://schemas.microsoft.com/office/drawing/2014/main" id="{CD400B8B-9E04-42DF-BF47-6893594CEE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6508" y="2851150"/>
              <a:ext cx="1587500" cy="1741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995363" eaLnBrk="0" hangingPunct="0">
                <a:spcBef>
                  <a:spcPct val="20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995363" eaLnBrk="0" hangingPunct="0">
                <a:spcBef>
                  <a:spcPct val="20000"/>
                </a:spcBef>
                <a:buFont typeface="Arial" pitchFamily="34" charset="0"/>
                <a:buChar char="–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995363" eaLnBrk="0" hangingPunct="0">
                <a:spcBef>
                  <a:spcPct val="200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995363" eaLnBrk="0" hangingPunct="0">
                <a:spcBef>
                  <a:spcPct val="20000"/>
                </a:spcBef>
                <a:buFont typeface="Arial" pitchFamily="34" charset="0"/>
                <a:buChar char="–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995363" eaLnBrk="0" hangingPunct="0">
                <a:spcBef>
                  <a:spcPct val="20000"/>
                </a:spcBef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9953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9953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9953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9953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spcAft>
                  <a:spcPts val="0"/>
                </a:spcAft>
                <a:buFontTx/>
                <a:buNone/>
              </a:pPr>
              <a:endParaRPr lang="en-GB" altLang="en-US" sz="1300" b="1" dirty="0">
                <a:solidFill>
                  <a:srgbClr val="FFFFFF"/>
                </a:solidFill>
                <a:latin typeface="Alte Haas Grotesk" charset="0"/>
                <a:ea typeface="Alte Haas Grotesk" charset="0"/>
                <a:cs typeface="Alte Haas Grotesk" charset="0"/>
              </a:endParaRPr>
            </a:p>
            <a:p>
              <a:pPr eaLnBrk="1" fontAlgn="auto" hangingPunct="1">
                <a:spcBef>
                  <a:spcPct val="0"/>
                </a:spcBef>
                <a:spcAft>
                  <a:spcPts val="0"/>
                </a:spcAft>
                <a:buFontTx/>
                <a:buNone/>
              </a:pPr>
              <a:endParaRPr lang="en-GB" altLang="en-US" sz="1300" b="1" dirty="0">
                <a:solidFill>
                  <a:srgbClr val="FFFFFF"/>
                </a:solidFill>
                <a:latin typeface="Alte Haas Grotesk" charset="0"/>
                <a:ea typeface="Alte Haas Grotesk" charset="0"/>
                <a:cs typeface="Alte Haas Grotesk" charset="0"/>
              </a:endParaRPr>
            </a:p>
            <a:p>
              <a:pPr eaLnBrk="1" fontAlgn="auto" hangingPunct="1">
                <a:spcBef>
                  <a:spcPct val="0"/>
                </a:spcBef>
                <a:spcAft>
                  <a:spcPts val="0"/>
                </a:spcAft>
                <a:buFontTx/>
                <a:buNone/>
              </a:pPr>
              <a:r>
                <a:rPr lang="en-GB" altLang="en-US" sz="1300" b="1" dirty="0">
                  <a:solidFill>
                    <a:srgbClr val="FFFFFF"/>
                  </a:solidFill>
                  <a:latin typeface="Alte Haas Grotesk" charset="0"/>
                  <a:ea typeface="Alte Haas Grotesk" charset="0"/>
                  <a:cs typeface="Alte Haas Grotesk" charset="0"/>
                </a:rPr>
                <a:t>TRANSFORMING COMMUNITY BASED CARE &amp; SUPPORT</a:t>
              </a:r>
            </a:p>
          </p:txBody>
        </p:sp>
        <p:sp>
          <p:nvSpPr>
            <p:cNvPr id="25" name="Rectangle 62">
              <a:extLst>
                <a:ext uri="{FF2B5EF4-FFF2-40B4-BE49-F238E27FC236}">
                  <a16:creationId xmlns:a16="http://schemas.microsoft.com/office/drawing/2014/main" id="{A7282B86-5F43-4BA4-B071-72C628693F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0715" y="2477464"/>
              <a:ext cx="1243013" cy="11730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995363" eaLnBrk="0" hangingPunct="0">
                <a:spcBef>
                  <a:spcPct val="20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995363" eaLnBrk="0" hangingPunct="0">
                <a:spcBef>
                  <a:spcPct val="20000"/>
                </a:spcBef>
                <a:buFont typeface="Arial" pitchFamily="34" charset="0"/>
                <a:buChar char="–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995363" eaLnBrk="0" hangingPunct="0">
                <a:spcBef>
                  <a:spcPct val="200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995363" eaLnBrk="0" hangingPunct="0">
                <a:spcBef>
                  <a:spcPct val="20000"/>
                </a:spcBef>
                <a:buFont typeface="Arial" pitchFamily="34" charset="0"/>
                <a:buChar char="–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995363" eaLnBrk="0" hangingPunct="0">
                <a:spcBef>
                  <a:spcPct val="20000"/>
                </a:spcBef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9953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9953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9953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9953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spcAft>
                  <a:spcPts val="0"/>
                </a:spcAft>
                <a:buFontTx/>
                <a:buNone/>
              </a:pPr>
              <a:r>
                <a:rPr lang="en-US" altLang="en-US" sz="1300" b="1" dirty="0">
                  <a:solidFill>
                    <a:srgbClr val="FFFFFF"/>
                  </a:solidFill>
                  <a:latin typeface="Alte Haas Grotesk" charset="0"/>
                  <a:ea typeface="Alte Haas Grotesk" charset="0"/>
                  <a:cs typeface="Alte Haas Grotesk" charset="0"/>
                </a:rPr>
                <a:t>RADICAL UPGRADE IN POPULATION HEALTH PREVENTION</a:t>
              </a:r>
            </a:p>
            <a:p>
              <a:pPr eaLnBrk="1" fontAlgn="auto" hangingPunct="1">
                <a:spcBef>
                  <a:spcPct val="0"/>
                </a:spcBef>
                <a:spcAft>
                  <a:spcPts val="0"/>
                </a:spcAft>
                <a:buFontTx/>
                <a:buNone/>
              </a:pPr>
              <a:endParaRPr lang="en-GB" altLang="en-US" sz="1300" b="1" dirty="0">
                <a:solidFill>
                  <a:srgbClr val="FFFFFF"/>
                </a:solidFill>
                <a:latin typeface="Alte Haas Grotesk" charset="0"/>
                <a:ea typeface="Alte Haas Grotesk" charset="0"/>
                <a:cs typeface="Alte Haas Grotesk" charset="0"/>
              </a:endParaRPr>
            </a:p>
          </p:txBody>
        </p:sp>
        <p:grpSp>
          <p:nvGrpSpPr>
            <p:cNvPr id="26" name="Group 63">
              <a:extLst>
                <a:ext uri="{FF2B5EF4-FFF2-40B4-BE49-F238E27FC236}">
                  <a16:creationId xmlns:a16="http://schemas.microsoft.com/office/drawing/2014/main" id="{7BE26EAD-9389-4574-BFD8-2D0A621217D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3004" y="1966531"/>
              <a:ext cx="331787" cy="334139"/>
              <a:chOff x="702228" y="3204569"/>
              <a:chExt cx="396000" cy="405188"/>
            </a:xfrm>
          </p:grpSpPr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98AEFA3B-AD49-4BCF-B96B-5F623AF9DBF9}"/>
                  </a:ext>
                </a:extLst>
              </p:cNvPr>
              <p:cNvSpPr/>
              <p:nvPr/>
            </p:nvSpPr>
            <p:spPr>
              <a:xfrm>
                <a:off x="702228" y="3204569"/>
                <a:ext cx="396000" cy="405188"/>
              </a:xfrm>
              <a:prstGeom prst="ellipse">
                <a:avLst/>
              </a:prstGeom>
              <a:solidFill>
                <a:srgbClr val="002776">
                  <a:lumMod val="20000"/>
                  <a:lumOff val="80000"/>
                </a:srgbClr>
              </a:solidFill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lIns="36000" tIns="36000" rIns="36000" bIns="36000" anchor="ctr"/>
              <a:lstStyle/>
              <a:p>
                <a:pPr algn="ctr" defTabSz="995276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800" kern="0" dirty="0">
                  <a:solidFill>
                    <a:srgbClr val="313131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1" name="Freeform 29">
                <a:extLst>
                  <a:ext uri="{FF2B5EF4-FFF2-40B4-BE49-F238E27FC236}">
                    <a16:creationId xmlns:a16="http://schemas.microsoft.com/office/drawing/2014/main" id="{2C95A71D-BC97-4DA1-9EFE-C1BCEB11DE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3385" y="3299288"/>
                <a:ext cx="286106" cy="229782"/>
              </a:xfrm>
              <a:custGeom>
                <a:avLst/>
                <a:gdLst>
                  <a:gd name="T0" fmla="*/ 392 w 427"/>
                  <a:gd name="T1" fmla="*/ 28 h 348"/>
                  <a:gd name="T2" fmla="*/ 375 w 427"/>
                  <a:gd name="T3" fmla="*/ 16 h 348"/>
                  <a:gd name="T4" fmla="*/ 357 w 427"/>
                  <a:gd name="T5" fmla="*/ 7 h 348"/>
                  <a:gd name="T6" fmla="*/ 337 w 427"/>
                  <a:gd name="T7" fmla="*/ 2 h 348"/>
                  <a:gd name="T8" fmla="*/ 317 w 427"/>
                  <a:gd name="T9" fmla="*/ 0 h 348"/>
                  <a:gd name="T10" fmla="*/ 296 w 427"/>
                  <a:gd name="T11" fmla="*/ 2 h 348"/>
                  <a:gd name="T12" fmla="*/ 277 w 427"/>
                  <a:gd name="T13" fmla="*/ 7 h 348"/>
                  <a:gd name="T14" fmla="*/ 259 w 427"/>
                  <a:gd name="T15" fmla="*/ 16 h 348"/>
                  <a:gd name="T16" fmla="*/ 241 w 427"/>
                  <a:gd name="T17" fmla="*/ 28 h 348"/>
                  <a:gd name="T18" fmla="*/ 185 w 427"/>
                  <a:gd name="T19" fmla="*/ 28 h 348"/>
                  <a:gd name="T20" fmla="*/ 177 w 427"/>
                  <a:gd name="T21" fmla="*/ 22 h 348"/>
                  <a:gd name="T22" fmla="*/ 159 w 427"/>
                  <a:gd name="T23" fmla="*/ 11 h 348"/>
                  <a:gd name="T24" fmla="*/ 141 w 427"/>
                  <a:gd name="T25" fmla="*/ 4 h 348"/>
                  <a:gd name="T26" fmla="*/ 120 w 427"/>
                  <a:gd name="T27" fmla="*/ 1 h 348"/>
                  <a:gd name="T28" fmla="*/ 100 w 427"/>
                  <a:gd name="T29" fmla="*/ 1 h 348"/>
                  <a:gd name="T30" fmla="*/ 79 w 427"/>
                  <a:gd name="T31" fmla="*/ 4 h 348"/>
                  <a:gd name="T32" fmla="*/ 60 w 427"/>
                  <a:gd name="T33" fmla="*/ 11 h 348"/>
                  <a:gd name="T34" fmla="*/ 43 w 427"/>
                  <a:gd name="T35" fmla="*/ 22 h 348"/>
                  <a:gd name="T36" fmla="*/ 35 w 427"/>
                  <a:gd name="T37" fmla="*/ 28 h 348"/>
                  <a:gd name="T38" fmla="*/ 19 w 427"/>
                  <a:gd name="T39" fmla="*/ 45 h 348"/>
                  <a:gd name="T40" fmla="*/ 8 w 427"/>
                  <a:gd name="T41" fmla="*/ 65 h 348"/>
                  <a:gd name="T42" fmla="*/ 2 w 427"/>
                  <a:gd name="T43" fmla="*/ 85 h 348"/>
                  <a:gd name="T44" fmla="*/ 0 w 427"/>
                  <a:gd name="T45" fmla="*/ 107 h 348"/>
                  <a:gd name="T46" fmla="*/ 2 w 427"/>
                  <a:gd name="T47" fmla="*/ 127 h 348"/>
                  <a:gd name="T48" fmla="*/ 8 w 427"/>
                  <a:gd name="T49" fmla="*/ 147 h 348"/>
                  <a:gd name="T50" fmla="*/ 19 w 427"/>
                  <a:gd name="T51" fmla="*/ 167 h 348"/>
                  <a:gd name="T52" fmla="*/ 35 w 427"/>
                  <a:gd name="T53" fmla="*/ 184 h 348"/>
                  <a:gd name="T54" fmla="*/ 392 w 427"/>
                  <a:gd name="T55" fmla="*/ 184 h 348"/>
                  <a:gd name="T56" fmla="*/ 400 w 427"/>
                  <a:gd name="T57" fmla="*/ 176 h 348"/>
                  <a:gd name="T58" fmla="*/ 414 w 427"/>
                  <a:gd name="T59" fmla="*/ 158 h 348"/>
                  <a:gd name="T60" fmla="*/ 422 w 427"/>
                  <a:gd name="T61" fmla="*/ 137 h 348"/>
                  <a:gd name="T62" fmla="*/ 427 w 427"/>
                  <a:gd name="T63" fmla="*/ 117 h 348"/>
                  <a:gd name="T64" fmla="*/ 427 w 427"/>
                  <a:gd name="T65" fmla="*/ 95 h 348"/>
                  <a:gd name="T66" fmla="*/ 422 w 427"/>
                  <a:gd name="T67" fmla="*/ 75 h 348"/>
                  <a:gd name="T68" fmla="*/ 414 w 427"/>
                  <a:gd name="T69" fmla="*/ 56 h 348"/>
                  <a:gd name="T70" fmla="*/ 400 w 427"/>
                  <a:gd name="T71" fmla="*/ 37 h 348"/>
                  <a:gd name="T72" fmla="*/ 392 w 427"/>
                  <a:gd name="T73" fmla="*/ 28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27" h="348">
                    <a:moveTo>
                      <a:pt x="392" y="28"/>
                    </a:moveTo>
                    <a:lnTo>
                      <a:pt x="392" y="28"/>
                    </a:lnTo>
                    <a:lnTo>
                      <a:pt x="384" y="22"/>
                    </a:lnTo>
                    <a:lnTo>
                      <a:pt x="375" y="16"/>
                    </a:lnTo>
                    <a:lnTo>
                      <a:pt x="367" y="11"/>
                    </a:lnTo>
                    <a:lnTo>
                      <a:pt x="357" y="7"/>
                    </a:lnTo>
                    <a:lnTo>
                      <a:pt x="347" y="4"/>
                    </a:lnTo>
                    <a:lnTo>
                      <a:pt x="337" y="2"/>
                    </a:lnTo>
                    <a:lnTo>
                      <a:pt x="327" y="1"/>
                    </a:lnTo>
                    <a:lnTo>
                      <a:pt x="317" y="0"/>
                    </a:lnTo>
                    <a:lnTo>
                      <a:pt x="307" y="1"/>
                    </a:lnTo>
                    <a:lnTo>
                      <a:pt x="296" y="2"/>
                    </a:lnTo>
                    <a:lnTo>
                      <a:pt x="286" y="4"/>
                    </a:lnTo>
                    <a:lnTo>
                      <a:pt x="277" y="7"/>
                    </a:lnTo>
                    <a:lnTo>
                      <a:pt x="267" y="11"/>
                    </a:lnTo>
                    <a:lnTo>
                      <a:pt x="259" y="16"/>
                    </a:lnTo>
                    <a:lnTo>
                      <a:pt x="250" y="22"/>
                    </a:lnTo>
                    <a:lnTo>
                      <a:pt x="241" y="28"/>
                    </a:lnTo>
                    <a:lnTo>
                      <a:pt x="213" y="55"/>
                    </a:lnTo>
                    <a:lnTo>
                      <a:pt x="185" y="28"/>
                    </a:lnTo>
                    <a:lnTo>
                      <a:pt x="185" y="28"/>
                    </a:lnTo>
                    <a:lnTo>
                      <a:pt x="177" y="22"/>
                    </a:lnTo>
                    <a:lnTo>
                      <a:pt x="168" y="16"/>
                    </a:lnTo>
                    <a:lnTo>
                      <a:pt x="159" y="11"/>
                    </a:lnTo>
                    <a:lnTo>
                      <a:pt x="150" y="7"/>
                    </a:lnTo>
                    <a:lnTo>
                      <a:pt x="141" y="4"/>
                    </a:lnTo>
                    <a:lnTo>
                      <a:pt x="130" y="2"/>
                    </a:lnTo>
                    <a:lnTo>
                      <a:pt x="120" y="1"/>
                    </a:lnTo>
                    <a:lnTo>
                      <a:pt x="110" y="0"/>
                    </a:lnTo>
                    <a:lnTo>
                      <a:pt x="100" y="1"/>
                    </a:lnTo>
                    <a:lnTo>
                      <a:pt x="90" y="2"/>
                    </a:lnTo>
                    <a:lnTo>
                      <a:pt x="79" y="4"/>
                    </a:lnTo>
                    <a:lnTo>
                      <a:pt x="70" y="7"/>
                    </a:lnTo>
                    <a:lnTo>
                      <a:pt x="60" y="11"/>
                    </a:lnTo>
                    <a:lnTo>
                      <a:pt x="51" y="16"/>
                    </a:lnTo>
                    <a:lnTo>
                      <a:pt x="43" y="22"/>
                    </a:lnTo>
                    <a:lnTo>
                      <a:pt x="35" y="28"/>
                    </a:lnTo>
                    <a:lnTo>
                      <a:pt x="35" y="28"/>
                    </a:lnTo>
                    <a:lnTo>
                      <a:pt x="26" y="37"/>
                    </a:lnTo>
                    <a:lnTo>
                      <a:pt x="19" y="45"/>
                    </a:lnTo>
                    <a:lnTo>
                      <a:pt x="13" y="56"/>
                    </a:lnTo>
                    <a:lnTo>
                      <a:pt x="8" y="65"/>
                    </a:lnTo>
                    <a:lnTo>
                      <a:pt x="4" y="75"/>
                    </a:lnTo>
                    <a:lnTo>
                      <a:pt x="2" y="85"/>
                    </a:lnTo>
                    <a:lnTo>
                      <a:pt x="0" y="95"/>
                    </a:lnTo>
                    <a:lnTo>
                      <a:pt x="0" y="107"/>
                    </a:lnTo>
                    <a:lnTo>
                      <a:pt x="0" y="117"/>
                    </a:lnTo>
                    <a:lnTo>
                      <a:pt x="2" y="127"/>
                    </a:lnTo>
                    <a:lnTo>
                      <a:pt x="4" y="137"/>
                    </a:lnTo>
                    <a:lnTo>
                      <a:pt x="8" y="147"/>
                    </a:lnTo>
                    <a:lnTo>
                      <a:pt x="13" y="158"/>
                    </a:lnTo>
                    <a:lnTo>
                      <a:pt x="19" y="167"/>
                    </a:lnTo>
                    <a:lnTo>
                      <a:pt x="26" y="176"/>
                    </a:lnTo>
                    <a:lnTo>
                      <a:pt x="35" y="184"/>
                    </a:lnTo>
                    <a:lnTo>
                      <a:pt x="213" y="348"/>
                    </a:lnTo>
                    <a:lnTo>
                      <a:pt x="392" y="184"/>
                    </a:lnTo>
                    <a:lnTo>
                      <a:pt x="392" y="184"/>
                    </a:lnTo>
                    <a:lnTo>
                      <a:pt x="400" y="176"/>
                    </a:lnTo>
                    <a:lnTo>
                      <a:pt x="408" y="167"/>
                    </a:lnTo>
                    <a:lnTo>
                      <a:pt x="414" y="158"/>
                    </a:lnTo>
                    <a:lnTo>
                      <a:pt x="419" y="147"/>
                    </a:lnTo>
                    <a:lnTo>
                      <a:pt x="422" y="137"/>
                    </a:lnTo>
                    <a:lnTo>
                      <a:pt x="425" y="127"/>
                    </a:lnTo>
                    <a:lnTo>
                      <a:pt x="427" y="117"/>
                    </a:lnTo>
                    <a:lnTo>
                      <a:pt x="427" y="107"/>
                    </a:lnTo>
                    <a:lnTo>
                      <a:pt x="427" y="95"/>
                    </a:lnTo>
                    <a:lnTo>
                      <a:pt x="425" y="85"/>
                    </a:lnTo>
                    <a:lnTo>
                      <a:pt x="422" y="75"/>
                    </a:lnTo>
                    <a:lnTo>
                      <a:pt x="419" y="65"/>
                    </a:lnTo>
                    <a:lnTo>
                      <a:pt x="414" y="56"/>
                    </a:lnTo>
                    <a:lnTo>
                      <a:pt x="408" y="45"/>
                    </a:lnTo>
                    <a:lnTo>
                      <a:pt x="400" y="37"/>
                    </a:lnTo>
                    <a:lnTo>
                      <a:pt x="392" y="28"/>
                    </a:lnTo>
                    <a:lnTo>
                      <a:pt x="392" y="28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/>
              <a:lstStyle/>
              <a:p>
                <a:pPr defTabSz="995276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800" kern="0" dirty="0">
                  <a:solidFill>
                    <a:prstClr val="black"/>
                  </a:solidFill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27" name="Group 66">
              <a:extLst>
                <a:ext uri="{FF2B5EF4-FFF2-40B4-BE49-F238E27FC236}">
                  <a16:creationId xmlns:a16="http://schemas.microsoft.com/office/drawing/2014/main" id="{1B38617B-CA16-48CD-A8C2-B849888DE5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28322" y="2477464"/>
              <a:ext cx="331788" cy="335586"/>
              <a:chOff x="2322364" y="5436815"/>
              <a:chExt cx="396000" cy="405188"/>
            </a:xfrm>
          </p:grpSpPr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F01DF5B2-9E91-444A-9FEA-EE33B7E9A47F}"/>
                  </a:ext>
                </a:extLst>
              </p:cNvPr>
              <p:cNvSpPr/>
              <p:nvPr/>
            </p:nvSpPr>
            <p:spPr>
              <a:xfrm>
                <a:off x="2322364" y="5436815"/>
                <a:ext cx="396000" cy="405188"/>
              </a:xfrm>
              <a:prstGeom prst="ellipse">
                <a:avLst/>
              </a:prstGeom>
              <a:solidFill>
                <a:srgbClr val="002776">
                  <a:lumMod val="40000"/>
                  <a:lumOff val="60000"/>
                </a:srgbClr>
              </a:solidFill>
              <a:ln w="1905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lIns="36000" tIns="36000" rIns="36000" bIns="36000" anchor="ctr"/>
              <a:lstStyle/>
              <a:p>
                <a:pPr algn="ctr" defTabSz="995276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800" kern="0" dirty="0">
                  <a:solidFill>
                    <a:srgbClr val="313131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9" name="Freeform 324">
                <a:extLst>
                  <a:ext uri="{FF2B5EF4-FFF2-40B4-BE49-F238E27FC236}">
                    <a16:creationId xmlns:a16="http://schemas.microsoft.com/office/drawing/2014/main" id="{D5AC1844-6604-483A-92C9-49DD308EE25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96259" y="5525886"/>
                <a:ext cx="248210" cy="227045"/>
              </a:xfrm>
              <a:custGeom>
                <a:avLst/>
                <a:gdLst>
                  <a:gd name="T0" fmla="*/ 318 w 422"/>
                  <a:gd name="T1" fmla="*/ 11 h 401"/>
                  <a:gd name="T2" fmla="*/ 317 w 422"/>
                  <a:gd name="T3" fmla="*/ 8 h 401"/>
                  <a:gd name="T4" fmla="*/ 309 w 422"/>
                  <a:gd name="T5" fmla="*/ 1 h 401"/>
                  <a:gd name="T6" fmla="*/ 301 w 422"/>
                  <a:gd name="T7" fmla="*/ 0 h 401"/>
                  <a:gd name="T8" fmla="*/ 9 w 422"/>
                  <a:gd name="T9" fmla="*/ 105 h 401"/>
                  <a:gd name="T10" fmla="*/ 7 w 422"/>
                  <a:gd name="T11" fmla="*/ 106 h 401"/>
                  <a:gd name="T12" fmla="*/ 1 w 422"/>
                  <a:gd name="T13" fmla="*/ 114 h 401"/>
                  <a:gd name="T14" fmla="*/ 0 w 422"/>
                  <a:gd name="T15" fmla="*/ 123 h 401"/>
                  <a:gd name="T16" fmla="*/ 46 w 422"/>
                  <a:gd name="T17" fmla="*/ 252 h 401"/>
                  <a:gd name="T18" fmla="*/ 46 w 422"/>
                  <a:gd name="T19" fmla="*/ 185 h 401"/>
                  <a:gd name="T20" fmla="*/ 51 w 422"/>
                  <a:gd name="T21" fmla="*/ 164 h 401"/>
                  <a:gd name="T22" fmla="*/ 62 w 422"/>
                  <a:gd name="T23" fmla="*/ 146 h 401"/>
                  <a:gd name="T24" fmla="*/ 80 w 422"/>
                  <a:gd name="T25" fmla="*/ 134 h 401"/>
                  <a:gd name="T26" fmla="*/ 100 w 422"/>
                  <a:gd name="T27" fmla="*/ 130 h 401"/>
                  <a:gd name="T28" fmla="*/ 267 w 422"/>
                  <a:gd name="T29" fmla="*/ 66 h 401"/>
                  <a:gd name="T30" fmla="*/ 361 w 422"/>
                  <a:gd name="T31" fmla="*/ 130 h 401"/>
                  <a:gd name="T32" fmla="*/ 100 w 422"/>
                  <a:gd name="T33" fmla="*/ 168 h 401"/>
                  <a:gd name="T34" fmla="*/ 97 w 422"/>
                  <a:gd name="T35" fmla="*/ 168 h 401"/>
                  <a:gd name="T36" fmla="*/ 89 w 422"/>
                  <a:gd name="T37" fmla="*/ 173 h 401"/>
                  <a:gd name="T38" fmla="*/ 85 w 422"/>
                  <a:gd name="T39" fmla="*/ 182 h 401"/>
                  <a:gd name="T40" fmla="*/ 84 w 422"/>
                  <a:gd name="T41" fmla="*/ 384 h 401"/>
                  <a:gd name="T42" fmla="*/ 85 w 422"/>
                  <a:gd name="T43" fmla="*/ 388 h 401"/>
                  <a:gd name="T44" fmla="*/ 89 w 422"/>
                  <a:gd name="T45" fmla="*/ 396 h 401"/>
                  <a:gd name="T46" fmla="*/ 97 w 422"/>
                  <a:gd name="T47" fmla="*/ 401 h 401"/>
                  <a:gd name="T48" fmla="*/ 406 w 422"/>
                  <a:gd name="T49" fmla="*/ 401 h 401"/>
                  <a:gd name="T50" fmla="*/ 409 w 422"/>
                  <a:gd name="T51" fmla="*/ 401 h 401"/>
                  <a:gd name="T52" fmla="*/ 418 w 422"/>
                  <a:gd name="T53" fmla="*/ 396 h 401"/>
                  <a:gd name="T54" fmla="*/ 422 w 422"/>
                  <a:gd name="T55" fmla="*/ 388 h 401"/>
                  <a:gd name="T56" fmla="*/ 422 w 422"/>
                  <a:gd name="T57" fmla="*/ 185 h 401"/>
                  <a:gd name="T58" fmla="*/ 422 w 422"/>
                  <a:gd name="T59" fmla="*/ 182 h 401"/>
                  <a:gd name="T60" fmla="*/ 418 w 422"/>
                  <a:gd name="T61" fmla="*/ 173 h 401"/>
                  <a:gd name="T62" fmla="*/ 409 w 422"/>
                  <a:gd name="T63" fmla="*/ 168 h 401"/>
                  <a:gd name="T64" fmla="*/ 406 w 422"/>
                  <a:gd name="T65" fmla="*/ 168 h 401"/>
                  <a:gd name="T66" fmla="*/ 130 w 422"/>
                  <a:gd name="T67" fmla="*/ 358 h 401"/>
                  <a:gd name="T68" fmla="*/ 168 w 422"/>
                  <a:gd name="T69" fmla="*/ 232 h 401"/>
                  <a:gd name="T70" fmla="*/ 282 w 422"/>
                  <a:gd name="T71" fmla="*/ 248 h 401"/>
                  <a:gd name="T72" fmla="*/ 383 w 422"/>
                  <a:gd name="T73" fmla="*/ 29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22" h="401">
                    <a:moveTo>
                      <a:pt x="361" y="130"/>
                    </a:moveTo>
                    <a:lnTo>
                      <a:pt x="318" y="11"/>
                    </a:lnTo>
                    <a:lnTo>
                      <a:pt x="318" y="11"/>
                    </a:lnTo>
                    <a:lnTo>
                      <a:pt x="317" y="8"/>
                    </a:lnTo>
                    <a:lnTo>
                      <a:pt x="315" y="5"/>
                    </a:lnTo>
                    <a:lnTo>
                      <a:pt x="309" y="1"/>
                    </a:lnTo>
                    <a:lnTo>
                      <a:pt x="304" y="0"/>
                    </a:lnTo>
                    <a:lnTo>
                      <a:pt x="301" y="0"/>
                    </a:lnTo>
                    <a:lnTo>
                      <a:pt x="298" y="0"/>
                    </a:lnTo>
                    <a:lnTo>
                      <a:pt x="9" y="105"/>
                    </a:lnTo>
                    <a:lnTo>
                      <a:pt x="9" y="105"/>
                    </a:lnTo>
                    <a:lnTo>
                      <a:pt x="7" y="106"/>
                    </a:lnTo>
                    <a:lnTo>
                      <a:pt x="4" y="108"/>
                    </a:lnTo>
                    <a:lnTo>
                      <a:pt x="1" y="114"/>
                    </a:lnTo>
                    <a:lnTo>
                      <a:pt x="0" y="120"/>
                    </a:lnTo>
                    <a:lnTo>
                      <a:pt x="0" y="123"/>
                    </a:lnTo>
                    <a:lnTo>
                      <a:pt x="1" y="127"/>
                    </a:lnTo>
                    <a:lnTo>
                      <a:pt x="46" y="252"/>
                    </a:lnTo>
                    <a:lnTo>
                      <a:pt x="46" y="185"/>
                    </a:lnTo>
                    <a:lnTo>
                      <a:pt x="46" y="185"/>
                    </a:lnTo>
                    <a:lnTo>
                      <a:pt x="48" y="174"/>
                    </a:lnTo>
                    <a:lnTo>
                      <a:pt x="51" y="164"/>
                    </a:lnTo>
                    <a:lnTo>
                      <a:pt x="55" y="154"/>
                    </a:lnTo>
                    <a:lnTo>
                      <a:pt x="62" y="146"/>
                    </a:lnTo>
                    <a:lnTo>
                      <a:pt x="70" y="139"/>
                    </a:lnTo>
                    <a:lnTo>
                      <a:pt x="80" y="134"/>
                    </a:lnTo>
                    <a:lnTo>
                      <a:pt x="89" y="131"/>
                    </a:lnTo>
                    <a:lnTo>
                      <a:pt x="100" y="130"/>
                    </a:lnTo>
                    <a:lnTo>
                      <a:pt x="176" y="130"/>
                    </a:lnTo>
                    <a:lnTo>
                      <a:pt x="267" y="66"/>
                    </a:lnTo>
                    <a:lnTo>
                      <a:pt x="319" y="130"/>
                    </a:lnTo>
                    <a:lnTo>
                      <a:pt x="361" y="130"/>
                    </a:lnTo>
                    <a:close/>
                    <a:moveTo>
                      <a:pt x="406" y="168"/>
                    </a:moveTo>
                    <a:lnTo>
                      <a:pt x="100" y="168"/>
                    </a:lnTo>
                    <a:lnTo>
                      <a:pt x="100" y="168"/>
                    </a:lnTo>
                    <a:lnTo>
                      <a:pt x="97" y="168"/>
                    </a:lnTo>
                    <a:lnTo>
                      <a:pt x="95" y="169"/>
                    </a:lnTo>
                    <a:lnTo>
                      <a:pt x="89" y="173"/>
                    </a:lnTo>
                    <a:lnTo>
                      <a:pt x="85" y="179"/>
                    </a:lnTo>
                    <a:lnTo>
                      <a:pt x="85" y="182"/>
                    </a:lnTo>
                    <a:lnTo>
                      <a:pt x="84" y="185"/>
                    </a:lnTo>
                    <a:lnTo>
                      <a:pt x="84" y="384"/>
                    </a:lnTo>
                    <a:lnTo>
                      <a:pt x="84" y="384"/>
                    </a:lnTo>
                    <a:lnTo>
                      <a:pt x="85" y="388"/>
                    </a:lnTo>
                    <a:lnTo>
                      <a:pt x="85" y="391"/>
                    </a:lnTo>
                    <a:lnTo>
                      <a:pt x="89" y="396"/>
                    </a:lnTo>
                    <a:lnTo>
                      <a:pt x="95" y="400"/>
                    </a:lnTo>
                    <a:lnTo>
                      <a:pt x="97" y="401"/>
                    </a:lnTo>
                    <a:lnTo>
                      <a:pt x="100" y="401"/>
                    </a:lnTo>
                    <a:lnTo>
                      <a:pt x="406" y="401"/>
                    </a:lnTo>
                    <a:lnTo>
                      <a:pt x="406" y="401"/>
                    </a:lnTo>
                    <a:lnTo>
                      <a:pt x="409" y="401"/>
                    </a:lnTo>
                    <a:lnTo>
                      <a:pt x="412" y="400"/>
                    </a:lnTo>
                    <a:lnTo>
                      <a:pt x="418" y="396"/>
                    </a:lnTo>
                    <a:lnTo>
                      <a:pt x="421" y="391"/>
                    </a:lnTo>
                    <a:lnTo>
                      <a:pt x="422" y="388"/>
                    </a:lnTo>
                    <a:lnTo>
                      <a:pt x="422" y="384"/>
                    </a:lnTo>
                    <a:lnTo>
                      <a:pt x="422" y="185"/>
                    </a:lnTo>
                    <a:lnTo>
                      <a:pt x="422" y="185"/>
                    </a:lnTo>
                    <a:lnTo>
                      <a:pt x="422" y="182"/>
                    </a:lnTo>
                    <a:lnTo>
                      <a:pt x="421" y="179"/>
                    </a:lnTo>
                    <a:lnTo>
                      <a:pt x="418" y="173"/>
                    </a:lnTo>
                    <a:lnTo>
                      <a:pt x="412" y="169"/>
                    </a:lnTo>
                    <a:lnTo>
                      <a:pt x="409" y="168"/>
                    </a:lnTo>
                    <a:lnTo>
                      <a:pt x="406" y="168"/>
                    </a:lnTo>
                    <a:lnTo>
                      <a:pt x="406" y="168"/>
                    </a:lnTo>
                    <a:close/>
                    <a:moveTo>
                      <a:pt x="383" y="358"/>
                    </a:moveTo>
                    <a:lnTo>
                      <a:pt x="130" y="358"/>
                    </a:lnTo>
                    <a:lnTo>
                      <a:pt x="130" y="322"/>
                    </a:lnTo>
                    <a:lnTo>
                      <a:pt x="168" y="232"/>
                    </a:lnTo>
                    <a:lnTo>
                      <a:pt x="226" y="304"/>
                    </a:lnTo>
                    <a:lnTo>
                      <a:pt x="282" y="248"/>
                    </a:lnTo>
                    <a:lnTo>
                      <a:pt x="352" y="222"/>
                    </a:lnTo>
                    <a:lnTo>
                      <a:pt x="383" y="290"/>
                    </a:lnTo>
                    <a:lnTo>
                      <a:pt x="383" y="358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  <a:extLst/>
            </p:spPr>
            <p:txBody>
              <a:bodyPr/>
              <a:lstStyle/>
              <a:p>
                <a:pPr defTabSz="995276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800" kern="0" dirty="0">
                  <a:solidFill>
                    <a:prstClr val="black"/>
                  </a:solidFill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8" name="Rectangle 73">
              <a:extLst>
                <a:ext uri="{FF2B5EF4-FFF2-40B4-BE49-F238E27FC236}">
                  <a16:creationId xmlns:a16="http://schemas.microsoft.com/office/drawing/2014/main" id="{D9ADD166-00C7-493D-9A56-03047B23EA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52320" y="2739279"/>
              <a:ext cx="1498600" cy="1277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995363" eaLnBrk="0" hangingPunct="0">
                <a:spcBef>
                  <a:spcPct val="20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995363" eaLnBrk="0" hangingPunct="0">
                <a:spcBef>
                  <a:spcPct val="20000"/>
                </a:spcBef>
                <a:buFont typeface="Arial" pitchFamily="34" charset="0"/>
                <a:buChar char="–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995363" eaLnBrk="0" hangingPunct="0">
                <a:spcBef>
                  <a:spcPct val="200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995363" eaLnBrk="0" hangingPunct="0">
                <a:spcBef>
                  <a:spcPct val="20000"/>
                </a:spcBef>
                <a:buFont typeface="Arial" pitchFamily="34" charset="0"/>
                <a:buChar char="–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995363" eaLnBrk="0" hangingPunct="0">
                <a:spcBef>
                  <a:spcPct val="20000"/>
                </a:spcBef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9953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9953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9953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9953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spcAft>
                  <a:spcPts val="0"/>
                </a:spcAft>
                <a:buFontTx/>
                <a:buNone/>
              </a:pPr>
              <a:endParaRPr lang="en-GB" altLang="en-US" sz="1300" b="1" dirty="0">
                <a:solidFill>
                  <a:srgbClr val="FFFFFF"/>
                </a:solidFill>
                <a:latin typeface="Alte Haas Grotesk" charset="0"/>
                <a:ea typeface="Alte Haas Grotesk" charset="0"/>
                <a:cs typeface="Alte Haas Grotesk" charset="0"/>
              </a:endParaRPr>
            </a:p>
            <a:p>
              <a:pPr eaLnBrk="1" fontAlgn="auto" hangingPunct="1">
                <a:spcBef>
                  <a:spcPct val="0"/>
                </a:spcBef>
                <a:spcAft>
                  <a:spcPts val="0"/>
                </a:spcAft>
                <a:buFontTx/>
                <a:buNone/>
              </a:pPr>
              <a:r>
                <a:rPr lang="en-GB" altLang="en-US" sz="1300" b="1" dirty="0">
                  <a:solidFill>
                    <a:srgbClr val="FFFFFF"/>
                  </a:solidFill>
                  <a:latin typeface="Alte Haas Grotesk" charset="0"/>
                  <a:ea typeface="Alte Haas Grotesk" charset="0"/>
                  <a:cs typeface="Alte Haas Grotesk" charset="0"/>
                </a:rPr>
                <a:t>STANDARDISING CLINICAL SUPPORT AND BACK OFFICE SERVICES</a:t>
              </a:r>
            </a:p>
            <a:p>
              <a:pPr eaLnBrk="1" fontAlgn="auto" hangingPunct="1">
                <a:spcBef>
                  <a:spcPct val="0"/>
                </a:spcBef>
                <a:spcAft>
                  <a:spcPts val="0"/>
                </a:spcAft>
                <a:buFontTx/>
                <a:buNone/>
              </a:pPr>
              <a:endParaRPr lang="en-GB" altLang="en-US" sz="1300" b="1" dirty="0">
                <a:solidFill>
                  <a:srgbClr val="FFFFFF"/>
                </a:solidFill>
                <a:latin typeface="Alte Haas Grotesk" charset="0"/>
                <a:ea typeface="Alte Haas Grotesk" charset="0"/>
                <a:cs typeface="Alte Haas Grotesk" charset="0"/>
              </a:endParaRPr>
            </a:p>
          </p:txBody>
        </p:sp>
        <p:sp>
          <p:nvSpPr>
            <p:cNvPr id="29" name="TextBox 74">
              <a:extLst>
                <a:ext uri="{FF2B5EF4-FFF2-40B4-BE49-F238E27FC236}">
                  <a16:creationId xmlns:a16="http://schemas.microsoft.com/office/drawing/2014/main" id="{0AEB3B4E-9AD8-477D-84BA-AC65382194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43738" y="2835275"/>
              <a:ext cx="527050" cy="568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36000" rIns="36000" bIns="36000"/>
            <a:lstStyle>
              <a:lvl1pPr defTabSz="995363" eaLnBrk="0" hangingPunct="0">
                <a:spcBef>
                  <a:spcPct val="20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995363" eaLnBrk="0" hangingPunct="0">
                <a:spcBef>
                  <a:spcPct val="20000"/>
                </a:spcBef>
                <a:buFont typeface="Arial" pitchFamily="34" charset="0"/>
                <a:buChar char="–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995363" eaLnBrk="0" hangingPunct="0">
                <a:spcBef>
                  <a:spcPct val="200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995363" eaLnBrk="0" hangingPunct="0">
                <a:spcBef>
                  <a:spcPct val="20000"/>
                </a:spcBef>
                <a:buFont typeface="Arial" pitchFamily="34" charset="0"/>
                <a:buChar char="–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995363" eaLnBrk="0" hangingPunct="0">
                <a:spcBef>
                  <a:spcPct val="20000"/>
                </a:spcBef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9953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9953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9953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9953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spcAft>
                  <a:spcPts val="0"/>
                </a:spcAft>
                <a:buFontTx/>
                <a:buNone/>
              </a:pPr>
              <a:r>
                <a:rPr lang="en-US" altLang="en-US" sz="3600" b="1" dirty="0">
                  <a:solidFill>
                    <a:srgbClr val="FFFFFF"/>
                  </a:solidFill>
                  <a:latin typeface="Alte Haas Grotesk" charset="0"/>
                  <a:ea typeface="Alte Haas Grotesk" charset="0"/>
                  <a:cs typeface="Alte Haas Grotesk" charset="0"/>
                </a:rPr>
                <a:t>4</a:t>
              </a:r>
            </a:p>
          </p:txBody>
        </p:sp>
        <p:cxnSp>
          <p:nvCxnSpPr>
            <p:cNvPr id="30" name="Straight Connector 75">
              <a:extLst>
                <a:ext uri="{FF2B5EF4-FFF2-40B4-BE49-F238E27FC236}">
                  <a16:creationId xmlns:a16="http://schemas.microsoft.com/office/drawing/2014/main" id="{3118DA78-128B-438E-A83F-4548C3A6174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362825" y="2720975"/>
              <a:ext cx="0" cy="1428105"/>
            </a:xfrm>
            <a:prstGeom prst="line">
              <a:avLst/>
            </a:prstGeom>
            <a:noFill/>
            <a:ln w="6350" algn="ctr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31" name="Group 76">
              <a:extLst>
                <a:ext uri="{FF2B5EF4-FFF2-40B4-BE49-F238E27FC236}">
                  <a16:creationId xmlns:a16="http://schemas.microsoft.com/office/drawing/2014/main" id="{601E6348-B63F-4CDC-BF1A-EAB1374CCE7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87807" y="2271270"/>
              <a:ext cx="330200" cy="334140"/>
              <a:chOff x="8335076" y="1692401"/>
              <a:chExt cx="396000" cy="405188"/>
            </a:xfrm>
          </p:grpSpPr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B9DDD8A6-B7B7-401B-A6CF-1F76986F2C23}"/>
                  </a:ext>
                </a:extLst>
              </p:cNvPr>
              <p:cNvSpPr/>
              <p:nvPr/>
            </p:nvSpPr>
            <p:spPr>
              <a:xfrm>
                <a:off x="8335076" y="1692401"/>
                <a:ext cx="396000" cy="405188"/>
              </a:xfrm>
              <a:prstGeom prst="ellipse">
                <a:avLst/>
              </a:prstGeom>
              <a:solidFill>
                <a:srgbClr val="002776">
                  <a:lumMod val="60000"/>
                  <a:lumOff val="40000"/>
                </a:srgbClr>
              </a:solidFill>
              <a:ln w="1905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lIns="36000" tIns="36000" rIns="36000" bIns="36000" anchor="ctr"/>
              <a:lstStyle/>
              <a:p>
                <a:pPr algn="ctr" defTabSz="995276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800" kern="0" dirty="0">
                  <a:solidFill>
                    <a:srgbClr val="313131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6" name="Freeform 475">
                <a:extLst>
                  <a:ext uri="{FF2B5EF4-FFF2-40B4-BE49-F238E27FC236}">
                    <a16:creationId xmlns:a16="http://schemas.microsoft.com/office/drawing/2014/main" id="{842A8733-B5F4-4BAA-A4D0-FEAEB7047F9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552114" y="1773088"/>
                <a:ext cx="106615" cy="250831"/>
              </a:xfrm>
              <a:custGeom>
                <a:avLst/>
                <a:gdLst>
                  <a:gd name="T0" fmla="*/ 80 w 248"/>
                  <a:gd name="T1" fmla="*/ 35 h 549"/>
                  <a:gd name="T2" fmla="*/ 93 w 248"/>
                  <a:gd name="T3" fmla="*/ 13 h 549"/>
                  <a:gd name="T4" fmla="*/ 115 w 248"/>
                  <a:gd name="T5" fmla="*/ 1 h 549"/>
                  <a:gd name="T6" fmla="*/ 134 w 248"/>
                  <a:gd name="T7" fmla="*/ 1 h 549"/>
                  <a:gd name="T8" fmla="*/ 156 w 248"/>
                  <a:gd name="T9" fmla="*/ 13 h 549"/>
                  <a:gd name="T10" fmla="*/ 168 w 248"/>
                  <a:gd name="T11" fmla="*/ 35 h 549"/>
                  <a:gd name="T12" fmla="*/ 168 w 248"/>
                  <a:gd name="T13" fmla="*/ 53 h 549"/>
                  <a:gd name="T14" fmla="*/ 156 w 248"/>
                  <a:gd name="T15" fmla="*/ 75 h 549"/>
                  <a:gd name="T16" fmla="*/ 134 w 248"/>
                  <a:gd name="T17" fmla="*/ 87 h 549"/>
                  <a:gd name="T18" fmla="*/ 115 w 248"/>
                  <a:gd name="T19" fmla="*/ 87 h 549"/>
                  <a:gd name="T20" fmla="*/ 93 w 248"/>
                  <a:gd name="T21" fmla="*/ 75 h 549"/>
                  <a:gd name="T22" fmla="*/ 80 w 248"/>
                  <a:gd name="T23" fmla="*/ 53 h 549"/>
                  <a:gd name="T24" fmla="*/ 247 w 248"/>
                  <a:gd name="T25" fmla="*/ 275 h 549"/>
                  <a:gd name="T26" fmla="*/ 210 w 248"/>
                  <a:gd name="T27" fmla="*/ 148 h 549"/>
                  <a:gd name="T28" fmla="*/ 198 w 248"/>
                  <a:gd name="T29" fmla="*/ 129 h 549"/>
                  <a:gd name="T30" fmla="*/ 180 w 248"/>
                  <a:gd name="T31" fmla="*/ 115 h 549"/>
                  <a:gd name="T32" fmla="*/ 158 w 248"/>
                  <a:gd name="T33" fmla="*/ 109 h 549"/>
                  <a:gd name="T34" fmla="*/ 90 w 248"/>
                  <a:gd name="T35" fmla="*/ 109 h 549"/>
                  <a:gd name="T36" fmla="*/ 68 w 248"/>
                  <a:gd name="T37" fmla="*/ 115 h 549"/>
                  <a:gd name="T38" fmla="*/ 50 w 248"/>
                  <a:gd name="T39" fmla="*/ 129 h 549"/>
                  <a:gd name="T40" fmla="*/ 38 w 248"/>
                  <a:gd name="T41" fmla="*/ 148 h 549"/>
                  <a:gd name="T42" fmla="*/ 2 w 248"/>
                  <a:gd name="T43" fmla="*/ 274 h 549"/>
                  <a:gd name="T44" fmla="*/ 2 w 248"/>
                  <a:gd name="T45" fmla="*/ 293 h 549"/>
                  <a:gd name="T46" fmla="*/ 9 w 248"/>
                  <a:gd name="T47" fmla="*/ 300 h 549"/>
                  <a:gd name="T48" fmla="*/ 17 w 248"/>
                  <a:gd name="T49" fmla="*/ 301 h 549"/>
                  <a:gd name="T50" fmla="*/ 27 w 248"/>
                  <a:gd name="T51" fmla="*/ 292 h 549"/>
                  <a:gd name="T52" fmla="*/ 86 w 248"/>
                  <a:gd name="T53" fmla="*/ 171 h 549"/>
                  <a:gd name="T54" fmla="*/ 76 w 248"/>
                  <a:gd name="T55" fmla="*/ 377 h 549"/>
                  <a:gd name="T56" fmla="*/ 76 w 248"/>
                  <a:gd name="T57" fmla="*/ 536 h 549"/>
                  <a:gd name="T58" fmla="*/ 81 w 248"/>
                  <a:gd name="T59" fmla="*/ 544 h 549"/>
                  <a:gd name="T60" fmla="*/ 95 w 248"/>
                  <a:gd name="T61" fmla="*/ 549 h 549"/>
                  <a:gd name="T62" fmla="*/ 103 w 248"/>
                  <a:gd name="T63" fmla="*/ 548 h 549"/>
                  <a:gd name="T64" fmla="*/ 110 w 248"/>
                  <a:gd name="T65" fmla="*/ 541 h 549"/>
                  <a:gd name="T66" fmla="*/ 113 w 248"/>
                  <a:gd name="T67" fmla="*/ 530 h 549"/>
                  <a:gd name="T68" fmla="*/ 135 w 248"/>
                  <a:gd name="T69" fmla="*/ 530 h 549"/>
                  <a:gd name="T70" fmla="*/ 136 w 248"/>
                  <a:gd name="T71" fmla="*/ 538 h 549"/>
                  <a:gd name="T72" fmla="*/ 142 w 248"/>
                  <a:gd name="T73" fmla="*/ 546 h 549"/>
                  <a:gd name="T74" fmla="*/ 153 w 248"/>
                  <a:gd name="T75" fmla="*/ 549 h 549"/>
                  <a:gd name="T76" fmla="*/ 161 w 248"/>
                  <a:gd name="T77" fmla="*/ 548 h 549"/>
                  <a:gd name="T78" fmla="*/ 170 w 248"/>
                  <a:gd name="T79" fmla="*/ 542 h 549"/>
                  <a:gd name="T80" fmla="*/ 172 w 248"/>
                  <a:gd name="T81" fmla="*/ 531 h 549"/>
                  <a:gd name="T82" fmla="*/ 221 w 248"/>
                  <a:gd name="T83" fmla="*/ 377 h 549"/>
                  <a:gd name="T84" fmla="*/ 216 w 248"/>
                  <a:gd name="T85" fmla="*/ 286 h 549"/>
                  <a:gd name="T86" fmla="*/ 224 w 248"/>
                  <a:gd name="T87" fmla="*/ 298 h 549"/>
                  <a:gd name="T88" fmla="*/ 233 w 248"/>
                  <a:gd name="T89" fmla="*/ 301 h 549"/>
                  <a:gd name="T90" fmla="*/ 241 w 248"/>
                  <a:gd name="T91" fmla="*/ 300 h 549"/>
                  <a:gd name="T92" fmla="*/ 247 w 248"/>
                  <a:gd name="T93" fmla="*/ 291 h 549"/>
                  <a:gd name="T94" fmla="*/ 247 w 248"/>
                  <a:gd name="T95" fmla="*/ 275 h 5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48" h="549">
                    <a:moveTo>
                      <a:pt x="79" y="44"/>
                    </a:moveTo>
                    <a:lnTo>
                      <a:pt x="79" y="44"/>
                    </a:lnTo>
                    <a:lnTo>
                      <a:pt x="80" y="35"/>
                    </a:lnTo>
                    <a:lnTo>
                      <a:pt x="84" y="27"/>
                    </a:lnTo>
                    <a:lnTo>
                      <a:pt x="87" y="19"/>
                    </a:lnTo>
                    <a:lnTo>
                      <a:pt x="93" y="13"/>
                    </a:lnTo>
                    <a:lnTo>
                      <a:pt x="100" y="7"/>
                    </a:lnTo>
                    <a:lnTo>
                      <a:pt x="107" y="3"/>
                    </a:lnTo>
                    <a:lnTo>
                      <a:pt x="115" y="1"/>
                    </a:lnTo>
                    <a:lnTo>
                      <a:pt x="124" y="0"/>
                    </a:lnTo>
                    <a:lnTo>
                      <a:pt x="124" y="0"/>
                    </a:lnTo>
                    <a:lnTo>
                      <a:pt x="134" y="1"/>
                    </a:lnTo>
                    <a:lnTo>
                      <a:pt x="141" y="3"/>
                    </a:lnTo>
                    <a:lnTo>
                      <a:pt x="149" y="7"/>
                    </a:lnTo>
                    <a:lnTo>
                      <a:pt x="156" y="13"/>
                    </a:lnTo>
                    <a:lnTo>
                      <a:pt x="161" y="19"/>
                    </a:lnTo>
                    <a:lnTo>
                      <a:pt x="165" y="27"/>
                    </a:lnTo>
                    <a:lnTo>
                      <a:pt x="168" y="35"/>
                    </a:lnTo>
                    <a:lnTo>
                      <a:pt x="169" y="44"/>
                    </a:lnTo>
                    <a:lnTo>
                      <a:pt x="169" y="44"/>
                    </a:lnTo>
                    <a:lnTo>
                      <a:pt x="168" y="53"/>
                    </a:lnTo>
                    <a:lnTo>
                      <a:pt x="165" y="62"/>
                    </a:lnTo>
                    <a:lnTo>
                      <a:pt x="161" y="69"/>
                    </a:lnTo>
                    <a:lnTo>
                      <a:pt x="156" y="75"/>
                    </a:lnTo>
                    <a:lnTo>
                      <a:pt x="149" y="81"/>
                    </a:lnTo>
                    <a:lnTo>
                      <a:pt x="141" y="85"/>
                    </a:lnTo>
                    <a:lnTo>
                      <a:pt x="134" y="87"/>
                    </a:lnTo>
                    <a:lnTo>
                      <a:pt x="124" y="88"/>
                    </a:lnTo>
                    <a:lnTo>
                      <a:pt x="124" y="88"/>
                    </a:lnTo>
                    <a:lnTo>
                      <a:pt x="115" y="87"/>
                    </a:lnTo>
                    <a:lnTo>
                      <a:pt x="107" y="85"/>
                    </a:lnTo>
                    <a:lnTo>
                      <a:pt x="100" y="81"/>
                    </a:lnTo>
                    <a:lnTo>
                      <a:pt x="93" y="75"/>
                    </a:lnTo>
                    <a:lnTo>
                      <a:pt x="87" y="69"/>
                    </a:lnTo>
                    <a:lnTo>
                      <a:pt x="84" y="62"/>
                    </a:lnTo>
                    <a:lnTo>
                      <a:pt x="80" y="53"/>
                    </a:lnTo>
                    <a:lnTo>
                      <a:pt x="79" y="44"/>
                    </a:lnTo>
                    <a:lnTo>
                      <a:pt x="79" y="44"/>
                    </a:lnTo>
                    <a:close/>
                    <a:moveTo>
                      <a:pt x="247" y="275"/>
                    </a:moveTo>
                    <a:lnTo>
                      <a:pt x="212" y="156"/>
                    </a:lnTo>
                    <a:lnTo>
                      <a:pt x="212" y="156"/>
                    </a:lnTo>
                    <a:lnTo>
                      <a:pt x="210" y="148"/>
                    </a:lnTo>
                    <a:lnTo>
                      <a:pt x="207" y="140"/>
                    </a:lnTo>
                    <a:lnTo>
                      <a:pt x="203" y="134"/>
                    </a:lnTo>
                    <a:lnTo>
                      <a:pt x="198" y="129"/>
                    </a:lnTo>
                    <a:lnTo>
                      <a:pt x="194" y="124"/>
                    </a:lnTo>
                    <a:lnTo>
                      <a:pt x="189" y="120"/>
                    </a:lnTo>
                    <a:lnTo>
                      <a:pt x="180" y="115"/>
                    </a:lnTo>
                    <a:lnTo>
                      <a:pt x="172" y="112"/>
                    </a:lnTo>
                    <a:lnTo>
                      <a:pt x="164" y="109"/>
                    </a:lnTo>
                    <a:lnTo>
                      <a:pt x="158" y="109"/>
                    </a:lnTo>
                    <a:lnTo>
                      <a:pt x="124" y="109"/>
                    </a:lnTo>
                    <a:lnTo>
                      <a:pt x="90" y="109"/>
                    </a:lnTo>
                    <a:lnTo>
                      <a:pt x="90" y="109"/>
                    </a:lnTo>
                    <a:lnTo>
                      <a:pt x="84" y="109"/>
                    </a:lnTo>
                    <a:lnTo>
                      <a:pt x="76" y="112"/>
                    </a:lnTo>
                    <a:lnTo>
                      <a:pt x="68" y="115"/>
                    </a:lnTo>
                    <a:lnTo>
                      <a:pt x="59" y="120"/>
                    </a:lnTo>
                    <a:lnTo>
                      <a:pt x="54" y="124"/>
                    </a:lnTo>
                    <a:lnTo>
                      <a:pt x="50" y="129"/>
                    </a:lnTo>
                    <a:lnTo>
                      <a:pt x="45" y="134"/>
                    </a:lnTo>
                    <a:lnTo>
                      <a:pt x="42" y="140"/>
                    </a:lnTo>
                    <a:lnTo>
                      <a:pt x="38" y="148"/>
                    </a:lnTo>
                    <a:lnTo>
                      <a:pt x="36" y="156"/>
                    </a:lnTo>
                    <a:lnTo>
                      <a:pt x="2" y="274"/>
                    </a:lnTo>
                    <a:lnTo>
                      <a:pt x="2" y="274"/>
                    </a:lnTo>
                    <a:lnTo>
                      <a:pt x="0" y="283"/>
                    </a:lnTo>
                    <a:lnTo>
                      <a:pt x="1" y="290"/>
                    </a:lnTo>
                    <a:lnTo>
                      <a:pt x="2" y="293"/>
                    </a:lnTo>
                    <a:lnTo>
                      <a:pt x="4" y="297"/>
                    </a:lnTo>
                    <a:lnTo>
                      <a:pt x="6" y="299"/>
                    </a:lnTo>
                    <a:lnTo>
                      <a:pt x="9" y="300"/>
                    </a:lnTo>
                    <a:lnTo>
                      <a:pt x="9" y="300"/>
                    </a:lnTo>
                    <a:lnTo>
                      <a:pt x="13" y="301"/>
                    </a:lnTo>
                    <a:lnTo>
                      <a:pt x="17" y="301"/>
                    </a:lnTo>
                    <a:lnTo>
                      <a:pt x="20" y="300"/>
                    </a:lnTo>
                    <a:lnTo>
                      <a:pt x="23" y="298"/>
                    </a:lnTo>
                    <a:lnTo>
                      <a:pt x="27" y="292"/>
                    </a:lnTo>
                    <a:lnTo>
                      <a:pt x="30" y="286"/>
                    </a:lnTo>
                    <a:lnTo>
                      <a:pt x="63" y="171"/>
                    </a:lnTo>
                    <a:lnTo>
                      <a:pt x="86" y="171"/>
                    </a:lnTo>
                    <a:lnTo>
                      <a:pt x="27" y="377"/>
                    </a:lnTo>
                    <a:lnTo>
                      <a:pt x="76" y="377"/>
                    </a:lnTo>
                    <a:lnTo>
                      <a:pt x="76" y="377"/>
                    </a:lnTo>
                    <a:lnTo>
                      <a:pt x="76" y="531"/>
                    </a:lnTo>
                    <a:lnTo>
                      <a:pt x="76" y="531"/>
                    </a:lnTo>
                    <a:lnTo>
                      <a:pt x="76" y="536"/>
                    </a:lnTo>
                    <a:lnTo>
                      <a:pt x="77" y="539"/>
                    </a:lnTo>
                    <a:lnTo>
                      <a:pt x="79" y="542"/>
                    </a:lnTo>
                    <a:lnTo>
                      <a:pt x="81" y="544"/>
                    </a:lnTo>
                    <a:lnTo>
                      <a:pt x="84" y="546"/>
                    </a:lnTo>
                    <a:lnTo>
                      <a:pt x="88" y="548"/>
                    </a:lnTo>
                    <a:lnTo>
                      <a:pt x="95" y="549"/>
                    </a:lnTo>
                    <a:lnTo>
                      <a:pt x="95" y="549"/>
                    </a:lnTo>
                    <a:lnTo>
                      <a:pt x="100" y="548"/>
                    </a:lnTo>
                    <a:lnTo>
                      <a:pt x="103" y="548"/>
                    </a:lnTo>
                    <a:lnTo>
                      <a:pt x="106" y="546"/>
                    </a:lnTo>
                    <a:lnTo>
                      <a:pt x="108" y="544"/>
                    </a:lnTo>
                    <a:lnTo>
                      <a:pt x="110" y="541"/>
                    </a:lnTo>
                    <a:lnTo>
                      <a:pt x="112" y="538"/>
                    </a:lnTo>
                    <a:lnTo>
                      <a:pt x="113" y="535"/>
                    </a:lnTo>
                    <a:lnTo>
                      <a:pt x="113" y="530"/>
                    </a:lnTo>
                    <a:lnTo>
                      <a:pt x="113" y="377"/>
                    </a:lnTo>
                    <a:lnTo>
                      <a:pt x="135" y="377"/>
                    </a:lnTo>
                    <a:lnTo>
                      <a:pt x="135" y="530"/>
                    </a:lnTo>
                    <a:lnTo>
                      <a:pt x="135" y="530"/>
                    </a:lnTo>
                    <a:lnTo>
                      <a:pt x="135" y="535"/>
                    </a:lnTo>
                    <a:lnTo>
                      <a:pt x="136" y="538"/>
                    </a:lnTo>
                    <a:lnTo>
                      <a:pt x="138" y="541"/>
                    </a:lnTo>
                    <a:lnTo>
                      <a:pt x="140" y="544"/>
                    </a:lnTo>
                    <a:lnTo>
                      <a:pt x="142" y="546"/>
                    </a:lnTo>
                    <a:lnTo>
                      <a:pt x="145" y="548"/>
                    </a:lnTo>
                    <a:lnTo>
                      <a:pt x="149" y="548"/>
                    </a:lnTo>
                    <a:lnTo>
                      <a:pt x="153" y="549"/>
                    </a:lnTo>
                    <a:lnTo>
                      <a:pt x="153" y="549"/>
                    </a:lnTo>
                    <a:lnTo>
                      <a:pt x="157" y="548"/>
                    </a:lnTo>
                    <a:lnTo>
                      <a:pt x="161" y="548"/>
                    </a:lnTo>
                    <a:lnTo>
                      <a:pt x="164" y="546"/>
                    </a:lnTo>
                    <a:lnTo>
                      <a:pt x="168" y="544"/>
                    </a:lnTo>
                    <a:lnTo>
                      <a:pt x="170" y="542"/>
                    </a:lnTo>
                    <a:lnTo>
                      <a:pt x="171" y="539"/>
                    </a:lnTo>
                    <a:lnTo>
                      <a:pt x="172" y="536"/>
                    </a:lnTo>
                    <a:lnTo>
                      <a:pt x="172" y="531"/>
                    </a:lnTo>
                    <a:lnTo>
                      <a:pt x="172" y="377"/>
                    </a:lnTo>
                    <a:lnTo>
                      <a:pt x="172" y="377"/>
                    </a:lnTo>
                    <a:lnTo>
                      <a:pt x="221" y="377"/>
                    </a:lnTo>
                    <a:lnTo>
                      <a:pt x="161" y="171"/>
                    </a:lnTo>
                    <a:lnTo>
                      <a:pt x="183" y="171"/>
                    </a:lnTo>
                    <a:lnTo>
                      <a:pt x="216" y="286"/>
                    </a:lnTo>
                    <a:lnTo>
                      <a:pt x="216" y="286"/>
                    </a:lnTo>
                    <a:lnTo>
                      <a:pt x="220" y="292"/>
                    </a:lnTo>
                    <a:lnTo>
                      <a:pt x="224" y="298"/>
                    </a:lnTo>
                    <a:lnTo>
                      <a:pt x="227" y="300"/>
                    </a:lnTo>
                    <a:lnTo>
                      <a:pt x="230" y="301"/>
                    </a:lnTo>
                    <a:lnTo>
                      <a:pt x="233" y="301"/>
                    </a:lnTo>
                    <a:lnTo>
                      <a:pt x="237" y="301"/>
                    </a:lnTo>
                    <a:lnTo>
                      <a:pt x="237" y="301"/>
                    </a:lnTo>
                    <a:lnTo>
                      <a:pt x="241" y="300"/>
                    </a:lnTo>
                    <a:lnTo>
                      <a:pt x="243" y="297"/>
                    </a:lnTo>
                    <a:lnTo>
                      <a:pt x="245" y="294"/>
                    </a:lnTo>
                    <a:lnTo>
                      <a:pt x="247" y="291"/>
                    </a:lnTo>
                    <a:lnTo>
                      <a:pt x="248" y="287"/>
                    </a:lnTo>
                    <a:lnTo>
                      <a:pt x="248" y="284"/>
                    </a:lnTo>
                    <a:lnTo>
                      <a:pt x="247" y="275"/>
                    </a:lnTo>
                    <a:lnTo>
                      <a:pt x="247" y="275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  <a:extLst/>
            </p:spPr>
            <p:txBody>
              <a:bodyPr/>
              <a:lstStyle/>
              <a:p>
                <a:pPr defTabSz="995276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800" kern="0" dirty="0">
                  <a:solidFill>
                    <a:prstClr val="black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7" name="Freeform 474">
                <a:extLst>
                  <a:ext uri="{FF2B5EF4-FFF2-40B4-BE49-F238E27FC236}">
                    <a16:creationId xmlns:a16="http://schemas.microsoft.com/office/drawing/2014/main" id="{63899FBC-63E9-4CA4-88D0-B2933C85555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407422" y="1785367"/>
                <a:ext cx="89481" cy="228028"/>
              </a:xfrm>
              <a:custGeom>
                <a:avLst/>
                <a:gdLst>
                  <a:gd name="T0" fmla="*/ 62 w 211"/>
                  <a:gd name="T1" fmla="*/ 35 h 549"/>
                  <a:gd name="T2" fmla="*/ 74 w 211"/>
                  <a:gd name="T3" fmla="*/ 13 h 549"/>
                  <a:gd name="T4" fmla="*/ 96 w 211"/>
                  <a:gd name="T5" fmla="*/ 1 h 549"/>
                  <a:gd name="T6" fmla="*/ 114 w 211"/>
                  <a:gd name="T7" fmla="*/ 1 h 549"/>
                  <a:gd name="T8" fmla="*/ 137 w 211"/>
                  <a:gd name="T9" fmla="*/ 13 h 549"/>
                  <a:gd name="T10" fmla="*/ 148 w 211"/>
                  <a:gd name="T11" fmla="*/ 35 h 549"/>
                  <a:gd name="T12" fmla="*/ 148 w 211"/>
                  <a:gd name="T13" fmla="*/ 53 h 549"/>
                  <a:gd name="T14" fmla="*/ 137 w 211"/>
                  <a:gd name="T15" fmla="*/ 75 h 549"/>
                  <a:gd name="T16" fmla="*/ 114 w 211"/>
                  <a:gd name="T17" fmla="*/ 87 h 549"/>
                  <a:gd name="T18" fmla="*/ 96 w 211"/>
                  <a:gd name="T19" fmla="*/ 87 h 549"/>
                  <a:gd name="T20" fmla="*/ 74 w 211"/>
                  <a:gd name="T21" fmla="*/ 75 h 549"/>
                  <a:gd name="T22" fmla="*/ 62 w 211"/>
                  <a:gd name="T23" fmla="*/ 53 h 549"/>
                  <a:gd name="T24" fmla="*/ 155 w 211"/>
                  <a:gd name="T25" fmla="*/ 109 h 549"/>
                  <a:gd name="T26" fmla="*/ 57 w 211"/>
                  <a:gd name="T27" fmla="*/ 109 h 549"/>
                  <a:gd name="T28" fmla="*/ 25 w 211"/>
                  <a:gd name="T29" fmla="*/ 119 h 549"/>
                  <a:gd name="T30" fmla="*/ 4 w 211"/>
                  <a:gd name="T31" fmla="*/ 145 h 549"/>
                  <a:gd name="T32" fmla="*/ 0 w 211"/>
                  <a:gd name="T33" fmla="*/ 166 h 549"/>
                  <a:gd name="T34" fmla="*/ 1 w 211"/>
                  <a:gd name="T35" fmla="*/ 311 h 549"/>
                  <a:gd name="T36" fmla="*/ 6 w 211"/>
                  <a:gd name="T37" fmla="*/ 320 h 549"/>
                  <a:gd name="T38" fmla="*/ 17 w 211"/>
                  <a:gd name="T39" fmla="*/ 322 h 549"/>
                  <a:gd name="T40" fmla="*/ 23 w 211"/>
                  <a:gd name="T41" fmla="*/ 321 h 549"/>
                  <a:gd name="T42" fmla="*/ 30 w 211"/>
                  <a:gd name="T43" fmla="*/ 315 h 549"/>
                  <a:gd name="T44" fmla="*/ 33 w 211"/>
                  <a:gd name="T45" fmla="*/ 304 h 549"/>
                  <a:gd name="T46" fmla="*/ 54 w 211"/>
                  <a:gd name="T47" fmla="*/ 180 h 549"/>
                  <a:gd name="T48" fmla="*/ 54 w 211"/>
                  <a:gd name="T49" fmla="*/ 531 h 549"/>
                  <a:gd name="T50" fmla="*/ 59 w 211"/>
                  <a:gd name="T51" fmla="*/ 543 h 549"/>
                  <a:gd name="T52" fmla="*/ 69 w 211"/>
                  <a:gd name="T53" fmla="*/ 548 h 549"/>
                  <a:gd name="T54" fmla="*/ 79 w 211"/>
                  <a:gd name="T55" fmla="*/ 548 h 549"/>
                  <a:gd name="T56" fmla="*/ 90 w 211"/>
                  <a:gd name="T57" fmla="*/ 543 h 549"/>
                  <a:gd name="T58" fmla="*/ 94 w 211"/>
                  <a:gd name="T59" fmla="*/ 531 h 549"/>
                  <a:gd name="T60" fmla="*/ 94 w 211"/>
                  <a:gd name="T61" fmla="*/ 324 h 549"/>
                  <a:gd name="T62" fmla="*/ 116 w 211"/>
                  <a:gd name="T63" fmla="*/ 526 h 549"/>
                  <a:gd name="T64" fmla="*/ 117 w 211"/>
                  <a:gd name="T65" fmla="*/ 536 h 549"/>
                  <a:gd name="T66" fmla="*/ 124 w 211"/>
                  <a:gd name="T67" fmla="*/ 546 h 549"/>
                  <a:gd name="T68" fmla="*/ 137 w 211"/>
                  <a:gd name="T69" fmla="*/ 549 h 549"/>
                  <a:gd name="T70" fmla="*/ 146 w 211"/>
                  <a:gd name="T71" fmla="*/ 547 h 549"/>
                  <a:gd name="T72" fmla="*/ 155 w 211"/>
                  <a:gd name="T73" fmla="*/ 540 h 549"/>
                  <a:gd name="T74" fmla="*/ 157 w 211"/>
                  <a:gd name="T75" fmla="*/ 526 h 549"/>
                  <a:gd name="T76" fmla="*/ 178 w 211"/>
                  <a:gd name="T77" fmla="*/ 180 h 549"/>
                  <a:gd name="T78" fmla="*/ 178 w 211"/>
                  <a:gd name="T79" fmla="*/ 304 h 549"/>
                  <a:gd name="T80" fmla="*/ 182 w 211"/>
                  <a:gd name="T81" fmla="*/ 317 h 549"/>
                  <a:gd name="T82" fmla="*/ 191 w 211"/>
                  <a:gd name="T83" fmla="*/ 322 h 549"/>
                  <a:gd name="T84" fmla="*/ 198 w 211"/>
                  <a:gd name="T85" fmla="*/ 322 h 549"/>
                  <a:gd name="T86" fmla="*/ 207 w 211"/>
                  <a:gd name="T87" fmla="*/ 317 h 549"/>
                  <a:gd name="T88" fmla="*/ 211 w 211"/>
                  <a:gd name="T89" fmla="*/ 304 h 549"/>
                  <a:gd name="T90" fmla="*/ 211 w 211"/>
                  <a:gd name="T91" fmla="*/ 166 h 549"/>
                  <a:gd name="T92" fmla="*/ 202 w 211"/>
                  <a:gd name="T93" fmla="*/ 135 h 549"/>
                  <a:gd name="T94" fmla="*/ 176 w 211"/>
                  <a:gd name="T95" fmla="*/ 114 h 549"/>
                  <a:gd name="T96" fmla="*/ 155 w 211"/>
                  <a:gd name="T97" fmla="*/ 109 h 5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11" h="549">
                    <a:moveTo>
                      <a:pt x="61" y="44"/>
                    </a:moveTo>
                    <a:lnTo>
                      <a:pt x="61" y="44"/>
                    </a:lnTo>
                    <a:lnTo>
                      <a:pt x="62" y="35"/>
                    </a:lnTo>
                    <a:lnTo>
                      <a:pt x="64" y="27"/>
                    </a:lnTo>
                    <a:lnTo>
                      <a:pt x="69" y="19"/>
                    </a:lnTo>
                    <a:lnTo>
                      <a:pt x="74" y="13"/>
                    </a:lnTo>
                    <a:lnTo>
                      <a:pt x="80" y="7"/>
                    </a:lnTo>
                    <a:lnTo>
                      <a:pt x="88" y="3"/>
                    </a:lnTo>
                    <a:lnTo>
                      <a:pt x="96" y="1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14" y="1"/>
                    </a:lnTo>
                    <a:lnTo>
                      <a:pt x="123" y="3"/>
                    </a:lnTo>
                    <a:lnTo>
                      <a:pt x="130" y="7"/>
                    </a:lnTo>
                    <a:lnTo>
                      <a:pt x="137" y="13"/>
                    </a:lnTo>
                    <a:lnTo>
                      <a:pt x="142" y="19"/>
                    </a:lnTo>
                    <a:lnTo>
                      <a:pt x="146" y="27"/>
                    </a:lnTo>
                    <a:lnTo>
                      <a:pt x="148" y="35"/>
                    </a:lnTo>
                    <a:lnTo>
                      <a:pt x="150" y="44"/>
                    </a:lnTo>
                    <a:lnTo>
                      <a:pt x="150" y="44"/>
                    </a:lnTo>
                    <a:lnTo>
                      <a:pt x="148" y="53"/>
                    </a:lnTo>
                    <a:lnTo>
                      <a:pt x="146" y="62"/>
                    </a:lnTo>
                    <a:lnTo>
                      <a:pt x="142" y="69"/>
                    </a:lnTo>
                    <a:lnTo>
                      <a:pt x="137" y="75"/>
                    </a:lnTo>
                    <a:lnTo>
                      <a:pt x="130" y="81"/>
                    </a:lnTo>
                    <a:lnTo>
                      <a:pt x="123" y="85"/>
                    </a:lnTo>
                    <a:lnTo>
                      <a:pt x="114" y="87"/>
                    </a:lnTo>
                    <a:lnTo>
                      <a:pt x="106" y="88"/>
                    </a:lnTo>
                    <a:lnTo>
                      <a:pt x="106" y="88"/>
                    </a:lnTo>
                    <a:lnTo>
                      <a:pt x="96" y="87"/>
                    </a:lnTo>
                    <a:lnTo>
                      <a:pt x="88" y="85"/>
                    </a:lnTo>
                    <a:lnTo>
                      <a:pt x="80" y="81"/>
                    </a:lnTo>
                    <a:lnTo>
                      <a:pt x="74" y="75"/>
                    </a:lnTo>
                    <a:lnTo>
                      <a:pt x="69" y="69"/>
                    </a:lnTo>
                    <a:lnTo>
                      <a:pt x="64" y="62"/>
                    </a:lnTo>
                    <a:lnTo>
                      <a:pt x="62" y="53"/>
                    </a:lnTo>
                    <a:lnTo>
                      <a:pt x="61" y="44"/>
                    </a:lnTo>
                    <a:lnTo>
                      <a:pt x="61" y="44"/>
                    </a:lnTo>
                    <a:close/>
                    <a:moveTo>
                      <a:pt x="155" y="109"/>
                    </a:moveTo>
                    <a:lnTo>
                      <a:pt x="155" y="109"/>
                    </a:lnTo>
                    <a:lnTo>
                      <a:pt x="57" y="109"/>
                    </a:lnTo>
                    <a:lnTo>
                      <a:pt x="57" y="109"/>
                    </a:lnTo>
                    <a:lnTo>
                      <a:pt x="45" y="111"/>
                    </a:lnTo>
                    <a:lnTo>
                      <a:pt x="35" y="114"/>
                    </a:lnTo>
                    <a:lnTo>
                      <a:pt x="25" y="119"/>
                    </a:lnTo>
                    <a:lnTo>
                      <a:pt x="17" y="126"/>
                    </a:lnTo>
                    <a:lnTo>
                      <a:pt x="9" y="135"/>
                    </a:lnTo>
                    <a:lnTo>
                      <a:pt x="4" y="145"/>
                    </a:lnTo>
                    <a:lnTo>
                      <a:pt x="1" y="155"/>
                    </a:lnTo>
                    <a:lnTo>
                      <a:pt x="0" y="166"/>
                    </a:lnTo>
                    <a:lnTo>
                      <a:pt x="0" y="166"/>
                    </a:lnTo>
                    <a:lnTo>
                      <a:pt x="0" y="304"/>
                    </a:lnTo>
                    <a:lnTo>
                      <a:pt x="0" y="304"/>
                    </a:lnTo>
                    <a:lnTo>
                      <a:pt x="1" y="311"/>
                    </a:lnTo>
                    <a:lnTo>
                      <a:pt x="3" y="315"/>
                    </a:lnTo>
                    <a:lnTo>
                      <a:pt x="4" y="317"/>
                    </a:lnTo>
                    <a:lnTo>
                      <a:pt x="6" y="320"/>
                    </a:lnTo>
                    <a:lnTo>
                      <a:pt x="9" y="321"/>
                    </a:lnTo>
                    <a:lnTo>
                      <a:pt x="12" y="322"/>
                    </a:lnTo>
                    <a:lnTo>
                      <a:pt x="17" y="322"/>
                    </a:lnTo>
                    <a:lnTo>
                      <a:pt x="17" y="322"/>
                    </a:lnTo>
                    <a:lnTo>
                      <a:pt x="20" y="322"/>
                    </a:lnTo>
                    <a:lnTo>
                      <a:pt x="23" y="321"/>
                    </a:lnTo>
                    <a:lnTo>
                      <a:pt x="26" y="320"/>
                    </a:lnTo>
                    <a:lnTo>
                      <a:pt x="28" y="317"/>
                    </a:lnTo>
                    <a:lnTo>
                      <a:pt x="30" y="315"/>
                    </a:lnTo>
                    <a:lnTo>
                      <a:pt x="32" y="311"/>
                    </a:lnTo>
                    <a:lnTo>
                      <a:pt x="33" y="304"/>
                    </a:lnTo>
                    <a:lnTo>
                      <a:pt x="33" y="304"/>
                    </a:lnTo>
                    <a:lnTo>
                      <a:pt x="33" y="180"/>
                    </a:lnTo>
                    <a:lnTo>
                      <a:pt x="54" y="180"/>
                    </a:lnTo>
                    <a:lnTo>
                      <a:pt x="54" y="180"/>
                    </a:lnTo>
                    <a:lnTo>
                      <a:pt x="54" y="526"/>
                    </a:lnTo>
                    <a:lnTo>
                      <a:pt x="54" y="526"/>
                    </a:lnTo>
                    <a:lnTo>
                      <a:pt x="54" y="531"/>
                    </a:lnTo>
                    <a:lnTo>
                      <a:pt x="55" y="536"/>
                    </a:lnTo>
                    <a:lnTo>
                      <a:pt x="57" y="540"/>
                    </a:lnTo>
                    <a:lnTo>
                      <a:pt x="59" y="543"/>
                    </a:lnTo>
                    <a:lnTo>
                      <a:pt x="61" y="546"/>
                    </a:lnTo>
                    <a:lnTo>
                      <a:pt x="64" y="547"/>
                    </a:lnTo>
                    <a:lnTo>
                      <a:pt x="69" y="548"/>
                    </a:lnTo>
                    <a:lnTo>
                      <a:pt x="74" y="549"/>
                    </a:lnTo>
                    <a:lnTo>
                      <a:pt x="74" y="549"/>
                    </a:lnTo>
                    <a:lnTo>
                      <a:pt x="79" y="548"/>
                    </a:lnTo>
                    <a:lnTo>
                      <a:pt x="84" y="547"/>
                    </a:lnTo>
                    <a:lnTo>
                      <a:pt x="87" y="546"/>
                    </a:lnTo>
                    <a:lnTo>
                      <a:pt x="90" y="543"/>
                    </a:lnTo>
                    <a:lnTo>
                      <a:pt x="92" y="540"/>
                    </a:lnTo>
                    <a:lnTo>
                      <a:pt x="93" y="536"/>
                    </a:lnTo>
                    <a:lnTo>
                      <a:pt x="94" y="531"/>
                    </a:lnTo>
                    <a:lnTo>
                      <a:pt x="94" y="526"/>
                    </a:lnTo>
                    <a:lnTo>
                      <a:pt x="94" y="526"/>
                    </a:lnTo>
                    <a:lnTo>
                      <a:pt x="94" y="324"/>
                    </a:lnTo>
                    <a:lnTo>
                      <a:pt x="116" y="324"/>
                    </a:lnTo>
                    <a:lnTo>
                      <a:pt x="116" y="324"/>
                    </a:lnTo>
                    <a:lnTo>
                      <a:pt x="116" y="526"/>
                    </a:lnTo>
                    <a:lnTo>
                      <a:pt x="116" y="526"/>
                    </a:lnTo>
                    <a:lnTo>
                      <a:pt x="117" y="531"/>
                    </a:lnTo>
                    <a:lnTo>
                      <a:pt x="117" y="536"/>
                    </a:lnTo>
                    <a:lnTo>
                      <a:pt x="119" y="540"/>
                    </a:lnTo>
                    <a:lnTo>
                      <a:pt x="121" y="543"/>
                    </a:lnTo>
                    <a:lnTo>
                      <a:pt x="124" y="546"/>
                    </a:lnTo>
                    <a:lnTo>
                      <a:pt x="127" y="547"/>
                    </a:lnTo>
                    <a:lnTo>
                      <a:pt x="131" y="548"/>
                    </a:lnTo>
                    <a:lnTo>
                      <a:pt x="137" y="549"/>
                    </a:lnTo>
                    <a:lnTo>
                      <a:pt x="137" y="549"/>
                    </a:lnTo>
                    <a:lnTo>
                      <a:pt x="142" y="548"/>
                    </a:lnTo>
                    <a:lnTo>
                      <a:pt x="146" y="547"/>
                    </a:lnTo>
                    <a:lnTo>
                      <a:pt x="150" y="546"/>
                    </a:lnTo>
                    <a:lnTo>
                      <a:pt x="153" y="543"/>
                    </a:lnTo>
                    <a:lnTo>
                      <a:pt x="155" y="540"/>
                    </a:lnTo>
                    <a:lnTo>
                      <a:pt x="156" y="536"/>
                    </a:lnTo>
                    <a:lnTo>
                      <a:pt x="157" y="531"/>
                    </a:lnTo>
                    <a:lnTo>
                      <a:pt x="157" y="526"/>
                    </a:lnTo>
                    <a:lnTo>
                      <a:pt x="157" y="526"/>
                    </a:lnTo>
                    <a:lnTo>
                      <a:pt x="157" y="180"/>
                    </a:lnTo>
                    <a:lnTo>
                      <a:pt x="178" y="180"/>
                    </a:lnTo>
                    <a:lnTo>
                      <a:pt x="178" y="180"/>
                    </a:lnTo>
                    <a:lnTo>
                      <a:pt x="178" y="304"/>
                    </a:lnTo>
                    <a:lnTo>
                      <a:pt x="178" y="304"/>
                    </a:lnTo>
                    <a:lnTo>
                      <a:pt x="179" y="311"/>
                    </a:lnTo>
                    <a:lnTo>
                      <a:pt x="180" y="315"/>
                    </a:lnTo>
                    <a:lnTo>
                      <a:pt x="182" y="317"/>
                    </a:lnTo>
                    <a:lnTo>
                      <a:pt x="185" y="320"/>
                    </a:lnTo>
                    <a:lnTo>
                      <a:pt x="188" y="321"/>
                    </a:lnTo>
                    <a:lnTo>
                      <a:pt x="191" y="322"/>
                    </a:lnTo>
                    <a:lnTo>
                      <a:pt x="195" y="322"/>
                    </a:lnTo>
                    <a:lnTo>
                      <a:pt x="195" y="322"/>
                    </a:lnTo>
                    <a:lnTo>
                      <a:pt x="198" y="322"/>
                    </a:lnTo>
                    <a:lnTo>
                      <a:pt x="202" y="321"/>
                    </a:lnTo>
                    <a:lnTo>
                      <a:pt x="205" y="320"/>
                    </a:lnTo>
                    <a:lnTo>
                      <a:pt x="207" y="317"/>
                    </a:lnTo>
                    <a:lnTo>
                      <a:pt x="209" y="315"/>
                    </a:lnTo>
                    <a:lnTo>
                      <a:pt x="210" y="311"/>
                    </a:lnTo>
                    <a:lnTo>
                      <a:pt x="211" y="304"/>
                    </a:lnTo>
                    <a:lnTo>
                      <a:pt x="211" y="304"/>
                    </a:lnTo>
                    <a:lnTo>
                      <a:pt x="211" y="166"/>
                    </a:lnTo>
                    <a:lnTo>
                      <a:pt x="211" y="166"/>
                    </a:lnTo>
                    <a:lnTo>
                      <a:pt x="210" y="155"/>
                    </a:lnTo>
                    <a:lnTo>
                      <a:pt x="207" y="145"/>
                    </a:lnTo>
                    <a:lnTo>
                      <a:pt x="202" y="135"/>
                    </a:lnTo>
                    <a:lnTo>
                      <a:pt x="194" y="126"/>
                    </a:lnTo>
                    <a:lnTo>
                      <a:pt x="186" y="119"/>
                    </a:lnTo>
                    <a:lnTo>
                      <a:pt x="176" y="114"/>
                    </a:lnTo>
                    <a:lnTo>
                      <a:pt x="165" y="111"/>
                    </a:lnTo>
                    <a:lnTo>
                      <a:pt x="155" y="109"/>
                    </a:lnTo>
                    <a:lnTo>
                      <a:pt x="155" y="109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  <a:extLst/>
            </p:spPr>
            <p:txBody>
              <a:bodyPr/>
              <a:lstStyle/>
              <a:p>
                <a:pPr defTabSz="995276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800" kern="0" dirty="0">
                  <a:solidFill>
                    <a:prstClr val="black"/>
                  </a:solidFill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32" name="Group 80">
              <a:extLst>
                <a:ext uri="{FF2B5EF4-FFF2-40B4-BE49-F238E27FC236}">
                  <a16:creationId xmlns:a16="http://schemas.microsoft.com/office/drawing/2014/main" id="{5F81B9E4-AC4D-4850-958E-31AD5EAB7D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8513" y="1792820"/>
              <a:ext cx="330200" cy="335586"/>
              <a:chOff x="5238732" y="1260351"/>
              <a:chExt cx="396000" cy="405188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3436A181-7F7D-460E-AC62-103C3779E7C7}"/>
                  </a:ext>
                </a:extLst>
              </p:cNvPr>
              <p:cNvSpPr/>
              <p:nvPr/>
            </p:nvSpPr>
            <p:spPr>
              <a:xfrm>
                <a:off x="5238732" y="1260351"/>
                <a:ext cx="396000" cy="405188"/>
              </a:xfrm>
              <a:prstGeom prst="ellipse">
                <a:avLst/>
              </a:prstGeom>
              <a:solidFill>
                <a:srgbClr val="00A1DE"/>
              </a:solidFill>
              <a:ln w="1905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lIns="36000" tIns="36000" rIns="36000" bIns="36000" anchor="ctr"/>
              <a:lstStyle/>
              <a:p>
                <a:pPr algn="ctr" defTabSz="995276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800" kern="0" dirty="0">
                  <a:solidFill>
                    <a:srgbClr val="313131"/>
                  </a:solidFill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42" name="Group 51">
                <a:extLst>
                  <a:ext uri="{FF2B5EF4-FFF2-40B4-BE49-F238E27FC236}">
                    <a16:creationId xmlns:a16="http://schemas.microsoft.com/office/drawing/2014/main" id="{F8577EBC-3D3E-423E-8D5D-E01E1415444E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5304641" y="1365253"/>
                <a:ext cx="264216" cy="184514"/>
                <a:chOff x="2891" y="981"/>
                <a:chExt cx="242" cy="169"/>
              </a:xfrm>
              <a:solidFill>
                <a:srgbClr val="00A1DE"/>
              </a:solidFill>
            </p:grpSpPr>
            <p:sp>
              <p:nvSpPr>
                <p:cNvPr id="43" name="AutoShape 50">
                  <a:extLst>
                    <a:ext uri="{FF2B5EF4-FFF2-40B4-BE49-F238E27FC236}">
                      <a16:creationId xmlns:a16="http://schemas.microsoft.com/office/drawing/2014/main" id="{54A48B40-828B-419D-ABB3-CC2BBCF025F4}"/>
                    </a:ext>
                  </a:extLst>
                </p:cNvPr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2891" y="981"/>
                  <a:ext cx="242" cy="169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95276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800" kern="0" dirty="0">
                    <a:solidFill>
                      <a:prstClr val="black"/>
                    </a:solidFill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4" name="Freeform 52">
                  <a:extLst>
                    <a:ext uri="{FF2B5EF4-FFF2-40B4-BE49-F238E27FC236}">
                      <a16:creationId xmlns:a16="http://schemas.microsoft.com/office/drawing/2014/main" id="{7EF240B6-D30C-4E4E-8892-9CB7681C69D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891" y="989"/>
                  <a:ext cx="242" cy="153"/>
                </a:xfrm>
                <a:custGeom>
                  <a:avLst/>
                  <a:gdLst>
                    <a:gd name="T0" fmla="*/ 41 w 118"/>
                    <a:gd name="T1" fmla="*/ 0 h 82"/>
                    <a:gd name="T2" fmla="*/ 36 w 118"/>
                    <a:gd name="T3" fmla="*/ 5 h 82"/>
                    <a:gd name="T4" fmla="*/ 36 w 118"/>
                    <a:gd name="T5" fmla="*/ 6 h 82"/>
                    <a:gd name="T6" fmla="*/ 45 w 118"/>
                    <a:gd name="T7" fmla="*/ 6 h 82"/>
                    <a:gd name="T8" fmla="*/ 45 w 118"/>
                    <a:gd name="T9" fmla="*/ 5 h 82"/>
                    <a:gd name="T10" fmla="*/ 41 w 118"/>
                    <a:gd name="T11" fmla="*/ 0 h 82"/>
                    <a:gd name="T12" fmla="*/ 22 w 118"/>
                    <a:gd name="T13" fmla="*/ 61 h 82"/>
                    <a:gd name="T14" fmla="*/ 12 w 118"/>
                    <a:gd name="T15" fmla="*/ 71 h 82"/>
                    <a:gd name="T16" fmla="*/ 22 w 118"/>
                    <a:gd name="T17" fmla="*/ 82 h 82"/>
                    <a:gd name="T18" fmla="*/ 33 w 118"/>
                    <a:gd name="T19" fmla="*/ 71 h 82"/>
                    <a:gd name="T20" fmla="*/ 22 w 118"/>
                    <a:gd name="T21" fmla="*/ 61 h 82"/>
                    <a:gd name="T22" fmla="*/ 95 w 118"/>
                    <a:gd name="T23" fmla="*/ 61 h 82"/>
                    <a:gd name="T24" fmla="*/ 85 w 118"/>
                    <a:gd name="T25" fmla="*/ 71 h 82"/>
                    <a:gd name="T26" fmla="*/ 95 w 118"/>
                    <a:gd name="T27" fmla="*/ 82 h 82"/>
                    <a:gd name="T28" fmla="*/ 106 w 118"/>
                    <a:gd name="T29" fmla="*/ 71 h 82"/>
                    <a:gd name="T30" fmla="*/ 95 w 118"/>
                    <a:gd name="T31" fmla="*/ 61 h 82"/>
                    <a:gd name="T32" fmla="*/ 0 w 118"/>
                    <a:gd name="T33" fmla="*/ 41 h 82"/>
                    <a:gd name="T34" fmla="*/ 0 w 118"/>
                    <a:gd name="T35" fmla="*/ 71 h 82"/>
                    <a:gd name="T36" fmla="*/ 9 w 118"/>
                    <a:gd name="T37" fmla="*/ 71 h 82"/>
                    <a:gd name="T38" fmla="*/ 22 w 118"/>
                    <a:gd name="T39" fmla="*/ 57 h 82"/>
                    <a:gd name="T40" fmla="*/ 36 w 118"/>
                    <a:gd name="T41" fmla="*/ 71 h 82"/>
                    <a:gd name="T42" fmla="*/ 45 w 118"/>
                    <a:gd name="T43" fmla="*/ 71 h 82"/>
                    <a:gd name="T44" fmla="*/ 45 w 118"/>
                    <a:gd name="T45" fmla="*/ 10 h 82"/>
                    <a:gd name="T46" fmla="*/ 37 w 118"/>
                    <a:gd name="T47" fmla="*/ 10 h 82"/>
                    <a:gd name="T48" fmla="*/ 0 w 118"/>
                    <a:gd name="T49" fmla="*/ 41 h 82"/>
                    <a:gd name="T50" fmla="*/ 37 w 118"/>
                    <a:gd name="T51" fmla="*/ 42 h 82"/>
                    <a:gd name="T52" fmla="*/ 6 w 118"/>
                    <a:gd name="T53" fmla="*/ 42 h 82"/>
                    <a:gd name="T54" fmla="*/ 6 w 118"/>
                    <a:gd name="T55" fmla="*/ 41 h 82"/>
                    <a:gd name="T56" fmla="*/ 37 w 118"/>
                    <a:gd name="T57" fmla="*/ 15 h 82"/>
                    <a:gd name="T58" fmla="*/ 37 w 118"/>
                    <a:gd name="T59" fmla="*/ 15 h 82"/>
                    <a:gd name="T60" fmla="*/ 37 w 118"/>
                    <a:gd name="T61" fmla="*/ 42 h 82"/>
                    <a:gd name="T62" fmla="*/ 49 w 118"/>
                    <a:gd name="T63" fmla="*/ 10 h 82"/>
                    <a:gd name="T64" fmla="*/ 49 w 118"/>
                    <a:gd name="T65" fmla="*/ 71 h 82"/>
                    <a:gd name="T66" fmla="*/ 82 w 118"/>
                    <a:gd name="T67" fmla="*/ 71 h 82"/>
                    <a:gd name="T68" fmla="*/ 95 w 118"/>
                    <a:gd name="T69" fmla="*/ 57 h 82"/>
                    <a:gd name="T70" fmla="*/ 109 w 118"/>
                    <a:gd name="T71" fmla="*/ 71 h 82"/>
                    <a:gd name="T72" fmla="*/ 118 w 118"/>
                    <a:gd name="T73" fmla="*/ 71 h 82"/>
                    <a:gd name="T74" fmla="*/ 118 w 118"/>
                    <a:gd name="T75" fmla="*/ 10 h 82"/>
                    <a:gd name="T76" fmla="*/ 49 w 118"/>
                    <a:gd name="T77" fmla="*/ 10 h 82"/>
                    <a:gd name="T78" fmla="*/ 99 w 118"/>
                    <a:gd name="T79" fmla="*/ 41 h 82"/>
                    <a:gd name="T80" fmla="*/ 90 w 118"/>
                    <a:gd name="T81" fmla="*/ 41 h 82"/>
                    <a:gd name="T82" fmla="*/ 90 w 118"/>
                    <a:gd name="T83" fmla="*/ 50 h 82"/>
                    <a:gd name="T84" fmla="*/ 78 w 118"/>
                    <a:gd name="T85" fmla="*/ 50 h 82"/>
                    <a:gd name="T86" fmla="*/ 78 w 118"/>
                    <a:gd name="T87" fmla="*/ 41 h 82"/>
                    <a:gd name="T88" fmla="*/ 69 w 118"/>
                    <a:gd name="T89" fmla="*/ 41 h 82"/>
                    <a:gd name="T90" fmla="*/ 69 w 118"/>
                    <a:gd name="T91" fmla="*/ 29 h 82"/>
                    <a:gd name="T92" fmla="*/ 78 w 118"/>
                    <a:gd name="T93" fmla="*/ 29 h 82"/>
                    <a:gd name="T94" fmla="*/ 78 w 118"/>
                    <a:gd name="T95" fmla="*/ 20 h 82"/>
                    <a:gd name="T96" fmla="*/ 90 w 118"/>
                    <a:gd name="T97" fmla="*/ 20 h 82"/>
                    <a:gd name="T98" fmla="*/ 90 w 118"/>
                    <a:gd name="T99" fmla="*/ 29 h 82"/>
                    <a:gd name="T100" fmla="*/ 99 w 118"/>
                    <a:gd name="T101" fmla="*/ 29 h 82"/>
                    <a:gd name="T102" fmla="*/ 99 w 118"/>
                    <a:gd name="T103" fmla="*/ 41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118" h="82">
                      <a:moveTo>
                        <a:pt x="41" y="0"/>
                      </a:moveTo>
                      <a:cubicBezTo>
                        <a:pt x="38" y="0"/>
                        <a:pt x="36" y="2"/>
                        <a:pt x="36" y="5"/>
                      </a:cubicBezTo>
                      <a:cubicBezTo>
                        <a:pt x="36" y="6"/>
                        <a:pt x="36" y="6"/>
                        <a:pt x="36" y="6"/>
                      </a:cubicBezTo>
                      <a:cubicBezTo>
                        <a:pt x="45" y="6"/>
                        <a:pt x="45" y="6"/>
                        <a:pt x="45" y="6"/>
                      </a:cubicBezTo>
                      <a:cubicBezTo>
                        <a:pt x="45" y="5"/>
                        <a:pt x="45" y="5"/>
                        <a:pt x="45" y="5"/>
                      </a:cubicBezTo>
                      <a:cubicBezTo>
                        <a:pt x="45" y="2"/>
                        <a:pt x="43" y="0"/>
                        <a:pt x="41" y="0"/>
                      </a:cubicBezTo>
                      <a:close/>
                      <a:moveTo>
                        <a:pt x="22" y="61"/>
                      </a:moveTo>
                      <a:cubicBezTo>
                        <a:pt x="16" y="61"/>
                        <a:pt x="12" y="66"/>
                        <a:pt x="12" y="71"/>
                      </a:cubicBezTo>
                      <a:cubicBezTo>
                        <a:pt x="12" y="77"/>
                        <a:pt x="16" y="82"/>
                        <a:pt x="22" y="82"/>
                      </a:cubicBezTo>
                      <a:cubicBezTo>
                        <a:pt x="28" y="82"/>
                        <a:pt x="33" y="77"/>
                        <a:pt x="33" y="71"/>
                      </a:cubicBezTo>
                      <a:cubicBezTo>
                        <a:pt x="33" y="66"/>
                        <a:pt x="28" y="61"/>
                        <a:pt x="22" y="61"/>
                      </a:cubicBezTo>
                      <a:close/>
                      <a:moveTo>
                        <a:pt x="95" y="61"/>
                      </a:moveTo>
                      <a:cubicBezTo>
                        <a:pt x="90" y="61"/>
                        <a:pt x="85" y="66"/>
                        <a:pt x="85" y="71"/>
                      </a:cubicBezTo>
                      <a:cubicBezTo>
                        <a:pt x="85" y="77"/>
                        <a:pt x="90" y="82"/>
                        <a:pt x="95" y="82"/>
                      </a:cubicBezTo>
                      <a:cubicBezTo>
                        <a:pt x="101" y="82"/>
                        <a:pt x="106" y="77"/>
                        <a:pt x="106" y="71"/>
                      </a:cubicBezTo>
                      <a:cubicBezTo>
                        <a:pt x="106" y="66"/>
                        <a:pt x="101" y="61"/>
                        <a:pt x="95" y="61"/>
                      </a:cubicBezTo>
                      <a:close/>
                      <a:moveTo>
                        <a:pt x="0" y="41"/>
                      </a:moveTo>
                      <a:cubicBezTo>
                        <a:pt x="0" y="71"/>
                        <a:pt x="0" y="71"/>
                        <a:pt x="0" y="71"/>
                      </a:cubicBezTo>
                      <a:cubicBezTo>
                        <a:pt x="9" y="71"/>
                        <a:pt x="9" y="71"/>
                        <a:pt x="9" y="71"/>
                      </a:cubicBezTo>
                      <a:cubicBezTo>
                        <a:pt x="9" y="63"/>
                        <a:pt x="15" y="57"/>
                        <a:pt x="22" y="57"/>
                      </a:cubicBezTo>
                      <a:cubicBezTo>
                        <a:pt x="30" y="57"/>
                        <a:pt x="36" y="63"/>
                        <a:pt x="36" y="71"/>
                      </a:cubicBezTo>
                      <a:cubicBezTo>
                        <a:pt x="45" y="71"/>
                        <a:pt x="45" y="71"/>
                        <a:pt x="45" y="71"/>
                      </a:cubicBezTo>
                      <a:cubicBezTo>
                        <a:pt x="45" y="10"/>
                        <a:pt x="45" y="10"/>
                        <a:pt x="45" y="10"/>
                      </a:cubicBezTo>
                      <a:cubicBezTo>
                        <a:pt x="37" y="10"/>
                        <a:pt x="37" y="10"/>
                        <a:pt x="37" y="10"/>
                      </a:cubicBezTo>
                      <a:cubicBezTo>
                        <a:pt x="19" y="10"/>
                        <a:pt x="0" y="24"/>
                        <a:pt x="0" y="41"/>
                      </a:cubicBezTo>
                      <a:close/>
                      <a:moveTo>
                        <a:pt x="37" y="42"/>
                      </a:moveTo>
                      <a:cubicBezTo>
                        <a:pt x="6" y="42"/>
                        <a:pt x="6" y="42"/>
                        <a:pt x="6" y="42"/>
                      </a:cubicBezTo>
                      <a:cubicBezTo>
                        <a:pt x="6" y="41"/>
                        <a:pt x="6" y="41"/>
                        <a:pt x="6" y="41"/>
                      </a:cubicBezTo>
                      <a:cubicBezTo>
                        <a:pt x="6" y="27"/>
                        <a:pt x="23" y="15"/>
                        <a:pt x="37" y="15"/>
                      </a:cubicBezTo>
                      <a:cubicBezTo>
                        <a:pt x="37" y="15"/>
                        <a:pt x="37" y="15"/>
                        <a:pt x="37" y="15"/>
                      </a:cubicBezTo>
                      <a:lnTo>
                        <a:pt x="37" y="42"/>
                      </a:lnTo>
                      <a:close/>
                      <a:moveTo>
                        <a:pt x="49" y="10"/>
                      </a:moveTo>
                      <a:cubicBezTo>
                        <a:pt x="49" y="71"/>
                        <a:pt x="49" y="71"/>
                        <a:pt x="49" y="71"/>
                      </a:cubicBezTo>
                      <a:cubicBezTo>
                        <a:pt x="82" y="71"/>
                        <a:pt x="82" y="71"/>
                        <a:pt x="82" y="71"/>
                      </a:cubicBezTo>
                      <a:cubicBezTo>
                        <a:pt x="82" y="63"/>
                        <a:pt x="88" y="57"/>
                        <a:pt x="95" y="57"/>
                      </a:cubicBezTo>
                      <a:cubicBezTo>
                        <a:pt x="103" y="57"/>
                        <a:pt x="109" y="63"/>
                        <a:pt x="109" y="71"/>
                      </a:cubicBezTo>
                      <a:cubicBezTo>
                        <a:pt x="118" y="71"/>
                        <a:pt x="118" y="71"/>
                        <a:pt x="118" y="71"/>
                      </a:cubicBezTo>
                      <a:cubicBezTo>
                        <a:pt x="118" y="10"/>
                        <a:pt x="118" y="10"/>
                        <a:pt x="118" y="10"/>
                      </a:cubicBezTo>
                      <a:lnTo>
                        <a:pt x="49" y="10"/>
                      </a:lnTo>
                      <a:close/>
                      <a:moveTo>
                        <a:pt x="99" y="41"/>
                      </a:moveTo>
                      <a:cubicBezTo>
                        <a:pt x="90" y="41"/>
                        <a:pt x="90" y="41"/>
                        <a:pt x="90" y="41"/>
                      </a:cubicBezTo>
                      <a:cubicBezTo>
                        <a:pt x="90" y="50"/>
                        <a:pt x="90" y="50"/>
                        <a:pt x="90" y="50"/>
                      </a:cubicBezTo>
                      <a:cubicBezTo>
                        <a:pt x="78" y="50"/>
                        <a:pt x="78" y="50"/>
                        <a:pt x="78" y="50"/>
                      </a:cubicBezTo>
                      <a:cubicBezTo>
                        <a:pt x="78" y="41"/>
                        <a:pt x="78" y="41"/>
                        <a:pt x="78" y="41"/>
                      </a:cubicBezTo>
                      <a:cubicBezTo>
                        <a:pt x="69" y="41"/>
                        <a:pt x="69" y="41"/>
                        <a:pt x="69" y="41"/>
                      </a:cubicBezTo>
                      <a:cubicBezTo>
                        <a:pt x="69" y="29"/>
                        <a:pt x="69" y="29"/>
                        <a:pt x="69" y="29"/>
                      </a:cubicBezTo>
                      <a:cubicBezTo>
                        <a:pt x="78" y="29"/>
                        <a:pt x="78" y="29"/>
                        <a:pt x="78" y="29"/>
                      </a:cubicBezTo>
                      <a:cubicBezTo>
                        <a:pt x="78" y="20"/>
                        <a:pt x="78" y="20"/>
                        <a:pt x="78" y="20"/>
                      </a:cubicBezTo>
                      <a:cubicBezTo>
                        <a:pt x="90" y="20"/>
                        <a:pt x="90" y="20"/>
                        <a:pt x="90" y="20"/>
                      </a:cubicBezTo>
                      <a:cubicBezTo>
                        <a:pt x="90" y="29"/>
                        <a:pt x="90" y="29"/>
                        <a:pt x="90" y="29"/>
                      </a:cubicBezTo>
                      <a:cubicBezTo>
                        <a:pt x="99" y="29"/>
                        <a:pt x="99" y="29"/>
                        <a:pt x="99" y="29"/>
                      </a:cubicBezTo>
                      <a:lnTo>
                        <a:pt x="99" y="4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95276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800" kern="0" dirty="0">
                    <a:solidFill>
                      <a:prstClr val="black"/>
                    </a:solidFill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33" name="Rectangle 13">
              <a:extLst>
                <a:ext uri="{FF2B5EF4-FFF2-40B4-BE49-F238E27FC236}">
                  <a16:creationId xmlns:a16="http://schemas.microsoft.com/office/drawing/2014/main" id="{DBB2210D-024F-4B15-AED5-CE355036C2D4}"/>
                </a:ext>
              </a:extLst>
            </p:cNvPr>
            <p:cNvSpPr/>
            <p:nvPr/>
          </p:nvSpPr>
          <p:spPr>
            <a:xfrm>
              <a:off x="303213" y="4950112"/>
              <a:ext cx="8612187" cy="711200"/>
            </a:xfrm>
            <a:custGeom>
              <a:avLst/>
              <a:gdLst>
                <a:gd name="connsiteX0" fmla="*/ 0 w 1877923"/>
                <a:gd name="connsiteY0" fmla="*/ 0 h 1102580"/>
                <a:gd name="connsiteX1" fmla="*/ 1877923 w 1877923"/>
                <a:gd name="connsiteY1" fmla="*/ 0 h 1102580"/>
                <a:gd name="connsiteX2" fmla="*/ 1877923 w 1877923"/>
                <a:gd name="connsiteY2" fmla="*/ 1102580 h 1102580"/>
                <a:gd name="connsiteX3" fmla="*/ 0 w 1877923"/>
                <a:gd name="connsiteY3" fmla="*/ 1102580 h 1102580"/>
                <a:gd name="connsiteX4" fmla="*/ 0 w 1877923"/>
                <a:gd name="connsiteY4" fmla="*/ 0 h 1102580"/>
                <a:gd name="connsiteX0" fmla="*/ 0 w 1877923"/>
                <a:gd name="connsiteY0" fmla="*/ 0 h 1102580"/>
                <a:gd name="connsiteX1" fmla="*/ 1877923 w 1877923"/>
                <a:gd name="connsiteY1" fmla="*/ 0 h 1102580"/>
                <a:gd name="connsiteX2" fmla="*/ 1877923 w 1877923"/>
                <a:gd name="connsiteY2" fmla="*/ 1102580 h 1102580"/>
                <a:gd name="connsiteX3" fmla="*/ 0 w 1877923"/>
                <a:gd name="connsiteY3" fmla="*/ 1102580 h 1102580"/>
                <a:gd name="connsiteX4" fmla="*/ 0 w 1877923"/>
                <a:gd name="connsiteY4" fmla="*/ 0 h 1102580"/>
                <a:gd name="connsiteX0" fmla="*/ 0 w 1877923"/>
                <a:gd name="connsiteY0" fmla="*/ 0 h 1102580"/>
                <a:gd name="connsiteX1" fmla="*/ 1877923 w 1877923"/>
                <a:gd name="connsiteY1" fmla="*/ 0 h 1102580"/>
                <a:gd name="connsiteX2" fmla="*/ 1877923 w 1877923"/>
                <a:gd name="connsiteY2" fmla="*/ 1102580 h 1102580"/>
                <a:gd name="connsiteX3" fmla="*/ 0 w 1877923"/>
                <a:gd name="connsiteY3" fmla="*/ 1102580 h 1102580"/>
                <a:gd name="connsiteX4" fmla="*/ 0 w 1877923"/>
                <a:gd name="connsiteY4" fmla="*/ 0 h 1102580"/>
                <a:gd name="connsiteX0" fmla="*/ 0 w 1877923"/>
                <a:gd name="connsiteY0" fmla="*/ 0 h 1102580"/>
                <a:gd name="connsiteX1" fmla="*/ 1877923 w 1877923"/>
                <a:gd name="connsiteY1" fmla="*/ 0 h 1102580"/>
                <a:gd name="connsiteX2" fmla="*/ 1877923 w 1877923"/>
                <a:gd name="connsiteY2" fmla="*/ 1102580 h 1102580"/>
                <a:gd name="connsiteX3" fmla="*/ 0 w 1877923"/>
                <a:gd name="connsiteY3" fmla="*/ 1102580 h 1102580"/>
                <a:gd name="connsiteX4" fmla="*/ 0 w 1877923"/>
                <a:gd name="connsiteY4" fmla="*/ 0 h 1102580"/>
                <a:gd name="connsiteX0" fmla="*/ 0 w 1877923"/>
                <a:gd name="connsiteY0" fmla="*/ 0 h 1102580"/>
                <a:gd name="connsiteX1" fmla="*/ 1877923 w 1877923"/>
                <a:gd name="connsiteY1" fmla="*/ 0 h 1102580"/>
                <a:gd name="connsiteX2" fmla="*/ 1877923 w 1877923"/>
                <a:gd name="connsiteY2" fmla="*/ 1102580 h 1102580"/>
                <a:gd name="connsiteX3" fmla="*/ 0 w 1877923"/>
                <a:gd name="connsiteY3" fmla="*/ 1102580 h 1102580"/>
                <a:gd name="connsiteX4" fmla="*/ 0 w 1877923"/>
                <a:gd name="connsiteY4" fmla="*/ 0 h 1102580"/>
                <a:gd name="connsiteX0" fmla="*/ 0 w 1877923"/>
                <a:gd name="connsiteY0" fmla="*/ 0 h 1102580"/>
                <a:gd name="connsiteX1" fmla="*/ 1877923 w 1877923"/>
                <a:gd name="connsiteY1" fmla="*/ 0 h 1102580"/>
                <a:gd name="connsiteX2" fmla="*/ 1877923 w 1877923"/>
                <a:gd name="connsiteY2" fmla="*/ 1102580 h 1102580"/>
                <a:gd name="connsiteX3" fmla="*/ 0 w 1877923"/>
                <a:gd name="connsiteY3" fmla="*/ 1102580 h 1102580"/>
                <a:gd name="connsiteX4" fmla="*/ 0 w 1877923"/>
                <a:gd name="connsiteY4" fmla="*/ 0 h 1102580"/>
                <a:gd name="connsiteX0" fmla="*/ 0 w 1877923"/>
                <a:gd name="connsiteY0" fmla="*/ 0 h 1102580"/>
                <a:gd name="connsiteX1" fmla="*/ 1877923 w 1877923"/>
                <a:gd name="connsiteY1" fmla="*/ 0 h 1102580"/>
                <a:gd name="connsiteX2" fmla="*/ 1877923 w 1877923"/>
                <a:gd name="connsiteY2" fmla="*/ 1102580 h 1102580"/>
                <a:gd name="connsiteX3" fmla="*/ 0 w 1877923"/>
                <a:gd name="connsiteY3" fmla="*/ 1102580 h 1102580"/>
                <a:gd name="connsiteX4" fmla="*/ 0 w 1877923"/>
                <a:gd name="connsiteY4" fmla="*/ 0 h 1102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7923" h="1102580">
                  <a:moveTo>
                    <a:pt x="0" y="0"/>
                  </a:moveTo>
                  <a:cubicBezTo>
                    <a:pt x="801540" y="212142"/>
                    <a:pt x="1156851" y="160934"/>
                    <a:pt x="1877923" y="0"/>
                  </a:cubicBezTo>
                  <a:lnTo>
                    <a:pt x="1877923" y="1102580"/>
                  </a:lnTo>
                  <a:cubicBezTo>
                    <a:pt x="1193427" y="883124"/>
                    <a:pt x="625974" y="912385"/>
                    <a:pt x="0" y="110258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>
                <a:lumMod val="75000"/>
              </a:sysClr>
            </a:solidFill>
            <a:ln w="12700" cap="flat" cmpd="sng" algn="ctr">
              <a:noFill/>
              <a:prstDash val="solid"/>
            </a:ln>
            <a:effectLst/>
          </p:spPr>
          <p:txBody>
            <a:bodyPr lIns="36000" tIns="36000" rIns="36000" bIns="36000" anchor="ctr"/>
            <a:lstStyle/>
            <a:p>
              <a:pPr algn="ctr" defTabSz="99527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00" kern="0" dirty="0">
                <a:solidFill>
                  <a:srgbClr val="313131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" name="Rounded Rectangle 86">
              <a:extLst>
                <a:ext uri="{FF2B5EF4-FFF2-40B4-BE49-F238E27FC236}">
                  <a16:creationId xmlns:a16="http://schemas.microsoft.com/office/drawing/2014/main" id="{E88774D7-D74F-4F47-B771-349300E6F827}"/>
                </a:ext>
              </a:extLst>
            </p:cNvPr>
            <p:cNvSpPr/>
            <p:nvPr/>
          </p:nvSpPr>
          <p:spPr>
            <a:xfrm>
              <a:off x="1727200" y="4916775"/>
              <a:ext cx="5764213" cy="782637"/>
            </a:xfrm>
            <a:prstGeom prst="roundRect">
              <a:avLst/>
            </a:prstGeom>
            <a:solidFill>
              <a:srgbClr val="7F93BA"/>
            </a:solidFill>
            <a:ln w="1905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lIns="36000" tIns="36000" rIns="36000" bIns="36000" anchor="ctr"/>
            <a:lstStyle/>
            <a:p>
              <a:pPr algn="ctr" defTabSz="99527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00" kern="0" dirty="0">
                <a:solidFill>
                  <a:srgbClr val="313131"/>
                </a:solidFill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TextBox 87">
              <a:extLst>
                <a:ext uri="{FF2B5EF4-FFF2-40B4-BE49-F238E27FC236}">
                  <a16:creationId xmlns:a16="http://schemas.microsoft.com/office/drawing/2014/main" id="{7962B8E1-9E50-4351-9A7D-59AFCD90AF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18531" y="4985037"/>
              <a:ext cx="528638" cy="62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36000" rIns="36000" bIns="36000"/>
            <a:lstStyle>
              <a:lvl1pPr defTabSz="995363" eaLnBrk="0" hangingPunct="0">
                <a:spcBef>
                  <a:spcPct val="20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995363" eaLnBrk="0" hangingPunct="0">
                <a:spcBef>
                  <a:spcPct val="20000"/>
                </a:spcBef>
                <a:buFont typeface="Arial" pitchFamily="34" charset="0"/>
                <a:buChar char="–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995363" eaLnBrk="0" hangingPunct="0">
                <a:spcBef>
                  <a:spcPct val="200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995363" eaLnBrk="0" hangingPunct="0">
                <a:spcBef>
                  <a:spcPct val="20000"/>
                </a:spcBef>
                <a:buFont typeface="Arial" pitchFamily="34" charset="0"/>
                <a:buChar char="–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995363" eaLnBrk="0" hangingPunct="0">
                <a:spcBef>
                  <a:spcPct val="20000"/>
                </a:spcBef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9953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9953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9953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9953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spcAft>
                  <a:spcPts val="0"/>
                </a:spcAft>
                <a:buFontTx/>
                <a:buNone/>
              </a:pPr>
              <a:r>
                <a:rPr lang="en-US" altLang="en-US" sz="3600" b="1" dirty="0">
                  <a:solidFill>
                    <a:srgbClr val="FFFFFF"/>
                  </a:solidFill>
                  <a:latin typeface="Alte Haas Grotesk" charset="0"/>
                  <a:ea typeface="Alte Haas Grotesk" charset="0"/>
                  <a:cs typeface="Alte Haas Grotesk" charset="0"/>
                </a:rPr>
                <a:t>5</a:t>
              </a:r>
            </a:p>
          </p:txBody>
        </p:sp>
        <p:sp>
          <p:nvSpPr>
            <p:cNvPr id="36" name="Rectangle 88">
              <a:extLst>
                <a:ext uri="{FF2B5EF4-FFF2-40B4-BE49-F238E27FC236}">
                  <a16:creationId xmlns:a16="http://schemas.microsoft.com/office/drawing/2014/main" id="{6AF4A3B7-E5CC-4519-A9F7-AB7D674D51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6064" y="5199533"/>
              <a:ext cx="4357674" cy="390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995363" eaLnBrk="0" hangingPunct="0">
                <a:spcBef>
                  <a:spcPct val="20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995363" eaLnBrk="0" hangingPunct="0">
                <a:spcBef>
                  <a:spcPct val="20000"/>
                </a:spcBef>
                <a:buFont typeface="Arial" pitchFamily="34" charset="0"/>
                <a:buChar char="–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995363" eaLnBrk="0" hangingPunct="0">
                <a:spcBef>
                  <a:spcPct val="200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995363" eaLnBrk="0" hangingPunct="0">
                <a:spcBef>
                  <a:spcPct val="20000"/>
                </a:spcBef>
                <a:buFont typeface="Arial" pitchFamily="34" charset="0"/>
                <a:buChar char="–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995363" eaLnBrk="0" hangingPunct="0">
                <a:spcBef>
                  <a:spcPct val="20000"/>
                </a:spcBef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9953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9953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9953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9953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spcAft>
                  <a:spcPts val="0"/>
                </a:spcAft>
                <a:buFontTx/>
                <a:buNone/>
              </a:pPr>
              <a:r>
                <a:rPr lang="en-GB" altLang="en-US" sz="1300" b="1" dirty="0">
                  <a:solidFill>
                    <a:srgbClr val="FFFFFF"/>
                  </a:solidFill>
                  <a:latin typeface="Alte Haas Grotesk" charset="0"/>
                  <a:ea typeface="Alte Haas Grotesk" charset="0"/>
                  <a:cs typeface="Alte Haas Grotesk" charset="0"/>
                </a:rPr>
                <a:t>ENABLING BETTER CARE</a:t>
              </a:r>
            </a:p>
          </p:txBody>
        </p:sp>
        <p:cxnSp>
          <p:nvCxnSpPr>
            <p:cNvPr id="37" name="Straight Connector 89">
              <a:extLst>
                <a:ext uri="{FF2B5EF4-FFF2-40B4-BE49-F238E27FC236}">
                  <a16:creationId xmlns:a16="http://schemas.microsoft.com/office/drawing/2014/main" id="{D640AF9E-0443-4073-9F05-81CCC56391D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600325" y="4983450"/>
              <a:ext cx="0" cy="619125"/>
            </a:xfrm>
            <a:prstGeom prst="line">
              <a:avLst/>
            </a:prstGeom>
            <a:noFill/>
            <a:ln w="6350" algn="ctr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77DFB9CF-67F3-4EEC-877A-28EA9DDA070A}"/>
                </a:ext>
              </a:extLst>
            </p:cNvPr>
            <p:cNvGrpSpPr/>
            <p:nvPr/>
          </p:nvGrpSpPr>
          <p:grpSpPr>
            <a:xfrm>
              <a:off x="1594415" y="4835787"/>
              <a:ext cx="331102" cy="367220"/>
              <a:chOff x="8335076" y="2628503"/>
              <a:chExt cx="396000" cy="405188"/>
            </a:xfrm>
            <a:solidFill>
              <a:srgbClr val="7F93BA"/>
            </a:solidFill>
          </p:grpSpPr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6FAAFB51-769C-4F77-8260-EAC47E293005}"/>
                  </a:ext>
                </a:extLst>
              </p:cNvPr>
              <p:cNvSpPr/>
              <p:nvPr/>
            </p:nvSpPr>
            <p:spPr>
              <a:xfrm>
                <a:off x="8335076" y="2628503"/>
                <a:ext cx="396000" cy="405188"/>
              </a:xfrm>
              <a:prstGeom prst="ellipse">
                <a:avLst/>
              </a:prstGeom>
              <a:grpFill/>
              <a:ln w="1905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lIns="36000" tIns="36000" rIns="36000" bIns="36000" anchor="ctr"/>
              <a:lstStyle/>
              <a:p>
                <a:pPr algn="ctr" defTabSz="995276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800" kern="0" dirty="0">
                  <a:solidFill>
                    <a:srgbClr val="313131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" name="Freeform 433">
                <a:extLst>
                  <a:ext uri="{FF2B5EF4-FFF2-40B4-BE49-F238E27FC236}">
                    <a16:creationId xmlns:a16="http://schemas.microsoft.com/office/drawing/2014/main" id="{F68F7838-8B51-4CAE-AA2E-67A29B4240F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391344" y="2684793"/>
                <a:ext cx="283464" cy="292608"/>
              </a:xfrm>
              <a:custGeom>
                <a:avLst/>
                <a:gdLst>
                  <a:gd name="T0" fmla="*/ 450 w 496"/>
                  <a:gd name="T1" fmla="*/ 27 h 515"/>
                  <a:gd name="T2" fmla="*/ 420 w 496"/>
                  <a:gd name="T3" fmla="*/ 7 h 515"/>
                  <a:gd name="T4" fmla="*/ 389 w 496"/>
                  <a:gd name="T5" fmla="*/ 0 h 515"/>
                  <a:gd name="T6" fmla="*/ 341 w 496"/>
                  <a:gd name="T7" fmla="*/ 16 h 515"/>
                  <a:gd name="T8" fmla="*/ 320 w 496"/>
                  <a:gd name="T9" fmla="*/ 34 h 515"/>
                  <a:gd name="T10" fmla="*/ 184 w 496"/>
                  <a:gd name="T11" fmla="*/ 165 h 515"/>
                  <a:gd name="T12" fmla="*/ 167 w 496"/>
                  <a:gd name="T13" fmla="*/ 212 h 515"/>
                  <a:gd name="T14" fmla="*/ 170 w 496"/>
                  <a:gd name="T15" fmla="*/ 248 h 515"/>
                  <a:gd name="T16" fmla="*/ 197 w 496"/>
                  <a:gd name="T17" fmla="*/ 290 h 515"/>
                  <a:gd name="T18" fmla="*/ 219 w 496"/>
                  <a:gd name="T19" fmla="*/ 307 h 515"/>
                  <a:gd name="T20" fmla="*/ 242 w 496"/>
                  <a:gd name="T21" fmla="*/ 305 h 515"/>
                  <a:gd name="T22" fmla="*/ 256 w 496"/>
                  <a:gd name="T23" fmla="*/ 286 h 515"/>
                  <a:gd name="T24" fmla="*/ 250 w 496"/>
                  <a:gd name="T25" fmla="*/ 259 h 515"/>
                  <a:gd name="T26" fmla="*/ 246 w 496"/>
                  <a:gd name="T27" fmla="*/ 255 h 515"/>
                  <a:gd name="T28" fmla="*/ 234 w 496"/>
                  <a:gd name="T29" fmla="*/ 244 h 515"/>
                  <a:gd name="T30" fmla="*/ 226 w 496"/>
                  <a:gd name="T31" fmla="*/ 220 h 515"/>
                  <a:gd name="T32" fmla="*/ 360 w 496"/>
                  <a:gd name="T33" fmla="*/ 78 h 515"/>
                  <a:gd name="T34" fmla="*/ 383 w 496"/>
                  <a:gd name="T35" fmla="*/ 61 h 515"/>
                  <a:gd name="T36" fmla="*/ 397 w 496"/>
                  <a:gd name="T37" fmla="*/ 61 h 515"/>
                  <a:gd name="T38" fmla="*/ 413 w 496"/>
                  <a:gd name="T39" fmla="*/ 72 h 515"/>
                  <a:gd name="T40" fmla="*/ 434 w 496"/>
                  <a:gd name="T41" fmla="*/ 98 h 515"/>
                  <a:gd name="T42" fmla="*/ 434 w 496"/>
                  <a:gd name="T43" fmla="*/ 117 h 515"/>
                  <a:gd name="T44" fmla="*/ 349 w 496"/>
                  <a:gd name="T45" fmla="*/ 208 h 515"/>
                  <a:gd name="T46" fmla="*/ 356 w 496"/>
                  <a:gd name="T47" fmla="*/ 235 h 515"/>
                  <a:gd name="T48" fmla="*/ 378 w 496"/>
                  <a:gd name="T49" fmla="*/ 244 h 515"/>
                  <a:gd name="T50" fmla="*/ 479 w 496"/>
                  <a:gd name="T51" fmla="*/ 154 h 515"/>
                  <a:gd name="T52" fmla="*/ 495 w 496"/>
                  <a:gd name="T53" fmla="*/ 119 h 515"/>
                  <a:gd name="T54" fmla="*/ 490 w 496"/>
                  <a:gd name="T55" fmla="*/ 80 h 515"/>
                  <a:gd name="T56" fmla="*/ 470 w 496"/>
                  <a:gd name="T57" fmla="*/ 47 h 515"/>
                  <a:gd name="T58" fmla="*/ 294 w 496"/>
                  <a:gd name="T59" fmla="*/ 184 h 515"/>
                  <a:gd name="T60" fmla="*/ 267 w 496"/>
                  <a:gd name="T61" fmla="*/ 192 h 515"/>
                  <a:gd name="T62" fmla="*/ 259 w 496"/>
                  <a:gd name="T63" fmla="*/ 213 h 515"/>
                  <a:gd name="T64" fmla="*/ 267 w 496"/>
                  <a:gd name="T65" fmla="*/ 234 h 515"/>
                  <a:gd name="T66" fmla="*/ 286 w 496"/>
                  <a:gd name="T67" fmla="*/ 262 h 515"/>
                  <a:gd name="T68" fmla="*/ 293 w 496"/>
                  <a:gd name="T69" fmla="*/ 296 h 515"/>
                  <a:gd name="T70" fmla="*/ 145 w 496"/>
                  <a:gd name="T71" fmla="*/ 436 h 515"/>
                  <a:gd name="T72" fmla="*/ 115 w 496"/>
                  <a:gd name="T73" fmla="*/ 455 h 515"/>
                  <a:gd name="T74" fmla="*/ 96 w 496"/>
                  <a:gd name="T75" fmla="*/ 450 h 515"/>
                  <a:gd name="T76" fmla="*/ 84 w 496"/>
                  <a:gd name="T77" fmla="*/ 439 h 515"/>
                  <a:gd name="T78" fmla="*/ 62 w 496"/>
                  <a:gd name="T79" fmla="*/ 410 h 515"/>
                  <a:gd name="T80" fmla="*/ 63 w 496"/>
                  <a:gd name="T81" fmla="*/ 387 h 515"/>
                  <a:gd name="T82" fmla="*/ 158 w 496"/>
                  <a:gd name="T83" fmla="*/ 292 h 515"/>
                  <a:gd name="T84" fmla="*/ 150 w 496"/>
                  <a:gd name="T85" fmla="*/ 266 h 515"/>
                  <a:gd name="T86" fmla="*/ 130 w 496"/>
                  <a:gd name="T87" fmla="*/ 256 h 515"/>
                  <a:gd name="T88" fmla="*/ 19 w 496"/>
                  <a:gd name="T89" fmla="*/ 348 h 515"/>
                  <a:gd name="T90" fmla="*/ 1 w 496"/>
                  <a:gd name="T91" fmla="*/ 386 h 515"/>
                  <a:gd name="T92" fmla="*/ 6 w 496"/>
                  <a:gd name="T93" fmla="*/ 427 h 515"/>
                  <a:gd name="T94" fmla="*/ 25 w 496"/>
                  <a:gd name="T95" fmla="*/ 461 h 515"/>
                  <a:gd name="T96" fmla="*/ 62 w 496"/>
                  <a:gd name="T97" fmla="*/ 498 h 515"/>
                  <a:gd name="T98" fmla="*/ 103 w 496"/>
                  <a:gd name="T99" fmla="*/ 513 h 515"/>
                  <a:gd name="T100" fmla="*/ 119 w 496"/>
                  <a:gd name="T101" fmla="*/ 513 h 515"/>
                  <a:gd name="T102" fmla="*/ 161 w 496"/>
                  <a:gd name="T103" fmla="*/ 499 h 515"/>
                  <a:gd name="T104" fmla="*/ 318 w 496"/>
                  <a:gd name="T105" fmla="*/ 364 h 515"/>
                  <a:gd name="T106" fmla="*/ 339 w 496"/>
                  <a:gd name="T107" fmla="*/ 336 h 515"/>
                  <a:gd name="T108" fmla="*/ 352 w 496"/>
                  <a:gd name="T109" fmla="*/ 288 h 515"/>
                  <a:gd name="T110" fmla="*/ 345 w 496"/>
                  <a:gd name="T111" fmla="*/ 250 h 515"/>
                  <a:gd name="T112" fmla="*/ 316 w 496"/>
                  <a:gd name="T113" fmla="*/ 200 h 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496" h="515">
                    <a:moveTo>
                      <a:pt x="470" y="47"/>
                    </a:moveTo>
                    <a:lnTo>
                      <a:pt x="470" y="47"/>
                    </a:lnTo>
                    <a:lnTo>
                      <a:pt x="464" y="39"/>
                    </a:lnTo>
                    <a:lnTo>
                      <a:pt x="458" y="34"/>
                    </a:lnTo>
                    <a:lnTo>
                      <a:pt x="450" y="27"/>
                    </a:lnTo>
                    <a:lnTo>
                      <a:pt x="450" y="27"/>
                    </a:lnTo>
                    <a:lnTo>
                      <a:pt x="442" y="20"/>
                    </a:lnTo>
                    <a:lnTo>
                      <a:pt x="435" y="15"/>
                    </a:lnTo>
                    <a:lnTo>
                      <a:pt x="428" y="11"/>
                    </a:lnTo>
                    <a:lnTo>
                      <a:pt x="420" y="7"/>
                    </a:lnTo>
                    <a:lnTo>
                      <a:pt x="413" y="4"/>
                    </a:lnTo>
                    <a:lnTo>
                      <a:pt x="404" y="2"/>
                    </a:lnTo>
                    <a:lnTo>
                      <a:pt x="397" y="0"/>
                    </a:lnTo>
                    <a:lnTo>
                      <a:pt x="389" y="0"/>
                    </a:lnTo>
                    <a:lnTo>
                      <a:pt x="389" y="0"/>
                    </a:lnTo>
                    <a:lnTo>
                      <a:pt x="382" y="0"/>
                    </a:lnTo>
                    <a:lnTo>
                      <a:pt x="374" y="1"/>
                    </a:lnTo>
                    <a:lnTo>
                      <a:pt x="362" y="5"/>
                    </a:lnTo>
                    <a:lnTo>
                      <a:pt x="351" y="11"/>
                    </a:lnTo>
                    <a:lnTo>
                      <a:pt x="341" y="16"/>
                    </a:lnTo>
                    <a:lnTo>
                      <a:pt x="341" y="16"/>
                    </a:lnTo>
                    <a:lnTo>
                      <a:pt x="334" y="22"/>
                    </a:lnTo>
                    <a:lnTo>
                      <a:pt x="328" y="28"/>
                    </a:lnTo>
                    <a:lnTo>
                      <a:pt x="321" y="34"/>
                    </a:lnTo>
                    <a:lnTo>
                      <a:pt x="320" y="34"/>
                    </a:lnTo>
                    <a:lnTo>
                      <a:pt x="199" y="147"/>
                    </a:lnTo>
                    <a:lnTo>
                      <a:pt x="199" y="148"/>
                    </a:lnTo>
                    <a:lnTo>
                      <a:pt x="199" y="148"/>
                    </a:lnTo>
                    <a:lnTo>
                      <a:pt x="191" y="156"/>
                    </a:lnTo>
                    <a:lnTo>
                      <a:pt x="184" y="165"/>
                    </a:lnTo>
                    <a:lnTo>
                      <a:pt x="179" y="174"/>
                    </a:lnTo>
                    <a:lnTo>
                      <a:pt x="175" y="184"/>
                    </a:lnTo>
                    <a:lnTo>
                      <a:pt x="170" y="192"/>
                    </a:lnTo>
                    <a:lnTo>
                      <a:pt x="168" y="202"/>
                    </a:lnTo>
                    <a:lnTo>
                      <a:pt x="167" y="212"/>
                    </a:lnTo>
                    <a:lnTo>
                      <a:pt x="166" y="220"/>
                    </a:lnTo>
                    <a:lnTo>
                      <a:pt x="166" y="220"/>
                    </a:lnTo>
                    <a:lnTo>
                      <a:pt x="167" y="230"/>
                    </a:lnTo>
                    <a:lnTo>
                      <a:pt x="168" y="239"/>
                    </a:lnTo>
                    <a:lnTo>
                      <a:pt x="170" y="248"/>
                    </a:lnTo>
                    <a:lnTo>
                      <a:pt x="174" y="256"/>
                    </a:lnTo>
                    <a:lnTo>
                      <a:pt x="181" y="270"/>
                    </a:lnTo>
                    <a:lnTo>
                      <a:pt x="188" y="282"/>
                    </a:lnTo>
                    <a:lnTo>
                      <a:pt x="188" y="282"/>
                    </a:lnTo>
                    <a:lnTo>
                      <a:pt x="197" y="290"/>
                    </a:lnTo>
                    <a:lnTo>
                      <a:pt x="203" y="297"/>
                    </a:lnTo>
                    <a:lnTo>
                      <a:pt x="211" y="303"/>
                    </a:lnTo>
                    <a:lnTo>
                      <a:pt x="211" y="303"/>
                    </a:lnTo>
                    <a:lnTo>
                      <a:pt x="215" y="305"/>
                    </a:lnTo>
                    <a:lnTo>
                      <a:pt x="219" y="307"/>
                    </a:lnTo>
                    <a:lnTo>
                      <a:pt x="223" y="308"/>
                    </a:lnTo>
                    <a:lnTo>
                      <a:pt x="228" y="308"/>
                    </a:lnTo>
                    <a:lnTo>
                      <a:pt x="228" y="308"/>
                    </a:lnTo>
                    <a:lnTo>
                      <a:pt x="235" y="308"/>
                    </a:lnTo>
                    <a:lnTo>
                      <a:pt x="242" y="305"/>
                    </a:lnTo>
                    <a:lnTo>
                      <a:pt x="247" y="302"/>
                    </a:lnTo>
                    <a:lnTo>
                      <a:pt x="252" y="297"/>
                    </a:lnTo>
                    <a:lnTo>
                      <a:pt x="252" y="297"/>
                    </a:lnTo>
                    <a:lnTo>
                      <a:pt x="255" y="291"/>
                    </a:lnTo>
                    <a:lnTo>
                      <a:pt x="256" y="286"/>
                    </a:lnTo>
                    <a:lnTo>
                      <a:pt x="258" y="281"/>
                    </a:lnTo>
                    <a:lnTo>
                      <a:pt x="258" y="275"/>
                    </a:lnTo>
                    <a:lnTo>
                      <a:pt x="255" y="269"/>
                    </a:lnTo>
                    <a:lnTo>
                      <a:pt x="253" y="265"/>
                    </a:lnTo>
                    <a:lnTo>
                      <a:pt x="250" y="259"/>
                    </a:lnTo>
                    <a:lnTo>
                      <a:pt x="246" y="256"/>
                    </a:lnTo>
                    <a:lnTo>
                      <a:pt x="246" y="256"/>
                    </a:lnTo>
                    <a:lnTo>
                      <a:pt x="246" y="256"/>
                    </a:lnTo>
                    <a:lnTo>
                      <a:pt x="246" y="255"/>
                    </a:lnTo>
                    <a:lnTo>
                      <a:pt x="246" y="255"/>
                    </a:lnTo>
                    <a:lnTo>
                      <a:pt x="246" y="255"/>
                    </a:lnTo>
                    <a:lnTo>
                      <a:pt x="246" y="255"/>
                    </a:lnTo>
                    <a:lnTo>
                      <a:pt x="242" y="252"/>
                    </a:lnTo>
                    <a:lnTo>
                      <a:pt x="234" y="244"/>
                    </a:lnTo>
                    <a:lnTo>
                      <a:pt x="234" y="244"/>
                    </a:lnTo>
                    <a:lnTo>
                      <a:pt x="231" y="238"/>
                    </a:lnTo>
                    <a:lnTo>
                      <a:pt x="228" y="232"/>
                    </a:lnTo>
                    <a:lnTo>
                      <a:pt x="226" y="227"/>
                    </a:lnTo>
                    <a:lnTo>
                      <a:pt x="226" y="220"/>
                    </a:lnTo>
                    <a:lnTo>
                      <a:pt x="226" y="220"/>
                    </a:lnTo>
                    <a:lnTo>
                      <a:pt x="226" y="214"/>
                    </a:lnTo>
                    <a:lnTo>
                      <a:pt x="228" y="207"/>
                    </a:lnTo>
                    <a:lnTo>
                      <a:pt x="233" y="199"/>
                    </a:lnTo>
                    <a:lnTo>
                      <a:pt x="240" y="188"/>
                    </a:lnTo>
                    <a:lnTo>
                      <a:pt x="360" y="78"/>
                    </a:lnTo>
                    <a:lnTo>
                      <a:pt x="360" y="78"/>
                    </a:lnTo>
                    <a:lnTo>
                      <a:pt x="368" y="70"/>
                    </a:lnTo>
                    <a:lnTo>
                      <a:pt x="375" y="65"/>
                    </a:lnTo>
                    <a:lnTo>
                      <a:pt x="375" y="65"/>
                    </a:lnTo>
                    <a:lnTo>
                      <a:pt x="383" y="61"/>
                    </a:lnTo>
                    <a:lnTo>
                      <a:pt x="386" y="60"/>
                    </a:lnTo>
                    <a:lnTo>
                      <a:pt x="389" y="59"/>
                    </a:lnTo>
                    <a:lnTo>
                      <a:pt x="389" y="59"/>
                    </a:lnTo>
                    <a:lnTo>
                      <a:pt x="392" y="60"/>
                    </a:lnTo>
                    <a:lnTo>
                      <a:pt x="397" y="61"/>
                    </a:lnTo>
                    <a:lnTo>
                      <a:pt x="402" y="64"/>
                    </a:lnTo>
                    <a:lnTo>
                      <a:pt x="409" y="70"/>
                    </a:lnTo>
                    <a:lnTo>
                      <a:pt x="412" y="71"/>
                    </a:lnTo>
                    <a:lnTo>
                      <a:pt x="413" y="72"/>
                    </a:lnTo>
                    <a:lnTo>
                      <a:pt x="413" y="72"/>
                    </a:lnTo>
                    <a:lnTo>
                      <a:pt x="418" y="77"/>
                    </a:lnTo>
                    <a:lnTo>
                      <a:pt x="426" y="86"/>
                    </a:lnTo>
                    <a:lnTo>
                      <a:pt x="426" y="86"/>
                    </a:lnTo>
                    <a:lnTo>
                      <a:pt x="431" y="93"/>
                    </a:lnTo>
                    <a:lnTo>
                      <a:pt x="434" y="98"/>
                    </a:lnTo>
                    <a:lnTo>
                      <a:pt x="436" y="103"/>
                    </a:lnTo>
                    <a:lnTo>
                      <a:pt x="437" y="107"/>
                    </a:lnTo>
                    <a:lnTo>
                      <a:pt x="437" y="107"/>
                    </a:lnTo>
                    <a:lnTo>
                      <a:pt x="436" y="112"/>
                    </a:lnTo>
                    <a:lnTo>
                      <a:pt x="434" y="117"/>
                    </a:lnTo>
                    <a:lnTo>
                      <a:pt x="356" y="194"/>
                    </a:lnTo>
                    <a:lnTo>
                      <a:pt x="356" y="194"/>
                    </a:lnTo>
                    <a:lnTo>
                      <a:pt x="353" y="198"/>
                    </a:lnTo>
                    <a:lnTo>
                      <a:pt x="350" y="203"/>
                    </a:lnTo>
                    <a:lnTo>
                      <a:pt x="349" y="208"/>
                    </a:lnTo>
                    <a:lnTo>
                      <a:pt x="348" y="215"/>
                    </a:lnTo>
                    <a:lnTo>
                      <a:pt x="349" y="220"/>
                    </a:lnTo>
                    <a:lnTo>
                      <a:pt x="350" y="225"/>
                    </a:lnTo>
                    <a:lnTo>
                      <a:pt x="353" y="231"/>
                    </a:lnTo>
                    <a:lnTo>
                      <a:pt x="356" y="235"/>
                    </a:lnTo>
                    <a:lnTo>
                      <a:pt x="356" y="235"/>
                    </a:lnTo>
                    <a:lnTo>
                      <a:pt x="362" y="239"/>
                    </a:lnTo>
                    <a:lnTo>
                      <a:pt x="367" y="241"/>
                    </a:lnTo>
                    <a:lnTo>
                      <a:pt x="372" y="244"/>
                    </a:lnTo>
                    <a:lnTo>
                      <a:pt x="378" y="244"/>
                    </a:lnTo>
                    <a:lnTo>
                      <a:pt x="383" y="244"/>
                    </a:lnTo>
                    <a:lnTo>
                      <a:pt x="388" y="241"/>
                    </a:lnTo>
                    <a:lnTo>
                      <a:pt x="394" y="239"/>
                    </a:lnTo>
                    <a:lnTo>
                      <a:pt x="399" y="235"/>
                    </a:lnTo>
                    <a:lnTo>
                      <a:pt x="479" y="154"/>
                    </a:lnTo>
                    <a:lnTo>
                      <a:pt x="480" y="153"/>
                    </a:lnTo>
                    <a:lnTo>
                      <a:pt x="480" y="153"/>
                    </a:lnTo>
                    <a:lnTo>
                      <a:pt x="487" y="143"/>
                    </a:lnTo>
                    <a:lnTo>
                      <a:pt x="491" y="131"/>
                    </a:lnTo>
                    <a:lnTo>
                      <a:pt x="495" y="119"/>
                    </a:lnTo>
                    <a:lnTo>
                      <a:pt x="496" y="107"/>
                    </a:lnTo>
                    <a:lnTo>
                      <a:pt x="496" y="107"/>
                    </a:lnTo>
                    <a:lnTo>
                      <a:pt x="495" y="98"/>
                    </a:lnTo>
                    <a:lnTo>
                      <a:pt x="492" y="88"/>
                    </a:lnTo>
                    <a:lnTo>
                      <a:pt x="490" y="80"/>
                    </a:lnTo>
                    <a:lnTo>
                      <a:pt x="487" y="72"/>
                    </a:lnTo>
                    <a:lnTo>
                      <a:pt x="483" y="65"/>
                    </a:lnTo>
                    <a:lnTo>
                      <a:pt x="479" y="59"/>
                    </a:lnTo>
                    <a:lnTo>
                      <a:pt x="470" y="47"/>
                    </a:lnTo>
                    <a:lnTo>
                      <a:pt x="470" y="47"/>
                    </a:lnTo>
                    <a:close/>
                    <a:moveTo>
                      <a:pt x="309" y="192"/>
                    </a:moveTo>
                    <a:lnTo>
                      <a:pt x="309" y="192"/>
                    </a:lnTo>
                    <a:lnTo>
                      <a:pt x="304" y="188"/>
                    </a:lnTo>
                    <a:lnTo>
                      <a:pt x="299" y="186"/>
                    </a:lnTo>
                    <a:lnTo>
                      <a:pt x="294" y="184"/>
                    </a:lnTo>
                    <a:lnTo>
                      <a:pt x="287" y="184"/>
                    </a:lnTo>
                    <a:lnTo>
                      <a:pt x="282" y="184"/>
                    </a:lnTo>
                    <a:lnTo>
                      <a:pt x="277" y="186"/>
                    </a:lnTo>
                    <a:lnTo>
                      <a:pt x="271" y="188"/>
                    </a:lnTo>
                    <a:lnTo>
                      <a:pt x="267" y="192"/>
                    </a:lnTo>
                    <a:lnTo>
                      <a:pt x="267" y="192"/>
                    </a:lnTo>
                    <a:lnTo>
                      <a:pt x="263" y="197"/>
                    </a:lnTo>
                    <a:lnTo>
                      <a:pt x="261" y="202"/>
                    </a:lnTo>
                    <a:lnTo>
                      <a:pt x="259" y="207"/>
                    </a:lnTo>
                    <a:lnTo>
                      <a:pt x="259" y="213"/>
                    </a:lnTo>
                    <a:lnTo>
                      <a:pt x="259" y="218"/>
                    </a:lnTo>
                    <a:lnTo>
                      <a:pt x="261" y="223"/>
                    </a:lnTo>
                    <a:lnTo>
                      <a:pt x="263" y="229"/>
                    </a:lnTo>
                    <a:lnTo>
                      <a:pt x="267" y="234"/>
                    </a:lnTo>
                    <a:lnTo>
                      <a:pt x="267" y="234"/>
                    </a:lnTo>
                    <a:lnTo>
                      <a:pt x="272" y="239"/>
                    </a:lnTo>
                    <a:lnTo>
                      <a:pt x="277" y="246"/>
                    </a:lnTo>
                    <a:lnTo>
                      <a:pt x="281" y="253"/>
                    </a:lnTo>
                    <a:lnTo>
                      <a:pt x="281" y="253"/>
                    </a:lnTo>
                    <a:lnTo>
                      <a:pt x="286" y="262"/>
                    </a:lnTo>
                    <a:lnTo>
                      <a:pt x="289" y="270"/>
                    </a:lnTo>
                    <a:lnTo>
                      <a:pt x="293" y="280"/>
                    </a:lnTo>
                    <a:lnTo>
                      <a:pt x="293" y="288"/>
                    </a:lnTo>
                    <a:lnTo>
                      <a:pt x="293" y="288"/>
                    </a:lnTo>
                    <a:lnTo>
                      <a:pt x="293" y="296"/>
                    </a:lnTo>
                    <a:lnTo>
                      <a:pt x="290" y="303"/>
                    </a:lnTo>
                    <a:lnTo>
                      <a:pt x="285" y="312"/>
                    </a:lnTo>
                    <a:lnTo>
                      <a:pt x="279" y="320"/>
                    </a:lnTo>
                    <a:lnTo>
                      <a:pt x="145" y="436"/>
                    </a:lnTo>
                    <a:lnTo>
                      <a:pt x="145" y="436"/>
                    </a:lnTo>
                    <a:lnTo>
                      <a:pt x="136" y="442"/>
                    </a:lnTo>
                    <a:lnTo>
                      <a:pt x="128" y="450"/>
                    </a:lnTo>
                    <a:lnTo>
                      <a:pt x="128" y="450"/>
                    </a:lnTo>
                    <a:lnTo>
                      <a:pt x="119" y="454"/>
                    </a:lnTo>
                    <a:lnTo>
                      <a:pt x="115" y="455"/>
                    </a:lnTo>
                    <a:lnTo>
                      <a:pt x="112" y="455"/>
                    </a:lnTo>
                    <a:lnTo>
                      <a:pt x="112" y="455"/>
                    </a:lnTo>
                    <a:lnTo>
                      <a:pt x="108" y="455"/>
                    </a:lnTo>
                    <a:lnTo>
                      <a:pt x="102" y="453"/>
                    </a:lnTo>
                    <a:lnTo>
                      <a:pt x="96" y="450"/>
                    </a:lnTo>
                    <a:lnTo>
                      <a:pt x="87" y="442"/>
                    </a:lnTo>
                    <a:lnTo>
                      <a:pt x="86" y="440"/>
                    </a:lnTo>
                    <a:lnTo>
                      <a:pt x="84" y="439"/>
                    </a:lnTo>
                    <a:lnTo>
                      <a:pt x="84" y="439"/>
                    </a:lnTo>
                    <a:lnTo>
                      <a:pt x="84" y="439"/>
                    </a:lnTo>
                    <a:lnTo>
                      <a:pt x="79" y="435"/>
                    </a:lnTo>
                    <a:lnTo>
                      <a:pt x="69" y="423"/>
                    </a:lnTo>
                    <a:lnTo>
                      <a:pt x="69" y="423"/>
                    </a:lnTo>
                    <a:lnTo>
                      <a:pt x="65" y="417"/>
                    </a:lnTo>
                    <a:lnTo>
                      <a:pt x="62" y="410"/>
                    </a:lnTo>
                    <a:lnTo>
                      <a:pt x="60" y="404"/>
                    </a:lnTo>
                    <a:lnTo>
                      <a:pt x="59" y="399"/>
                    </a:lnTo>
                    <a:lnTo>
                      <a:pt x="59" y="399"/>
                    </a:lnTo>
                    <a:lnTo>
                      <a:pt x="60" y="393"/>
                    </a:lnTo>
                    <a:lnTo>
                      <a:pt x="63" y="387"/>
                    </a:lnTo>
                    <a:lnTo>
                      <a:pt x="149" y="307"/>
                    </a:lnTo>
                    <a:lnTo>
                      <a:pt x="149" y="307"/>
                    </a:lnTo>
                    <a:lnTo>
                      <a:pt x="153" y="303"/>
                    </a:lnTo>
                    <a:lnTo>
                      <a:pt x="155" y="298"/>
                    </a:lnTo>
                    <a:lnTo>
                      <a:pt x="158" y="292"/>
                    </a:lnTo>
                    <a:lnTo>
                      <a:pt x="159" y="287"/>
                    </a:lnTo>
                    <a:lnTo>
                      <a:pt x="158" y="282"/>
                    </a:lnTo>
                    <a:lnTo>
                      <a:pt x="157" y="276"/>
                    </a:lnTo>
                    <a:lnTo>
                      <a:pt x="154" y="271"/>
                    </a:lnTo>
                    <a:lnTo>
                      <a:pt x="150" y="266"/>
                    </a:lnTo>
                    <a:lnTo>
                      <a:pt x="150" y="266"/>
                    </a:lnTo>
                    <a:lnTo>
                      <a:pt x="146" y="262"/>
                    </a:lnTo>
                    <a:lnTo>
                      <a:pt x="141" y="259"/>
                    </a:lnTo>
                    <a:lnTo>
                      <a:pt x="135" y="257"/>
                    </a:lnTo>
                    <a:lnTo>
                      <a:pt x="130" y="256"/>
                    </a:lnTo>
                    <a:lnTo>
                      <a:pt x="125" y="257"/>
                    </a:lnTo>
                    <a:lnTo>
                      <a:pt x="119" y="258"/>
                    </a:lnTo>
                    <a:lnTo>
                      <a:pt x="114" y="261"/>
                    </a:lnTo>
                    <a:lnTo>
                      <a:pt x="109" y="265"/>
                    </a:lnTo>
                    <a:lnTo>
                      <a:pt x="19" y="348"/>
                    </a:lnTo>
                    <a:lnTo>
                      <a:pt x="18" y="350"/>
                    </a:lnTo>
                    <a:lnTo>
                      <a:pt x="18" y="350"/>
                    </a:lnTo>
                    <a:lnTo>
                      <a:pt x="10" y="361"/>
                    </a:lnTo>
                    <a:lnTo>
                      <a:pt x="5" y="373"/>
                    </a:lnTo>
                    <a:lnTo>
                      <a:pt x="1" y="386"/>
                    </a:lnTo>
                    <a:lnTo>
                      <a:pt x="0" y="399"/>
                    </a:lnTo>
                    <a:lnTo>
                      <a:pt x="0" y="399"/>
                    </a:lnTo>
                    <a:lnTo>
                      <a:pt x="1" y="409"/>
                    </a:lnTo>
                    <a:lnTo>
                      <a:pt x="2" y="419"/>
                    </a:lnTo>
                    <a:lnTo>
                      <a:pt x="6" y="427"/>
                    </a:lnTo>
                    <a:lnTo>
                      <a:pt x="9" y="436"/>
                    </a:lnTo>
                    <a:lnTo>
                      <a:pt x="13" y="443"/>
                    </a:lnTo>
                    <a:lnTo>
                      <a:pt x="16" y="450"/>
                    </a:lnTo>
                    <a:lnTo>
                      <a:pt x="25" y="461"/>
                    </a:lnTo>
                    <a:lnTo>
                      <a:pt x="25" y="461"/>
                    </a:lnTo>
                    <a:lnTo>
                      <a:pt x="37" y="476"/>
                    </a:lnTo>
                    <a:lnTo>
                      <a:pt x="46" y="484"/>
                    </a:lnTo>
                    <a:lnTo>
                      <a:pt x="46" y="484"/>
                    </a:lnTo>
                    <a:lnTo>
                      <a:pt x="54" y="491"/>
                    </a:lnTo>
                    <a:lnTo>
                      <a:pt x="62" y="498"/>
                    </a:lnTo>
                    <a:lnTo>
                      <a:pt x="69" y="502"/>
                    </a:lnTo>
                    <a:lnTo>
                      <a:pt x="78" y="506"/>
                    </a:lnTo>
                    <a:lnTo>
                      <a:pt x="86" y="510"/>
                    </a:lnTo>
                    <a:lnTo>
                      <a:pt x="95" y="512"/>
                    </a:lnTo>
                    <a:lnTo>
                      <a:pt x="103" y="513"/>
                    </a:lnTo>
                    <a:lnTo>
                      <a:pt x="111" y="515"/>
                    </a:lnTo>
                    <a:lnTo>
                      <a:pt x="111" y="515"/>
                    </a:lnTo>
                    <a:lnTo>
                      <a:pt x="112" y="515"/>
                    </a:lnTo>
                    <a:lnTo>
                      <a:pt x="112" y="515"/>
                    </a:lnTo>
                    <a:lnTo>
                      <a:pt x="119" y="513"/>
                    </a:lnTo>
                    <a:lnTo>
                      <a:pt x="127" y="512"/>
                    </a:lnTo>
                    <a:lnTo>
                      <a:pt x="140" y="509"/>
                    </a:lnTo>
                    <a:lnTo>
                      <a:pt x="151" y="504"/>
                    </a:lnTo>
                    <a:lnTo>
                      <a:pt x="161" y="499"/>
                    </a:lnTo>
                    <a:lnTo>
                      <a:pt x="161" y="499"/>
                    </a:lnTo>
                    <a:lnTo>
                      <a:pt x="169" y="492"/>
                    </a:lnTo>
                    <a:lnTo>
                      <a:pt x="176" y="487"/>
                    </a:lnTo>
                    <a:lnTo>
                      <a:pt x="183" y="481"/>
                    </a:lnTo>
                    <a:lnTo>
                      <a:pt x="183" y="481"/>
                    </a:lnTo>
                    <a:lnTo>
                      <a:pt x="318" y="364"/>
                    </a:lnTo>
                    <a:lnTo>
                      <a:pt x="319" y="363"/>
                    </a:lnTo>
                    <a:lnTo>
                      <a:pt x="319" y="363"/>
                    </a:lnTo>
                    <a:lnTo>
                      <a:pt x="327" y="354"/>
                    </a:lnTo>
                    <a:lnTo>
                      <a:pt x="334" y="346"/>
                    </a:lnTo>
                    <a:lnTo>
                      <a:pt x="339" y="336"/>
                    </a:lnTo>
                    <a:lnTo>
                      <a:pt x="344" y="326"/>
                    </a:lnTo>
                    <a:lnTo>
                      <a:pt x="348" y="317"/>
                    </a:lnTo>
                    <a:lnTo>
                      <a:pt x="350" y="307"/>
                    </a:lnTo>
                    <a:lnTo>
                      <a:pt x="351" y="298"/>
                    </a:lnTo>
                    <a:lnTo>
                      <a:pt x="352" y="288"/>
                    </a:lnTo>
                    <a:lnTo>
                      <a:pt x="352" y="288"/>
                    </a:lnTo>
                    <a:lnTo>
                      <a:pt x="351" y="278"/>
                    </a:lnTo>
                    <a:lnTo>
                      <a:pt x="350" y="268"/>
                    </a:lnTo>
                    <a:lnTo>
                      <a:pt x="348" y="258"/>
                    </a:lnTo>
                    <a:lnTo>
                      <a:pt x="345" y="250"/>
                    </a:lnTo>
                    <a:lnTo>
                      <a:pt x="337" y="233"/>
                    </a:lnTo>
                    <a:lnTo>
                      <a:pt x="330" y="219"/>
                    </a:lnTo>
                    <a:lnTo>
                      <a:pt x="330" y="219"/>
                    </a:lnTo>
                    <a:lnTo>
                      <a:pt x="322" y="208"/>
                    </a:lnTo>
                    <a:lnTo>
                      <a:pt x="316" y="200"/>
                    </a:lnTo>
                    <a:lnTo>
                      <a:pt x="309" y="192"/>
                    </a:lnTo>
                    <a:lnTo>
                      <a:pt x="309" y="19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/>
            </p:spPr>
            <p:txBody>
              <a:bodyPr/>
              <a:lstStyle/>
              <a:p>
                <a:pPr defTabSz="995276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800" kern="0" dirty="0">
                  <a:solidFill>
                    <a:prstClr val="black"/>
                  </a:solidFill>
                  <a:latin typeface="Arial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370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6938" y="936278"/>
            <a:ext cx="7693518" cy="586227"/>
          </a:xfrm>
        </p:spPr>
        <p:txBody>
          <a:bodyPr/>
          <a:lstStyle/>
          <a:p>
            <a:r>
              <a:rPr lang="en-US" dirty="0"/>
              <a:t>HOUSING AND HEALTH PROGRAMME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4654296" y="172144"/>
            <a:ext cx="4093761" cy="160218"/>
          </a:xfrm>
        </p:spPr>
        <p:txBody>
          <a:bodyPr/>
          <a:lstStyle/>
          <a:p>
            <a:r>
              <a:rPr lang="en-US" dirty="0">
                <a:solidFill>
                  <a:srgbClr val="3F5664"/>
                </a:solidFill>
              </a:rPr>
              <a:t>GREATER MANCHESTER</a:t>
            </a:r>
          </a:p>
          <a:p>
            <a:endParaRPr lang="en-US" dirty="0">
              <a:solidFill>
                <a:srgbClr val="3F5664"/>
              </a:solidFill>
            </a:endParaRPr>
          </a:p>
          <a:p>
            <a:r>
              <a:rPr lang="en-US" dirty="0">
                <a:solidFill>
                  <a:srgbClr val="3F5664"/>
                </a:solidFill>
              </a:rPr>
              <a:t> HOUSING AND HEALTH PROGRAMME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279384" y="280180"/>
            <a:ext cx="1382983" cy="349085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dirty="0"/>
              <a:t>HOUSING LIN NORTH WEST MEETING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2C2A53F5-0C8F-4717-B8B8-812AA3935B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48254933"/>
              </p:ext>
            </p:extLst>
          </p:nvPr>
        </p:nvGraphicFramePr>
        <p:xfrm>
          <a:off x="169682" y="1518802"/>
          <a:ext cx="8578376" cy="18790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B4DD6A9-F6DF-47F6-A929-369E48BC5C6C}"/>
              </a:ext>
            </a:extLst>
          </p:cNvPr>
          <p:cNvSpPr txBox="1"/>
          <p:nvPr/>
        </p:nvSpPr>
        <p:spPr>
          <a:xfrm>
            <a:off x="325532" y="2874734"/>
            <a:ext cx="232323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200" dirty="0">
              <a:solidFill>
                <a:prstClr val="black">
                  <a:lumMod val="65000"/>
                  <a:lumOff val="35000"/>
                </a:prstClr>
              </a:solidFill>
              <a:latin typeface="Alte Haas Grotesk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Alte Haas Grotesk"/>
              </a:rPr>
              <a:t>Development of a scalable model to provide consistent service over 10 localities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Alte Haas Grotesk"/>
              </a:rPr>
              <a:t>Financially sustainable model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Alte Haas Grotesk"/>
              </a:rPr>
              <a:t>Aiming to: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Alte Haas Grotesk"/>
              </a:rPr>
              <a:t>Support independent living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Alte Haas Grotesk"/>
              </a:rPr>
              <a:t>Improve stock condition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Alte Haas Grotesk"/>
              </a:rPr>
              <a:t>Improve adaptations services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Alte Haas Grotesk"/>
              </a:rPr>
              <a:t>Prevent falls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Alte Haas Grotesk"/>
              </a:rPr>
              <a:t>Support discharge and prevent readmission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200" dirty="0">
              <a:solidFill>
                <a:prstClr val="black">
                  <a:lumMod val="65000"/>
                  <a:lumOff val="35000"/>
                </a:prstClr>
              </a:solidFill>
              <a:latin typeface="Alte Haas Grotesk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9B0AD8-4AFE-4307-A9B3-4CC501091140}"/>
              </a:ext>
            </a:extLst>
          </p:cNvPr>
          <p:cNvSpPr txBox="1"/>
          <p:nvPr/>
        </p:nvSpPr>
        <p:spPr>
          <a:xfrm>
            <a:off x="3297251" y="2876171"/>
            <a:ext cx="232323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200" dirty="0">
              <a:solidFill>
                <a:prstClr val="black">
                  <a:lumMod val="65000"/>
                  <a:lumOff val="35000"/>
                </a:prstClr>
              </a:solidFill>
              <a:latin typeface="Alte Haas Grotesk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Alte Haas Grotesk"/>
              </a:rPr>
              <a:t>Ensuring that GP ‘right to register’ is universally applied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Alte Haas Grotesk"/>
              </a:rPr>
              <a:t>GM Homelessness Hospital Discharge Protocol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Alte Haas Grotesk"/>
              </a:rPr>
              <a:t>Supporting localities to develop health outreach offer to rough sleepers and TA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Alte Haas Grotesk"/>
              </a:rPr>
              <a:t>Mental Health outreach pilot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Alte Haas Grotesk"/>
              </a:rPr>
              <a:t>Implementation of Homelessness Reduction Act / Duty to Refer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Alte Haas Grotesk"/>
              </a:rPr>
              <a:t>Development of long term commissioning strategy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3C4A548-7497-4E9A-AF5E-61C4B8FCB650}"/>
              </a:ext>
            </a:extLst>
          </p:cNvPr>
          <p:cNvSpPr txBox="1"/>
          <p:nvPr/>
        </p:nvSpPr>
        <p:spPr>
          <a:xfrm>
            <a:off x="6429547" y="2893375"/>
            <a:ext cx="23889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200" dirty="0">
              <a:solidFill>
                <a:prstClr val="black">
                  <a:lumMod val="65000"/>
                  <a:lumOff val="35000"/>
                </a:prstClr>
              </a:solidFill>
              <a:latin typeface="Alte Haas Grotesk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Alte Haas Grotesk"/>
              </a:rPr>
              <a:t>Enabling work stream in Adult Social Care Transformation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Alte Haas Grotesk"/>
              </a:rPr>
              <a:t>Facilitating a housing with care market promoting independence and community living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Alte Haas Grotesk"/>
              </a:rPr>
              <a:t>Age friendly housing (</a:t>
            </a:r>
            <a:r>
              <a:rPr lang="en-US" sz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Alte Haas Grotesk"/>
              </a:rPr>
              <a:t>inc.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Alte Haas Grotesk"/>
              </a:rPr>
              <a:t> upscale of Extra Care)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Alte Haas Grotesk"/>
              </a:rPr>
              <a:t>LD and MH accommodation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Alte Haas Grotesk"/>
              </a:rPr>
              <a:t>Building our evidence base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Alte Haas Grotesk"/>
              </a:rPr>
              <a:t>Enabling planning and delivery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FC5A456-29A0-4E52-B67B-B968F694BC2E}"/>
              </a:ext>
            </a:extLst>
          </p:cNvPr>
          <p:cNvGrpSpPr/>
          <p:nvPr/>
        </p:nvGrpSpPr>
        <p:grpSpPr>
          <a:xfrm>
            <a:off x="1" y="6419231"/>
            <a:ext cx="9144000" cy="438769"/>
            <a:chOff x="6260364" y="496263"/>
            <a:chExt cx="2519277" cy="667369"/>
          </a:xfrm>
          <a:solidFill>
            <a:schemeClr val="accent1"/>
          </a:solidFill>
        </p:grpSpPr>
        <p:sp>
          <p:nvSpPr>
            <p:cNvPr id="13" name="Rounded Rectangle 11">
              <a:extLst>
                <a:ext uri="{FF2B5EF4-FFF2-40B4-BE49-F238E27FC236}">
                  <a16:creationId xmlns:a16="http://schemas.microsoft.com/office/drawing/2014/main" id="{503865FC-2E0A-4CC7-BCA0-C4204E4B6E7E}"/>
                </a:ext>
              </a:extLst>
            </p:cNvPr>
            <p:cNvSpPr/>
            <p:nvPr/>
          </p:nvSpPr>
          <p:spPr>
            <a:xfrm>
              <a:off x="6260364" y="496263"/>
              <a:ext cx="2519277" cy="667369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4464770"/>
                <a:satOff val="26899"/>
                <a:lumOff val="2156"/>
                <a:alphaOff val="0"/>
              </a:schemeClr>
            </a:fillRef>
            <a:effectRef idx="0">
              <a:schemeClr val="accent4">
                <a:hueOff val="-4464770"/>
                <a:satOff val="26899"/>
                <a:lumOff val="215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ounded Rectangle 4">
              <a:extLst>
                <a:ext uri="{FF2B5EF4-FFF2-40B4-BE49-F238E27FC236}">
                  <a16:creationId xmlns:a16="http://schemas.microsoft.com/office/drawing/2014/main" id="{5D2C032D-182D-4962-A879-7F3B49B0CD5E}"/>
                </a:ext>
              </a:extLst>
            </p:cNvPr>
            <p:cNvSpPr/>
            <p:nvPr/>
          </p:nvSpPr>
          <p:spPr>
            <a:xfrm>
              <a:off x="6279911" y="515810"/>
              <a:ext cx="2480183" cy="62827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25400" rIns="38100" bIns="25400" numCol="1" spcCol="1270" anchor="ctr" anchorCtr="0">
              <a:noAutofit/>
            </a:bodyPr>
            <a:lstStyle/>
            <a:p>
              <a:pPr algn="ctr" defTabSz="889000" eaLnBrk="1" fontAlgn="auto" hangingPunct="1">
                <a:lnSpc>
                  <a:spcPct val="90000"/>
                </a:lnSpc>
                <a:spcAft>
                  <a:spcPct val="35000"/>
                </a:spcAft>
              </a:pPr>
              <a:r>
                <a:rPr lang="en-US" sz="2000" b="1" dirty="0">
                  <a:solidFill>
                    <a:prstClr val="white"/>
                  </a:solidFill>
                </a:rPr>
                <a:t>Housing &amp; Health </a:t>
              </a:r>
              <a:r>
                <a:rPr lang="en-US" sz="2000" b="1" dirty="0" err="1">
                  <a:solidFill>
                    <a:prstClr val="white"/>
                  </a:solidFill>
                </a:rPr>
                <a:t>Programme</a:t>
              </a:r>
              <a:r>
                <a:rPr lang="en-US" sz="2000" b="1" dirty="0">
                  <a:solidFill>
                    <a:prstClr val="white"/>
                  </a:solidFill>
                </a:rPr>
                <a:t> Board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02564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371598E-0BD6-431B-AF82-4EC6479A888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GB" dirty="0"/>
              <a:t>HOUSING LIN NORTH WEST MEETING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83C05ED-F908-48C7-833D-91C6162AF8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83" y="886265"/>
            <a:ext cx="9003323" cy="5599513"/>
          </a:xfrm>
          <a:prstGeom prst="rect">
            <a:avLst/>
          </a:prstGeom>
        </p:spPr>
      </p:pic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4B1300F1-0C24-4254-B5BE-EB165E959EA2}"/>
              </a:ext>
            </a:extLst>
          </p:cNvPr>
          <p:cNvSpPr txBox="1">
            <a:spLocks/>
          </p:cNvSpPr>
          <p:nvPr/>
        </p:nvSpPr>
        <p:spPr>
          <a:xfrm>
            <a:off x="4961145" y="212004"/>
            <a:ext cx="4093761" cy="1602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457200" rtl="0" eaLnBrk="1" latinLnBrk="0" hangingPunct="1">
              <a:lnSpc>
                <a:spcPts val="800"/>
              </a:lnSpc>
              <a:spcBef>
                <a:spcPct val="20000"/>
              </a:spcBef>
              <a:buFont typeface="Arial"/>
              <a:buNone/>
              <a:defRPr sz="1600" b="1" kern="1200" cap="all" baseline="0">
                <a:solidFill>
                  <a:schemeClr val="tx1"/>
                </a:solidFill>
                <a:latin typeface="Alte Haas Grotesk"/>
                <a:ea typeface="+mn-ea"/>
                <a:cs typeface="Alte Haas Grotesk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3F5664"/>
                </a:solidFill>
              </a:rPr>
              <a:t>GREATER MANCHESTER</a:t>
            </a:r>
          </a:p>
          <a:p>
            <a:endParaRPr lang="en-US" dirty="0">
              <a:solidFill>
                <a:srgbClr val="3F5664"/>
              </a:solidFill>
            </a:endParaRPr>
          </a:p>
          <a:p>
            <a:r>
              <a:rPr lang="en-US" dirty="0">
                <a:solidFill>
                  <a:srgbClr val="3F5664"/>
                </a:solidFill>
              </a:rPr>
              <a:t> HOUSING AND HEALTH PROGRAMME</a:t>
            </a:r>
          </a:p>
        </p:txBody>
      </p:sp>
    </p:spTree>
    <p:extLst>
      <p:ext uri="{BB962C8B-B14F-4D97-AF65-F5344CB8AC3E}">
        <p14:creationId xmlns:p14="http://schemas.microsoft.com/office/powerpoint/2010/main" val="100512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6938" y="670539"/>
            <a:ext cx="7693518" cy="586227"/>
          </a:xfrm>
        </p:spPr>
        <p:txBody>
          <a:bodyPr/>
          <a:lstStyle/>
          <a:p>
            <a:r>
              <a:rPr lang="en-US" dirty="0"/>
              <a:t>GM Healthy homes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4654296" y="172144"/>
            <a:ext cx="4093761" cy="160218"/>
          </a:xfrm>
        </p:spPr>
        <p:txBody>
          <a:bodyPr/>
          <a:lstStyle/>
          <a:p>
            <a:r>
              <a:rPr lang="en-US" dirty="0">
                <a:solidFill>
                  <a:srgbClr val="3F5664"/>
                </a:solidFill>
              </a:rPr>
              <a:t>GREATER MANCHESTER</a:t>
            </a:r>
          </a:p>
          <a:p>
            <a:endParaRPr lang="en-US" dirty="0">
              <a:solidFill>
                <a:srgbClr val="3F5664"/>
              </a:solidFill>
            </a:endParaRPr>
          </a:p>
          <a:p>
            <a:r>
              <a:rPr lang="en-US" dirty="0">
                <a:solidFill>
                  <a:srgbClr val="3F5664"/>
                </a:solidFill>
              </a:rPr>
              <a:t> HOUSING AND HEALTH PROGRAMME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279384" y="280180"/>
            <a:ext cx="1382983" cy="349085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dirty="0"/>
              <a:t>HOUSING LIN NORTH WEST MEETING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85D5A9C1-D49D-412E-85F7-98CED751C5EA}"/>
              </a:ext>
            </a:extLst>
          </p:cNvPr>
          <p:cNvSpPr txBox="1">
            <a:spLocks/>
          </p:cNvSpPr>
          <p:nvPr/>
        </p:nvSpPr>
        <p:spPr>
          <a:xfrm>
            <a:off x="387228" y="1088551"/>
            <a:ext cx="8756772" cy="51024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 b="0" dirty="0">
              <a:latin typeface="Alte Haas Grotesk"/>
            </a:endParaRPr>
          </a:p>
          <a:p>
            <a:pPr>
              <a:spcBef>
                <a:spcPts val="0"/>
              </a:spcBef>
            </a:pPr>
            <a:r>
              <a:rPr lang="en-US" sz="1400" dirty="0">
                <a:latin typeface="Alte Haas Grotesk"/>
              </a:rPr>
              <a:t>Why?</a:t>
            </a:r>
            <a:endParaRPr lang="en-US" sz="1400" b="0" dirty="0">
              <a:latin typeface="Alte Haas Grotesk"/>
            </a:endParaRP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1400" b="0" dirty="0">
                <a:latin typeface="Alte Haas Grotesk"/>
              </a:rPr>
              <a:t>Priority work stream in Population Health </a:t>
            </a:r>
            <a:r>
              <a:rPr lang="en-US" altLang="en-US" sz="1400" b="0" dirty="0">
                <a:solidFill>
                  <a:srgbClr val="3F5664"/>
                </a:solidFill>
                <a:latin typeface="Alte Haas Grotesk"/>
              </a:rPr>
              <a:t>Plan 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en-US" sz="1400" b="0" kern="0" dirty="0">
                <a:solidFill>
                  <a:srgbClr val="3F5664"/>
                </a:solidFill>
                <a:latin typeface="Alte Haas Grotesk"/>
              </a:rPr>
              <a:t>Evidence that interventions to improve the home environment can be effective in preventing, delaying and reducing demand for social care and health care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en-US" sz="1400" b="0" kern="0" dirty="0">
                <a:solidFill>
                  <a:srgbClr val="3F5664"/>
                </a:solidFill>
                <a:latin typeface="Alte Haas Grotesk"/>
              </a:rPr>
              <a:t>The right housing enables people to manage their health and care needs and can allow people to remain in their own homes for as long as they choose.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1400" b="0" kern="0" dirty="0">
                <a:solidFill>
                  <a:srgbClr val="3F5664"/>
                </a:solidFill>
                <a:latin typeface="Alte Haas Grotesk"/>
              </a:rPr>
              <a:t>Aspiration to c</a:t>
            </a:r>
            <a:r>
              <a:rPr lang="en-US" altLang="en-US" sz="1400" b="0" dirty="0">
                <a:latin typeface="Alte Haas Grotesk"/>
              </a:rPr>
              <a:t>reate similar offer across all 10 localities</a:t>
            </a:r>
          </a:p>
          <a:p>
            <a:endParaRPr lang="en-US" sz="1400" dirty="0">
              <a:solidFill>
                <a:srgbClr val="3F5664"/>
              </a:solidFill>
              <a:latin typeface="Alte Haas Grotesk"/>
            </a:endParaRPr>
          </a:p>
          <a:p>
            <a:pPr>
              <a:spcBef>
                <a:spcPts val="0"/>
              </a:spcBef>
            </a:pPr>
            <a:r>
              <a:rPr lang="en-US" sz="1400" dirty="0">
                <a:solidFill>
                  <a:srgbClr val="3F5664"/>
                </a:solidFill>
                <a:latin typeface="Alte Haas Grotesk"/>
              </a:rPr>
              <a:t>Achievements to date</a:t>
            </a:r>
            <a:endParaRPr lang="en-US" sz="1400" b="0" dirty="0">
              <a:solidFill>
                <a:srgbClr val="3F5664"/>
              </a:solidFill>
              <a:latin typeface="Alte Haas Grotesk"/>
            </a:endParaRP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rgbClr val="3F5664"/>
                </a:solidFill>
                <a:latin typeface="Alte Haas Grotesk"/>
              </a:rPr>
              <a:t>Foundations audit of existing services to understand current offer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rgbClr val="3F5664"/>
                </a:solidFill>
                <a:latin typeface="Alte Haas Grotesk"/>
              </a:rPr>
              <a:t>GM Healthy Homes Report with recommended baseline service, enhanced service, funding and policy changes required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rgbClr val="3F5664"/>
                </a:solidFill>
                <a:latin typeface="Alte Haas Grotesk"/>
              </a:rPr>
              <a:t>Engagement with localities to understand the local offer 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rgbClr val="3F5664"/>
                </a:solidFill>
                <a:latin typeface="Alte Haas Grotesk"/>
              </a:rPr>
              <a:t>Consultation with key stakeholders and partners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3F5664"/>
              </a:solidFill>
              <a:latin typeface="Alte Haas Grotesk"/>
            </a:endParaRPr>
          </a:p>
          <a:p>
            <a:r>
              <a:rPr lang="en-US" sz="1400" dirty="0">
                <a:latin typeface="Alte Haas Grotesk"/>
              </a:rPr>
              <a:t>What’s next?</a:t>
            </a:r>
            <a:endParaRPr lang="en-US" sz="1400" b="0" dirty="0">
              <a:latin typeface="Alte Haas Grotesk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dirty="0">
                <a:latin typeface="Alte Haas Grotesk"/>
              </a:rPr>
              <a:t>Governance review including establishment of a Practitioner Group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dirty="0">
                <a:latin typeface="Alte Haas Grotesk"/>
              </a:rPr>
              <a:t>Implementation plan reflecting the Foundations Review, identifying delivery over short and medium term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dirty="0">
                <a:latin typeface="Alte Haas Grotesk"/>
              </a:rPr>
              <a:t>Private Sector Housing Assistance Policies review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dirty="0">
                <a:latin typeface="Alte Haas Grotesk"/>
              </a:rPr>
              <a:t>Living Well at Home Trailblazer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0" dirty="0">
              <a:latin typeface="Alte Haas Grotesk"/>
            </a:endParaRPr>
          </a:p>
        </p:txBody>
      </p:sp>
    </p:spTree>
    <p:extLst>
      <p:ext uri="{BB962C8B-B14F-4D97-AF65-F5344CB8AC3E}">
        <p14:creationId xmlns:p14="http://schemas.microsoft.com/office/powerpoint/2010/main" val="2372532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6693" y="955108"/>
            <a:ext cx="6510832" cy="558311"/>
          </a:xfrm>
        </p:spPr>
        <p:txBody>
          <a:bodyPr/>
          <a:lstStyle/>
          <a:p>
            <a:r>
              <a:rPr lang="en-US" cap="none" dirty="0"/>
              <a:t>WHAT SHOULD A GM HEALTHY HOMES SERVICE LOOK LIKE?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38CAA9A0-E9C0-4146-9111-6FC24003BB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30107717"/>
              </p:ext>
            </p:extLst>
          </p:nvPr>
        </p:nvGraphicFramePr>
        <p:xfrm>
          <a:off x="-1440639" y="1747762"/>
          <a:ext cx="5705458" cy="33624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070F9414-B3BC-4AA4-A614-6FCDFBEE7A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52905306"/>
              </p:ext>
            </p:extLst>
          </p:nvPr>
        </p:nvGraphicFramePr>
        <p:xfrm>
          <a:off x="5796102" y="1632178"/>
          <a:ext cx="3118100" cy="65704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2" name="Picture 4" descr="C:\Users\rachel.hassey\AppData\Local\Microsoft\Windows\INetCache\IE\85CSBB4V\Human-go-home.svg[1].png">
            <a:extLst>
              <a:ext uri="{FF2B5EF4-FFF2-40B4-BE49-F238E27FC236}">
                <a16:creationId xmlns:a16="http://schemas.microsoft.com/office/drawing/2014/main" id="{A92126B5-81B6-4E30-875B-DB5B99FBF6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094" y="2094847"/>
            <a:ext cx="2486675" cy="248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FCABC926-AD5A-41F9-BD3A-D4488C6F36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3153571"/>
              </p:ext>
            </p:extLst>
          </p:nvPr>
        </p:nvGraphicFramePr>
        <p:xfrm>
          <a:off x="1383800" y="5049762"/>
          <a:ext cx="6927821" cy="1229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B17F30F6-4EBD-4D8A-948C-A0885B1A9316}"/>
              </a:ext>
            </a:extLst>
          </p:cNvPr>
          <p:cNvSpPr txBox="1">
            <a:spLocks/>
          </p:cNvSpPr>
          <p:nvPr/>
        </p:nvSpPr>
        <p:spPr>
          <a:xfrm>
            <a:off x="4654296" y="172144"/>
            <a:ext cx="4093761" cy="1602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457200" rtl="0" eaLnBrk="1" latinLnBrk="0" hangingPunct="1">
              <a:lnSpc>
                <a:spcPts val="800"/>
              </a:lnSpc>
              <a:spcBef>
                <a:spcPct val="20000"/>
              </a:spcBef>
              <a:buFont typeface="Arial"/>
              <a:buNone/>
              <a:defRPr sz="1600" b="1" kern="1200" cap="all" baseline="0">
                <a:solidFill>
                  <a:schemeClr val="tx1"/>
                </a:solidFill>
                <a:latin typeface="Alte Haas Grotesk"/>
                <a:ea typeface="+mn-ea"/>
                <a:cs typeface="Alte Haas Grotesk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3F5664"/>
                </a:solidFill>
              </a:rPr>
              <a:t>GREATER MANCHESTER</a:t>
            </a:r>
          </a:p>
          <a:p>
            <a:endParaRPr lang="en-US">
              <a:solidFill>
                <a:srgbClr val="3F5664"/>
              </a:solidFill>
            </a:endParaRPr>
          </a:p>
          <a:p>
            <a:r>
              <a:rPr lang="en-US">
                <a:solidFill>
                  <a:srgbClr val="3F5664"/>
                </a:solidFill>
              </a:rPr>
              <a:t> HOUSING AND HEALTH PROGRAMME</a:t>
            </a:r>
            <a:endParaRPr lang="en-US" dirty="0">
              <a:solidFill>
                <a:srgbClr val="3F5664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CE6C65C7-4096-48AC-A62A-0AAD5E05CEFF}"/>
              </a:ext>
            </a:extLst>
          </p:cNvPr>
          <p:cNvSpPr txBox="1">
            <a:spLocks/>
          </p:cNvSpPr>
          <p:nvPr/>
        </p:nvSpPr>
        <p:spPr>
          <a:xfrm>
            <a:off x="279384" y="280180"/>
            <a:ext cx="1382983" cy="3490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1000" b="1" kern="1200">
                <a:solidFill>
                  <a:srgbClr val="395764"/>
                </a:solidFill>
                <a:latin typeface="Alte Haas Grotesk"/>
                <a:ea typeface="+mn-ea"/>
                <a:cs typeface="Alte Haas Grotesk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chemeClr val="tx1"/>
                </a:solidFill>
                <a:latin typeface="Alte Haas Grotesk"/>
                <a:ea typeface="+mn-ea"/>
                <a:cs typeface="Alte Haas Grotesk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kern="1200">
                <a:solidFill>
                  <a:schemeClr val="tx1"/>
                </a:solidFill>
                <a:latin typeface="Alte Haas Grotesk"/>
                <a:ea typeface="+mn-ea"/>
                <a:cs typeface="Alte Haas Grotesk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chemeClr val="tx1"/>
                </a:solidFill>
                <a:latin typeface="Alte Haas Grotesk"/>
                <a:ea typeface="+mn-ea"/>
                <a:cs typeface="Alte Haas Grotesk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000" kern="1200">
                <a:solidFill>
                  <a:schemeClr val="tx1"/>
                </a:solidFill>
                <a:latin typeface="Alte Haas Grotesk"/>
                <a:ea typeface="+mn-ea"/>
                <a:cs typeface="Alte Haas Grotes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</a:pPr>
            <a:r>
              <a:rPr lang="en-US"/>
              <a:t>HOUSING LIN NORTH WEST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646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000000"/>
      </a:dk1>
      <a:lt1>
        <a:srgbClr val="FFFFFF"/>
      </a:lt1>
      <a:dk2>
        <a:srgbClr val="3F5664"/>
      </a:dk2>
      <a:lt2>
        <a:srgbClr val="9CCDD5"/>
      </a:lt2>
      <a:accent1>
        <a:srgbClr val="F6997C"/>
      </a:accent1>
      <a:accent2>
        <a:srgbClr val="CED647"/>
      </a:accent2>
      <a:accent3>
        <a:srgbClr val="5A5A5A"/>
      </a:accent3>
      <a:accent4>
        <a:srgbClr val="F3CD8A"/>
      </a:accent4>
      <a:accent5>
        <a:srgbClr val="C8E9EB"/>
      </a:accent5>
      <a:accent6>
        <a:srgbClr val="A06E46"/>
      </a:accent6>
      <a:hlink>
        <a:srgbClr val="3F5664"/>
      </a:hlink>
      <a:folHlink>
        <a:srgbClr val="CED64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413</TotalTime>
  <Words>1132</Words>
  <Application>Microsoft Office PowerPoint</Application>
  <PresentationFormat>On-screen Show (4:3)</PresentationFormat>
  <Paragraphs>194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Alte Haas Grotesk</vt:lpstr>
      <vt:lpstr>Arial</vt:lpstr>
      <vt:lpstr>Calibri</vt:lpstr>
      <vt:lpstr>Office Theme</vt:lpstr>
      <vt:lpstr>Greater Manchester health and social care partnership: housing and health programme</vt:lpstr>
      <vt:lpstr>Devolution and the gm health and social care partnership</vt:lpstr>
      <vt:lpstr>WHO WE ARE</vt:lpstr>
      <vt:lpstr>Our Vision:</vt:lpstr>
      <vt:lpstr>OUR TRANSFORMATION THEMES</vt:lpstr>
      <vt:lpstr>HOUSING AND HEALTH PROGRAMME</vt:lpstr>
      <vt:lpstr>PowerPoint Presentation</vt:lpstr>
      <vt:lpstr>GM Healthy homes</vt:lpstr>
      <vt:lpstr>WHAT SHOULD A GM HEALTHY HOMES SERVICE LOOK LIKE?</vt:lpstr>
      <vt:lpstr>homelessness</vt:lpstr>
      <vt:lpstr>Supported housing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Silver</dc:creator>
  <cp:lastModifiedBy>Mary Gogarty</cp:lastModifiedBy>
  <cp:revision>25</cp:revision>
  <dcterms:created xsi:type="dcterms:W3CDTF">2018-08-01T08:32:56Z</dcterms:created>
  <dcterms:modified xsi:type="dcterms:W3CDTF">2019-06-20T13:13:16Z</dcterms:modified>
</cp:coreProperties>
</file>