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99" r:id="rId2"/>
    <p:sldId id="418" r:id="rId3"/>
    <p:sldId id="419" r:id="rId4"/>
    <p:sldId id="422" r:id="rId5"/>
    <p:sldId id="438" r:id="rId6"/>
    <p:sldId id="436" r:id="rId7"/>
    <p:sldId id="435" r:id="rId8"/>
    <p:sldId id="437" r:id="rId9"/>
    <p:sldId id="439" r:id="rId10"/>
    <p:sldId id="440" r:id="rId11"/>
    <p:sldId id="428" r:id="rId12"/>
    <p:sldId id="430" r:id="rId13"/>
    <p:sldId id="427" r:id="rId14"/>
    <p:sldId id="444" r:id="rId15"/>
    <p:sldId id="443" r:id="rId16"/>
    <p:sldId id="445" r:id="rId17"/>
    <p:sldId id="446" r:id="rId18"/>
    <p:sldId id="447" r:id="rId19"/>
    <p:sldId id="448" r:id="rId20"/>
    <p:sldId id="450" r:id="rId21"/>
    <p:sldId id="449" r:id="rId22"/>
    <p:sldId id="423" r:id="rId23"/>
    <p:sldId id="441" r:id="rId24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Kilgariff" initials="N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FF"/>
    <a:srgbClr val="D50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394" autoAdjust="0"/>
  </p:normalViewPr>
  <p:slideViewPr>
    <p:cSldViewPr>
      <p:cViewPr>
        <p:scale>
          <a:sx n="100" d="100"/>
          <a:sy n="100" d="100"/>
        </p:scale>
        <p:origin x="-996" y="-5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CE014-F098-4A0B-B5CB-60C9FFFCFB2F}" type="datetimeFigureOut">
              <a:rPr lang="en-GB" smtClean="0"/>
              <a:t>16/07/2019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B9AA0-8C3B-4C14-9011-DB3F7C2C52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446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59CAAE69-9A00-4EA1-89E5-05FC7BAFE50F}" type="datetimeFigureOut">
              <a:rPr lang="en-GB" smtClean="0"/>
              <a:t>16/07/2019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047FD481-1534-4066-85BF-18F8C63B34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07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3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3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Hamish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E61E-E12C-4B10-A54B-2D6BF249B836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3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6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1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1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8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8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1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24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2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1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2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2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822E8-3E7B-4AE1-88B4-415B86AF63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890CB-1BE8-4127-AE37-042151EBC0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7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.org/app/uploads/2018/05/SignatureReport-Eisner-INeedYou-Background-Paper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845"/>
            <a:ext cx="9144000" cy="5141193"/>
          </a:xfrm>
          <a:prstGeom prst="rect">
            <a:avLst/>
          </a:prstGeom>
          <a:solidFill>
            <a:srgbClr val="490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-13307"/>
            <a:ext cx="8280920" cy="179296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Evidence Based Guide to 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3600" b="1" dirty="0">
                <a:solidFill>
                  <a:schemeClr val="bg1"/>
                </a:solidFill>
              </a:rPr>
              <a:t>Intergenerational Activity </a:t>
            </a:r>
            <a:r>
              <a:rPr lang="en-GB" sz="3600" b="1" dirty="0" smtClean="0">
                <a:solidFill>
                  <a:schemeClr val="bg1"/>
                </a:solidFill>
              </a:rPr>
              <a:t>for </a:t>
            </a:r>
            <a:r>
              <a:rPr lang="en-GB" sz="3600" b="1" dirty="0">
                <a:solidFill>
                  <a:schemeClr val="bg1"/>
                </a:solidFill>
              </a:rPr>
              <a:t>Older People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536" y="3845497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Rachael Dutton</a:t>
            </a:r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/>
            </a:r>
            <a:b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</a:br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Head of Research and Intelligence,</a:t>
            </a:r>
          </a:p>
          <a:p>
            <a:pPr algn="l"/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St </a:t>
            </a:r>
            <a:r>
              <a:rPr lang="en-GB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Monica Trust </a:t>
            </a:r>
            <a:endParaRPr lang="en-GB" sz="2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879094"/>
            <a:ext cx="1309300" cy="98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08" y="1779662"/>
            <a:ext cx="57150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29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21290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51520" y="195486"/>
            <a:ext cx="56166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7030A0"/>
                </a:solidFill>
              </a:rPr>
              <a:t>Evidence of Benefits </a:t>
            </a:r>
            <a:r>
              <a:rPr lang="en-GB" sz="4400" b="1" dirty="0">
                <a:solidFill>
                  <a:srgbClr val="7030A0"/>
                </a:solidFill>
              </a:rPr>
              <a:t>of IGA at St Monica Trust </a:t>
            </a:r>
            <a:endParaRPr lang="en-GB" sz="4400" b="1" dirty="0" smtClean="0">
              <a:solidFill>
                <a:srgbClr val="7030A0"/>
              </a:solidFill>
            </a:endParaRPr>
          </a:p>
          <a:p>
            <a:endParaRPr lang="en-GB" sz="3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GB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GB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xamples</a:t>
            </a:r>
            <a:endParaRPr lang="en-GB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669887"/>
            <a:ext cx="5472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7030A0"/>
                </a:solidFill>
              </a:rPr>
              <a:t>* OPHf4YOs </a:t>
            </a:r>
          </a:p>
          <a:p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smtClean="0">
                <a:solidFill>
                  <a:srgbClr val="7030A0"/>
                </a:solidFill>
              </a:rPr>
              <a:t>       </a:t>
            </a:r>
            <a:r>
              <a:rPr lang="en-GB" sz="2800" dirty="0" smtClean="0">
                <a:solidFill>
                  <a:srgbClr val="7030A0"/>
                </a:solidFill>
              </a:rPr>
              <a:t>ST </a:t>
            </a:r>
            <a:r>
              <a:rPr lang="en-GB" sz="2800" dirty="0" smtClean="0">
                <a:solidFill>
                  <a:srgbClr val="7030A0"/>
                </a:solidFill>
              </a:rPr>
              <a:t>and</a:t>
            </a:r>
            <a:r>
              <a:rPr lang="en-GB" sz="2800" dirty="0" smtClean="0">
                <a:solidFill>
                  <a:srgbClr val="7030A0"/>
                </a:solidFill>
              </a:rPr>
              <a:t> </a:t>
            </a:r>
            <a:r>
              <a:rPr lang="en-GB" sz="2800" dirty="0" smtClean="0">
                <a:solidFill>
                  <a:srgbClr val="7030A0"/>
                </a:solidFill>
              </a:rPr>
              <a:t>LT outcomes</a:t>
            </a:r>
          </a:p>
          <a:p>
            <a:r>
              <a:rPr lang="en-GB" sz="3200" dirty="0" smtClean="0">
                <a:solidFill>
                  <a:srgbClr val="7030A0"/>
                </a:solidFill>
              </a:rPr>
              <a:t>* TCQ</a:t>
            </a:r>
          </a:p>
          <a:p>
            <a:r>
              <a:rPr lang="en-GB" sz="3200" dirty="0" smtClean="0">
                <a:solidFill>
                  <a:srgbClr val="7030A0"/>
                </a:solidFill>
              </a:rPr>
              <a:t>* Sound Track</a:t>
            </a:r>
            <a:endParaRPr lang="en-GB" sz="3200" dirty="0" smtClean="0">
              <a:solidFill>
                <a:srgbClr val="7030A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601392"/>
            <a:ext cx="1440160" cy="98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40" y="440420"/>
            <a:ext cx="2819205" cy="208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3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" y="699542"/>
            <a:ext cx="5149080" cy="2858911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3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9412" y="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OPHf4YOs: </a:t>
            </a:r>
            <a:r>
              <a:rPr lang="en-GB" sz="4000" b="1" dirty="0" smtClean="0">
                <a:solidFill>
                  <a:schemeClr val="bg1"/>
                </a:solidFill>
              </a:rPr>
              <a:t>Outcomes</a:t>
            </a:r>
            <a:endParaRPr lang="en-GB" sz="40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206983"/>
              </p:ext>
            </p:extLst>
          </p:nvPr>
        </p:nvGraphicFramePr>
        <p:xfrm>
          <a:off x="509412" y="321201"/>
          <a:ext cx="8346556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6724"/>
                <a:gridCol w="3059832"/>
              </a:tblGrid>
              <a:tr h="3200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700" dirty="0" smtClean="0">
                          <a:effectLst/>
                        </a:rPr>
                        <a:t>Feeling loved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700" dirty="0" smtClean="0">
                          <a:effectLst/>
                        </a:rPr>
                        <a:t>Relief from boredom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700" dirty="0" smtClean="0">
                          <a:effectLst/>
                        </a:rPr>
                        <a:t>New lease of life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700" dirty="0" smtClean="0"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700" dirty="0" smtClean="0">
                          <a:effectLst/>
                        </a:rPr>
                        <a:t>Learning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700" dirty="0" smtClean="0">
                          <a:effectLst/>
                        </a:rPr>
                        <a:t>Social skills</a:t>
                      </a:r>
                      <a:endParaRPr lang="en-GB" sz="27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GB" sz="2700" dirty="0" smtClean="0">
                          <a:effectLst/>
                        </a:rPr>
                        <a:t>Self-esteem</a:t>
                      </a:r>
                    </a:p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GB" sz="2700" dirty="0" smtClean="0">
                          <a:effectLst/>
                        </a:rPr>
                        <a:t>Relationships</a:t>
                      </a:r>
                    </a:p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GB" sz="2700" dirty="0" smtClean="0">
                          <a:effectLst/>
                        </a:rPr>
                        <a:t>Enjoyment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700" dirty="0" smtClean="0">
                          <a:effectLst/>
                        </a:rPr>
                        <a:t>Confidence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GB" sz="2700" dirty="0" smtClean="0">
                          <a:effectLst/>
                        </a:rPr>
                        <a:t>Awareness</a:t>
                      </a:r>
                    </a:p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GB" sz="2700" dirty="0" smtClean="0">
                          <a:effectLst/>
                        </a:rPr>
                        <a:t>Understanding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4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" y="2859782"/>
            <a:ext cx="3894460" cy="213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817712"/>
            <a:ext cx="39899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en-GB" sz="12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●●●</a:t>
            </a:r>
          </a:p>
          <a:p>
            <a:pPr algn="ctr"/>
            <a:r>
              <a:rPr lang="en-GB" sz="3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“Being with these children has been like having a shot of adrenalin which </a:t>
            </a:r>
          </a:p>
          <a:p>
            <a:pPr algn="ctr"/>
            <a:r>
              <a:rPr lang="en-GB" sz="3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bucked us all up!”</a:t>
            </a:r>
            <a:r>
              <a:rPr lang="en-GB" sz="3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en-GB" sz="30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●●●</a:t>
            </a: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0982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4000" b="1" dirty="0" smtClean="0">
                <a:solidFill>
                  <a:schemeClr val="bg1"/>
                </a:solidFill>
              </a:rPr>
              <a:t>OPHf4YOs: </a:t>
            </a:r>
            <a:r>
              <a:rPr lang="en-GB" sz="4000" b="1" dirty="0" smtClean="0">
                <a:solidFill>
                  <a:schemeClr val="bg1"/>
                </a:solidFill>
              </a:rPr>
              <a:t>Outcomes</a:t>
            </a:r>
            <a:endParaRPr lang="en-GB" sz="800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956" y="843558"/>
            <a:ext cx="3894460" cy="184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●●●</a:t>
            </a:r>
          </a:p>
          <a:p>
            <a:pPr lvl="0" algn="ctr"/>
            <a:r>
              <a:rPr lang="en-GB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“</a:t>
            </a:r>
            <a:r>
              <a:rPr lang="en-GB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It has drawn me out of a semi-sleep</a:t>
            </a:r>
            <a:r>
              <a:rPr lang="en-GB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”</a:t>
            </a:r>
          </a:p>
          <a:p>
            <a:pPr algn="ctr">
              <a:spcBef>
                <a:spcPts val="200"/>
              </a:spcBef>
            </a:pP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●●●</a:t>
            </a:r>
            <a:endParaRPr lang="en-GB" sz="36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2160" y="4443958"/>
            <a:ext cx="2653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>
                <a:solidFill>
                  <a:schemeClr val="bg1"/>
                </a:solidFill>
              </a:rPr>
              <a:t>OPHf4YOs Residents 2017</a:t>
            </a:r>
            <a:endParaRPr lang="en-GB" sz="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99" y="987574"/>
            <a:ext cx="4595591" cy="265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33929"/>
            <a:ext cx="820891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OPHf4YOs: </a:t>
            </a:r>
            <a:r>
              <a:rPr lang="en-GB" sz="4000" b="1" dirty="0">
                <a:solidFill>
                  <a:schemeClr val="bg1"/>
                </a:solidFill>
              </a:rPr>
              <a:t>L</a:t>
            </a:r>
            <a:r>
              <a:rPr lang="en-GB" sz="4000" b="1" dirty="0" smtClean="0">
                <a:solidFill>
                  <a:schemeClr val="bg1"/>
                </a:solidFill>
              </a:rPr>
              <a:t>onger </a:t>
            </a:r>
            <a:r>
              <a:rPr lang="en-GB" sz="4000" b="1" dirty="0">
                <a:solidFill>
                  <a:schemeClr val="bg1"/>
                </a:solidFill>
              </a:rPr>
              <a:t>T</a:t>
            </a:r>
            <a:r>
              <a:rPr lang="en-GB" sz="4000" b="1" dirty="0" smtClean="0">
                <a:solidFill>
                  <a:schemeClr val="bg1"/>
                </a:solidFill>
              </a:rPr>
              <a:t>erm </a:t>
            </a:r>
            <a:r>
              <a:rPr lang="en-GB" sz="4000" b="1" dirty="0">
                <a:solidFill>
                  <a:schemeClr val="bg1"/>
                </a:solidFill>
              </a:rPr>
              <a:t>O</a:t>
            </a:r>
            <a:r>
              <a:rPr lang="en-GB" sz="4000" b="1" dirty="0" smtClean="0">
                <a:solidFill>
                  <a:schemeClr val="bg1"/>
                </a:solidFill>
              </a:rPr>
              <a:t>utcomes</a:t>
            </a:r>
          </a:p>
          <a:p>
            <a:pPr lvl="0"/>
            <a:endParaRPr lang="en-GB" sz="32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en-GB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Pleased/proud</a:t>
            </a:r>
          </a:p>
          <a:p>
            <a:pPr>
              <a:spcAft>
                <a:spcPts val="1200"/>
              </a:spcAft>
            </a:pPr>
            <a:r>
              <a:rPr lang="en-GB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Changed </a:t>
            </a:r>
            <a:r>
              <a:rPr lang="en-GB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perspectives</a:t>
            </a:r>
            <a:br>
              <a:rPr lang="en-GB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GB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&amp; attitudes to life</a:t>
            </a:r>
          </a:p>
          <a:p>
            <a:pPr>
              <a:spcAft>
                <a:spcPts val="1200"/>
              </a:spcAft>
            </a:pPr>
            <a:r>
              <a:rPr lang="en-GB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Great memories</a:t>
            </a:r>
          </a:p>
          <a:p>
            <a:pPr>
              <a:spcAft>
                <a:spcPts val="1200"/>
              </a:spcAft>
            </a:pPr>
            <a:r>
              <a:rPr lang="en-GB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Strong </a:t>
            </a:r>
            <a:r>
              <a:rPr lang="en-GB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friendships continue with </a:t>
            </a:r>
            <a:r>
              <a:rPr lang="en-GB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children </a:t>
            </a:r>
            <a:br>
              <a:rPr lang="en-GB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GB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</a:t>
            </a:r>
            <a:r>
              <a:rPr lang="en-GB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as well as </a:t>
            </a:r>
            <a:r>
              <a:rPr lang="en-GB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parents</a:t>
            </a:r>
            <a:endParaRPr lang="en-GB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1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899531"/>
            <a:ext cx="8784976" cy="383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en-GB" sz="2800" b="1" u="sng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Resident respondents </a:t>
            </a:r>
            <a:r>
              <a:rPr lang="en-GB" sz="2800" u="sng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paired </a:t>
            </a:r>
            <a:r>
              <a:rPr lang="en-GB" sz="2800" u="sng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up with a young composer</a:t>
            </a: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endParaRPr lang="en-GB" sz="2800" b="1" dirty="0" smtClean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GB" sz="2800" b="1" dirty="0" smtClean="0">
                <a:solidFill>
                  <a:schemeClr val="bg1"/>
                </a:solidFill>
              </a:rPr>
              <a:t>All strongly </a:t>
            </a:r>
            <a:r>
              <a:rPr lang="en-GB" sz="2800" b="1" dirty="0">
                <a:solidFill>
                  <a:schemeClr val="bg1"/>
                </a:solidFill>
              </a:rPr>
              <a:t>agreed </a:t>
            </a:r>
            <a:r>
              <a:rPr lang="en-GB" sz="2800" dirty="0">
                <a:solidFill>
                  <a:schemeClr val="bg1"/>
                </a:solidFill>
              </a:rPr>
              <a:t>that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endParaRPr lang="en-GB" sz="2800" b="1" dirty="0" smtClean="0">
              <a:solidFill>
                <a:schemeClr val="bg1"/>
              </a:solidFill>
            </a:endParaRPr>
          </a:p>
          <a:p>
            <a:pPr lvl="1">
              <a:lnSpc>
                <a:spcPct val="107000"/>
              </a:lnSpc>
              <a:spcAft>
                <a:spcPts val="1800"/>
              </a:spcAft>
            </a:pP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* they </a:t>
            </a:r>
            <a:r>
              <a:rPr lang="en-GB" sz="2800" b="1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got a lot more out of being involved </a:t>
            </a: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because the </a:t>
            </a:r>
            <a:b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 composers </a:t>
            </a:r>
            <a:r>
              <a:rPr lang="en-GB" sz="2800" b="1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were youngsters rather than older </a:t>
            </a: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adults</a:t>
            </a: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;</a:t>
            </a:r>
            <a:endParaRPr lang="en-GB" sz="2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lvl="1">
              <a:lnSpc>
                <a:spcPct val="107000"/>
              </a:lnSpc>
              <a:spcAft>
                <a:spcPts val="1800"/>
              </a:spcAft>
            </a:pP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* being </a:t>
            </a:r>
            <a:r>
              <a:rPr lang="en-GB" sz="2800" b="1" i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involved had been enjoyable, stimulating</a:t>
            </a:r>
            <a:r>
              <a:rPr lang="en-GB" sz="28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, </a:t>
            </a:r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/>
            </a:r>
            <a:b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</a:br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  </a:t>
            </a: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and</a:t>
            </a:r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GB" sz="2800" b="1" i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important to them</a:t>
            </a: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;</a:t>
            </a:r>
            <a:r>
              <a:rPr lang="en-GB" sz="28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</a:t>
            </a:r>
            <a:endParaRPr lang="en-GB" sz="2800" dirty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23478"/>
            <a:ext cx="82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Sound Track: </a:t>
            </a:r>
            <a:r>
              <a:rPr lang="en-GB" sz="3200" dirty="0">
                <a:solidFill>
                  <a:schemeClr val="bg1"/>
                </a:solidFill>
                <a:ea typeface="Calibri"/>
                <a:cs typeface="Times New Roman"/>
              </a:rPr>
              <a:t>2018 participant feedback survey </a:t>
            </a:r>
            <a:endParaRPr lang="en-GB" sz="32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2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775044"/>
            <a:ext cx="8784976" cy="396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endParaRPr lang="en-GB" sz="2800" b="1" dirty="0" smtClean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en-GB" sz="2800" b="1" dirty="0" smtClean="0">
                <a:solidFill>
                  <a:schemeClr val="bg1"/>
                </a:solidFill>
                <a:ea typeface="Calibri"/>
                <a:cs typeface="Times New Roman"/>
              </a:rPr>
              <a:t>All agreed, </a:t>
            </a:r>
            <a:r>
              <a:rPr lang="en-GB" sz="2800" b="1" dirty="0">
                <a:solidFill>
                  <a:schemeClr val="bg1"/>
                </a:solidFill>
                <a:ea typeface="Calibri"/>
                <a:cs typeface="Times New Roman"/>
              </a:rPr>
              <a:t>or strongly </a:t>
            </a:r>
            <a:r>
              <a:rPr lang="en-GB" sz="2800" b="1" dirty="0" smtClean="0">
                <a:solidFill>
                  <a:schemeClr val="bg1"/>
                </a:solidFill>
                <a:ea typeface="Calibri"/>
                <a:cs typeface="Times New Roman"/>
              </a:rPr>
              <a:t>agreed, </a:t>
            </a:r>
            <a:r>
              <a:rPr lang="en-GB" sz="2800" dirty="0">
                <a:solidFill>
                  <a:schemeClr val="bg1"/>
                </a:solidFill>
                <a:ea typeface="Calibri"/>
                <a:cs typeface="Times New Roman"/>
              </a:rPr>
              <a:t>that</a:t>
            </a:r>
            <a:r>
              <a:rPr lang="en-GB" sz="2800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endParaRPr lang="en-GB" sz="2800" b="1" dirty="0" smtClean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en-GB" sz="2800" b="1" dirty="0" smtClean="0">
                <a:solidFill>
                  <a:schemeClr val="bg1"/>
                </a:solidFill>
                <a:ea typeface="Calibri"/>
                <a:cs typeface="Times New Roman"/>
              </a:rPr>
              <a:t>it had a positive impact on</a:t>
            </a:r>
          </a:p>
          <a:p>
            <a:pPr lvl="1">
              <a:lnSpc>
                <a:spcPct val="107000"/>
              </a:lnSpc>
              <a:spcAft>
                <a:spcPts val="200"/>
              </a:spcAft>
            </a:pP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* their life  </a:t>
            </a:r>
          </a:p>
          <a:p>
            <a:pPr lvl="1">
              <a:lnSpc>
                <a:spcPct val="107000"/>
              </a:lnSpc>
              <a:spcAft>
                <a:spcPts val="200"/>
              </a:spcAft>
            </a:pP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* emotional wellbeing  </a:t>
            </a:r>
          </a:p>
          <a:p>
            <a:pPr lvl="1">
              <a:lnSpc>
                <a:spcPct val="107000"/>
              </a:lnSpc>
              <a:spcAft>
                <a:spcPts val="200"/>
              </a:spcAft>
            </a:pP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* how </a:t>
            </a:r>
            <a:r>
              <a:rPr lang="en-GB" sz="2800" b="1" i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connected they feel to </a:t>
            </a: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others </a:t>
            </a:r>
          </a:p>
          <a:p>
            <a:pPr lvl="1">
              <a:lnSpc>
                <a:spcPct val="107000"/>
              </a:lnSpc>
              <a:spcAft>
                <a:spcPts val="200"/>
              </a:spcAft>
            </a:pP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* how </a:t>
            </a:r>
            <a:r>
              <a:rPr lang="en-GB" sz="2800" b="1" i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they view young </a:t>
            </a: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people </a:t>
            </a:r>
          </a:p>
          <a:p>
            <a:pPr lvl="1">
              <a:lnSpc>
                <a:spcPct val="107000"/>
              </a:lnSpc>
              <a:spcAft>
                <a:spcPts val="200"/>
              </a:spcAft>
            </a:pP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* their </a:t>
            </a:r>
            <a:r>
              <a:rPr lang="en-GB" sz="2800" b="1" i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appreciation of young </a:t>
            </a:r>
            <a:r>
              <a:rPr lang="en-GB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people.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123478"/>
            <a:ext cx="82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Sound Track: </a:t>
            </a:r>
            <a:r>
              <a:rPr lang="en-GB" sz="3200" dirty="0">
                <a:solidFill>
                  <a:schemeClr val="bg1"/>
                </a:solidFill>
                <a:ea typeface="Calibri"/>
                <a:cs typeface="Times New Roman"/>
              </a:rPr>
              <a:t>2018 participant feedback survey </a:t>
            </a:r>
            <a:endParaRPr lang="en-GB" sz="32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775044"/>
            <a:ext cx="8784976" cy="396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2800" u="sng" dirty="0">
                <a:solidFill>
                  <a:schemeClr val="bg1"/>
                </a:solidFill>
                <a:ea typeface="Calibri"/>
                <a:cs typeface="Times New Roman"/>
              </a:rPr>
              <a:t>2018 </a:t>
            </a:r>
            <a:r>
              <a:rPr lang="en-GB" sz="2800" u="sng" dirty="0" smtClean="0">
                <a:solidFill>
                  <a:schemeClr val="bg1"/>
                </a:solidFill>
                <a:ea typeface="Calibri"/>
                <a:cs typeface="Times New Roman"/>
              </a:rPr>
              <a:t>residents:</a:t>
            </a:r>
            <a:endParaRPr lang="en-GB" sz="2800" u="sng" dirty="0" smtClean="0">
              <a:solidFill>
                <a:schemeClr val="bg1"/>
              </a:solidFill>
              <a:ea typeface="Calibri"/>
              <a:cs typeface="Times New Roman"/>
            </a:endParaRPr>
          </a:p>
          <a:p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“It </a:t>
            </a:r>
            <a:r>
              <a:rPr lang="en-GB" sz="28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was so refreshing to have young people around</a:t>
            </a:r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” </a:t>
            </a:r>
            <a:endParaRPr lang="en-GB" sz="2800" b="1" dirty="0" smtClean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 marL="457200" algn="ctr">
              <a:spcBef>
                <a:spcPts val="1800"/>
              </a:spcBef>
              <a:spcAft>
                <a:spcPts val="1400"/>
              </a:spcAft>
            </a:pPr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“</a:t>
            </a:r>
            <a:r>
              <a:rPr lang="en-GB" sz="28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It made me feel that life is good</a:t>
            </a:r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”</a:t>
            </a:r>
          </a:p>
          <a:p>
            <a:pPr marL="457200" algn="ctr">
              <a:spcAft>
                <a:spcPts val="1400"/>
              </a:spcAft>
            </a:pPr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 </a:t>
            </a:r>
            <a:r>
              <a:rPr lang="en-GB" sz="28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“It was the highlight of my life”</a:t>
            </a:r>
            <a:endParaRPr lang="en-GB" sz="2800" dirty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GB" sz="2800" u="sng" dirty="0" smtClean="0">
                <a:solidFill>
                  <a:schemeClr val="bg1"/>
                </a:solidFill>
                <a:ea typeface="Calibri"/>
                <a:cs typeface="Times New Roman"/>
              </a:rPr>
              <a:t>2018 young musician</a:t>
            </a:r>
            <a:r>
              <a:rPr lang="en-GB" sz="2800" dirty="0" smtClean="0">
                <a:solidFill>
                  <a:schemeClr val="bg1"/>
                </a:solidFill>
                <a:ea typeface="Calibri"/>
                <a:cs typeface="Times New Roman"/>
              </a:rPr>
              <a:t>:</a:t>
            </a:r>
          </a:p>
          <a:p>
            <a:pPr marL="457200" algn="ctr">
              <a:lnSpc>
                <a:spcPct val="107000"/>
              </a:lnSpc>
              <a:spcAft>
                <a:spcPts val="200"/>
              </a:spcAft>
            </a:pPr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“</a:t>
            </a:r>
            <a:r>
              <a:rPr lang="en-GB" sz="28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I hadn’t realised that somebody in their eighties is just like me, but with more years of experience” </a:t>
            </a:r>
            <a:endParaRPr lang="en-GB" sz="2800" dirty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23478"/>
            <a:ext cx="82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Sound Track: </a:t>
            </a:r>
            <a:r>
              <a:rPr lang="en-GB" sz="3200" dirty="0">
                <a:solidFill>
                  <a:schemeClr val="bg1"/>
                </a:solidFill>
                <a:ea typeface="Calibri"/>
                <a:cs typeface="Times New Roman"/>
              </a:rPr>
              <a:t>2018 participant feedback survey </a:t>
            </a:r>
            <a:endParaRPr lang="en-GB" sz="32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0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775044"/>
            <a:ext cx="8784976" cy="4285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ea typeface="Calibri"/>
                <a:cs typeface="Times New Roman"/>
              </a:rPr>
              <a:t>O</a:t>
            </a:r>
            <a:r>
              <a:rPr lang="en-GB" sz="2800" b="1" dirty="0" smtClean="0">
                <a:solidFill>
                  <a:schemeClr val="bg1"/>
                </a:solidFill>
                <a:ea typeface="Calibri"/>
                <a:cs typeface="Times New Roman"/>
              </a:rPr>
              <a:t>ur </a:t>
            </a:r>
            <a:r>
              <a:rPr lang="en-GB" sz="2800" b="1" dirty="0">
                <a:solidFill>
                  <a:schemeClr val="bg1"/>
                </a:solidFill>
                <a:ea typeface="Calibri"/>
                <a:cs typeface="Times New Roman"/>
              </a:rPr>
              <a:t>newest village </a:t>
            </a:r>
            <a:r>
              <a:rPr lang="en-GB" sz="2800" b="1" dirty="0" smtClean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en-GB" sz="2800" b="1" dirty="0" smtClean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en-GB" sz="2800" b="1" dirty="0" smtClean="0">
                <a:solidFill>
                  <a:schemeClr val="bg1"/>
                </a:solidFill>
                <a:ea typeface="Calibri"/>
                <a:cs typeface="Times New Roman"/>
              </a:rPr>
              <a:t>designed</a:t>
            </a:r>
            <a:r>
              <a:rPr lang="en-GB" sz="2800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  <a:ea typeface="Calibri"/>
                <a:cs typeface="Times New Roman"/>
              </a:rPr>
              <a:t>around </a:t>
            </a:r>
            <a:br>
              <a:rPr lang="en-GB" sz="2800" b="1" dirty="0" smtClean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en-GB" sz="2800" b="1" dirty="0" smtClean="0">
                <a:solidFill>
                  <a:schemeClr val="bg1"/>
                </a:solidFill>
                <a:ea typeface="Calibri"/>
                <a:cs typeface="Times New Roman"/>
              </a:rPr>
              <a:t>community </a:t>
            </a:r>
            <a:r>
              <a:rPr lang="en-GB" sz="2800" b="1" dirty="0">
                <a:solidFill>
                  <a:schemeClr val="bg1"/>
                </a:solidFill>
                <a:ea typeface="Calibri"/>
                <a:cs typeface="Times New Roman"/>
              </a:rPr>
              <a:t>integration </a:t>
            </a:r>
            <a:endParaRPr lang="en-GB" sz="2800" b="1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Innovative </a:t>
            </a: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village in </a:t>
            </a: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/>
            </a:r>
            <a:b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</a:b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the </a:t>
            </a: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heart of a </a:t>
            </a: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community.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/>
            </a:r>
            <a:b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</a:br>
            <a:endParaRPr lang="en-GB" sz="2800" dirty="0" smtClean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Businesses - work spaces - a retirement facility</a:t>
            </a: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GB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-</a:t>
            </a:r>
            <a:r>
              <a:rPr lang="en-GB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/>
            </a:r>
            <a:br>
              <a:rPr lang="en-GB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</a:br>
            <a:r>
              <a:rPr lang="en-GB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care home - public </a:t>
            </a: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community spaces for all to share. </a:t>
            </a:r>
            <a:endParaRPr lang="en-GB" sz="2000" dirty="0" smtClean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23478"/>
            <a:ext cx="82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Chocolate </a:t>
            </a:r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Quarter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Keynsham</a:t>
            </a:r>
            <a:endParaRPr lang="en-GB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8" name="Picture 4" descr="https://i0.wp.com/thebristolmag.co.uk/wp-content/uploads/2018/04/b-block.jpg?resize=759%2C441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286" y="775044"/>
            <a:ext cx="4253210" cy="24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 block the chocolate quarter keynsh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1479"/>
            <a:ext cx="3203848" cy="168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49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555526"/>
            <a:ext cx="8784976" cy="416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                                                                           70</a:t>
            </a: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% return </a:t>
            </a:r>
            <a:r>
              <a:rPr lang="en-GB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rate; 79 respondents </a:t>
            </a:r>
          </a:p>
          <a:p>
            <a:pPr lvl="8">
              <a:lnSpc>
                <a:spcPct val="107000"/>
              </a:lnSpc>
              <a:spcAft>
                <a:spcPts val="800"/>
              </a:spcAft>
            </a:pPr>
            <a:endParaRPr lang="en-GB" sz="1200" dirty="0" smtClean="0">
              <a:solidFill>
                <a:schemeClr val="bg1"/>
              </a:solidFill>
              <a:ea typeface="Calibri"/>
              <a:cs typeface="Times New Roman"/>
            </a:endParaRPr>
          </a:p>
          <a:p>
            <a:pPr lvl="8">
              <a:lnSpc>
                <a:spcPct val="107000"/>
              </a:lnSpc>
              <a:spcAft>
                <a:spcPts val="800"/>
              </a:spcAft>
            </a:pPr>
            <a:r>
              <a:rPr lang="en-GB" sz="3000" dirty="0" smtClean="0">
                <a:solidFill>
                  <a:schemeClr val="bg1"/>
                </a:solidFill>
                <a:ea typeface="Calibri"/>
                <a:cs typeface="Times New Roman"/>
              </a:rPr>
              <a:t>R</a:t>
            </a:r>
            <a:r>
              <a:rPr lang="en-GB" sz="3000" dirty="0" smtClean="0">
                <a:solidFill>
                  <a:schemeClr val="bg1"/>
                </a:solidFill>
                <a:ea typeface="Calibri"/>
                <a:cs typeface="Times New Roman"/>
              </a:rPr>
              <a:t>esidents </a:t>
            </a:r>
            <a:r>
              <a:rPr lang="en-GB" sz="3000" b="1" dirty="0" smtClean="0">
                <a:solidFill>
                  <a:schemeClr val="bg1"/>
                </a:solidFill>
                <a:ea typeface="Calibri"/>
                <a:cs typeface="Times New Roman"/>
              </a:rPr>
              <a:t>pleased </a:t>
            </a:r>
            <a:r>
              <a:rPr lang="en-GB" sz="3000" b="1" dirty="0">
                <a:solidFill>
                  <a:schemeClr val="bg1"/>
                </a:solidFill>
                <a:ea typeface="Calibri"/>
                <a:cs typeface="Times New Roman"/>
              </a:rPr>
              <a:t>with </a:t>
            </a:r>
            <a:endParaRPr lang="en-GB" sz="3000" b="1" dirty="0" smtClean="0">
              <a:solidFill>
                <a:schemeClr val="bg1"/>
              </a:solidFill>
              <a:ea typeface="Calibri"/>
              <a:cs typeface="Times New Roman"/>
            </a:endParaRPr>
          </a:p>
          <a:p>
            <a:pPr lvl="8">
              <a:lnSpc>
                <a:spcPct val="107000"/>
              </a:lnSpc>
              <a:spcAft>
                <a:spcPts val="800"/>
              </a:spcAft>
            </a:pPr>
            <a:r>
              <a:rPr lang="en-GB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       </a:t>
            </a:r>
            <a:r>
              <a:rPr lang="en-GB" sz="3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-</a:t>
            </a:r>
            <a:r>
              <a:rPr lang="en-GB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the </a:t>
            </a:r>
            <a:r>
              <a:rPr lang="en-GB" sz="30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ambience </a:t>
            </a:r>
            <a:r>
              <a:rPr lang="en-GB" sz="3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of </a:t>
            </a:r>
            <a:r>
              <a:rPr lang="en-GB" sz="3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TCQ,</a:t>
            </a:r>
          </a:p>
          <a:p>
            <a:pPr lvl="8">
              <a:lnSpc>
                <a:spcPct val="107000"/>
              </a:lnSpc>
              <a:spcAft>
                <a:spcPts val="800"/>
              </a:spcAft>
            </a:pPr>
            <a:r>
              <a:rPr lang="en-GB" sz="3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        - the </a:t>
            </a:r>
            <a:r>
              <a:rPr lang="en-GB" sz="30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intergenerational </a:t>
            </a:r>
            <a:r>
              <a:rPr lang="en-GB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   </a:t>
            </a:r>
            <a:br>
              <a:rPr lang="en-GB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</a:br>
            <a:r>
              <a:rPr lang="en-GB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                          atmosphere</a:t>
            </a:r>
            <a:r>
              <a:rPr lang="en-GB" sz="3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, </a:t>
            </a:r>
            <a:endParaRPr lang="en-GB" sz="3000" dirty="0" smtClean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- the </a:t>
            </a:r>
            <a:r>
              <a:rPr lang="en-GB" sz="30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quality and range of </a:t>
            </a:r>
            <a:r>
              <a:rPr lang="en-GB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facilities,</a:t>
            </a:r>
            <a:r>
              <a:rPr lang="en-GB" sz="3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GB" sz="3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and </a:t>
            </a:r>
            <a:endParaRPr lang="en-GB" sz="3000" dirty="0" smtClean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- that </a:t>
            </a:r>
            <a:r>
              <a:rPr lang="en-GB" sz="3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they </a:t>
            </a:r>
            <a:r>
              <a:rPr lang="en-GB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used </a:t>
            </a:r>
            <a:r>
              <a:rPr lang="en-GB" sz="30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by people of all ages from outside</a:t>
            </a:r>
            <a:r>
              <a:rPr lang="en-GB" sz="3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.</a:t>
            </a:r>
            <a:endParaRPr lang="en-GB" sz="3000" dirty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23478"/>
            <a:ext cx="82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Chocolate Quarter </a:t>
            </a:r>
            <a:r>
              <a:rPr lang="en-GB" sz="3200" dirty="0" smtClean="0">
                <a:solidFill>
                  <a:schemeClr val="bg1"/>
                </a:solidFill>
                <a:ea typeface="Calibri"/>
                <a:cs typeface="Times New Roman"/>
              </a:rPr>
              <a:t>residents survey </a:t>
            </a:r>
            <a:r>
              <a:rPr lang="en-GB" sz="2000" dirty="0" smtClean="0">
                <a:solidFill>
                  <a:schemeClr val="bg1"/>
                </a:solidFill>
                <a:ea typeface="Calibri"/>
                <a:cs typeface="Times New Roman"/>
              </a:rPr>
              <a:t>Dec 2018</a:t>
            </a:r>
            <a:endParaRPr lang="en-GB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" y="1048817"/>
            <a:ext cx="3687763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6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915566"/>
            <a:ext cx="7682027" cy="376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Open comments - most </a:t>
            </a: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common </a:t>
            </a: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theme: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dirty="0" smtClean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appreciation </a:t>
            </a:r>
            <a:r>
              <a:rPr lang="en-GB" sz="30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of the life brought to TCQ by seeing people of all </a:t>
            </a:r>
            <a:r>
              <a:rPr lang="en-GB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ages</a:t>
            </a:r>
            <a:endParaRPr lang="en-GB" sz="3000" dirty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dirty="0" smtClean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dirty="0" smtClean="0">
                <a:solidFill>
                  <a:srgbClr val="FFCCFF"/>
                </a:solidFill>
                <a:ea typeface="Calibri"/>
                <a:cs typeface="Times New Roman"/>
              </a:rPr>
              <a:t>"</a:t>
            </a:r>
            <a:r>
              <a:rPr lang="en-GB" sz="3000" dirty="0">
                <a:solidFill>
                  <a:srgbClr val="FFCCFF"/>
                </a:solidFill>
                <a:ea typeface="Calibri"/>
                <a:cs typeface="Times New Roman"/>
              </a:rPr>
              <a:t>It makes me feel part of </a:t>
            </a:r>
            <a:r>
              <a:rPr lang="en-GB" sz="3000" dirty="0" smtClean="0">
                <a:solidFill>
                  <a:srgbClr val="FFCCFF"/>
                </a:solidFill>
                <a:ea typeface="Calibri"/>
                <a:cs typeface="Times New Roman"/>
              </a:rPr>
              <a:t>a</a:t>
            </a:r>
            <a:br>
              <a:rPr lang="en-GB" sz="3000" dirty="0" smtClean="0">
                <a:solidFill>
                  <a:srgbClr val="FFCCFF"/>
                </a:solidFill>
                <a:ea typeface="Calibri"/>
                <a:cs typeface="Times New Roman"/>
              </a:rPr>
            </a:br>
            <a:r>
              <a:rPr lang="en-GB" sz="3000" dirty="0" smtClean="0">
                <a:solidFill>
                  <a:srgbClr val="FFCCFF"/>
                </a:solidFill>
                <a:ea typeface="Calibri"/>
                <a:cs typeface="Times New Roman"/>
              </a:rPr>
              <a:t>wider community</a:t>
            </a:r>
            <a:r>
              <a:rPr lang="en-GB" sz="3000" dirty="0">
                <a:solidFill>
                  <a:srgbClr val="FFCCFF"/>
                </a:solidFill>
                <a:ea typeface="Calibri"/>
                <a:cs typeface="Times New Roman"/>
              </a:rPr>
              <a:t>, </a:t>
            </a:r>
            <a:r>
              <a:rPr lang="en-GB" sz="3000" dirty="0" smtClean="0">
                <a:solidFill>
                  <a:srgbClr val="FFCCFF"/>
                </a:solidFill>
                <a:ea typeface="Calibri"/>
                <a:cs typeface="Times New Roman"/>
              </a:rPr>
              <a:t>not </a:t>
            </a:r>
            <a:r>
              <a:rPr lang="en-GB" sz="3000" dirty="0">
                <a:solidFill>
                  <a:srgbClr val="FFCCFF"/>
                </a:solidFill>
                <a:ea typeface="Calibri"/>
                <a:cs typeface="Times New Roman"/>
              </a:rPr>
              <a:t>just in </a:t>
            </a:r>
            <a:r>
              <a:rPr lang="en-GB" sz="3000" dirty="0" smtClean="0">
                <a:solidFill>
                  <a:srgbClr val="FFCCFF"/>
                </a:solidFill>
                <a:ea typeface="Calibri"/>
                <a:cs typeface="Times New Roman"/>
              </a:rPr>
              <a:t/>
            </a:r>
            <a:br>
              <a:rPr lang="en-GB" sz="3000" dirty="0" smtClean="0">
                <a:solidFill>
                  <a:srgbClr val="FFCCFF"/>
                </a:solidFill>
                <a:ea typeface="Calibri"/>
                <a:cs typeface="Times New Roman"/>
              </a:rPr>
            </a:br>
            <a:r>
              <a:rPr lang="en-GB" sz="3000" dirty="0" smtClean="0">
                <a:solidFill>
                  <a:srgbClr val="FFCCFF"/>
                </a:solidFill>
                <a:ea typeface="Calibri"/>
                <a:cs typeface="Times New Roman"/>
              </a:rPr>
              <a:t>an old </a:t>
            </a:r>
            <a:r>
              <a:rPr lang="en-GB" sz="3000" dirty="0">
                <a:solidFill>
                  <a:srgbClr val="FFCCFF"/>
                </a:solidFill>
                <a:ea typeface="Calibri"/>
                <a:cs typeface="Times New Roman"/>
              </a:rPr>
              <a:t>peoples enclave</a:t>
            </a:r>
            <a:r>
              <a:rPr lang="en-GB" sz="3000" dirty="0" smtClean="0">
                <a:solidFill>
                  <a:srgbClr val="FFCCFF"/>
                </a:solidFill>
                <a:ea typeface="Calibri"/>
                <a:cs typeface="Times New Roman"/>
              </a:rPr>
              <a:t>"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123478"/>
            <a:ext cx="82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Chocolate Quarter </a:t>
            </a:r>
            <a:r>
              <a:rPr lang="en-GB" sz="3200" dirty="0" smtClean="0">
                <a:solidFill>
                  <a:schemeClr val="bg1"/>
                </a:solidFill>
                <a:ea typeface="Calibri"/>
                <a:cs typeface="Times New Roman"/>
              </a:rPr>
              <a:t>residents survey </a:t>
            </a:r>
            <a:r>
              <a:rPr lang="en-GB" sz="2000" dirty="0" smtClean="0">
                <a:solidFill>
                  <a:schemeClr val="bg1"/>
                </a:solidFill>
                <a:ea typeface="Calibri"/>
                <a:cs typeface="Times New Roman"/>
              </a:rPr>
              <a:t>Dec 2018</a:t>
            </a:r>
            <a:endParaRPr lang="en-GB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67496"/>
            <a:ext cx="3721199" cy="248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58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6311"/>
            <a:ext cx="925252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6019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-98941"/>
            <a:ext cx="89464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FFFF"/>
                </a:solidFill>
              </a:rPr>
              <a:t>   </a:t>
            </a:r>
          </a:p>
          <a:p>
            <a:endParaRPr lang="en-GB" sz="4000" b="1" dirty="0" smtClean="0">
              <a:solidFill>
                <a:srgbClr val="FFFFFF"/>
              </a:solidFill>
            </a:endParaRPr>
          </a:p>
          <a:p>
            <a:endParaRPr lang="en-GB" sz="4800" b="1" dirty="0" smtClean="0">
              <a:solidFill>
                <a:srgbClr val="FFFFFF"/>
              </a:solidFill>
            </a:endParaRPr>
          </a:p>
          <a:p>
            <a:r>
              <a:rPr lang="en-GB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Coming up:</a:t>
            </a:r>
            <a:endParaRPr lang="en-GB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GB" sz="2400" b="1" dirty="0" smtClean="0">
                <a:solidFill>
                  <a:schemeClr val="bg1"/>
                </a:solidFill>
              </a:rPr>
              <a:t>IGA: </a:t>
            </a:r>
            <a:r>
              <a:rPr lang="en-GB" sz="2400" b="1" dirty="0" smtClean="0">
                <a:solidFill>
                  <a:schemeClr val="bg1"/>
                </a:solidFill>
              </a:rPr>
              <a:t>Evidence </a:t>
            </a:r>
            <a:r>
              <a:rPr lang="en-GB" sz="2400" b="1" dirty="0" smtClean="0">
                <a:solidFill>
                  <a:schemeClr val="bg1"/>
                </a:solidFill>
              </a:rPr>
              <a:t>Based </a:t>
            </a:r>
            <a:r>
              <a:rPr lang="en-GB" sz="2400" b="1" dirty="0" smtClean="0">
                <a:solidFill>
                  <a:schemeClr val="bg1"/>
                </a:solidFill>
              </a:rPr>
              <a:t>Guide</a:t>
            </a:r>
          </a:p>
          <a:p>
            <a:pPr lvl="1">
              <a:spcBef>
                <a:spcPts val="600"/>
              </a:spcBef>
            </a:pPr>
            <a:r>
              <a:rPr lang="en-GB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* Positive effects </a:t>
            </a:r>
          </a:p>
          <a:p>
            <a:pPr lvl="1"/>
            <a:r>
              <a:rPr lang="en-GB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* Need </a:t>
            </a:r>
            <a:r>
              <a:rPr lang="en-GB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/ demand and </a:t>
            </a:r>
            <a:r>
              <a:rPr lang="en-GB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</a:t>
            </a:r>
            <a:r>
              <a:rPr lang="en-GB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xpectation</a:t>
            </a:r>
            <a:endParaRPr lang="en-GB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lvl="1"/>
            <a:r>
              <a:rPr lang="en-GB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* </a:t>
            </a:r>
            <a:r>
              <a:rPr lang="en-GB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Ways </a:t>
            </a:r>
            <a:r>
              <a:rPr lang="en-GB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to create more</a:t>
            </a:r>
            <a:r>
              <a:rPr lang="en-GB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/ tips </a:t>
            </a:r>
            <a:r>
              <a:rPr lang="en-GB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for </a:t>
            </a:r>
            <a:r>
              <a:rPr lang="en-GB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success / essential </a:t>
            </a:r>
            <a:r>
              <a:rPr lang="en-GB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components</a:t>
            </a:r>
          </a:p>
          <a:p>
            <a:pPr lvl="0"/>
            <a:r>
              <a:rPr lang="en-GB" sz="2400" b="1" dirty="0" smtClean="0">
                <a:solidFill>
                  <a:schemeClr val="bg1"/>
                </a:solidFill>
              </a:rPr>
              <a:t>Evidence </a:t>
            </a:r>
            <a:r>
              <a:rPr lang="en-GB" sz="2400" b="1" dirty="0">
                <a:solidFill>
                  <a:schemeClr val="bg1"/>
                </a:solidFill>
              </a:rPr>
              <a:t>of </a:t>
            </a:r>
            <a:r>
              <a:rPr lang="en-GB" sz="2400" b="1" dirty="0" smtClean="0">
                <a:solidFill>
                  <a:schemeClr val="bg1"/>
                </a:solidFill>
              </a:rPr>
              <a:t>IG </a:t>
            </a:r>
            <a:r>
              <a:rPr lang="en-GB" sz="2400" b="1" dirty="0">
                <a:solidFill>
                  <a:schemeClr val="bg1"/>
                </a:solidFill>
              </a:rPr>
              <a:t>Benefits at </a:t>
            </a:r>
            <a:r>
              <a:rPr lang="en-GB" sz="2400" b="1" dirty="0" smtClean="0">
                <a:solidFill>
                  <a:schemeClr val="bg1"/>
                </a:solidFill>
              </a:rPr>
              <a:t>St Monica Trust </a:t>
            </a:r>
          </a:p>
          <a:p>
            <a:pPr lvl="1"/>
            <a:r>
              <a:rPr lang="en-GB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* OPHf4YOs / Soundtrack </a:t>
            </a:r>
            <a:r>
              <a:rPr lang="en-GB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/ TCQ </a:t>
            </a:r>
            <a:endParaRPr lang="en-GB" sz="2400" b="1" dirty="0">
              <a:solidFill>
                <a:schemeClr val="bg1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1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226" y="1149252"/>
            <a:ext cx="8784976" cy="3672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Most </a:t>
            </a: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residents ‘strongly agreed’ or ‘agreed’ with: </a:t>
            </a:r>
            <a:endParaRPr lang="en-GB" sz="2800" dirty="0" smtClean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 smtClean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I </a:t>
            </a:r>
            <a:r>
              <a:rPr lang="en-GB" sz="2800" i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find having community spaces open to </a:t>
            </a:r>
            <a:r>
              <a:rPr lang="en-GB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both </a:t>
            </a:r>
            <a:br>
              <a:rPr lang="en-GB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</a:br>
            <a:r>
              <a:rPr lang="en-GB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the </a:t>
            </a:r>
            <a:r>
              <a:rPr lang="en-GB" sz="2800" i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public and residents enhances living at </a:t>
            </a:r>
            <a:r>
              <a:rPr lang="en-GB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TCQ </a:t>
            </a:r>
            <a:br>
              <a:rPr lang="en-GB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</a:br>
            <a:r>
              <a:rPr lang="en-GB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								</a:t>
            </a: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(</a:t>
            </a: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75</a:t>
            </a: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%)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GB" sz="1050" dirty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I </a:t>
            </a:r>
            <a:r>
              <a:rPr lang="en-GB" sz="2800" i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would recommend living here to my </a:t>
            </a:r>
            <a:r>
              <a:rPr lang="en-GB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friends </a:t>
            </a:r>
            <a:br>
              <a:rPr lang="en-GB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</a:br>
            <a:r>
              <a:rPr lang="en-GB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								</a:t>
            </a: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(</a:t>
            </a: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92</a:t>
            </a: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%)</a:t>
            </a:r>
            <a:endParaRPr lang="en-GB" sz="2800" dirty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23478"/>
            <a:ext cx="82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Chocolate Quarter </a:t>
            </a:r>
            <a:r>
              <a:rPr lang="en-GB" sz="3200" dirty="0" smtClean="0">
                <a:solidFill>
                  <a:schemeClr val="bg1"/>
                </a:solidFill>
                <a:ea typeface="Calibri"/>
                <a:cs typeface="Times New Roman"/>
              </a:rPr>
              <a:t>residents survey </a:t>
            </a:r>
            <a:r>
              <a:rPr lang="en-GB" sz="2000" dirty="0" smtClean="0">
                <a:solidFill>
                  <a:schemeClr val="bg1"/>
                </a:solidFill>
                <a:ea typeface="Calibri"/>
                <a:cs typeface="Times New Roman"/>
              </a:rPr>
              <a:t>Dec 2018</a:t>
            </a:r>
            <a:endParaRPr lang="en-GB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83518"/>
            <a:ext cx="8784976" cy="424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T</a:t>
            </a:r>
            <a: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hings </a:t>
            </a:r>
            <a:r>
              <a:rPr lang="en-GB" sz="28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that </a:t>
            </a:r>
            <a: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make you glad you live </a:t>
            </a:r>
            <a:r>
              <a:rPr lang="en-GB" sz="28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at </a:t>
            </a:r>
            <a:r>
              <a:rPr lang="en-GB" sz="28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TCQ </a:t>
            </a:r>
            <a: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/>
            </a:r>
            <a:b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</a:br>
            <a: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- most </a:t>
            </a:r>
            <a:r>
              <a:rPr lang="en-GB" sz="28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popular </a:t>
            </a:r>
            <a: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response:  </a:t>
            </a:r>
            <a:r>
              <a:rPr lang="en-GB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the</a:t>
            </a:r>
            <a:r>
              <a:rPr lang="en-GB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GB" sz="28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public community spaces  </a:t>
            </a:r>
            <a:endParaRPr lang="en-GB" sz="2800" b="1" dirty="0" smtClean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800" b="1" i="1" dirty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 algn="ctr">
              <a:spcAft>
                <a:spcPts val="2400"/>
              </a:spcAft>
            </a:pPr>
            <a:r>
              <a:rPr lang="en-GB" sz="2800" b="1" i="1" dirty="0" smtClean="0">
                <a:solidFill>
                  <a:srgbClr val="FFCCFF"/>
                </a:solidFill>
                <a:ea typeface="Calibri"/>
                <a:cs typeface="Times New Roman"/>
              </a:rPr>
              <a:t>“</a:t>
            </a: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>Mixture </a:t>
            </a:r>
            <a:r>
              <a:rPr lang="en-GB" sz="2800" i="1" dirty="0">
                <a:solidFill>
                  <a:srgbClr val="FFCCFF"/>
                </a:solidFill>
                <a:ea typeface="Calibri"/>
                <a:cs typeface="Times New Roman"/>
              </a:rPr>
              <a:t>of </a:t>
            </a: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>ages.  </a:t>
            </a:r>
            <a:b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</a:b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>A residence </a:t>
            </a:r>
            <a:r>
              <a:rPr lang="en-GB" sz="2800" i="1" dirty="0">
                <a:solidFill>
                  <a:srgbClr val="FFCCFF"/>
                </a:solidFill>
                <a:ea typeface="Calibri"/>
                <a:cs typeface="Times New Roman"/>
              </a:rPr>
              <a:t>rather than </a:t>
            </a: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>`</a:t>
            </a:r>
            <a:r>
              <a:rPr lang="en-GB" sz="2800" i="1" dirty="0">
                <a:solidFill>
                  <a:srgbClr val="FFCCFF"/>
                </a:solidFill>
                <a:ea typeface="Calibri"/>
                <a:cs typeface="Times New Roman"/>
              </a:rPr>
              <a:t>old peoples </a:t>
            </a: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>home</a:t>
            </a:r>
            <a:r>
              <a:rPr lang="en-GB" sz="2800" i="1" dirty="0">
                <a:solidFill>
                  <a:srgbClr val="FFCCFF"/>
                </a:solidFill>
                <a:ea typeface="Calibri"/>
                <a:cs typeface="Times New Roman"/>
              </a:rPr>
              <a:t>'.  </a:t>
            </a: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/>
            </a:r>
            <a:b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</a:b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>Life </a:t>
            </a:r>
            <a:r>
              <a:rPr lang="en-GB" sz="2800" i="1" dirty="0">
                <a:solidFill>
                  <a:srgbClr val="FFCCFF"/>
                </a:solidFill>
                <a:ea typeface="Calibri"/>
                <a:cs typeface="Times New Roman"/>
              </a:rPr>
              <a:t>goes on around us</a:t>
            </a: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>.”</a:t>
            </a:r>
            <a:endParaRPr lang="en-GB" sz="2800" dirty="0">
              <a:solidFill>
                <a:srgbClr val="FFCCFF"/>
              </a:solidFill>
              <a:ea typeface="Calibri"/>
              <a:cs typeface="Times New Roman"/>
            </a:endParaRPr>
          </a:p>
          <a:p>
            <a:pPr lvl="0" algn="ctr">
              <a:spcAft>
                <a:spcPts val="2400"/>
              </a:spcAft>
            </a:pP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>“Connections to </a:t>
            </a:r>
            <a:r>
              <a:rPr lang="en-GB" sz="2800" i="1" dirty="0">
                <a:solidFill>
                  <a:srgbClr val="FFCCFF"/>
                </a:solidFill>
                <a:ea typeface="Calibri"/>
                <a:cs typeface="Times New Roman"/>
              </a:rPr>
              <a:t>the </a:t>
            </a: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>community”</a:t>
            </a:r>
            <a:endParaRPr lang="en-GB" sz="2800" dirty="0">
              <a:solidFill>
                <a:srgbClr val="FFCCFF"/>
              </a:solidFill>
              <a:ea typeface="Calibri"/>
              <a:cs typeface="Times New Roman"/>
            </a:endParaRPr>
          </a:p>
          <a:p>
            <a:pPr lvl="0" algn="ctr">
              <a:spcAft>
                <a:spcPts val="2400"/>
              </a:spcAft>
            </a:pP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>“That </a:t>
            </a:r>
            <a:r>
              <a:rPr lang="en-GB" sz="2800" i="1" dirty="0">
                <a:solidFill>
                  <a:srgbClr val="FFCCFF"/>
                </a:solidFill>
                <a:ea typeface="Calibri"/>
                <a:cs typeface="Times New Roman"/>
              </a:rPr>
              <a:t>we share facilities with the community</a:t>
            </a:r>
            <a:r>
              <a:rPr lang="en-GB" sz="2800" i="1" dirty="0" smtClean="0">
                <a:solidFill>
                  <a:srgbClr val="FFCCFF"/>
                </a:solidFill>
                <a:ea typeface="Calibri"/>
                <a:cs typeface="Times New Roman"/>
              </a:rPr>
              <a:t>.”</a:t>
            </a:r>
            <a:endParaRPr lang="en-GB" sz="2800" dirty="0">
              <a:solidFill>
                <a:srgbClr val="FFCCFF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6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27536"/>
            <a:ext cx="77048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●●●</a:t>
            </a:r>
          </a:p>
          <a:p>
            <a:pPr algn="ctr"/>
            <a:r>
              <a:rPr lang="en-GB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“Intergenerational Programs are a vaccination </a:t>
            </a:r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against </a:t>
            </a:r>
            <a:r>
              <a:rPr lang="en-GB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ageism and a prescription for longevity” 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</a:rPr>
              <a:t>(Bridges </a:t>
            </a:r>
            <a:r>
              <a:rPr lang="en-GB" sz="3000" dirty="0" smtClean="0">
                <a:solidFill>
                  <a:schemeClr val="bg1"/>
                </a:solidFill>
              </a:rPr>
              <a:t>Together)</a:t>
            </a:r>
            <a:endParaRPr lang="en-GB" sz="3000" dirty="0">
              <a:solidFill>
                <a:schemeClr val="bg1"/>
              </a:solidFill>
            </a:endParaRPr>
          </a:p>
          <a:p>
            <a:pPr algn="ctr"/>
            <a:r>
              <a:rPr lang="en-GB" sz="3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●●●</a:t>
            </a:r>
            <a:endParaRPr lang="en-GB" sz="3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GB" sz="4800" dirty="0" smtClean="0">
              <a:solidFill>
                <a:schemeClr val="bg1"/>
              </a:solidFill>
            </a:endParaRPr>
          </a:p>
          <a:p>
            <a:r>
              <a:rPr lang="en-GB" sz="3000" dirty="0" smtClean="0">
                <a:solidFill>
                  <a:schemeClr val="bg1"/>
                </a:solidFill>
              </a:rPr>
              <a:t>Rachael Dutton, Head of R&amp;I</a:t>
            </a:r>
          </a:p>
          <a:p>
            <a:r>
              <a:rPr lang="en-GB" sz="2800" dirty="0">
                <a:solidFill>
                  <a:schemeClr val="bg1"/>
                </a:solidFill>
              </a:rPr>
              <a:t>r</a:t>
            </a:r>
            <a:r>
              <a:rPr lang="en-GB" sz="2800" dirty="0" smtClean="0">
                <a:solidFill>
                  <a:schemeClr val="bg1"/>
                </a:solidFill>
              </a:rPr>
              <a:t>achael.dutton@stmonicatrust.org.uk</a:t>
            </a:r>
            <a:endParaRPr lang="en-GB" sz="2800" dirty="0">
              <a:solidFill>
                <a:schemeClr val="bg1"/>
              </a:solidFill>
            </a:endParaRPr>
          </a:p>
          <a:p>
            <a:r>
              <a:rPr lang="en-GB" sz="1400" dirty="0"/>
              <a:t>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651870"/>
            <a:ext cx="1440160" cy="98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95486"/>
            <a:ext cx="8712968" cy="475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Forthcoming </a:t>
            </a:r>
            <a:r>
              <a:rPr lang="en-GB" sz="3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book </a:t>
            </a:r>
            <a:r>
              <a:rPr lang="en-GB" sz="3000" b="1" dirty="0" smtClean="0">
                <a:solidFill>
                  <a:schemeClr val="bg1"/>
                </a:solidFill>
              </a:rPr>
              <a:t/>
            </a:r>
            <a:br>
              <a:rPr lang="en-GB" sz="3000" b="1" dirty="0" smtClean="0">
                <a:solidFill>
                  <a:schemeClr val="bg1"/>
                </a:solidFill>
              </a:rPr>
            </a:br>
            <a:r>
              <a:rPr lang="en-GB" sz="2400" b="1" dirty="0" smtClean="0">
                <a:solidFill>
                  <a:schemeClr val="bg1"/>
                </a:solidFill>
              </a:rPr>
              <a:t>Intergenerational </a:t>
            </a:r>
            <a:r>
              <a:rPr lang="en-GB" sz="2400" b="1" dirty="0">
                <a:solidFill>
                  <a:schemeClr val="bg1"/>
                </a:solidFill>
              </a:rPr>
              <a:t>Learning in Practice: ‘Together Old and Young</a:t>
            </a:r>
          </a:p>
          <a:p>
            <a:pPr marL="504000" lvl="1" indent="-34290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will </a:t>
            </a: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feature best practice across Europe </a:t>
            </a:r>
            <a:endParaRPr lang="en-GB" sz="20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04000" lvl="1" indent="-34290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volume </a:t>
            </a: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 </a:t>
            </a:r>
          </a:p>
          <a:p>
            <a:pPr lvl="3">
              <a:spcBef>
                <a:spcPts val="2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overview of key concepts, theory and research from a range of disciplines informing intergenerational practice</a:t>
            </a:r>
          </a:p>
          <a:p>
            <a:pPr marL="504000" lvl="1" indent="-34290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volume 2 </a:t>
            </a:r>
          </a:p>
          <a:p>
            <a:pPr lvl="3">
              <a:spcBef>
                <a:spcPts val="2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practice focused, will describe a range of IG initiatives in formal and non-formal settings, early childhood education, and school </a:t>
            </a:r>
            <a:r>
              <a:rPr lang="en-GB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settings </a:t>
            </a:r>
            <a:endParaRPr lang="en-GB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04000" lvl="1" indent="-34290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en-GB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ur </a:t>
            </a: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lvl="3">
              <a:spcBef>
                <a:spcPts val="2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'Old Peoples Home for </a:t>
            </a:r>
            <a:r>
              <a:rPr lang="en-GB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4-Year-Olds’: </a:t>
            </a: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 Social Experiment looking at the Impact of the Contact on Health and Wellbeing' </a:t>
            </a:r>
            <a:r>
              <a:rPr lang="en-GB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 </a:t>
            </a:r>
          </a:p>
          <a:p>
            <a:pPr marL="5040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published by Routledge later this </a:t>
            </a:r>
            <a:r>
              <a:rPr lang="en-GB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year.</a:t>
            </a:r>
            <a:endParaRPr lang="en-GB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75" y="195486"/>
            <a:ext cx="1871957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152" y="2499742"/>
            <a:ext cx="3059832" cy="248427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GB" sz="2000" b="1" dirty="0" smtClean="0">
                <a:solidFill>
                  <a:schemeClr val="bg1"/>
                </a:solidFill>
              </a:rPr>
              <a:t>* info and ideas</a:t>
            </a:r>
            <a:br>
              <a:rPr lang="en-GB" sz="2000" b="1" dirty="0" smtClean="0">
                <a:solidFill>
                  <a:schemeClr val="bg1"/>
                </a:solidFill>
              </a:rPr>
            </a:br>
            <a:r>
              <a:rPr lang="en-GB" sz="2000" b="1" dirty="0" smtClean="0">
                <a:solidFill>
                  <a:schemeClr val="bg1"/>
                </a:solidFill>
              </a:rPr>
              <a:t>* inspiring </a:t>
            </a:r>
            <a:r>
              <a:rPr lang="en-GB" sz="2000" b="1" dirty="0">
                <a:solidFill>
                  <a:schemeClr val="bg1"/>
                </a:solidFill>
              </a:rPr>
              <a:t>success stories </a:t>
            </a:r>
            <a:r>
              <a:rPr lang="en-GB" sz="2000" b="1" dirty="0" smtClean="0">
                <a:solidFill>
                  <a:schemeClr val="bg1"/>
                </a:solidFill>
              </a:rPr>
              <a:t/>
            </a:r>
            <a:br>
              <a:rPr lang="en-GB" sz="2000" b="1" dirty="0" smtClean="0">
                <a:solidFill>
                  <a:schemeClr val="bg1"/>
                </a:solidFill>
              </a:rPr>
            </a:br>
            <a:r>
              <a:rPr lang="en-GB" sz="2000" b="1" dirty="0" smtClean="0">
                <a:solidFill>
                  <a:schemeClr val="bg1"/>
                </a:solidFill>
              </a:rPr>
              <a:t>* tips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smtClean="0">
                <a:solidFill>
                  <a:schemeClr val="bg1"/>
                </a:solidFill>
              </a:rPr>
              <a:t>for success</a:t>
            </a: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1200" dirty="0" smtClean="0">
                <a:solidFill>
                  <a:schemeClr val="bg1"/>
                </a:solidFill>
              </a:rPr>
              <a:t>https://www.stmonicatrust.org.uk/guide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586814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51520" y="267493"/>
            <a:ext cx="24609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7030A0"/>
                </a:solidFill>
              </a:rPr>
              <a:t>IGA </a:t>
            </a:r>
            <a:r>
              <a:rPr lang="en-GB" sz="4400" b="1" dirty="0">
                <a:solidFill>
                  <a:srgbClr val="7030A0"/>
                </a:solidFill>
              </a:rPr>
              <a:t>G</a:t>
            </a:r>
            <a:r>
              <a:rPr lang="en-GB" sz="4400" b="1" dirty="0" smtClean="0">
                <a:solidFill>
                  <a:srgbClr val="7030A0"/>
                </a:solidFill>
              </a:rPr>
              <a:t>uide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58775"/>
            <a:ext cx="54726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Based on evidence </a:t>
            </a:r>
          </a:p>
          <a:p>
            <a:pPr lvl="1"/>
            <a:r>
              <a:rPr lang="en-GB" sz="2800" dirty="0"/>
              <a:t>r</a:t>
            </a:r>
            <a:r>
              <a:rPr lang="en-GB" sz="2800" dirty="0" smtClean="0"/>
              <a:t>e-use of literature review for IG chapter </a:t>
            </a:r>
            <a:r>
              <a:rPr lang="en-GB" sz="1600" dirty="0" smtClean="0"/>
              <a:t>in IG Learning in Practice book.</a:t>
            </a:r>
          </a:p>
          <a:p>
            <a:pPr lvl="1"/>
            <a:endParaRPr lang="en-GB" sz="1600" dirty="0" smtClean="0"/>
          </a:p>
          <a:p>
            <a:r>
              <a:rPr lang="en-GB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Designed to be motivational and helpful for older people </a:t>
            </a:r>
            <a:r>
              <a:rPr lang="en-GB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 use </a:t>
            </a:r>
            <a:r>
              <a:rPr lang="en-GB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themselves.</a:t>
            </a:r>
            <a:endParaRPr lang="en-GB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6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26642" y="0"/>
            <a:ext cx="3117358" cy="516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55685" y="240064"/>
            <a:ext cx="8208912" cy="460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Intergenerational practice </a:t>
            </a:r>
            <a:r>
              <a:rPr lang="en-GB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is</a:t>
            </a:r>
            <a:endParaRPr lang="en-GB" sz="26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400" dirty="0" smtClean="0">
                <a:solidFill>
                  <a:schemeClr val="bg1"/>
                </a:solidFill>
              </a:rPr>
              <a:t>   1-2-1 </a:t>
            </a:r>
            <a:r>
              <a:rPr lang="en-GB" sz="2400" dirty="0">
                <a:solidFill>
                  <a:schemeClr val="bg1"/>
                </a:solidFill>
              </a:rPr>
              <a:t>interaction/communication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400" dirty="0" smtClean="0">
                <a:solidFill>
                  <a:schemeClr val="bg1"/>
                </a:solidFill>
              </a:rPr>
              <a:t>   Purposeful </a:t>
            </a:r>
            <a:r>
              <a:rPr lang="en-GB" sz="2400" dirty="0" smtClean="0">
                <a:solidFill>
                  <a:schemeClr val="bg1"/>
                </a:solidFill>
              </a:rPr>
              <a:t>activities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400" dirty="0" smtClean="0">
                <a:solidFill>
                  <a:schemeClr val="bg1"/>
                </a:solidFill>
              </a:rPr>
              <a:t>   Giving </a:t>
            </a:r>
            <a:r>
              <a:rPr lang="en-GB" sz="2400" i="1" dirty="0">
                <a:solidFill>
                  <a:schemeClr val="bg1"/>
                </a:solidFill>
              </a:rPr>
              <a:t>and </a:t>
            </a:r>
            <a:r>
              <a:rPr lang="en-GB" sz="2400" dirty="0">
                <a:solidFill>
                  <a:schemeClr val="bg1"/>
                </a:solidFill>
              </a:rPr>
              <a:t>receiving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400" dirty="0" smtClean="0">
                <a:solidFill>
                  <a:schemeClr val="bg1"/>
                </a:solidFill>
              </a:rPr>
              <a:t>   Strengths-focused</a:t>
            </a:r>
            <a:endParaRPr lang="en-GB" sz="2400" dirty="0" smtClean="0">
              <a:solidFill>
                <a:schemeClr val="bg1"/>
              </a:solidFill>
            </a:endParaRPr>
          </a:p>
          <a:p>
            <a:pPr>
              <a:spcBef>
                <a:spcPts val="1800"/>
              </a:spcBef>
            </a:pPr>
            <a:r>
              <a:rPr lang="en-GB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promotes</a:t>
            </a:r>
            <a:endParaRPr lang="en-GB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400" dirty="0" smtClean="0">
                <a:solidFill>
                  <a:schemeClr val="bg1"/>
                </a:solidFill>
              </a:rPr>
              <a:t>   Understanding/mutual </a:t>
            </a:r>
            <a:r>
              <a:rPr lang="en-GB" sz="2400" dirty="0">
                <a:solidFill>
                  <a:schemeClr val="bg1"/>
                </a:solidFill>
              </a:rPr>
              <a:t>respect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400" dirty="0" smtClean="0">
                <a:solidFill>
                  <a:schemeClr val="bg1"/>
                </a:solidFill>
              </a:rPr>
              <a:t>   Sense </a:t>
            </a:r>
            <a:r>
              <a:rPr lang="en-GB" sz="2400" dirty="0">
                <a:solidFill>
                  <a:schemeClr val="bg1"/>
                </a:solidFill>
              </a:rPr>
              <a:t>of ownership &amp; achievement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400" dirty="0" smtClean="0">
                <a:solidFill>
                  <a:schemeClr val="bg1"/>
                </a:solidFill>
              </a:rPr>
              <a:t>   Challenge </a:t>
            </a:r>
            <a:r>
              <a:rPr lang="en-GB" sz="2400" dirty="0">
                <a:solidFill>
                  <a:schemeClr val="bg1"/>
                </a:solidFill>
              </a:rPr>
              <a:t>to ageism.  </a:t>
            </a: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91630"/>
            <a:ext cx="1779186" cy="1398711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6" y="195486"/>
            <a:ext cx="683888" cy="947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44209" y="1347614"/>
            <a:ext cx="241663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70C0"/>
                </a:solidFill>
              </a:rPr>
              <a:t>“Intergenerational </a:t>
            </a:r>
            <a:r>
              <a:rPr lang="en-GB" sz="2000" b="1" dirty="0" smtClean="0">
                <a:solidFill>
                  <a:srgbClr val="0070C0"/>
                </a:solidFill>
              </a:rPr>
              <a:t>practice is </a:t>
            </a:r>
            <a:r>
              <a:rPr lang="en-GB" sz="2000" b="1" dirty="0">
                <a:solidFill>
                  <a:srgbClr val="0070C0"/>
                </a:solidFill>
              </a:rPr>
              <a:t>inclusive and </a:t>
            </a:r>
            <a:r>
              <a:rPr lang="en-GB" sz="2000" b="1" dirty="0" smtClean="0">
                <a:solidFill>
                  <a:srgbClr val="0070C0"/>
                </a:solidFill>
              </a:rPr>
              <a:t>builds on the </a:t>
            </a:r>
            <a:r>
              <a:rPr lang="en-GB" sz="2000" b="1" dirty="0">
                <a:solidFill>
                  <a:srgbClr val="0070C0"/>
                </a:solidFill>
              </a:rPr>
              <a:t>positive resources that</a:t>
            </a:r>
          </a:p>
          <a:p>
            <a:pPr algn="ctr"/>
            <a:r>
              <a:rPr lang="en-GB" sz="2000" b="1" dirty="0">
                <a:solidFill>
                  <a:srgbClr val="0070C0"/>
                </a:solidFill>
              </a:rPr>
              <a:t>younger and </a:t>
            </a:r>
            <a:r>
              <a:rPr lang="en-GB" sz="2000" b="1" dirty="0" smtClean="0">
                <a:solidFill>
                  <a:srgbClr val="0070C0"/>
                </a:solidFill>
              </a:rPr>
              <a:t>older people have </a:t>
            </a:r>
            <a:r>
              <a:rPr lang="en-GB" sz="2000" b="1" dirty="0">
                <a:solidFill>
                  <a:srgbClr val="0070C0"/>
                </a:solidFill>
              </a:rPr>
              <a:t>to offer each </a:t>
            </a:r>
            <a:r>
              <a:rPr lang="en-GB" sz="2000" b="1" dirty="0" smtClean="0">
                <a:solidFill>
                  <a:srgbClr val="0070C0"/>
                </a:solidFill>
              </a:rPr>
              <a:t>other and </a:t>
            </a:r>
            <a:r>
              <a:rPr lang="en-GB" sz="2000" b="1" dirty="0">
                <a:solidFill>
                  <a:srgbClr val="0070C0"/>
                </a:solidFill>
              </a:rPr>
              <a:t>those around them.”</a:t>
            </a:r>
          </a:p>
          <a:p>
            <a:pPr algn="ctr">
              <a:spcBef>
                <a:spcPts val="1200"/>
              </a:spcBef>
            </a:pPr>
            <a:r>
              <a:rPr lang="en-GB" dirty="0"/>
              <a:t>Beth Johnson Foundation, 2009.</a:t>
            </a:r>
          </a:p>
        </p:txBody>
      </p:sp>
    </p:spTree>
    <p:extLst>
      <p:ext uri="{BB962C8B-B14F-4D97-AF65-F5344CB8AC3E}">
        <p14:creationId xmlns:p14="http://schemas.microsoft.com/office/powerpoint/2010/main" val="205208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3968" y="0"/>
            <a:ext cx="4896544" cy="516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49879" y="555526"/>
            <a:ext cx="364605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</a:t>
            </a:r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roactivity needed</a:t>
            </a:r>
          </a:p>
          <a:p>
            <a:endParaRPr lang="en-GB" sz="2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GB" sz="2600" dirty="0">
                <a:solidFill>
                  <a:schemeClr val="bg1"/>
                </a:solidFill>
              </a:rPr>
              <a:t>O</a:t>
            </a:r>
            <a:r>
              <a:rPr lang="en-GB" sz="2600" dirty="0" smtClean="0">
                <a:solidFill>
                  <a:schemeClr val="bg1"/>
                </a:solidFill>
              </a:rPr>
              <a:t>lder </a:t>
            </a:r>
            <a:r>
              <a:rPr lang="en-GB" sz="2600" dirty="0">
                <a:solidFill>
                  <a:schemeClr val="bg1"/>
                </a:solidFill>
              </a:rPr>
              <a:t>people </a:t>
            </a:r>
            <a:r>
              <a:rPr lang="en-GB" sz="2600" dirty="0" smtClean="0">
                <a:solidFill>
                  <a:schemeClr val="bg1"/>
                </a:solidFill>
              </a:rPr>
              <a:t>nowadays have </a:t>
            </a:r>
            <a:r>
              <a:rPr lang="en-GB" sz="2600" dirty="0">
                <a:solidFill>
                  <a:schemeClr val="bg1"/>
                </a:solidFill>
              </a:rPr>
              <a:t>much less opportunity </a:t>
            </a:r>
            <a:r>
              <a:rPr lang="en-GB" sz="2600" dirty="0" smtClean="0">
                <a:solidFill>
                  <a:schemeClr val="bg1"/>
                </a:solidFill>
              </a:rPr>
              <a:t>to spend </a:t>
            </a:r>
            <a:r>
              <a:rPr lang="en-GB" sz="2600" dirty="0">
                <a:solidFill>
                  <a:schemeClr val="bg1"/>
                </a:solidFill>
              </a:rPr>
              <a:t>time with children than they used to</a:t>
            </a:r>
            <a:r>
              <a:rPr lang="en-GB" sz="2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45044" y="304472"/>
            <a:ext cx="437439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7030A0"/>
                </a:solidFill>
              </a:rPr>
              <a:t>Mounting evidence that </a:t>
            </a:r>
            <a:br>
              <a:rPr lang="en-GB" sz="2400" b="1" dirty="0" smtClean="0">
                <a:solidFill>
                  <a:srgbClr val="7030A0"/>
                </a:solidFill>
              </a:rPr>
            </a:br>
            <a:r>
              <a:rPr lang="en-GB" sz="2400" b="1" dirty="0" smtClean="0">
                <a:solidFill>
                  <a:srgbClr val="7030A0"/>
                </a:solidFill>
              </a:rPr>
              <a:t>people want more IG opportunities</a:t>
            </a:r>
          </a:p>
          <a:p>
            <a:endParaRPr lang="en-GB" sz="1000" dirty="0">
              <a:solidFill>
                <a:srgbClr val="7030A0"/>
              </a:solidFill>
            </a:endParaRPr>
          </a:p>
          <a:p>
            <a:r>
              <a:rPr lang="en-GB" sz="1400" dirty="0" smtClean="0">
                <a:solidFill>
                  <a:srgbClr val="7030A0"/>
                </a:solidFill>
              </a:rPr>
              <a:t>e.g. </a:t>
            </a:r>
            <a:r>
              <a:rPr lang="en-GB" sz="2400" dirty="0" smtClean="0">
                <a:solidFill>
                  <a:srgbClr val="7030A0"/>
                </a:solidFill>
              </a:rPr>
              <a:t/>
            </a:r>
            <a:br>
              <a:rPr lang="en-GB" sz="2400" dirty="0" smtClean="0">
                <a:solidFill>
                  <a:srgbClr val="7030A0"/>
                </a:solidFill>
              </a:rPr>
            </a:br>
            <a:r>
              <a:rPr lang="en-GB" sz="2400" dirty="0" smtClean="0">
                <a:solidFill>
                  <a:srgbClr val="7030A0"/>
                </a:solidFill>
              </a:rPr>
              <a:t>Large survey in USA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2/3 adults </a:t>
            </a:r>
            <a:r>
              <a:rPr lang="en-GB" sz="2400" dirty="0"/>
              <a:t>would like </a:t>
            </a:r>
            <a:r>
              <a:rPr lang="en-GB" sz="2400" dirty="0" smtClean="0"/>
              <a:t>more </a:t>
            </a:r>
            <a:r>
              <a:rPr lang="en-GB" sz="2400" dirty="0"/>
              <a:t>time </a:t>
            </a:r>
            <a:r>
              <a:rPr lang="en-GB" sz="2400" dirty="0" smtClean="0"/>
              <a:t>with different age groups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3/4 want opportunities </a:t>
            </a:r>
            <a:r>
              <a:rPr lang="en-GB" sz="2400" dirty="0"/>
              <a:t>in their </a:t>
            </a:r>
            <a:r>
              <a:rPr lang="en-GB" sz="2400" dirty="0" smtClean="0"/>
              <a:t>community to meet &amp; get to know people.</a:t>
            </a:r>
          </a:p>
          <a:p>
            <a:r>
              <a:rPr lang="en-GB" sz="1200" dirty="0">
                <a:solidFill>
                  <a:srgbClr val="7030A0"/>
                </a:solidFill>
              </a:rPr>
              <a:t>I Need You, You Need Me: The </a:t>
            </a:r>
            <a:r>
              <a:rPr lang="en-GB" sz="1200" dirty="0" smtClean="0">
                <a:solidFill>
                  <a:srgbClr val="7030A0"/>
                </a:solidFill>
              </a:rPr>
              <a:t>Young, The </a:t>
            </a:r>
            <a:r>
              <a:rPr lang="en-GB" sz="1200" dirty="0">
                <a:solidFill>
                  <a:srgbClr val="7030A0"/>
                </a:solidFill>
              </a:rPr>
              <a:t>Old, and What We Can </a:t>
            </a:r>
            <a:r>
              <a:rPr lang="en-GB" sz="1200" dirty="0" smtClean="0">
                <a:solidFill>
                  <a:srgbClr val="7030A0"/>
                </a:solidFill>
              </a:rPr>
              <a:t>Achieve Together</a:t>
            </a:r>
            <a:r>
              <a:rPr lang="en-GB" sz="1200" dirty="0">
                <a:solidFill>
                  <a:srgbClr val="7030A0"/>
                </a:solidFill>
              </a:rPr>
              <a:t>. Generations </a:t>
            </a:r>
            <a:r>
              <a:rPr lang="en-GB" sz="1200" dirty="0" smtClean="0">
                <a:solidFill>
                  <a:srgbClr val="7030A0"/>
                </a:solidFill>
              </a:rPr>
              <a:t>United/Eisner Foundation </a:t>
            </a:r>
            <a:r>
              <a:rPr lang="en-GB" sz="1200" dirty="0">
                <a:solidFill>
                  <a:srgbClr val="7030A0"/>
                </a:solidFill>
              </a:rPr>
              <a:t>(</a:t>
            </a:r>
            <a:r>
              <a:rPr lang="en-GB" sz="1200" dirty="0" smtClean="0">
                <a:solidFill>
                  <a:srgbClr val="7030A0"/>
                </a:solidFill>
              </a:rPr>
              <a:t>2017) </a:t>
            </a:r>
            <a:r>
              <a:rPr lang="en-GB" sz="1000" dirty="0" smtClean="0">
                <a:solidFill>
                  <a:srgbClr val="7030A0"/>
                </a:solidFill>
                <a:hlinkClick r:id="rId3"/>
              </a:rPr>
              <a:t>https</a:t>
            </a:r>
            <a:r>
              <a:rPr lang="en-GB" sz="1000" dirty="0">
                <a:solidFill>
                  <a:srgbClr val="7030A0"/>
                </a:solidFill>
                <a:hlinkClick r:id="rId3"/>
              </a:rPr>
              <a:t>://www.gu.org/app/uploads/2018/05/SignatureReport-Eisner-INeedYou-Background-Paper.pdf</a:t>
            </a:r>
            <a:endParaRPr lang="en-GB" sz="1000" dirty="0" smtClean="0">
              <a:solidFill>
                <a:srgbClr val="7030A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6" y="195486"/>
            <a:ext cx="683888" cy="947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878" y="248330"/>
            <a:ext cx="825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Some of the Positive Effects for Young and Old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6" y="195486"/>
            <a:ext cx="683888" cy="947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50692" y="1425764"/>
            <a:ext cx="3823692" cy="3431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Sense </a:t>
            </a:r>
            <a:r>
              <a:rPr lang="en-GB" sz="2400" dirty="0"/>
              <a:t>of </a:t>
            </a:r>
            <a:r>
              <a:rPr lang="en-GB" sz="2400" dirty="0" smtClean="0"/>
              <a:t>achievement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Challenge preconceptions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Counteract </a:t>
            </a:r>
            <a:r>
              <a:rPr lang="en-GB" sz="2400" dirty="0"/>
              <a:t>negative </a:t>
            </a:r>
            <a:r>
              <a:rPr lang="en-GB" sz="2400" dirty="0" smtClean="0"/>
              <a:t>stereotypes / behaviour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Learn from each </a:t>
            </a:r>
            <a:r>
              <a:rPr lang="en-GB" sz="2400" dirty="0" smtClean="0"/>
              <a:t>other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Share </a:t>
            </a:r>
            <a:r>
              <a:rPr lang="en-GB" sz="2400" dirty="0"/>
              <a:t>cultural experiences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Increased understanding and </a:t>
            </a:r>
            <a:r>
              <a:rPr lang="en-GB" sz="2400" dirty="0" smtClean="0"/>
              <a:t>respect.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79639" y="1059582"/>
            <a:ext cx="4155050" cy="38010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Boosts </a:t>
            </a:r>
            <a:r>
              <a:rPr lang="en-GB" sz="2400" dirty="0"/>
              <a:t>confidence, self-esteem </a:t>
            </a:r>
            <a:r>
              <a:rPr lang="en-GB" sz="2400" dirty="0" smtClean="0"/>
              <a:t>and </a:t>
            </a:r>
            <a:r>
              <a:rPr lang="en-GB" sz="2400" dirty="0"/>
              <a:t>mood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Feeling </a:t>
            </a:r>
            <a:r>
              <a:rPr lang="en-GB" sz="2400" dirty="0"/>
              <a:t>useful and </a:t>
            </a:r>
            <a:r>
              <a:rPr lang="en-GB" sz="2400" dirty="0" smtClean="0"/>
              <a:t>valued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Enjoyment of fun activities together 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Richer everyday experiences</a:t>
            </a:r>
            <a:endParaRPr lang="en-GB" sz="2400" dirty="0"/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See the world </a:t>
            </a:r>
            <a:r>
              <a:rPr lang="en-GB" sz="2400" dirty="0"/>
              <a:t>from </a:t>
            </a:r>
            <a:r>
              <a:rPr lang="en-GB" sz="2400" dirty="0" smtClean="0"/>
              <a:t>other perspectives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Make new </a:t>
            </a:r>
            <a:r>
              <a:rPr lang="en-GB" sz="2400" dirty="0" smtClean="0"/>
              <a:t>friends</a:t>
            </a:r>
            <a:endParaRPr lang="en-GB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4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7207" y="1059582"/>
            <a:ext cx="22031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>
                <a:solidFill>
                  <a:schemeClr val="bg1"/>
                </a:solidFill>
              </a:rPr>
              <a:t>Questions for older people to ask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48968"/>
            <a:ext cx="2864169" cy="207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520" y="123478"/>
            <a:ext cx="82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How to Create More IGA!</a:t>
            </a:r>
          </a:p>
        </p:txBody>
      </p:sp>
      <p:sp>
        <p:nvSpPr>
          <p:cNvPr id="2" name="Rectangle 1"/>
          <p:cNvSpPr/>
          <p:nvPr/>
        </p:nvSpPr>
        <p:spPr>
          <a:xfrm>
            <a:off x="3470012" y="3011247"/>
            <a:ext cx="19102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Learning from what has worked before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33126" y="1407224"/>
            <a:ext cx="22397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smtClean="0">
                <a:solidFill>
                  <a:schemeClr val="bg1"/>
                </a:solidFill>
              </a:rPr>
              <a:t>Who to contact in the community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3431"/>
            <a:ext cx="2520280" cy="184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510" y="2829733"/>
            <a:ext cx="2153338" cy="20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39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274" y="240024"/>
            <a:ext cx="8182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Essential Objectives</a:t>
            </a:r>
          </a:p>
          <a:p>
            <a:endParaRPr lang="en-GB" sz="32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6" y="195486"/>
            <a:ext cx="683888" cy="947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0694"/>
            <a:ext cx="6912768" cy="378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274" y="123478"/>
            <a:ext cx="8182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from what has worked before</a:t>
            </a:r>
          </a:p>
          <a:p>
            <a:endParaRPr lang="en-GB" sz="32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6" y="195486"/>
            <a:ext cx="683888" cy="947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65029"/>
            <a:ext cx="7276494" cy="398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7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15370</TotalTime>
  <Words>674</Words>
  <Application>Microsoft Office PowerPoint</Application>
  <PresentationFormat>On-screen Show (16:9)</PresentationFormat>
  <Paragraphs>220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1_Office Theme</vt:lpstr>
      <vt:lpstr>Evidence Based Guide to  Intergenerational Activity for Older People</vt:lpstr>
      <vt:lpstr>PowerPoint Presentation</vt:lpstr>
      <vt:lpstr>* info and ideas * inspiring success stories  * tips for success  https://www.stmonicatrust.org.uk/guide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Mears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Understanding of the vision</dc:title>
  <dc:creator>Alan Long</dc:creator>
  <cp:lastModifiedBy>Rachael Dutton</cp:lastModifiedBy>
  <cp:revision>435</cp:revision>
  <cp:lastPrinted>2018-10-16T13:48:44Z</cp:lastPrinted>
  <dcterms:created xsi:type="dcterms:W3CDTF">2013-11-26T09:24:59Z</dcterms:created>
  <dcterms:modified xsi:type="dcterms:W3CDTF">2019-07-16T09:34:12Z</dcterms:modified>
</cp:coreProperties>
</file>