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4"/>
  </p:notesMasterIdLst>
  <p:sldIdLst>
    <p:sldId id="258" r:id="rId6"/>
    <p:sldId id="293" r:id="rId7"/>
    <p:sldId id="259" r:id="rId8"/>
    <p:sldId id="260" r:id="rId9"/>
    <p:sldId id="311" r:id="rId10"/>
    <p:sldId id="261" r:id="rId11"/>
    <p:sldId id="270" r:id="rId12"/>
    <p:sldId id="309" r:id="rId13"/>
    <p:sldId id="310" r:id="rId14"/>
    <p:sldId id="262" r:id="rId15"/>
    <p:sldId id="263" r:id="rId16"/>
    <p:sldId id="264" r:id="rId17"/>
    <p:sldId id="265" r:id="rId18"/>
    <p:sldId id="312" r:id="rId19"/>
    <p:sldId id="268" r:id="rId20"/>
    <p:sldId id="266" r:id="rId21"/>
    <p:sldId id="267" r:id="rId22"/>
    <p:sldId id="269" r:id="rId23"/>
  </p:sldIdLst>
  <p:sldSz cx="12192000" cy="6858000"/>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D3505"/>
    <a:srgbClr val="9999FF"/>
    <a:srgbClr val="EBFA5C"/>
    <a:srgbClr val="66FF33"/>
    <a:srgbClr val="007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8" autoAdjust="0"/>
    <p:restoredTop sz="66483" autoAdjust="0"/>
  </p:normalViewPr>
  <p:slideViewPr>
    <p:cSldViewPr>
      <p:cViewPr varScale="1">
        <p:scale>
          <a:sx n="57" d="100"/>
          <a:sy n="57" d="100"/>
        </p:scale>
        <p:origin x="210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939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2228"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939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9399"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CDD3CB-66EC-4761-8FC1-060B9CFB86F9}" type="slidenum">
              <a:rPr lang="en-GB"/>
              <a:pPr>
                <a:defRPr/>
              </a:pPr>
              <a:t>‹#›</a:t>
            </a:fld>
            <a:endParaRPr lang="en-GB"/>
          </a:p>
        </p:txBody>
      </p:sp>
    </p:spTree>
    <p:extLst>
      <p:ext uri="{BB962C8B-B14F-4D97-AF65-F5344CB8AC3E}">
        <p14:creationId xmlns:p14="http://schemas.microsoft.com/office/powerpoint/2010/main" val="122757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2CDD3CB-66EC-4761-8FC1-060B9CFB86F9}" type="slidenum">
              <a:rPr lang="en-GB" smtClean="0"/>
              <a:pPr>
                <a:defRPr/>
              </a:pPr>
              <a:t>3</a:t>
            </a:fld>
            <a:endParaRPr lang="en-GB"/>
          </a:p>
        </p:txBody>
      </p:sp>
    </p:spTree>
    <p:extLst>
      <p:ext uri="{BB962C8B-B14F-4D97-AF65-F5344CB8AC3E}">
        <p14:creationId xmlns:p14="http://schemas.microsoft.com/office/powerpoint/2010/main" val="147738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2CDD3CB-66EC-4761-8FC1-060B9CFB86F9}" type="slidenum">
              <a:rPr lang="en-GB" smtClean="0"/>
              <a:pPr>
                <a:defRPr/>
              </a:pPr>
              <a:t>5</a:t>
            </a:fld>
            <a:endParaRPr lang="en-GB"/>
          </a:p>
        </p:txBody>
      </p:sp>
    </p:spTree>
    <p:extLst>
      <p:ext uri="{BB962C8B-B14F-4D97-AF65-F5344CB8AC3E}">
        <p14:creationId xmlns:p14="http://schemas.microsoft.com/office/powerpoint/2010/main" val="387669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sz="1400" dirty="0"/>
          </a:p>
        </p:txBody>
      </p:sp>
    </p:spTree>
    <p:extLst>
      <p:ext uri="{BB962C8B-B14F-4D97-AF65-F5344CB8AC3E}">
        <p14:creationId xmlns:p14="http://schemas.microsoft.com/office/powerpoint/2010/main" val="22874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2CDD3CB-66EC-4761-8FC1-060B9CFB86F9}" type="slidenum">
              <a:rPr lang="en-GB" smtClean="0"/>
              <a:pPr>
                <a:defRPr/>
              </a:pPr>
              <a:t>9</a:t>
            </a:fld>
            <a:endParaRPr lang="en-GB"/>
          </a:p>
        </p:txBody>
      </p:sp>
    </p:spTree>
    <p:extLst>
      <p:ext uri="{BB962C8B-B14F-4D97-AF65-F5344CB8AC3E}">
        <p14:creationId xmlns:p14="http://schemas.microsoft.com/office/powerpoint/2010/main" val="2739706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719403" y="2636913"/>
            <a:ext cx="10750551" cy="1152525"/>
          </a:xfrm>
        </p:spPr>
        <p:txBody>
          <a:bodyPr anchor="t"/>
          <a:lstStyle>
            <a:lvl1pPr algn="ctr">
              <a:defRPr/>
            </a:lvl1pPr>
          </a:lstStyle>
          <a:p>
            <a:r>
              <a:rPr lang="en-GB" dirty="0"/>
              <a:t>Click to edit Master title style</a:t>
            </a:r>
          </a:p>
        </p:txBody>
      </p:sp>
      <p:sp>
        <p:nvSpPr>
          <p:cNvPr id="19460" name="Rectangle 4"/>
          <p:cNvSpPr>
            <a:spLocks noGrp="1" noChangeArrowheads="1"/>
          </p:cNvSpPr>
          <p:nvPr>
            <p:ph type="subTitle" idx="1"/>
          </p:nvPr>
        </p:nvSpPr>
        <p:spPr>
          <a:xfrm>
            <a:off x="719403" y="3933056"/>
            <a:ext cx="10753195" cy="1008062"/>
          </a:xfrm>
        </p:spPr>
        <p:txBody>
          <a:bodyPr/>
          <a:lstStyle>
            <a:lvl1pPr marL="0" indent="0" algn="ctr">
              <a:buFontTx/>
              <a:buNone/>
              <a:defRPr>
                <a:solidFill>
                  <a:srgbClr val="00782C"/>
                </a:solidFill>
              </a:defRPr>
            </a:lvl1pPr>
          </a:lstStyle>
          <a:p>
            <a:r>
              <a:rPr lang="en-GB" dirty="0"/>
              <a:t>Click to edit Master subtitle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089" y="-99392"/>
            <a:ext cx="13119533" cy="69573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3018" y="260350"/>
            <a:ext cx="2711449" cy="568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3" y="260350"/>
            <a:ext cx="7935384" cy="568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260351"/>
            <a:ext cx="9889067" cy="12239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00"/>
            <a:ext cx="5185833" cy="434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98634" y="1600200"/>
            <a:ext cx="5185833" cy="434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4433" y="260351"/>
            <a:ext cx="9889067" cy="1223963"/>
          </a:xfrm>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0"/>
            <a:ext cx="5185833" cy="434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998634" y="1600200"/>
            <a:ext cx="5185833" cy="434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pPr>
              <a:spcBef>
                <a:spcPts val="0"/>
              </a:spcBef>
            </a:pPr>
            <a:fld id="{00000000-1234-1234-1234-123412341234}" type="slidenum">
              <a:rPr lang="en-GB" smtClean="0"/>
              <a:pPr>
                <a:spcBef>
                  <a:spcPts val="0"/>
                </a:spcBef>
              </a:pPr>
              <a:t>‹#›</a:t>
            </a:fld>
            <a:endParaRPr lang="en-GB"/>
          </a:p>
        </p:txBody>
      </p:sp>
    </p:spTree>
    <p:extLst>
      <p:ext uri="{BB962C8B-B14F-4D97-AF65-F5344CB8AC3E}">
        <p14:creationId xmlns:p14="http://schemas.microsoft.com/office/powerpoint/2010/main" val="218339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97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0"/>
            <a:ext cx="518583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98634" y="1600200"/>
            <a:ext cx="518583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17" cstate="print"/>
          <a:srcRect/>
          <a:stretch>
            <a:fillRect/>
          </a:stretch>
        </p:blipFill>
        <p:spPr bwMode="auto">
          <a:xfrm>
            <a:off x="0" y="401638"/>
            <a:ext cx="12192000" cy="6456362"/>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4433" y="260351"/>
            <a:ext cx="9889067" cy="1223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09600" y="1600200"/>
            <a:ext cx="10574867" cy="434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887"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8" r:id="rId14"/>
    <p:sldLayoutId id="2147483889" r:id="rId15"/>
  </p:sldLayoutIdLst>
  <p:txStyles>
    <p:titleStyle>
      <a:lvl1pPr algn="l" rtl="0" eaLnBrk="0" fontAlgn="base" hangingPunct="0">
        <a:spcBef>
          <a:spcPct val="0"/>
        </a:spcBef>
        <a:spcAft>
          <a:spcPct val="0"/>
        </a:spcAft>
        <a:defRPr sz="4000" b="1">
          <a:solidFill>
            <a:srgbClr val="00782C"/>
          </a:solidFill>
          <a:latin typeface="+mj-lt"/>
          <a:ea typeface="+mj-ea"/>
          <a:cs typeface="+mj-cs"/>
        </a:defRPr>
      </a:lvl1pPr>
      <a:lvl2pPr algn="l" rtl="0" eaLnBrk="0" fontAlgn="base" hangingPunct="0">
        <a:spcBef>
          <a:spcPct val="0"/>
        </a:spcBef>
        <a:spcAft>
          <a:spcPct val="0"/>
        </a:spcAft>
        <a:defRPr sz="4000" b="1">
          <a:solidFill>
            <a:srgbClr val="00782C"/>
          </a:solidFill>
          <a:latin typeface="Calibri" pitchFamily="34" charset="0"/>
        </a:defRPr>
      </a:lvl2pPr>
      <a:lvl3pPr algn="l" rtl="0" eaLnBrk="0" fontAlgn="base" hangingPunct="0">
        <a:spcBef>
          <a:spcPct val="0"/>
        </a:spcBef>
        <a:spcAft>
          <a:spcPct val="0"/>
        </a:spcAft>
        <a:defRPr sz="4000" b="1">
          <a:solidFill>
            <a:srgbClr val="00782C"/>
          </a:solidFill>
          <a:latin typeface="Calibri" pitchFamily="34" charset="0"/>
        </a:defRPr>
      </a:lvl3pPr>
      <a:lvl4pPr algn="l" rtl="0" eaLnBrk="0" fontAlgn="base" hangingPunct="0">
        <a:spcBef>
          <a:spcPct val="0"/>
        </a:spcBef>
        <a:spcAft>
          <a:spcPct val="0"/>
        </a:spcAft>
        <a:defRPr sz="4000" b="1">
          <a:solidFill>
            <a:srgbClr val="00782C"/>
          </a:solidFill>
          <a:latin typeface="Calibri" pitchFamily="34" charset="0"/>
        </a:defRPr>
      </a:lvl4pPr>
      <a:lvl5pPr algn="l" rtl="0" eaLnBrk="0" fontAlgn="base" hangingPunct="0">
        <a:spcBef>
          <a:spcPct val="0"/>
        </a:spcBef>
        <a:spcAft>
          <a:spcPct val="0"/>
        </a:spcAft>
        <a:defRPr sz="4000" b="1">
          <a:solidFill>
            <a:srgbClr val="00782C"/>
          </a:solidFill>
          <a:latin typeface="Calibri" pitchFamily="34" charset="0"/>
        </a:defRPr>
      </a:lvl5pPr>
      <a:lvl6pPr marL="457200" algn="l" rtl="0" fontAlgn="base">
        <a:spcBef>
          <a:spcPct val="0"/>
        </a:spcBef>
        <a:spcAft>
          <a:spcPct val="0"/>
        </a:spcAft>
        <a:defRPr sz="4000" b="1">
          <a:solidFill>
            <a:srgbClr val="00782C"/>
          </a:solidFill>
          <a:latin typeface="Arial" charset="0"/>
        </a:defRPr>
      </a:lvl6pPr>
      <a:lvl7pPr marL="914400" algn="l" rtl="0" fontAlgn="base">
        <a:spcBef>
          <a:spcPct val="0"/>
        </a:spcBef>
        <a:spcAft>
          <a:spcPct val="0"/>
        </a:spcAft>
        <a:defRPr sz="4000" b="1">
          <a:solidFill>
            <a:srgbClr val="00782C"/>
          </a:solidFill>
          <a:latin typeface="Arial" charset="0"/>
        </a:defRPr>
      </a:lvl7pPr>
      <a:lvl8pPr marL="1371600" algn="l" rtl="0" fontAlgn="base">
        <a:spcBef>
          <a:spcPct val="0"/>
        </a:spcBef>
        <a:spcAft>
          <a:spcPct val="0"/>
        </a:spcAft>
        <a:defRPr sz="4000" b="1">
          <a:solidFill>
            <a:srgbClr val="00782C"/>
          </a:solidFill>
          <a:latin typeface="Arial" charset="0"/>
        </a:defRPr>
      </a:lvl8pPr>
      <a:lvl9pPr marL="1828800" algn="l" rtl="0" fontAlgn="base">
        <a:spcBef>
          <a:spcPct val="0"/>
        </a:spcBef>
        <a:spcAft>
          <a:spcPct val="0"/>
        </a:spcAft>
        <a:defRPr sz="4000" b="1">
          <a:solidFill>
            <a:srgbClr val="00782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B92D-9570-4B4F-82F5-436FC6A9AD01}"/>
              </a:ext>
            </a:extLst>
          </p:cNvPr>
          <p:cNvSpPr>
            <a:spLocks noGrp="1"/>
          </p:cNvSpPr>
          <p:nvPr>
            <p:ph type="ctrTitle"/>
          </p:nvPr>
        </p:nvSpPr>
        <p:spPr/>
        <p:txBody>
          <a:bodyPr/>
          <a:lstStyle/>
          <a:p>
            <a:r>
              <a:rPr lang="en-GB" dirty="0"/>
              <a:t>My Intelligent Home (</a:t>
            </a:r>
            <a:r>
              <a:rPr lang="en-GB" dirty="0" err="1"/>
              <a:t>Mii</a:t>
            </a:r>
            <a:r>
              <a:rPr lang="en-GB" dirty="0"/>
              <a:t>-Home) Project</a:t>
            </a:r>
          </a:p>
        </p:txBody>
      </p:sp>
      <p:sp>
        <p:nvSpPr>
          <p:cNvPr id="3" name="Subtitle 2">
            <a:extLst>
              <a:ext uri="{FF2B5EF4-FFF2-40B4-BE49-F238E27FC236}">
                <a16:creationId xmlns:a16="http://schemas.microsoft.com/office/drawing/2014/main" id="{104194AB-DA02-431B-A6BF-C90BE409A16B}"/>
              </a:ext>
            </a:extLst>
          </p:cNvPr>
          <p:cNvSpPr>
            <a:spLocks noGrp="1"/>
          </p:cNvSpPr>
          <p:nvPr>
            <p:ph type="subTitle" idx="1"/>
          </p:nvPr>
        </p:nvSpPr>
        <p:spPr/>
        <p:txBody>
          <a:bodyPr/>
          <a:lstStyle/>
          <a:p>
            <a:r>
              <a:rPr lang="en-GB" dirty="0"/>
              <a:t>Service Director - Business Development</a:t>
            </a:r>
            <a:r>
              <a:rPr lang="en-GB" b="1" dirty="0"/>
              <a:t>, </a:t>
            </a:r>
            <a:r>
              <a:rPr lang="en-GB" dirty="0"/>
              <a:t>Salix Homes, Salford, Manchester, UK. </a:t>
            </a:r>
          </a:p>
          <a:p>
            <a:r>
              <a:rPr lang="en-GB" dirty="0"/>
              <a:t>jonathan.drake@salixhomes.co.uk </a:t>
            </a:r>
          </a:p>
          <a:p>
            <a:endParaRPr lang="en-GB" dirty="0"/>
          </a:p>
        </p:txBody>
      </p:sp>
    </p:spTree>
    <p:extLst>
      <p:ext uri="{BB962C8B-B14F-4D97-AF65-F5344CB8AC3E}">
        <p14:creationId xmlns:p14="http://schemas.microsoft.com/office/powerpoint/2010/main" val="21028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ADA97-1B9C-40F5-8AEB-92D40F17BFAF}"/>
              </a:ext>
            </a:extLst>
          </p:cNvPr>
          <p:cNvSpPr/>
          <p:nvPr/>
        </p:nvSpPr>
        <p:spPr>
          <a:xfrm>
            <a:off x="263352" y="260648"/>
            <a:ext cx="5112568" cy="6063198"/>
          </a:xfrm>
          <a:prstGeom prst="rect">
            <a:avLst/>
          </a:prstGeom>
        </p:spPr>
        <p:txBody>
          <a:bodyPr wrap="square">
            <a:spAutoFit/>
          </a:bodyPr>
          <a:lstStyle/>
          <a:p>
            <a:pPr marL="285750" indent="-285750">
              <a:buFont typeface="Arial" panose="020B0604020202020204" pitchFamily="34" charset="0"/>
              <a:buChar char="•"/>
            </a:pPr>
            <a:r>
              <a:rPr lang="en-GB" sz="2400" dirty="0">
                <a:latin typeface="+mn-lt"/>
              </a:rPr>
              <a:t>Motivation and Background </a:t>
            </a:r>
          </a:p>
          <a:p>
            <a:pPr marL="742950" lvl="1" indent="-285750">
              <a:buFont typeface="Wingdings" panose="05000000000000000000" pitchFamily="2" charset="2"/>
              <a:buChar char="Ø"/>
            </a:pPr>
            <a:r>
              <a:rPr lang="en-GB" sz="2400" dirty="0">
                <a:latin typeface="+mn-lt"/>
              </a:rPr>
              <a:t>Why are we working on technology for assistive independent living?</a:t>
            </a:r>
          </a:p>
          <a:p>
            <a:pPr marL="1200150" lvl="2" indent="-285750">
              <a:buFont typeface="Wingdings" panose="05000000000000000000" pitchFamily="2" charset="2"/>
              <a:buChar char="ü"/>
            </a:pPr>
            <a:r>
              <a:rPr lang="en-GB" sz="2400" dirty="0">
                <a:latin typeface="+mn-lt"/>
              </a:rPr>
              <a:t>population ages</a:t>
            </a:r>
          </a:p>
          <a:p>
            <a:pPr marL="1200150" lvl="2" indent="-285750">
              <a:buFont typeface="Wingdings" panose="05000000000000000000" pitchFamily="2" charset="2"/>
              <a:buChar char="ü"/>
            </a:pPr>
            <a:r>
              <a:rPr lang="en-GB" sz="2400" dirty="0">
                <a:latin typeface="+mn-lt"/>
              </a:rPr>
              <a:t>growing expenditure on managing the health of older people</a:t>
            </a:r>
          </a:p>
          <a:p>
            <a:pPr marL="800100" lvl="1" indent="-342900">
              <a:buFont typeface="Wingdings" panose="05000000000000000000" pitchFamily="2" charset="2"/>
              <a:buChar char="Ø"/>
            </a:pPr>
            <a:r>
              <a:rPr lang="en-GB" sz="2800" dirty="0">
                <a:latin typeface="+mn-lt"/>
              </a:rPr>
              <a:t>Aim</a:t>
            </a:r>
          </a:p>
          <a:p>
            <a:pPr marL="1257300" lvl="2" indent="-342900">
              <a:buFont typeface="Wingdings" panose="05000000000000000000" pitchFamily="2" charset="2"/>
              <a:buChar char="ü"/>
            </a:pPr>
            <a:r>
              <a:rPr lang="en-GB" sz="2800" dirty="0">
                <a:latin typeface="+mn-lt"/>
              </a:rPr>
              <a:t>improve peoples quality of life,</a:t>
            </a:r>
          </a:p>
          <a:p>
            <a:pPr marL="1257300" lvl="2" indent="-342900">
              <a:buFont typeface="Wingdings" panose="05000000000000000000" pitchFamily="2" charset="2"/>
              <a:buChar char="ü"/>
            </a:pPr>
            <a:r>
              <a:rPr lang="en-GB" sz="2800" dirty="0">
                <a:latin typeface="+mn-lt"/>
              </a:rPr>
              <a:t>improve safety</a:t>
            </a:r>
          </a:p>
          <a:p>
            <a:pPr marL="1257300" lvl="2" indent="-342900">
              <a:buFont typeface="Wingdings" panose="05000000000000000000" pitchFamily="2" charset="2"/>
              <a:buChar char="ü"/>
            </a:pPr>
            <a:r>
              <a:rPr lang="en-GB" sz="2800" dirty="0">
                <a:latin typeface="+mn-lt"/>
              </a:rPr>
              <a:t>reduce treatment costs</a:t>
            </a:r>
          </a:p>
          <a:p>
            <a:pPr marL="1257300" lvl="2" indent="-342900">
              <a:buFont typeface="Wingdings" panose="05000000000000000000" pitchFamily="2" charset="2"/>
              <a:buChar char="ü"/>
            </a:pPr>
            <a:r>
              <a:rPr lang="en-GB" sz="2800" dirty="0">
                <a:latin typeface="+mn-lt"/>
              </a:rPr>
              <a:t>Sustain people in their home</a:t>
            </a:r>
          </a:p>
        </p:txBody>
      </p:sp>
      <p:sp>
        <p:nvSpPr>
          <p:cNvPr id="3" name="Rectangle 2">
            <a:extLst>
              <a:ext uri="{FF2B5EF4-FFF2-40B4-BE49-F238E27FC236}">
                <a16:creationId xmlns:a16="http://schemas.microsoft.com/office/drawing/2014/main" id="{FA1807A7-1749-4350-8733-FD6A5841F343}"/>
              </a:ext>
            </a:extLst>
          </p:cNvPr>
          <p:cNvSpPr/>
          <p:nvPr/>
        </p:nvSpPr>
        <p:spPr>
          <a:xfrm>
            <a:off x="7104112" y="260648"/>
            <a:ext cx="4572000" cy="2554545"/>
          </a:xfrm>
          <a:prstGeom prst="rect">
            <a:avLst/>
          </a:prstGeom>
        </p:spPr>
        <p:txBody>
          <a:bodyPr>
            <a:spAutoFit/>
          </a:bodyPr>
          <a:lstStyle/>
          <a:p>
            <a:r>
              <a:rPr lang="en-GB" sz="4000" b="1" dirty="0">
                <a:solidFill>
                  <a:schemeClr val="accent2">
                    <a:lumMod val="50000"/>
                  </a:schemeClr>
                </a:solidFill>
                <a:latin typeface="+mn-lt"/>
                <a:cs typeface="Arial" panose="020B0604020202020204" pitchFamily="34" charset="0"/>
              </a:rPr>
              <a:t>assisting people to live at home for as long</a:t>
            </a:r>
            <a:br>
              <a:rPr lang="en-GB" sz="4000" b="1" dirty="0">
                <a:solidFill>
                  <a:schemeClr val="accent2">
                    <a:lumMod val="50000"/>
                  </a:schemeClr>
                </a:solidFill>
                <a:latin typeface="+mn-lt"/>
                <a:cs typeface="Arial" panose="020B0604020202020204" pitchFamily="34" charset="0"/>
              </a:rPr>
            </a:br>
            <a:r>
              <a:rPr lang="en-GB" sz="4000" b="1" dirty="0">
                <a:solidFill>
                  <a:schemeClr val="accent2">
                    <a:lumMod val="50000"/>
                  </a:schemeClr>
                </a:solidFill>
                <a:latin typeface="+mn-lt"/>
                <a:cs typeface="Arial" panose="020B0604020202020204" pitchFamily="34" charset="0"/>
              </a:rPr>
              <a:t>as possible</a:t>
            </a:r>
            <a:endParaRPr lang="en-GB" sz="4000" b="1" dirty="0">
              <a:solidFill>
                <a:schemeClr val="accent2">
                  <a:lumMod val="50000"/>
                </a:schemeClr>
              </a:solidFill>
              <a:latin typeface="+mn-lt"/>
            </a:endParaRPr>
          </a:p>
        </p:txBody>
      </p:sp>
    </p:spTree>
    <p:extLst>
      <p:ext uri="{BB962C8B-B14F-4D97-AF65-F5344CB8AC3E}">
        <p14:creationId xmlns:p14="http://schemas.microsoft.com/office/powerpoint/2010/main" val="71172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64B0DE-8921-4DD5-B3EF-E229D0068416}"/>
              </a:ext>
            </a:extLst>
          </p:cNvPr>
          <p:cNvSpPr/>
          <p:nvPr/>
        </p:nvSpPr>
        <p:spPr>
          <a:xfrm>
            <a:off x="191344" y="195317"/>
            <a:ext cx="4572000" cy="5816977"/>
          </a:xfrm>
          <a:prstGeom prst="rect">
            <a:avLst/>
          </a:prstGeom>
        </p:spPr>
        <p:txBody>
          <a:bodyPr>
            <a:spAutoFit/>
          </a:bodyPr>
          <a:lstStyle/>
          <a:p>
            <a:r>
              <a:rPr lang="en-GB" sz="3200" b="1" dirty="0">
                <a:solidFill>
                  <a:schemeClr val="accent2">
                    <a:lumMod val="50000"/>
                  </a:schemeClr>
                </a:solidFill>
                <a:latin typeface="+mn-lt"/>
              </a:rPr>
              <a:t>Problem Statement</a:t>
            </a:r>
          </a:p>
          <a:p>
            <a:pPr lvl="2"/>
            <a:endParaRPr lang="en-GB" sz="2000" dirty="0">
              <a:latin typeface="+mn-lt"/>
            </a:endParaRPr>
          </a:p>
          <a:p>
            <a:pPr marL="742950" lvl="1" indent="-285750">
              <a:buFont typeface="Wingdings" panose="05000000000000000000" pitchFamily="2" charset="2"/>
              <a:buChar char="Ø"/>
            </a:pPr>
            <a:r>
              <a:rPr lang="en-GB" sz="2000" dirty="0">
                <a:latin typeface="+mn-lt"/>
              </a:rPr>
              <a:t>Focusing on frailty we have two objectives: </a:t>
            </a:r>
          </a:p>
          <a:p>
            <a:pPr lvl="1"/>
            <a:endParaRPr lang="en-GB" sz="2000" dirty="0">
              <a:latin typeface="+mn-lt"/>
            </a:endParaRPr>
          </a:p>
          <a:p>
            <a:pPr marL="1085850" lvl="2" indent="-171450">
              <a:buFont typeface="Wingdings" panose="05000000000000000000" pitchFamily="2" charset="2"/>
              <a:buChar char="ü"/>
            </a:pPr>
            <a:r>
              <a:rPr lang="en-GB" sz="2000" dirty="0">
                <a:latin typeface="+mn-lt"/>
              </a:rPr>
              <a:t>to evaluate the effectiveness of using MS Kinect for remote monitoring of the elderly in the home</a:t>
            </a:r>
          </a:p>
          <a:p>
            <a:pPr lvl="2"/>
            <a:endParaRPr lang="en-GB" sz="2000" dirty="0">
              <a:latin typeface="+mn-lt"/>
            </a:endParaRPr>
          </a:p>
          <a:p>
            <a:pPr marL="1085850" lvl="2" indent="-171450">
              <a:buFont typeface="Wingdings" panose="05000000000000000000" pitchFamily="2" charset="2"/>
              <a:buChar char="ü"/>
            </a:pPr>
            <a:r>
              <a:rPr lang="en-GB" sz="2000" dirty="0">
                <a:latin typeface="+mn-lt"/>
              </a:rPr>
              <a:t>to assist the clinicians with the assessment of performance of activities of daily living in the periods between hospital clinic visits based on the historical data collected with the MS Kinect and analysed by our proposed system.</a:t>
            </a:r>
          </a:p>
        </p:txBody>
      </p:sp>
      <p:sp>
        <p:nvSpPr>
          <p:cNvPr id="3" name="Rectangle 2">
            <a:extLst>
              <a:ext uri="{FF2B5EF4-FFF2-40B4-BE49-F238E27FC236}">
                <a16:creationId xmlns:a16="http://schemas.microsoft.com/office/drawing/2014/main" id="{6DBBDFEE-1C64-4DC2-8DD4-B46B728AFC1A}"/>
              </a:ext>
            </a:extLst>
          </p:cNvPr>
          <p:cNvSpPr/>
          <p:nvPr/>
        </p:nvSpPr>
        <p:spPr>
          <a:xfrm>
            <a:off x="7417072" y="836712"/>
            <a:ext cx="4572000" cy="1938992"/>
          </a:xfrm>
          <a:prstGeom prst="rect">
            <a:avLst/>
          </a:prstGeom>
        </p:spPr>
        <p:txBody>
          <a:bodyPr>
            <a:spAutoFit/>
          </a:bodyPr>
          <a:lstStyle/>
          <a:p>
            <a:r>
              <a:rPr lang="en-GB" sz="4000" b="1" dirty="0">
                <a:solidFill>
                  <a:schemeClr val="accent2">
                    <a:lumMod val="50000"/>
                  </a:schemeClr>
                </a:solidFill>
                <a:latin typeface="Arial" panose="020B0604020202020204" pitchFamily="34" charset="0"/>
                <a:cs typeface="Arial" panose="020B0604020202020204" pitchFamily="34" charset="0"/>
              </a:rPr>
              <a:t>person-</a:t>
            </a:r>
            <a:r>
              <a:rPr lang="en-GB" sz="4000" b="1" dirty="0" err="1">
                <a:solidFill>
                  <a:schemeClr val="accent2">
                    <a:lumMod val="50000"/>
                  </a:schemeClr>
                </a:solidFill>
                <a:latin typeface="Arial" panose="020B0604020202020204" pitchFamily="34" charset="0"/>
                <a:cs typeface="Arial" panose="020B0604020202020204" pitchFamily="34" charset="0"/>
              </a:rPr>
              <a:t>centered</a:t>
            </a:r>
            <a:r>
              <a:rPr lang="en-GB" sz="4000" b="1" dirty="0">
                <a:solidFill>
                  <a:schemeClr val="accent2">
                    <a:lumMod val="50000"/>
                  </a:schemeClr>
                </a:solidFill>
                <a:latin typeface="Arial" panose="020B0604020202020204" pitchFamily="34" charset="0"/>
                <a:cs typeface="Arial" panose="020B0604020202020204" pitchFamily="34" charset="0"/>
              </a:rPr>
              <a:t> integrated</a:t>
            </a:r>
            <a:br>
              <a:rPr lang="en-GB" sz="4000" b="1" dirty="0">
                <a:solidFill>
                  <a:schemeClr val="accent2">
                    <a:lumMod val="50000"/>
                  </a:schemeClr>
                </a:solidFill>
                <a:latin typeface="Arial" panose="020B0604020202020204" pitchFamily="34" charset="0"/>
                <a:cs typeface="Arial" panose="020B0604020202020204" pitchFamily="34" charset="0"/>
              </a:rPr>
            </a:br>
            <a:r>
              <a:rPr lang="en-GB" sz="4000" b="1" dirty="0">
                <a:solidFill>
                  <a:schemeClr val="accent2">
                    <a:lumMod val="50000"/>
                  </a:schemeClr>
                </a:solidFill>
                <a:latin typeface="Arial" panose="020B0604020202020204" pitchFamily="34" charset="0"/>
                <a:cs typeface="Arial" panose="020B0604020202020204" pitchFamily="34" charset="0"/>
              </a:rPr>
              <a:t>care in the home</a:t>
            </a:r>
            <a:endParaRPr lang="en-GB" sz="4000" b="1" dirty="0">
              <a:solidFill>
                <a:schemeClr val="accent2">
                  <a:lumMod val="50000"/>
                </a:schemeClr>
              </a:solidFill>
            </a:endParaRPr>
          </a:p>
        </p:txBody>
      </p:sp>
    </p:spTree>
    <p:extLst>
      <p:ext uri="{BB962C8B-B14F-4D97-AF65-F5344CB8AC3E}">
        <p14:creationId xmlns:p14="http://schemas.microsoft.com/office/powerpoint/2010/main" val="280413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E9EBC4-19EF-4998-B0BD-43E175BDDB25}"/>
              </a:ext>
            </a:extLst>
          </p:cNvPr>
          <p:cNvSpPr/>
          <p:nvPr/>
        </p:nvSpPr>
        <p:spPr>
          <a:xfrm>
            <a:off x="191344" y="116632"/>
            <a:ext cx="4572000" cy="4278094"/>
          </a:xfrm>
          <a:prstGeom prst="rect">
            <a:avLst/>
          </a:prstGeom>
        </p:spPr>
        <p:txBody>
          <a:bodyPr>
            <a:spAutoFit/>
          </a:bodyPr>
          <a:lstStyle/>
          <a:p>
            <a:r>
              <a:rPr lang="en-GB" sz="3200" b="1" dirty="0">
                <a:solidFill>
                  <a:schemeClr val="accent2">
                    <a:lumMod val="50000"/>
                  </a:schemeClr>
                </a:solidFill>
                <a:latin typeface="+mn-lt"/>
              </a:rPr>
              <a:t>Attributes Detected</a:t>
            </a:r>
          </a:p>
          <a:p>
            <a:pPr lvl="2"/>
            <a:endParaRPr lang="en-GB" sz="2400" dirty="0">
              <a:latin typeface="+mn-lt"/>
            </a:endParaRPr>
          </a:p>
          <a:p>
            <a:pPr lvl="2"/>
            <a:endParaRPr lang="en-GB" sz="2400" dirty="0">
              <a:latin typeface="+mn-lt"/>
            </a:endParaRPr>
          </a:p>
          <a:p>
            <a:pPr lvl="2"/>
            <a:endParaRPr lang="en-GB" sz="2400" dirty="0">
              <a:latin typeface="+mn-lt"/>
            </a:endParaRPr>
          </a:p>
          <a:p>
            <a:pPr marL="742950" lvl="1" indent="-285750">
              <a:buFont typeface="Wingdings" panose="05000000000000000000" pitchFamily="2" charset="2"/>
              <a:buChar char="Ø"/>
            </a:pPr>
            <a:r>
              <a:rPr lang="en-GB" sz="2400" dirty="0">
                <a:latin typeface="+mn-lt"/>
              </a:rPr>
              <a:t>Gait speed and gait disorder</a:t>
            </a:r>
          </a:p>
          <a:p>
            <a:pPr lvl="1"/>
            <a:endParaRPr lang="en-GB" sz="2400" dirty="0">
              <a:latin typeface="+mn-lt"/>
            </a:endParaRPr>
          </a:p>
          <a:p>
            <a:pPr lvl="1"/>
            <a:endParaRPr lang="en-GB" sz="2400" dirty="0">
              <a:latin typeface="+mn-lt"/>
            </a:endParaRPr>
          </a:p>
          <a:p>
            <a:pPr marL="742950" lvl="1" indent="-285750">
              <a:buFont typeface="Wingdings" panose="05000000000000000000" pitchFamily="2" charset="2"/>
              <a:buChar char="Ø"/>
            </a:pPr>
            <a:r>
              <a:rPr lang="en-GB" sz="2400" dirty="0">
                <a:latin typeface="+mn-lt"/>
              </a:rPr>
              <a:t>Furniture crawling </a:t>
            </a:r>
          </a:p>
          <a:p>
            <a:pPr lvl="1"/>
            <a:endParaRPr lang="en-GB" sz="2400" dirty="0">
              <a:latin typeface="+mn-lt"/>
            </a:endParaRPr>
          </a:p>
          <a:p>
            <a:pPr lvl="1"/>
            <a:endParaRPr lang="en-GB" sz="2400" dirty="0">
              <a:latin typeface="+mn-lt"/>
            </a:endParaRPr>
          </a:p>
          <a:p>
            <a:pPr marL="742950" lvl="1" indent="-285750">
              <a:buFont typeface="Wingdings" panose="05000000000000000000" pitchFamily="2" charset="2"/>
              <a:buChar char="Ø"/>
            </a:pPr>
            <a:r>
              <a:rPr lang="en-GB" sz="2400" dirty="0">
                <a:latin typeface="+mn-lt"/>
              </a:rPr>
              <a:t>Sit-to-stand </a:t>
            </a:r>
          </a:p>
        </p:txBody>
      </p:sp>
      <p:sp>
        <p:nvSpPr>
          <p:cNvPr id="3" name="Rectangle 2">
            <a:extLst>
              <a:ext uri="{FF2B5EF4-FFF2-40B4-BE49-F238E27FC236}">
                <a16:creationId xmlns:a16="http://schemas.microsoft.com/office/drawing/2014/main" id="{0A2D43EF-C615-42B3-8FD1-1FC66872667D}"/>
              </a:ext>
            </a:extLst>
          </p:cNvPr>
          <p:cNvSpPr/>
          <p:nvPr/>
        </p:nvSpPr>
        <p:spPr>
          <a:xfrm>
            <a:off x="7428656" y="1490008"/>
            <a:ext cx="4572000" cy="1938992"/>
          </a:xfrm>
          <a:prstGeom prst="rect">
            <a:avLst/>
          </a:prstGeom>
        </p:spPr>
        <p:txBody>
          <a:bodyPr>
            <a:spAutoFit/>
          </a:bodyPr>
          <a:lstStyle/>
          <a:p>
            <a:r>
              <a:rPr lang="en-GB" sz="4000" b="1" dirty="0">
                <a:solidFill>
                  <a:schemeClr val="accent2">
                    <a:lumMod val="50000"/>
                  </a:schemeClr>
                </a:solidFill>
                <a:latin typeface="Arial" panose="020B0604020202020204" pitchFamily="34" charset="0"/>
                <a:cs typeface="Arial" panose="020B0604020202020204" pitchFamily="34" charset="0"/>
              </a:rPr>
              <a:t>person-</a:t>
            </a:r>
            <a:r>
              <a:rPr lang="en-GB" sz="4000" b="1" dirty="0" err="1">
                <a:solidFill>
                  <a:schemeClr val="accent2">
                    <a:lumMod val="50000"/>
                  </a:schemeClr>
                </a:solidFill>
                <a:latin typeface="Arial" panose="020B0604020202020204" pitchFamily="34" charset="0"/>
                <a:cs typeface="Arial" panose="020B0604020202020204" pitchFamily="34" charset="0"/>
              </a:rPr>
              <a:t>centered</a:t>
            </a:r>
            <a:r>
              <a:rPr lang="en-GB" sz="4000" b="1" dirty="0">
                <a:solidFill>
                  <a:schemeClr val="accent2">
                    <a:lumMod val="50000"/>
                  </a:schemeClr>
                </a:solidFill>
                <a:latin typeface="Arial" panose="020B0604020202020204" pitchFamily="34" charset="0"/>
                <a:cs typeface="Arial" panose="020B0604020202020204" pitchFamily="34" charset="0"/>
              </a:rPr>
              <a:t> integrated</a:t>
            </a:r>
            <a:br>
              <a:rPr lang="en-GB" sz="4000" b="1" dirty="0">
                <a:solidFill>
                  <a:schemeClr val="accent2">
                    <a:lumMod val="50000"/>
                  </a:schemeClr>
                </a:solidFill>
                <a:latin typeface="Arial" panose="020B0604020202020204" pitchFamily="34" charset="0"/>
                <a:cs typeface="Arial" panose="020B0604020202020204" pitchFamily="34" charset="0"/>
              </a:rPr>
            </a:br>
            <a:r>
              <a:rPr lang="en-GB" sz="4000" b="1" dirty="0">
                <a:solidFill>
                  <a:schemeClr val="accent2">
                    <a:lumMod val="50000"/>
                  </a:schemeClr>
                </a:solidFill>
                <a:latin typeface="Arial" panose="020B0604020202020204" pitchFamily="34" charset="0"/>
                <a:cs typeface="Arial" panose="020B0604020202020204" pitchFamily="34" charset="0"/>
              </a:rPr>
              <a:t>care in the home</a:t>
            </a:r>
            <a:endParaRPr lang="en-GB" sz="4000" b="1" dirty="0">
              <a:solidFill>
                <a:schemeClr val="accent2">
                  <a:lumMod val="50000"/>
                </a:schemeClr>
              </a:solidFill>
            </a:endParaRPr>
          </a:p>
        </p:txBody>
      </p:sp>
    </p:spTree>
    <p:extLst>
      <p:ext uri="{BB962C8B-B14F-4D97-AF65-F5344CB8AC3E}">
        <p14:creationId xmlns:p14="http://schemas.microsoft.com/office/powerpoint/2010/main" val="37364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23D360-210A-4A5D-86E5-DB37BA593054}"/>
              </a:ext>
            </a:extLst>
          </p:cNvPr>
          <p:cNvPicPr>
            <a:picLocks noChangeAspect="1"/>
          </p:cNvPicPr>
          <p:nvPr/>
        </p:nvPicPr>
        <p:blipFill>
          <a:blip r:embed="rId2"/>
          <a:stretch>
            <a:fillRect/>
          </a:stretch>
        </p:blipFill>
        <p:spPr>
          <a:xfrm>
            <a:off x="695400" y="701591"/>
            <a:ext cx="4663351" cy="5088880"/>
          </a:xfrm>
          <a:prstGeom prst="rect">
            <a:avLst/>
          </a:prstGeom>
        </p:spPr>
      </p:pic>
      <p:sp>
        <p:nvSpPr>
          <p:cNvPr id="3" name="Rectangle 2">
            <a:extLst>
              <a:ext uri="{FF2B5EF4-FFF2-40B4-BE49-F238E27FC236}">
                <a16:creationId xmlns:a16="http://schemas.microsoft.com/office/drawing/2014/main" id="{D86E4745-C8F1-4107-8DF7-F9D726E22797}"/>
              </a:ext>
            </a:extLst>
          </p:cNvPr>
          <p:cNvSpPr/>
          <p:nvPr/>
        </p:nvSpPr>
        <p:spPr>
          <a:xfrm>
            <a:off x="6924600" y="980728"/>
            <a:ext cx="4572000" cy="1938992"/>
          </a:xfrm>
          <a:prstGeom prst="rect">
            <a:avLst/>
          </a:prstGeom>
        </p:spPr>
        <p:txBody>
          <a:bodyPr>
            <a:spAutoFit/>
          </a:bodyPr>
          <a:lstStyle/>
          <a:p>
            <a:r>
              <a:rPr lang="en-GB" sz="4000" b="1" dirty="0">
                <a:solidFill>
                  <a:schemeClr val="accent2">
                    <a:lumMod val="50000"/>
                  </a:schemeClr>
                </a:solidFill>
                <a:latin typeface="Arial" panose="020B0604020202020204" pitchFamily="34" charset="0"/>
                <a:cs typeface="Arial" panose="020B0604020202020204" pitchFamily="34" charset="0"/>
              </a:rPr>
              <a:t>person-</a:t>
            </a:r>
            <a:r>
              <a:rPr lang="en-GB" sz="4000" b="1" dirty="0" err="1">
                <a:solidFill>
                  <a:schemeClr val="accent2">
                    <a:lumMod val="50000"/>
                  </a:schemeClr>
                </a:solidFill>
                <a:latin typeface="Arial" panose="020B0604020202020204" pitchFamily="34" charset="0"/>
                <a:cs typeface="Arial" panose="020B0604020202020204" pitchFamily="34" charset="0"/>
              </a:rPr>
              <a:t>centered</a:t>
            </a:r>
            <a:r>
              <a:rPr lang="en-GB" sz="4000" b="1" dirty="0">
                <a:solidFill>
                  <a:schemeClr val="accent2">
                    <a:lumMod val="50000"/>
                  </a:schemeClr>
                </a:solidFill>
                <a:latin typeface="Arial" panose="020B0604020202020204" pitchFamily="34" charset="0"/>
                <a:cs typeface="Arial" panose="020B0604020202020204" pitchFamily="34" charset="0"/>
              </a:rPr>
              <a:t> integrated</a:t>
            </a:r>
            <a:br>
              <a:rPr lang="en-GB" sz="4000" b="1" dirty="0">
                <a:solidFill>
                  <a:schemeClr val="accent2">
                    <a:lumMod val="50000"/>
                  </a:schemeClr>
                </a:solidFill>
                <a:latin typeface="Arial" panose="020B0604020202020204" pitchFamily="34" charset="0"/>
                <a:cs typeface="Arial" panose="020B0604020202020204" pitchFamily="34" charset="0"/>
              </a:rPr>
            </a:br>
            <a:r>
              <a:rPr lang="en-GB" sz="4000" b="1" dirty="0">
                <a:solidFill>
                  <a:schemeClr val="accent2">
                    <a:lumMod val="50000"/>
                  </a:schemeClr>
                </a:solidFill>
                <a:latin typeface="Arial" panose="020B0604020202020204" pitchFamily="34" charset="0"/>
                <a:cs typeface="Arial" panose="020B0604020202020204" pitchFamily="34" charset="0"/>
              </a:rPr>
              <a:t>care in the home</a:t>
            </a:r>
            <a:endParaRPr lang="en-GB" sz="4000" b="1" dirty="0">
              <a:solidFill>
                <a:schemeClr val="accent2">
                  <a:lumMod val="50000"/>
                </a:schemeClr>
              </a:solidFill>
            </a:endParaRPr>
          </a:p>
        </p:txBody>
      </p:sp>
      <p:sp>
        <p:nvSpPr>
          <p:cNvPr id="4" name="TextBox 3">
            <a:extLst>
              <a:ext uri="{FF2B5EF4-FFF2-40B4-BE49-F238E27FC236}">
                <a16:creationId xmlns:a16="http://schemas.microsoft.com/office/drawing/2014/main" id="{0E64BEB2-1B59-4D33-B26F-8A2E9620864A}"/>
              </a:ext>
            </a:extLst>
          </p:cNvPr>
          <p:cNvSpPr txBox="1"/>
          <p:nvPr/>
        </p:nvSpPr>
        <p:spPr>
          <a:xfrm>
            <a:off x="191344" y="178371"/>
            <a:ext cx="4968552" cy="584775"/>
          </a:xfrm>
          <a:prstGeom prst="rect">
            <a:avLst/>
          </a:prstGeom>
          <a:noFill/>
        </p:spPr>
        <p:txBody>
          <a:bodyPr wrap="square" rtlCol="0">
            <a:spAutoFit/>
          </a:bodyPr>
          <a:lstStyle/>
          <a:p>
            <a:r>
              <a:rPr lang="en-GB" sz="3200" b="1" dirty="0" err="1">
                <a:solidFill>
                  <a:schemeClr val="accent2">
                    <a:lumMod val="50000"/>
                  </a:schemeClr>
                </a:solidFill>
                <a:latin typeface="+mn-lt"/>
              </a:rPr>
              <a:t>Mii</a:t>
            </a:r>
            <a:r>
              <a:rPr lang="en-GB" sz="3200" b="1" dirty="0">
                <a:solidFill>
                  <a:schemeClr val="accent2">
                    <a:lumMod val="50000"/>
                  </a:schemeClr>
                </a:solidFill>
                <a:latin typeface="+mn-lt"/>
              </a:rPr>
              <a:t>-Home Ecosystem</a:t>
            </a:r>
          </a:p>
        </p:txBody>
      </p:sp>
    </p:spTree>
    <p:extLst>
      <p:ext uri="{BB962C8B-B14F-4D97-AF65-F5344CB8AC3E}">
        <p14:creationId xmlns:p14="http://schemas.microsoft.com/office/powerpoint/2010/main" val="305328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E1CEAD-78C8-4807-A509-62279ED17073}"/>
              </a:ext>
            </a:extLst>
          </p:cNvPr>
          <p:cNvSpPr/>
          <p:nvPr/>
        </p:nvSpPr>
        <p:spPr>
          <a:xfrm>
            <a:off x="263352" y="302460"/>
            <a:ext cx="4572000" cy="5878532"/>
          </a:xfrm>
          <a:prstGeom prst="rect">
            <a:avLst/>
          </a:prstGeom>
        </p:spPr>
        <p:txBody>
          <a:bodyPr>
            <a:spAutoFit/>
          </a:bodyPr>
          <a:lstStyle/>
          <a:p>
            <a:pPr marL="285750" indent="-285750">
              <a:buFont typeface="Arial" panose="020B0604020202020204" pitchFamily="34" charset="0"/>
              <a:buChar char="•"/>
            </a:pPr>
            <a:r>
              <a:rPr lang="en-GB" sz="2000" dirty="0">
                <a:latin typeface="+mn-lt"/>
              </a:rPr>
              <a:t>Motivation and Background </a:t>
            </a:r>
          </a:p>
          <a:p>
            <a:pPr marL="742950" lvl="1" indent="-285750">
              <a:buFont typeface="Wingdings" panose="05000000000000000000" pitchFamily="2" charset="2"/>
              <a:buChar char="Ø"/>
            </a:pPr>
            <a:r>
              <a:rPr lang="en-GB" sz="2000" dirty="0">
                <a:latin typeface="+mn-lt"/>
              </a:rPr>
              <a:t>Why do we work on assistive healthcare technologies?</a:t>
            </a:r>
          </a:p>
          <a:p>
            <a:pPr marL="1200150" lvl="2" indent="-285750">
              <a:buFont typeface="Wingdings" panose="05000000000000000000" pitchFamily="2" charset="2"/>
              <a:buChar char="ü"/>
            </a:pPr>
            <a:r>
              <a:rPr lang="en-GB" sz="2000" dirty="0">
                <a:latin typeface="+mn-lt"/>
              </a:rPr>
              <a:t>population ages,</a:t>
            </a:r>
          </a:p>
          <a:p>
            <a:pPr marL="1200150" lvl="2" indent="-285750">
              <a:buFont typeface="Wingdings" panose="05000000000000000000" pitchFamily="2" charset="2"/>
              <a:buChar char="ü"/>
            </a:pPr>
            <a:r>
              <a:rPr lang="en-GB" sz="2000" dirty="0">
                <a:latin typeface="+mn-lt"/>
              </a:rPr>
              <a:t>growing expenditure on managing the health of older people.</a:t>
            </a:r>
          </a:p>
          <a:p>
            <a:pPr lvl="2"/>
            <a:endParaRPr lang="en-GB" sz="2000" dirty="0">
              <a:latin typeface="+mn-lt"/>
            </a:endParaRPr>
          </a:p>
          <a:p>
            <a:pPr marL="800100" lvl="1" indent="-342900">
              <a:buFont typeface="Wingdings" panose="05000000000000000000" pitchFamily="2" charset="2"/>
              <a:buChar char="Ø"/>
            </a:pPr>
            <a:r>
              <a:rPr lang="en-GB" sz="2000" dirty="0">
                <a:latin typeface="+mn-lt"/>
              </a:rPr>
              <a:t>Aim</a:t>
            </a:r>
          </a:p>
          <a:p>
            <a:pPr marL="1257300" lvl="2" indent="-342900">
              <a:buFont typeface="Wingdings" panose="05000000000000000000" pitchFamily="2" charset="2"/>
              <a:buChar char="ü"/>
            </a:pPr>
            <a:r>
              <a:rPr lang="en-GB" sz="2000" dirty="0">
                <a:latin typeface="+mn-lt"/>
              </a:rPr>
              <a:t>improve peoples quality of life,</a:t>
            </a:r>
          </a:p>
          <a:p>
            <a:pPr marL="1257300" lvl="2" indent="-342900">
              <a:buFont typeface="Wingdings" panose="05000000000000000000" pitchFamily="2" charset="2"/>
              <a:buChar char="ü"/>
            </a:pPr>
            <a:r>
              <a:rPr lang="en-GB" sz="2000" dirty="0">
                <a:latin typeface="+mn-lt"/>
              </a:rPr>
              <a:t>improve safety,</a:t>
            </a:r>
          </a:p>
          <a:p>
            <a:pPr marL="1257300" lvl="2" indent="-342900">
              <a:buFont typeface="Wingdings" panose="05000000000000000000" pitchFamily="2" charset="2"/>
              <a:buChar char="ü"/>
            </a:pPr>
            <a:r>
              <a:rPr lang="en-GB" sz="2000" dirty="0">
                <a:latin typeface="+mn-lt"/>
              </a:rPr>
              <a:t>reduce treatment costs.</a:t>
            </a:r>
          </a:p>
          <a:p>
            <a:pPr lvl="2"/>
            <a:endParaRPr lang="en-GB" sz="2000" dirty="0">
              <a:latin typeface="+mn-lt"/>
            </a:endParaRPr>
          </a:p>
          <a:p>
            <a:pPr marL="742950" lvl="1" indent="-285750">
              <a:buFont typeface="Wingdings" panose="05000000000000000000" pitchFamily="2" charset="2"/>
              <a:buChar char="Ø"/>
            </a:pPr>
            <a:r>
              <a:rPr lang="en-GB" sz="2400" dirty="0">
                <a:latin typeface="+mn-lt"/>
              </a:rPr>
              <a:t>Affordable solution</a:t>
            </a:r>
          </a:p>
          <a:p>
            <a:pPr marL="1200150" lvl="2" indent="-285750">
              <a:buFont typeface="Wingdings" panose="05000000000000000000" pitchFamily="2" charset="2"/>
              <a:buChar char="ü"/>
            </a:pPr>
            <a:r>
              <a:rPr lang="en-GB" sz="2400" dirty="0">
                <a:latin typeface="+mn-lt"/>
              </a:rPr>
              <a:t>Off-the-shelf embedded technologies,</a:t>
            </a:r>
          </a:p>
          <a:p>
            <a:pPr marL="1200150" lvl="2" indent="-285750">
              <a:buFont typeface="Wingdings" panose="05000000000000000000" pitchFamily="2" charset="2"/>
              <a:buChar char="ü"/>
            </a:pPr>
            <a:r>
              <a:rPr lang="en-GB" sz="2400" dirty="0">
                <a:latin typeface="+mn-lt"/>
              </a:rPr>
              <a:t>Deploy in the home.</a:t>
            </a:r>
          </a:p>
        </p:txBody>
      </p:sp>
      <p:sp>
        <p:nvSpPr>
          <p:cNvPr id="3" name="Rectangle 2">
            <a:extLst>
              <a:ext uri="{FF2B5EF4-FFF2-40B4-BE49-F238E27FC236}">
                <a16:creationId xmlns:a16="http://schemas.microsoft.com/office/drawing/2014/main" id="{A154D08D-FC1C-47F0-9F53-00A5B031C9AD}"/>
              </a:ext>
            </a:extLst>
          </p:cNvPr>
          <p:cNvSpPr/>
          <p:nvPr/>
        </p:nvSpPr>
        <p:spPr>
          <a:xfrm>
            <a:off x="6888088" y="302460"/>
            <a:ext cx="5040562" cy="5632311"/>
          </a:xfrm>
          <a:prstGeom prst="rect">
            <a:avLst/>
          </a:prstGeom>
        </p:spPr>
        <p:txBody>
          <a:bodyPr wrap="square">
            <a:spAutoFit/>
          </a:bodyPr>
          <a:lstStyle/>
          <a:p>
            <a:r>
              <a:rPr lang="en-GB" sz="4000" b="1" dirty="0">
                <a:solidFill>
                  <a:schemeClr val="accent2">
                    <a:lumMod val="50000"/>
                  </a:schemeClr>
                </a:solidFill>
                <a:latin typeface="Arial" panose="020B0604020202020204" pitchFamily="34" charset="0"/>
                <a:cs typeface="Arial" panose="020B0604020202020204" pitchFamily="34" charset="0"/>
              </a:rPr>
              <a:t>low-cost, tech-based</a:t>
            </a:r>
            <a:br>
              <a:rPr lang="en-GB" sz="4000" b="1" dirty="0">
                <a:solidFill>
                  <a:schemeClr val="accent2">
                    <a:lumMod val="50000"/>
                  </a:schemeClr>
                </a:solidFill>
                <a:latin typeface="Arial" panose="020B0604020202020204" pitchFamily="34" charset="0"/>
                <a:cs typeface="Arial" panose="020B0604020202020204" pitchFamily="34" charset="0"/>
              </a:rPr>
            </a:br>
            <a:r>
              <a:rPr lang="en-GB" sz="4000" b="1" dirty="0">
                <a:solidFill>
                  <a:schemeClr val="accent2">
                    <a:lumMod val="50000"/>
                  </a:schemeClr>
                </a:solidFill>
                <a:latin typeface="Arial" panose="020B0604020202020204" pitchFamily="34" charset="0"/>
                <a:cs typeface="Arial" panose="020B0604020202020204" pitchFamily="34" charset="0"/>
              </a:rPr>
              <a:t>solutions, including ambient living and remote healthcare management systems</a:t>
            </a:r>
            <a:br>
              <a:rPr lang="en-GB" sz="4000" b="1" dirty="0">
                <a:solidFill>
                  <a:schemeClr val="accent2">
                    <a:lumMod val="50000"/>
                  </a:schemeClr>
                </a:solidFill>
                <a:latin typeface="Arial" panose="020B0604020202020204" pitchFamily="34" charset="0"/>
                <a:cs typeface="Arial" panose="020B0604020202020204" pitchFamily="34" charset="0"/>
              </a:rPr>
            </a:br>
            <a:r>
              <a:rPr lang="en-GB" sz="4000" b="1" dirty="0">
                <a:solidFill>
                  <a:schemeClr val="accent2">
                    <a:lumMod val="50000"/>
                  </a:schemeClr>
                </a:solidFill>
                <a:latin typeface="Arial" panose="020B0604020202020204" pitchFamily="34" charset="0"/>
                <a:cs typeface="Arial" panose="020B0604020202020204" pitchFamily="34" charset="0"/>
              </a:rPr>
              <a:t>are under development</a:t>
            </a:r>
            <a:endParaRPr lang="en-GB" sz="4000" b="1" dirty="0">
              <a:solidFill>
                <a:schemeClr val="accent2">
                  <a:lumMod val="50000"/>
                </a:schemeClr>
              </a:solidFill>
            </a:endParaRPr>
          </a:p>
        </p:txBody>
      </p:sp>
    </p:spTree>
    <p:extLst>
      <p:ext uri="{BB962C8B-B14F-4D97-AF65-F5344CB8AC3E}">
        <p14:creationId xmlns:p14="http://schemas.microsoft.com/office/powerpoint/2010/main" val="312097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91961-387A-40CD-AAE5-9F320489BE4C}"/>
              </a:ext>
            </a:extLst>
          </p:cNvPr>
          <p:cNvPicPr>
            <a:picLocks noChangeAspect="1"/>
          </p:cNvPicPr>
          <p:nvPr/>
        </p:nvPicPr>
        <p:blipFill>
          <a:blip r:embed="rId2"/>
          <a:stretch>
            <a:fillRect/>
          </a:stretch>
        </p:blipFill>
        <p:spPr>
          <a:xfrm>
            <a:off x="6578634" y="126395"/>
            <a:ext cx="5422022" cy="5850467"/>
          </a:xfrm>
          <a:prstGeom prst="rect">
            <a:avLst/>
          </a:prstGeom>
        </p:spPr>
      </p:pic>
      <p:sp>
        <p:nvSpPr>
          <p:cNvPr id="5" name="Rectangle 4">
            <a:extLst>
              <a:ext uri="{FF2B5EF4-FFF2-40B4-BE49-F238E27FC236}">
                <a16:creationId xmlns:a16="http://schemas.microsoft.com/office/drawing/2014/main" id="{3B7E7795-7EC6-49EE-A5FA-33BBFDEACFCB}"/>
              </a:ext>
            </a:extLst>
          </p:cNvPr>
          <p:cNvSpPr/>
          <p:nvPr/>
        </p:nvSpPr>
        <p:spPr>
          <a:xfrm>
            <a:off x="191344" y="126395"/>
            <a:ext cx="4669483" cy="584775"/>
          </a:xfrm>
          <a:prstGeom prst="rect">
            <a:avLst/>
          </a:prstGeom>
        </p:spPr>
        <p:txBody>
          <a:bodyPr wrap="none">
            <a:spAutoFit/>
          </a:bodyPr>
          <a:lstStyle/>
          <a:p>
            <a:r>
              <a:rPr lang="en-GB" sz="3200" b="1" dirty="0" err="1">
                <a:solidFill>
                  <a:schemeClr val="accent2">
                    <a:lumMod val="50000"/>
                  </a:schemeClr>
                </a:solidFill>
                <a:latin typeface="+mn-lt"/>
                <a:cs typeface="Arial" panose="020B0604020202020204" pitchFamily="34" charset="0"/>
              </a:rPr>
              <a:t>Mii</a:t>
            </a:r>
            <a:r>
              <a:rPr lang="en-GB" sz="3200" b="1" dirty="0">
                <a:solidFill>
                  <a:schemeClr val="accent2">
                    <a:lumMod val="50000"/>
                  </a:schemeClr>
                </a:solidFill>
                <a:latin typeface="+mn-lt"/>
                <a:cs typeface="Arial" panose="020B0604020202020204" pitchFamily="34" charset="0"/>
              </a:rPr>
              <a:t>-Home Platform Model</a:t>
            </a:r>
          </a:p>
        </p:txBody>
      </p:sp>
    </p:spTree>
    <p:extLst>
      <p:ext uri="{BB962C8B-B14F-4D97-AF65-F5344CB8AC3E}">
        <p14:creationId xmlns:p14="http://schemas.microsoft.com/office/powerpoint/2010/main" val="68209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E01FFB-A305-4513-8244-311AFE072A5F}"/>
              </a:ext>
            </a:extLst>
          </p:cNvPr>
          <p:cNvGrpSpPr/>
          <p:nvPr/>
        </p:nvGrpSpPr>
        <p:grpSpPr>
          <a:xfrm>
            <a:off x="2135560" y="805815"/>
            <a:ext cx="7643288" cy="5246370"/>
            <a:chOff x="281512" y="868680"/>
            <a:chExt cx="7643288" cy="5246370"/>
          </a:xfrm>
        </p:grpSpPr>
        <p:pic>
          <p:nvPicPr>
            <p:cNvPr id="3" name="Picture 2">
              <a:extLst>
                <a:ext uri="{FF2B5EF4-FFF2-40B4-BE49-F238E27FC236}">
                  <a16:creationId xmlns:a16="http://schemas.microsoft.com/office/drawing/2014/main" id="{49E63AC4-3FFB-4F90-85F8-13981D5EA639}"/>
                </a:ext>
              </a:extLst>
            </p:cNvPr>
            <p:cNvPicPr>
              <a:picLocks noChangeAspect="1"/>
            </p:cNvPicPr>
            <p:nvPr/>
          </p:nvPicPr>
          <p:blipFill rotWithShape="1">
            <a:blip r:embed="rId2"/>
            <a:srcRect t="355" r="3465"/>
            <a:stretch/>
          </p:blipFill>
          <p:spPr>
            <a:xfrm>
              <a:off x="281512" y="868680"/>
              <a:ext cx="7643288" cy="5246370"/>
            </a:xfrm>
            <a:prstGeom prst="rect">
              <a:avLst/>
            </a:prstGeom>
          </p:spPr>
        </p:pic>
        <p:sp>
          <p:nvSpPr>
            <p:cNvPr id="4" name="TextBox 3">
              <a:extLst>
                <a:ext uri="{FF2B5EF4-FFF2-40B4-BE49-F238E27FC236}">
                  <a16:creationId xmlns:a16="http://schemas.microsoft.com/office/drawing/2014/main" id="{8BC728FD-5126-40B7-AC20-400553F9BB75}"/>
                </a:ext>
              </a:extLst>
            </p:cNvPr>
            <p:cNvSpPr txBox="1"/>
            <p:nvPr/>
          </p:nvSpPr>
          <p:spPr>
            <a:xfrm>
              <a:off x="2751667" y="5655733"/>
              <a:ext cx="127000" cy="369332"/>
            </a:xfrm>
            <a:prstGeom prst="rect">
              <a:avLst/>
            </a:prstGeom>
            <a:solidFill>
              <a:schemeClr val="bg1"/>
            </a:solidFill>
          </p:spPr>
          <p:txBody>
            <a:bodyPr wrap="square" rtlCol="0">
              <a:spAutoFit/>
            </a:bodyPr>
            <a:lstStyle/>
            <a:p>
              <a:r>
                <a:rPr lang="en-GB" dirty="0">
                  <a:solidFill>
                    <a:schemeClr val="tx1">
                      <a:lumMod val="50000"/>
                      <a:lumOff val="50000"/>
                    </a:schemeClr>
                  </a:solidFill>
                </a:rPr>
                <a:t>2</a:t>
              </a:r>
            </a:p>
          </p:txBody>
        </p:sp>
      </p:grpSp>
      <p:sp>
        <p:nvSpPr>
          <p:cNvPr id="5" name="Rectangle 4">
            <a:extLst>
              <a:ext uri="{FF2B5EF4-FFF2-40B4-BE49-F238E27FC236}">
                <a16:creationId xmlns:a16="http://schemas.microsoft.com/office/drawing/2014/main" id="{7F4FE7B0-379B-4473-A510-68C29926E8CC}"/>
              </a:ext>
            </a:extLst>
          </p:cNvPr>
          <p:cNvSpPr/>
          <p:nvPr/>
        </p:nvSpPr>
        <p:spPr>
          <a:xfrm>
            <a:off x="263352" y="188640"/>
            <a:ext cx="6632713" cy="584775"/>
          </a:xfrm>
          <a:prstGeom prst="rect">
            <a:avLst/>
          </a:prstGeom>
        </p:spPr>
        <p:txBody>
          <a:bodyPr wrap="none">
            <a:spAutoFit/>
          </a:bodyPr>
          <a:lstStyle/>
          <a:p>
            <a:r>
              <a:rPr lang="en-GB" sz="3200" b="1" dirty="0">
                <a:solidFill>
                  <a:schemeClr val="accent2">
                    <a:lumMod val="50000"/>
                  </a:schemeClr>
                </a:solidFill>
                <a:latin typeface="+mn-lt"/>
                <a:cs typeface="Arial" panose="020B0604020202020204" pitchFamily="34" charset="0"/>
              </a:rPr>
              <a:t>Hardware Installed Participant Homes</a:t>
            </a:r>
          </a:p>
        </p:txBody>
      </p:sp>
    </p:spTree>
    <p:extLst>
      <p:ext uri="{BB962C8B-B14F-4D97-AF65-F5344CB8AC3E}">
        <p14:creationId xmlns:p14="http://schemas.microsoft.com/office/powerpoint/2010/main" val="105419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9D4C1-9AA0-4512-B51E-BA44B751B1E1}"/>
              </a:ext>
            </a:extLst>
          </p:cNvPr>
          <p:cNvPicPr>
            <a:picLocks noChangeAspect="1"/>
          </p:cNvPicPr>
          <p:nvPr/>
        </p:nvPicPr>
        <p:blipFill>
          <a:blip r:embed="rId2"/>
          <a:stretch>
            <a:fillRect/>
          </a:stretch>
        </p:blipFill>
        <p:spPr>
          <a:xfrm>
            <a:off x="5062804" y="420634"/>
            <a:ext cx="7129196" cy="5401523"/>
          </a:xfrm>
          <a:prstGeom prst="rect">
            <a:avLst/>
          </a:prstGeom>
        </p:spPr>
      </p:pic>
      <p:sp>
        <p:nvSpPr>
          <p:cNvPr id="3" name="Rectangle 2">
            <a:extLst>
              <a:ext uri="{FF2B5EF4-FFF2-40B4-BE49-F238E27FC236}">
                <a16:creationId xmlns:a16="http://schemas.microsoft.com/office/drawing/2014/main" id="{FFE6B3E6-529D-4B49-B4F1-3D3278937714}"/>
              </a:ext>
            </a:extLst>
          </p:cNvPr>
          <p:cNvSpPr/>
          <p:nvPr/>
        </p:nvSpPr>
        <p:spPr>
          <a:xfrm>
            <a:off x="263352" y="159024"/>
            <a:ext cx="4802725" cy="584775"/>
          </a:xfrm>
          <a:prstGeom prst="rect">
            <a:avLst/>
          </a:prstGeom>
        </p:spPr>
        <p:txBody>
          <a:bodyPr wrap="none">
            <a:spAutoFit/>
          </a:bodyPr>
          <a:lstStyle/>
          <a:p>
            <a:r>
              <a:rPr lang="en-GB" sz="3200" b="1" dirty="0" err="1">
                <a:solidFill>
                  <a:schemeClr val="accent2">
                    <a:lumMod val="50000"/>
                  </a:schemeClr>
                </a:solidFill>
                <a:latin typeface="+mn-lt"/>
              </a:rPr>
              <a:t>MiiHome</a:t>
            </a:r>
            <a:r>
              <a:rPr lang="en-GB" sz="3200" b="1" dirty="0">
                <a:solidFill>
                  <a:schemeClr val="accent2">
                    <a:lumMod val="50000"/>
                  </a:schemeClr>
                </a:solidFill>
                <a:latin typeface="+mn-lt"/>
              </a:rPr>
              <a:t> Information Flow</a:t>
            </a:r>
          </a:p>
        </p:txBody>
      </p:sp>
    </p:spTree>
    <p:extLst>
      <p:ext uri="{BB962C8B-B14F-4D97-AF65-F5344CB8AC3E}">
        <p14:creationId xmlns:p14="http://schemas.microsoft.com/office/powerpoint/2010/main" val="144239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E7B80F1-2BAE-470B-86CE-F42066A6BCD6}"/>
              </a:ext>
            </a:extLst>
          </p:cNvPr>
          <p:cNvSpPr txBox="1">
            <a:spLocks/>
          </p:cNvSpPr>
          <p:nvPr/>
        </p:nvSpPr>
        <p:spPr>
          <a:xfrm>
            <a:off x="191344" y="116632"/>
            <a:ext cx="4908868" cy="500294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b="1" kern="0" dirty="0">
                <a:solidFill>
                  <a:schemeClr val="accent2">
                    <a:lumMod val="50000"/>
                  </a:schemeClr>
                </a:solidFill>
              </a:rPr>
              <a:t>Conclusions</a:t>
            </a:r>
            <a:r>
              <a:rPr lang="en-GB" sz="2800" kern="0" dirty="0">
                <a:solidFill>
                  <a:schemeClr val="accent2">
                    <a:lumMod val="50000"/>
                  </a:schemeClr>
                </a:solidFill>
              </a:rPr>
              <a:t> </a:t>
            </a:r>
          </a:p>
          <a:p>
            <a:pPr marL="0" indent="0">
              <a:buNone/>
            </a:pPr>
            <a:endParaRPr lang="en-GB" sz="2400" kern="0" dirty="0"/>
          </a:p>
          <a:p>
            <a:pPr lvl="1">
              <a:buFont typeface="Wingdings" panose="05000000000000000000" pitchFamily="2" charset="2"/>
              <a:buChar char="Ø"/>
            </a:pPr>
            <a:r>
              <a:rPr lang="en-GB" sz="2400" kern="0" dirty="0"/>
              <a:t>Design and creation of the framework</a:t>
            </a:r>
          </a:p>
          <a:p>
            <a:pPr marL="1085850" lvl="2" indent="-171450">
              <a:buFont typeface="Wingdings" panose="05000000000000000000" pitchFamily="2" charset="2"/>
              <a:buChar char="ü"/>
            </a:pPr>
            <a:r>
              <a:rPr lang="en-GB" kern="0" dirty="0"/>
              <a:t>Enabling 24/7 monitoring system </a:t>
            </a:r>
          </a:p>
          <a:p>
            <a:pPr marL="1085850" lvl="2" indent="-171450">
              <a:buFont typeface="Wingdings" panose="05000000000000000000" pitchFamily="2" charset="2"/>
              <a:buChar char="ü"/>
            </a:pPr>
            <a:r>
              <a:rPr lang="en-GB" kern="0" dirty="0"/>
              <a:t>Data storage</a:t>
            </a:r>
          </a:p>
          <a:p>
            <a:pPr marL="1085850" lvl="2" indent="-171450">
              <a:buFont typeface="Wingdings" panose="05000000000000000000" pitchFamily="2" charset="2"/>
              <a:buChar char="ü"/>
            </a:pPr>
            <a:r>
              <a:rPr lang="en-GB" kern="0" dirty="0"/>
              <a:t>System integration</a:t>
            </a:r>
          </a:p>
          <a:p>
            <a:pPr marL="1085850" lvl="2" indent="-171450">
              <a:buFont typeface="Wingdings" panose="05000000000000000000" pitchFamily="2" charset="2"/>
              <a:buChar char="ü"/>
            </a:pPr>
            <a:r>
              <a:rPr lang="en-GB" kern="0" dirty="0"/>
              <a:t>Definition of the core modules</a:t>
            </a:r>
          </a:p>
          <a:p>
            <a:endParaRPr lang="en-GB" sz="2400" kern="0" dirty="0"/>
          </a:p>
          <a:p>
            <a:pPr marL="171450" indent="-171450">
              <a:buFont typeface="Arial" panose="020B0604020202020204" pitchFamily="34" charset="0"/>
              <a:buChar char="•"/>
            </a:pPr>
            <a:r>
              <a:rPr lang="en-GB" sz="2400" kern="0" dirty="0"/>
              <a:t>Future Work</a:t>
            </a:r>
          </a:p>
          <a:p>
            <a:pPr lvl="1">
              <a:buFont typeface="Wingdings" panose="05000000000000000000" pitchFamily="2" charset="2"/>
              <a:buChar char="Ø"/>
            </a:pPr>
            <a:r>
              <a:rPr lang="en-GB" sz="2400" kern="0" dirty="0"/>
              <a:t>Health services testing</a:t>
            </a:r>
          </a:p>
          <a:p>
            <a:pPr lvl="1"/>
            <a:endParaRPr lang="en-GB" sz="2000" kern="0" dirty="0"/>
          </a:p>
          <a:p>
            <a:pPr lvl="1">
              <a:buFont typeface="Wingdings" panose="05000000000000000000" pitchFamily="2" charset="2"/>
              <a:buChar char="Ø"/>
            </a:pPr>
            <a:endParaRPr lang="en-GB" sz="1200" kern="0" dirty="0"/>
          </a:p>
        </p:txBody>
      </p:sp>
      <p:sp>
        <p:nvSpPr>
          <p:cNvPr id="3" name="Rectangle 2">
            <a:extLst>
              <a:ext uri="{FF2B5EF4-FFF2-40B4-BE49-F238E27FC236}">
                <a16:creationId xmlns:a16="http://schemas.microsoft.com/office/drawing/2014/main" id="{1BD7D447-0893-4355-8733-93EF69110BFD}"/>
              </a:ext>
            </a:extLst>
          </p:cNvPr>
          <p:cNvSpPr/>
          <p:nvPr/>
        </p:nvSpPr>
        <p:spPr>
          <a:xfrm>
            <a:off x="7091790" y="908720"/>
            <a:ext cx="4572000" cy="1938992"/>
          </a:xfrm>
          <a:prstGeom prst="rect">
            <a:avLst/>
          </a:prstGeom>
        </p:spPr>
        <p:txBody>
          <a:bodyPr>
            <a:spAutoFit/>
          </a:bodyPr>
          <a:lstStyle/>
          <a:p>
            <a:r>
              <a:rPr lang="en-GB" sz="4000" b="1" dirty="0">
                <a:solidFill>
                  <a:schemeClr val="accent2">
                    <a:lumMod val="50000"/>
                  </a:schemeClr>
                </a:solidFill>
                <a:latin typeface="Arial" panose="020B0604020202020204" pitchFamily="34" charset="0"/>
                <a:cs typeface="Arial" panose="020B0604020202020204" pitchFamily="34" charset="0"/>
              </a:rPr>
              <a:t>person-</a:t>
            </a:r>
            <a:r>
              <a:rPr lang="en-GB" sz="4000" b="1" dirty="0" err="1">
                <a:solidFill>
                  <a:schemeClr val="accent2">
                    <a:lumMod val="50000"/>
                  </a:schemeClr>
                </a:solidFill>
                <a:latin typeface="Arial" panose="020B0604020202020204" pitchFamily="34" charset="0"/>
                <a:cs typeface="Arial" panose="020B0604020202020204" pitchFamily="34" charset="0"/>
              </a:rPr>
              <a:t>centered</a:t>
            </a:r>
            <a:r>
              <a:rPr lang="en-GB" sz="4000" b="1" dirty="0">
                <a:solidFill>
                  <a:schemeClr val="accent2">
                    <a:lumMod val="50000"/>
                  </a:schemeClr>
                </a:solidFill>
                <a:latin typeface="Arial" panose="020B0604020202020204" pitchFamily="34" charset="0"/>
                <a:cs typeface="Arial" panose="020B0604020202020204" pitchFamily="34" charset="0"/>
              </a:rPr>
              <a:t> integrated</a:t>
            </a:r>
            <a:br>
              <a:rPr lang="en-GB" sz="4000" b="1" dirty="0">
                <a:solidFill>
                  <a:schemeClr val="accent2">
                    <a:lumMod val="50000"/>
                  </a:schemeClr>
                </a:solidFill>
                <a:latin typeface="Arial" panose="020B0604020202020204" pitchFamily="34" charset="0"/>
                <a:cs typeface="Arial" panose="020B0604020202020204" pitchFamily="34" charset="0"/>
              </a:rPr>
            </a:br>
            <a:r>
              <a:rPr lang="en-GB" sz="4000" b="1" dirty="0">
                <a:solidFill>
                  <a:schemeClr val="accent2">
                    <a:lumMod val="50000"/>
                  </a:schemeClr>
                </a:solidFill>
                <a:latin typeface="Arial" panose="020B0604020202020204" pitchFamily="34" charset="0"/>
                <a:cs typeface="Arial" panose="020B0604020202020204" pitchFamily="34" charset="0"/>
              </a:rPr>
              <a:t>care in the home</a:t>
            </a:r>
            <a:endParaRPr lang="en-GB" sz="4000" b="1" dirty="0">
              <a:solidFill>
                <a:schemeClr val="accent2">
                  <a:lumMod val="50000"/>
                </a:schemeClr>
              </a:solidFill>
            </a:endParaRPr>
          </a:p>
        </p:txBody>
      </p:sp>
    </p:spTree>
    <p:extLst>
      <p:ext uri="{BB962C8B-B14F-4D97-AF65-F5344CB8AC3E}">
        <p14:creationId xmlns:p14="http://schemas.microsoft.com/office/powerpoint/2010/main" val="427951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4811" y="2599700"/>
            <a:ext cx="1583085" cy="2060659"/>
          </a:xfrm>
          <a:prstGeom prst="rect">
            <a:avLst/>
          </a:prstGeom>
          <a:noFill/>
          <a:ln>
            <a:noFill/>
          </a:ln>
          <a:effectLst>
            <a:outerShdw dist="35921" dir="2700000" algn="ctr" rotWithShape="0">
              <a:schemeClr val="bg2"/>
            </a:outerShdw>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56"/>
          <p:cNvGrpSpPr>
            <a:grpSpLocks/>
          </p:cNvGrpSpPr>
          <p:nvPr/>
        </p:nvGrpSpPr>
        <p:grpSpPr bwMode="auto">
          <a:xfrm>
            <a:off x="1722438" y="1057276"/>
            <a:ext cx="5816600" cy="4830763"/>
            <a:chOff x="1220241" y="929480"/>
            <a:chExt cx="6038463" cy="4968552"/>
          </a:xfrm>
        </p:grpSpPr>
        <p:grpSp>
          <p:nvGrpSpPr>
            <p:cNvPr id="5" name="Group 42"/>
            <p:cNvGrpSpPr>
              <a:grpSpLocks/>
            </p:cNvGrpSpPr>
            <p:nvPr/>
          </p:nvGrpSpPr>
          <p:grpSpPr bwMode="auto">
            <a:xfrm>
              <a:off x="1220241" y="929480"/>
              <a:ext cx="6038463" cy="4968552"/>
              <a:chOff x="1467399" y="1124743"/>
              <a:chExt cx="6038463" cy="4968552"/>
            </a:xfrm>
          </p:grpSpPr>
          <p:grpSp>
            <p:nvGrpSpPr>
              <p:cNvPr id="7" name="Group 36"/>
              <p:cNvGrpSpPr>
                <a:grpSpLocks/>
              </p:cNvGrpSpPr>
              <p:nvPr/>
            </p:nvGrpSpPr>
            <p:grpSpPr bwMode="auto">
              <a:xfrm>
                <a:off x="1467399" y="1124743"/>
                <a:ext cx="6038463" cy="4968552"/>
                <a:chOff x="1467399" y="1124743"/>
                <a:chExt cx="6038463" cy="4968552"/>
              </a:xfrm>
            </p:grpSpPr>
            <p:grpSp>
              <p:nvGrpSpPr>
                <p:cNvPr id="9" name="Group 35"/>
                <p:cNvGrpSpPr>
                  <a:grpSpLocks/>
                </p:cNvGrpSpPr>
                <p:nvPr/>
              </p:nvGrpSpPr>
              <p:grpSpPr bwMode="auto">
                <a:xfrm>
                  <a:off x="1905492" y="1124743"/>
                  <a:ext cx="4906677" cy="4968552"/>
                  <a:chOff x="2317886" y="1268760"/>
                  <a:chExt cx="4504826" cy="4731427"/>
                </a:xfrm>
              </p:grpSpPr>
              <p:grpSp>
                <p:nvGrpSpPr>
                  <p:cNvPr id="22" name="Group 6"/>
                  <p:cNvGrpSpPr>
                    <a:grpSpLocks noChangeAspect="1"/>
                  </p:cNvGrpSpPr>
                  <p:nvPr/>
                </p:nvGrpSpPr>
                <p:grpSpPr bwMode="auto">
                  <a:xfrm>
                    <a:off x="2317886" y="1268760"/>
                    <a:ext cx="4504826" cy="4731427"/>
                    <a:chOff x="2620228" y="1398262"/>
                    <a:chExt cx="3276661" cy="3762642"/>
                  </a:xfrm>
                </p:grpSpPr>
                <p:sp>
                  <p:nvSpPr>
                    <p:cNvPr id="25" name="Block Arc 24"/>
                    <p:cNvSpPr/>
                    <p:nvPr/>
                  </p:nvSpPr>
                  <p:spPr>
                    <a:xfrm>
                      <a:off x="2623722" y="1887912"/>
                      <a:ext cx="3273075" cy="3272992"/>
                    </a:xfrm>
                    <a:prstGeom prst="blockArc">
                      <a:avLst>
                        <a:gd name="adj1" fmla="val 9000000"/>
                        <a:gd name="adj2" fmla="val 16200000"/>
                        <a:gd name="adj3" fmla="val 4638"/>
                      </a:avLst>
                    </a:prstGeom>
                    <a:solidFill>
                      <a:schemeClr val="accent1">
                        <a:lumMod val="75000"/>
                      </a:schemeClr>
                    </a:solidFill>
                    <a:ln w="50800" cmpd="tri"/>
                  </p:spPr>
                  <p:style>
                    <a:lnRef idx="0">
                      <a:schemeClr val="accent1">
                        <a:shade val="90000"/>
                        <a:hueOff val="306300"/>
                        <a:satOff val="-4255"/>
                        <a:lumOff val="22954"/>
                        <a:alphaOff val="0"/>
                      </a:schemeClr>
                    </a:lnRef>
                    <a:fillRef idx="1">
                      <a:schemeClr val="accent1">
                        <a:shade val="90000"/>
                        <a:hueOff val="306300"/>
                        <a:satOff val="-4255"/>
                        <a:lumOff val="22954"/>
                        <a:alphaOff val="0"/>
                      </a:schemeClr>
                    </a:fillRef>
                    <a:effectRef idx="0">
                      <a:schemeClr val="accent1">
                        <a:shade val="90000"/>
                        <a:hueOff val="306300"/>
                        <a:satOff val="-4255"/>
                        <a:lumOff val="22954"/>
                        <a:alphaOff val="0"/>
                      </a:schemeClr>
                    </a:effectRef>
                    <a:fontRef idx="minor">
                      <a:schemeClr val="lt1"/>
                    </a:fontRef>
                  </p:style>
                </p:sp>
                <p:sp>
                  <p:nvSpPr>
                    <p:cNvPr id="26" name="Block Arc 25"/>
                    <p:cNvSpPr/>
                    <p:nvPr/>
                  </p:nvSpPr>
                  <p:spPr>
                    <a:xfrm>
                      <a:off x="2623722" y="1887912"/>
                      <a:ext cx="3273075" cy="3272992"/>
                    </a:xfrm>
                    <a:prstGeom prst="blockArc">
                      <a:avLst>
                        <a:gd name="adj1" fmla="val 1800000"/>
                        <a:gd name="adj2" fmla="val 9000000"/>
                        <a:gd name="adj3" fmla="val 4638"/>
                      </a:avLst>
                    </a:prstGeom>
                    <a:ln w="50800" cmpd="tri"/>
                  </p:spPr>
                  <p:style>
                    <a:lnRef idx="0">
                      <a:schemeClr val="accent1">
                        <a:shade val="90000"/>
                        <a:hueOff val="153150"/>
                        <a:satOff val="-2127"/>
                        <a:lumOff val="11477"/>
                        <a:alphaOff val="0"/>
                      </a:schemeClr>
                    </a:lnRef>
                    <a:fillRef idx="1">
                      <a:schemeClr val="accent1">
                        <a:shade val="90000"/>
                        <a:hueOff val="153150"/>
                        <a:satOff val="-2127"/>
                        <a:lumOff val="11477"/>
                        <a:alphaOff val="0"/>
                      </a:schemeClr>
                    </a:fillRef>
                    <a:effectRef idx="0">
                      <a:schemeClr val="accent1">
                        <a:shade val="90000"/>
                        <a:hueOff val="153150"/>
                        <a:satOff val="-2127"/>
                        <a:lumOff val="11477"/>
                        <a:alphaOff val="0"/>
                      </a:schemeClr>
                    </a:effectRef>
                    <a:fontRef idx="minor">
                      <a:schemeClr val="lt1"/>
                    </a:fontRef>
                  </p:style>
                </p:sp>
                <p:sp>
                  <p:nvSpPr>
                    <p:cNvPr id="27" name="Block Arc 26"/>
                    <p:cNvSpPr/>
                    <p:nvPr/>
                  </p:nvSpPr>
                  <p:spPr>
                    <a:xfrm>
                      <a:off x="2620421" y="1887912"/>
                      <a:ext cx="3273075" cy="3272992"/>
                    </a:xfrm>
                    <a:prstGeom prst="blockArc">
                      <a:avLst>
                        <a:gd name="adj1" fmla="val 16200000"/>
                        <a:gd name="adj2" fmla="val 1800000"/>
                        <a:gd name="adj3" fmla="val 4638"/>
                      </a:avLst>
                    </a:prstGeom>
                    <a:ln w="50800" cmpd="tri"/>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28" name="Freeform 27"/>
                    <p:cNvSpPr>
                      <a:spLocks noChangeAspect="1"/>
                    </p:cNvSpPr>
                    <p:nvPr/>
                  </p:nvSpPr>
                  <p:spPr>
                    <a:xfrm>
                      <a:off x="3672559" y="1398262"/>
                      <a:ext cx="1210619" cy="1210525"/>
                    </a:xfrm>
                    <a:custGeom>
                      <a:avLst/>
                      <a:gdLst>
                        <a:gd name="connsiteX0" fmla="*/ 0 w 1054329"/>
                        <a:gd name="connsiteY0" fmla="*/ 527165 h 1054329"/>
                        <a:gd name="connsiteX1" fmla="*/ 527165 w 1054329"/>
                        <a:gd name="connsiteY1" fmla="*/ 0 h 1054329"/>
                        <a:gd name="connsiteX2" fmla="*/ 1054330 w 1054329"/>
                        <a:gd name="connsiteY2" fmla="*/ 527165 h 1054329"/>
                        <a:gd name="connsiteX3" fmla="*/ 527165 w 1054329"/>
                        <a:gd name="connsiteY3" fmla="*/ 1054330 h 1054329"/>
                        <a:gd name="connsiteX4" fmla="*/ 0 w 1054329"/>
                        <a:gd name="connsiteY4" fmla="*/ 527165 h 105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329" h="1054329">
                          <a:moveTo>
                            <a:pt x="0" y="527165"/>
                          </a:moveTo>
                          <a:cubicBezTo>
                            <a:pt x="0" y="236020"/>
                            <a:pt x="236020" y="0"/>
                            <a:pt x="527165" y="0"/>
                          </a:cubicBezTo>
                          <a:cubicBezTo>
                            <a:pt x="818310" y="0"/>
                            <a:pt x="1054330" y="236020"/>
                            <a:pt x="1054330" y="527165"/>
                          </a:cubicBezTo>
                          <a:cubicBezTo>
                            <a:pt x="1054330" y="818310"/>
                            <a:pt x="818310" y="1054330"/>
                            <a:pt x="527165" y="1054330"/>
                          </a:cubicBezTo>
                          <a:cubicBezTo>
                            <a:pt x="236020" y="1054330"/>
                            <a:pt x="0" y="818310"/>
                            <a:pt x="0" y="527165"/>
                          </a:cubicBezTo>
                          <a:close/>
                        </a:path>
                      </a:pathLst>
                    </a:custGeom>
                    <a:solidFill>
                      <a:schemeClr val="bg1"/>
                    </a:solidFill>
                    <a:ln w="114300" cmpd="sng">
                      <a:solidFill>
                        <a:schemeClr val="accent2"/>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lIns="168373" tIns="168373" rIns="168373" bIns="168373" spcCol="1270" anchor="ctr"/>
                    <a:lstStyle/>
                    <a:p>
                      <a:pPr algn="ctr" defTabSz="488950" fontAlgn="auto">
                        <a:lnSpc>
                          <a:spcPct val="90000"/>
                        </a:lnSpc>
                        <a:spcBef>
                          <a:spcPts val="0"/>
                        </a:spcBef>
                        <a:spcAft>
                          <a:spcPct val="35000"/>
                        </a:spcAft>
                        <a:defRPr/>
                      </a:pPr>
                      <a:endParaRPr lang="en-GB" sz="1100" dirty="0"/>
                    </a:p>
                  </p:txBody>
                </p:sp>
              </p:grpSp>
              <p:sp>
                <p:nvSpPr>
                  <p:cNvPr id="23" name="Oval 148"/>
                  <p:cNvSpPr>
                    <a:spLocks noChangeArrowheads="1"/>
                  </p:cNvSpPr>
                  <p:nvPr>
                    <p:custDataLst>
                      <p:tags r:id="rId9"/>
                    </p:custDataLst>
                  </p:nvPr>
                </p:nvSpPr>
                <p:spPr bwMode="gray">
                  <a:xfrm>
                    <a:off x="5106799" y="1302177"/>
                    <a:ext cx="193675" cy="195263"/>
                  </a:xfrm>
                  <a:prstGeom prst="ellipse">
                    <a:avLst/>
                  </a:prstGeom>
                  <a:solidFill>
                    <a:schemeClr val="tx2"/>
                  </a:solidFill>
                  <a:ln w="9525" algn="ctr">
                    <a:solidFill>
                      <a:schemeClr val="bg1"/>
                    </a:solidFill>
                    <a:round/>
                    <a:headEnd/>
                    <a:tailEnd/>
                  </a:ln>
                </p:spPr>
                <p:txBody>
                  <a:bodyPr wrap="none" lIns="0" tIns="0" rIns="0" bIns="0" anchor="ctr" anchorCtr="1"/>
                  <a:lstStyle>
                    <a:lvl1pPr defTabSz="930275">
                      <a:spcBef>
                        <a:spcPct val="20000"/>
                      </a:spcBef>
                      <a:buFont typeface="Arial" charset="0"/>
                      <a:buChar char="•"/>
                      <a:defRPr sz="3200">
                        <a:solidFill>
                          <a:schemeClr val="tx1"/>
                        </a:solidFill>
                        <a:latin typeface="Calibri" pitchFamily="34" charset="0"/>
                      </a:defRPr>
                    </a:lvl1pPr>
                    <a:lvl2pPr marL="742950" indent="-285750" defTabSz="930275">
                      <a:spcBef>
                        <a:spcPct val="20000"/>
                      </a:spcBef>
                      <a:buFont typeface="Arial" charset="0"/>
                      <a:buChar char="–"/>
                      <a:defRPr sz="2800">
                        <a:solidFill>
                          <a:schemeClr val="tx1"/>
                        </a:solidFill>
                        <a:latin typeface="Calibri" pitchFamily="34" charset="0"/>
                      </a:defRPr>
                    </a:lvl2pPr>
                    <a:lvl3pPr marL="1143000" indent="-228600" defTabSz="930275">
                      <a:spcBef>
                        <a:spcPct val="20000"/>
                      </a:spcBef>
                      <a:buFont typeface="Arial" charset="0"/>
                      <a:buChar char="•"/>
                      <a:defRPr sz="2400">
                        <a:solidFill>
                          <a:schemeClr val="tx1"/>
                        </a:solidFill>
                        <a:latin typeface="Calibri" pitchFamily="34" charset="0"/>
                      </a:defRPr>
                    </a:lvl3pPr>
                    <a:lvl4pPr marL="1600200" indent="-228600" defTabSz="930275">
                      <a:spcBef>
                        <a:spcPct val="20000"/>
                      </a:spcBef>
                      <a:buFont typeface="Arial" charset="0"/>
                      <a:buChar char="–"/>
                      <a:defRPr sz="2000">
                        <a:solidFill>
                          <a:schemeClr val="tx1"/>
                        </a:solidFill>
                        <a:latin typeface="Calibri" pitchFamily="34" charset="0"/>
                      </a:defRPr>
                    </a:lvl4pPr>
                    <a:lvl5pPr marL="2057400" indent="-228600" defTabSz="930275">
                      <a:spcBef>
                        <a:spcPct val="20000"/>
                      </a:spcBef>
                      <a:buFont typeface="Arial" charset="0"/>
                      <a:buChar char="»"/>
                      <a:defRPr sz="2000">
                        <a:solidFill>
                          <a:schemeClr val="tx1"/>
                        </a:solidFill>
                        <a:latin typeface="Calibri" pitchFamily="34" charset="0"/>
                      </a:defRPr>
                    </a:lvl5pPr>
                    <a:lvl6pPr marL="25146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chemeClr val="bg1"/>
                        </a:solidFill>
                        <a:cs typeface="Arial" charset="0"/>
                      </a:rPr>
                      <a:t>1</a:t>
                    </a:r>
                  </a:p>
                </p:txBody>
              </p:sp>
            </p:grpSp>
            <p:sp>
              <p:nvSpPr>
                <p:cNvPr id="10" name="Freeform 9"/>
                <p:cNvSpPr>
                  <a:spLocks noChangeAspect="1"/>
                </p:cNvSpPr>
                <p:nvPr/>
              </p:nvSpPr>
              <p:spPr>
                <a:xfrm>
                  <a:off x="5773759" y="4290705"/>
                  <a:ext cx="1732103" cy="1583797"/>
                </a:xfrm>
                <a:custGeom>
                  <a:avLst/>
                  <a:gdLst>
                    <a:gd name="connsiteX0" fmla="*/ 0 w 1054329"/>
                    <a:gd name="connsiteY0" fmla="*/ 527165 h 1054329"/>
                    <a:gd name="connsiteX1" fmla="*/ 527165 w 1054329"/>
                    <a:gd name="connsiteY1" fmla="*/ 0 h 1054329"/>
                    <a:gd name="connsiteX2" fmla="*/ 1054330 w 1054329"/>
                    <a:gd name="connsiteY2" fmla="*/ 527165 h 1054329"/>
                    <a:gd name="connsiteX3" fmla="*/ 527165 w 1054329"/>
                    <a:gd name="connsiteY3" fmla="*/ 1054330 h 1054329"/>
                    <a:gd name="connsiteX4" fmla="*/ 0 w 1054329"/>
                    <a:gd name="connsiteY4" fmla="*/ 527165 h 105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329" h="1054329">
                      <a:moveTo>
                        <a:pt x="0" y="527165"/>
                      </a:moveTo>
                      <a:cubicBezTo>
                        <a:pt x="0" y="236020"/>
                        <a:pt x="236020" y="0"/>
                        <a:pt x="527165" y="0"/>
                      </a:cubicBezTo>
                      <a:cubicBezTo>
                        <a:pt x="818310" y="0"/>
                        <a:pt x="1054330" y="236020"/>
                        <a:pt x="1054330" y="527165"/>
                      </a:cubicBezTo>
                      <a:cubicBezTo>
                        <a:pt x="1054330" y="818310"/>
                        <a:pt x="818310" y="1054330"/>
                        <a:pt x="527165" y="1054330"/>
                      </a:cubicBezTo>
                      <a:cubicBezTo>
                        <a:pt x="236020" y="1054330"/>
                        <a:pt x="0" y="818310"/>
                        <a:pt x="0" y="527165"/>
                      </a:cubicBezTo>
                      <a:close/>
                    </a:path>
                  </a:pathLst>
                </a:custGeom>
                <a:solidFill>
                  <a:schemeClr val="bg1"/>
                </a:solidFill>
                <a:ln w="114300" cmpd="sng">
                  <a:solidFill>
                    <a:schemeClr val="accent2"/>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lIns="216000" tIns="168373" rIns="216000" bIns="288000" spcCol="1270" anchor="b"/>
                <a:lstStyle/>
                <a:p>
                  <a:pPr algn="ctr" defTabSz="488950" fontAlgn="auto">
                    <a:lnSpc>
                      <a:spcPct val="90000"/>
                    </a:lnSpc>
                    <a:spcBef>
                      <a:spcPts val="0"/>
                    </a:spcBef>
                    <a:spcAft>
                      <a:spcPct val="35000"/>
                    </a:spcAft>
                    <a:defRPr/>
                  </a:pPr>
                  <a:endParaRPr lang="en-GB" sz="1100" dirty="0">
                    <a:solidFill>
                      <a:schemeClr val="tx1"/>
                    </a:solidFill>
                  </a:endParaRPr>
                </a:p>
                <a:p>
                  <a:pPr algn="ctr" defTabSz="488950" fontAlgn="auto">
                    <a:lnSpc>
                      <a:spcPct val="90000"/>
                    </a:lnSpc>
                    <a:spcBef>
                      <a:spcPts val="0"/>
                    </a:spcBef>
                    <a:spcAft>
                      <a:spcPct val="35000"/>
                    </a:spcAft>
                    <a:defRPr/>
                  </a:pPr>
                  <a:r>
                    <a:rPr lang="en-GB" sz="1100" dirty="0">
                      <a:solidFill>
                        <a:schemeClr val="tx2">
                          <a:lumMod val="50000"/>
                        </a:schemeClr>
                      </a:solidFill>
                    </a:rPr>
                    <a:t>Artificial </a:t>
                  </a:r>
                  <a:r>
                    <a:rPr lang="en-GB" sz="1200" dirty="0">
                      <a:solidFill>
                        <a:schemeClr val="tx2">
                          <a:lumMod val="50000"/>
                        </a:schemeClr>
                      </a:solidFill>
                    </a:rPr>
                    <a:t>intelligence</a:t>
                  </a:r>
                </a:p>
              </p:txBody>
            </p:sp>
            <p:sp>
              <p:nvSpPr>
                <p:cNvPr id="12" name="Rectangle 11"/>
                <p:cNvSpPr/>
                <p:nvPr/>
              </p:nvSpPr>
              <p:spPr>
                <a:xfrm>
                  <a:off x="4097690" y="2909373"/>
                  <a:ext cx="2394619" cy="2453304"/>
                </a:xfrm>
                <a:prstGeom prst="rect">
                  <a:avLst/>
                </a:prstGeom>
                <a:ln>
                  <a:noFill/>
                </a:ln>
              </p:spPr>
              <p:txBody>
                <a:bodyPr>
                  <a:spAutoFit/>
                </a:bodyPr>
                <a:lstStyle/>
                <a:p>
                  <a:pPr fontAlgn="auto">
                    <a:spcBef>
                      <a:spcPts val="1200"/>
                    </a:spcBef>
                    <a:spcAft>
                      <a:spcPts val="0"/>
                    </a:spcAft>
                    <a:defRPr/>
                  </a:pPr>
                  <a:r>
                    <a:rPr lang="en-GB" sz="1500" b="1" dirty="0">
                      <a:solidFill>
                        <a:schemeClr val="accent1"/>
                      </a:solidFill>
                    </a:rPr>
                    <a:t>Promoting independence </a:t>
                  </a:r>
                  <a:br>
                    <a:rPr lang="en-GB" sz="1500" b="1" dirty="0">
                      <a:solidFill>
                        <a:schemeClr val="accent1"/>
                      </a:solidFill>
                    </a:rPr>
                  </a:br>
                  <a:r>
                    <a:rPr lang="en-GB" sz="1500" b="1" dirty="0">
                      <a:solidFill>
                        <a:schemeClr val="accent1"/>
                      </a:solidFill>
                    </a:rPr>
                    <a:t>for older people</a:t>
                  </a:r>
                  <a:br>
                    <a:rPr lang="en-GB" sz="1400" b="1" dirty="0"/>
                  </a:br>
                  <a:endParaRPr lang="en-GB" sz="600" b="1" dirty="0"/>
                </a:p>
                <a:p>
                  <a:pPr marL="174625" indent="-174625" fontAlgn="auto">
                    <a:spcBef>
                      <a:spcPts val="0"/>
                    </a:spcBef>
                    <a:spcAft>
                      <a:spcPts val="0"/>
                    </a:spcAft>
                    <a:buFont typeface="Wingdings" pitchFamily="2" charset="2"/>
                    <a:buChar char="ü"/>
                    <a:defRPr/>
                  </a:pPr>
                  <a:r>
                    <a:rPr lang="en-GB" sz="1400" b="1" dirty="0">
                      <a:solidFill>
                        <a:schemeClr val="accent1"/>
                      </a:solidFill>
                    </a:rPr>
                    <a:t>Better health and social care outcomes</a:t>
                  </a:r>
                </a:p>
                <a:p>
                  <a:pPr marL="174625" indent="-174625" fontAlgn="auto">
                    <a:spcBef>
                      <a:spcPts val="0"/>
                    </a:spcBef>
                    <a:spcAft>
                      <a:spcPts val="0"/>
                    </a:spcAft>
                    <a:buFont typeface="Wingdings" pitchFamily="2" charset="2"/>
                    <a:buChar char="ü"/>
                    <a:defRPr/>
                  </a:pPr>
                  <a:r>
                    <a:rPr lang="en-GB" sz="1400" b="1" dirty="0">
                      <a:solidFill>
                        <a:schemeClr val="accent1"/>
                      </a:solidFill>
                    </a:rPr>
                    <a:t>Improved experience for services users and carers</a:t>
                  </a:r>
                </a:p>
                <a:p>
                  <a:pPr marL="174625" indent="-174625" fontAlgn="auto">
                    <a:spcBef>
                      <a:spcPts val="0"/>
                    </a:spcBef>
                    <a:spcAft>
                      <a:spcPts val="0"/>
                    </a:spcAft>
                    <a:buFont typeface="Wingdings" pitchFamily="2" charset="2"/>
                    <a:buChar char="ü"/>
                    <a:defRPr/>
                  </a:pPr>
                  <a:r>
                    <a:rPr lang="en-GB" sz="1400" b="1" dirty="0">
                      <a:solidFill>
                        <a:schemeClr val="accent1"/>
                      </a:solidFill>
                    </a:rPr>
                    <a:t>Reduced health and </a:t>
                  </a:r>
                  <a:br>
                    <a:rPr lang="en-GB" sz="1400" b="1" dirty="0">
                      <a:solidFill>
                        <a:schemeClr val="accent1"/>
                      </a:solidFill>
                    </a:rPr>
                  </a:br>
                  <a:r>
                    <a:rPr lang="en-GB" sz="1400" b="1" dirty="0">
                      <a:solidFill>
                        <a:schemeClr val="accent1"/>
                      </a:solidFill>
                    </a:rPr>
                    <a:t>social care costs</a:t>
                  </a:r>
                </a:p>
              </p:txBody>
            </p:sp>
            <p:sp>
              <p:nvSpPr>
                <p:cNvPr id="13" name="Freeform 12"/>
                <p:cNvSpPr>
                  <a:spLocks noChangeAspect="1"/>
                </p:cNvSpPr>
                <p:nvPr/>
              </p:nvSpPr>
              <p:spPr>
                <a:xfrm>
                  <a:off x="1467399" y="4298869"/>
                  <a:ext cx="1732102" cy="1585431"/>
                </a:xfrm>
                <a:custGeom>
                  <a:avLst/>
                  <a:gdLst>
                    <a:gd name="connsiteX0" fmla="*/ 0 w 1054329"/>
                    <a:gd name="connsiteY0" fmla="*/ 527165 h 1054329"/>
                    <a:gd name="connsiteX1" fmla="*/ 527165 w 1054329"/>
                    <a:gd name="connsiteY1" fmla="*/ 0 h 1054329"/>
                    <a:gd name="connsiteX2" fmla="*/ 1054330 w 1054329"/>
                    <a:gd name="connsiteY2" fmla="*/ 527165 h 1054329"/>
                    <a:gd name="connsiteX3" fmla="*/ 527165 w 1054329"/>
                    <a:gd name="connsiteY3" fmla="*/ 1054330 h 1054329"/>
                    <a:gd name="connsiteX4" fmla="*/ 0 w 1054329"/>
                    <a:gd name="connsiteY4" fmla="*/ 527165 h 105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329" h="1054329">
                      <a:moveTo>
                        <a:pt x="0" y="527165"/>
                      </a:moveTo>
                      <a:cubicBezTo>
                        <a:pt x="0" y="236020"/>
                        <a:pt x="236020" y="0"/>
                        <a:pt x="527165" y="0"/>
                      </a:cubicBezTo>
                      <a:cubicBezTo>
                        <a:pt x="818310" y="0"/>
                        <a:pt x="1054330" y="236020"/>
                        <a:pt x="1054330" y="527165"/>
                      </a:cubicBezTo>
                      <a:cubicBezTo>
                        <a:pt x="1054330" y="818310"/>
                        <a:pt x="818310" y="1054330"/>
                        <a:pt x="527165" y="1054330"/>
                      </a:cubicBezTo>
                      <a:cubicBezTo>
                        <a:pt x="236020" y="1054330"/>
                        <a:pt x="0" y="818310"/>
                        <a:pt x="0" y="527165"/>
                      </a:cubicBezTo>
                      <a:close/>
                    </a:path>
                  </a:pathLst>
                </a:custGeom>
                <a:solidFill>
                  <a:schemeClr val="bg1"/>
                </a:solidFill>
                <a:ln w="114300" cmpd="sng">
                  <a:solidFill>
                    <a:schemeClr val="accent2"/>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lIns="168373" tIns="168373" rIns="168373" bIns="168373" spcCol="1270" anchor="ctr"/>
                <a:lstStyle/>
                <a:p>
                  <a:pPr algn="ctr" defTabSz="488950" fontAlgn="auto">
                    <a:lnSpc>
                      <a:spcPct val="90000"/>
                    </a:lnSpc>
                    <a:spcBef>
                      <a:spcPts val="0"/>
                    </a:spcBef>
                    <a:spcAft>
                      <a:spcPct val="35000"/>
                    </a:spcAft>
                    <a:defRPr/>
                  </a:pPr>
                  <a:endParaRPr lang="en-GB" sz="1100" dirty="0"/>
                </a:p>
              </p:txBody>
            </p:sp>
            <p:pic>
              <p:nvPicPr>
                <p:cNvPr id="14" name="Picture 7" descr="http://www.kingsgaterecruitment.co.uk/jobs/wp-content/uploads/2011/03/Blue-call-centre-ma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493" y="4502743"/>
                  <a:ext cx="872162" cy="121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148"/>
              <p:cNvSpPr>
                <a:spLocks noChangeArrowheads="1"/>
              </p:cNvSpPr>
              <p:nvPr>
                <p:custDataLst>
                  <p:tags r:id="rId8"/>
                </p:custDataLst>
              </p:nvPr>
            </p:nvSpPr>
            <p:spPr bwMode="gray">
              <a:xfrm>
                <a:off x="7186298" y="4381993"/>
                <a:ext cx="193675" cy="195263"/>
              </a:xfrm>
              <a:prstGeom prst="ellipse">
                <a:avLst/>
              </a:prstGeom>
              <a:solidFill>
                <a:schemeClr val="tx2"/>
              </a:solidFill>
              <a:ln w="9525" algn="ctr">
                <a:solidFill>
                  <a:schemeClr val="bg1"/>
                </a:solidFill>
                <a:round/>
                <a:headEnd/>
                <a:tailEnd/>
              </a:ln>
            </p:spPr>
            <p:txBody>
              <a:bodyPr wrap="none" lIns="0" tIns="0" rIns="0" bIns="0" anchor="ctr" anchorCtr="1"/>
              <a:lstStyle>
                <a:lvl1pPr defTabSz="930275">
                  <a:spcBef>
                    <a:spcPct val="20000"/>
                  </a:spcBef>
                  <a:buFont typeface="Arial" charset="0"/>
                  <a:buChar char="•"/>
                  <a:defRPr sz="3200">
                    <a:solidFill>
                      <a:schemeClr val="tx1"/>
                    </a:solidFill>
                    <a:latin typeface="Calibri" pitchFamily="34" charset="0"/>
                  </a:defRPr>
                </a:lvl1pPr>
                <a:lvl2pPr marL="742950" indent="-285750" defTabSz="930275">
                  <a:spcBef>
                    <a:spcPct val="20000"/>
                  </a:spcBef>
                  <a:buFont typeface="Arial" charset="0"/>
                  <a:buChar char="–"/>
                  <a:defRPr sz="2800">
                    <a:solidFill>
                      <a:schemeClr val="tx1"/>
                    </a:solidFill>
                    <a:latin typeface="Calibri" pitchFamily="34" charset="0"/>
                  </a:defRPr>
                </a:lvl2pPr>
                <a:lvl3pPr marL="1143000" indent="-228600" defTabSz="930275">
                  <a:spcBef>
                    <a:spcPct val="20000"/>
                  </a:spcBef>
                  <a:buFont typeface="Arial" charset="0"/>
                  <a:buChar char="•"/>
                  <a:defRPr sz="2400">
                    <a:solidFill>
                      <a:schemeClr val="tx1"/>
                    </a:solidFill>
                    <a:latin typeface="Calibri" pitchFamily="34" charset="0"/>
                  </a:defRPr>
                </a:lvl3pPr>
                <a:lvl4pPr marL="1600200" indent="-228600" defTabSz="930275">
                  <a:spcBef>
                    <a:spcPct val="20000"/>
                  </a:spcBef>
                  <a:buFont typeface="Arial" charset="0"/>
                  <a:buChar char="–"/>
                  <a:defRPr sz="2000">
                    <a:solidFill>
                      <a:schemeClr val="tx1"/>
                    </a:solidFill>
                    <a:latin typeface="Calibri" pitchFamily="34" charset="0"/>
                  </a:defRPr>
                </a:lvl4pPr>
                <a:lvl5pPr marL="2057400" indent="-228600" defTabSz="930275">
                  <a:spcBef>
                    <a:spcPct val="20000"/>
                  </a:spcBef>
                  <a:buFont typeface="Arial" charset="0"/>
                  <a:buChar char="»"/>
                  <a:defRPr sz="2000">
                    <a:solidFill>
                      <a:schemeClr val="tx1"/>
                    </a:solidFill>
                    <a:latin typeface="Calibri" pitchFamily="34" charset="0"/>
                  </a:defRPr>
                </a:lvl5pPr>
                <a:lvl6pPr marL="25146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chemeClr val="bg1"/>
                    </a:solidFill>
                    <a:cs typeface="Arial" charset="0"/>
                  </a:rPr>
                  <a:t>2</a:t>
                </a:r>
              </a:p>
            </p:txBody>
          </p:sp>
        </p:grpSp>
        <p:sp>
          <p:nvSpPr>
            <p:cNvPr id="6" name="Oval 148"/>
            <p:cNvSpPr>
              <a:spLocks noChangeArrowheads="1"/>
            </p:cNvSpPr>
            <p:nvPr>
              <p:custDataLst>
                <p:tags r:id="rId7"/>
              </p:custDataLst>
            </p:nvPr>
          </p:nvSpPr>
          <p:spPr bwMode="gray">
            <a:xfrm>
              <a:off x="1390249" y="4131643"/>
              <a:ext cx="193675" cy="195263"/>
            </a:xfrm>
            <a:prstGeom prst="ellipse">
              <a:avLst/>
            </a:prstGeom>
            <a:solidFill>
              <a:schemeClr val="tx2"/>
            </a:solidFill>
            <a:ln w="9525" algn="ctr">
              <a:solidFill>
                <a:schemeClr val="bg1"/>
              </a:solidFill>
              <a:round/>
              <a:headEnd/>
              <a:tailEnd/>
            </a:ln>
          </p:spPr>
          <p:txBody>
            <a:bodyPr wrap="none" lIns="0" tIns="0" rIns="0" bIns="0" anchor="ctr" anchorCtr="1"/>
            <a:lstStyle>
              <a:lvl1pPr defTabSz="930275">
                <a:spcBef>
                  <a:spcPct val="20000"/>
                </a:spcBef>
                <a:buFont typeface="Arial" charset="0"/>
                <a:buChar char="•"/>
                <a:defRPr sz="3200">
                  <a:solidFill>
                    <a:schemeClr val="tx1"/>
                  </a:solidFill>
                  <a:latin typeface="Calibri" pitchFamily="34" charset="0"/>
                </a:defRPr>
              </a:lvl1pPr>
              <a:lvl2pPr marL="742950" indent="-285750" defTabSz="930275">
                <a:spcBef>
                  <a:spcPct val="20000"/>
                </a:spcBef>
                <a:buFont typeface="Arial" charset="0"/>
                <a:buChar char="–"/>
                <a:defRPr sz="2800">
                  <a:solidFill>
                    <a:schemeClr val="tx1"/>
                  </a:solidFill>
                  <a:latin typeface="Calibri" pitchFamily="34" charset="0"/>
                </a:defRPr>
              </a:lvl2pPr>
              <a:lvl3pPr marL="1143000" indent="-228600" defTabSz="930275">
                <a:spcBef>
                  <a:spcPct val="20000"/>
                </a:spcBef>
                <a:buFont typeface="Arial" charset="0"/>
                <a:buChar char="•"/>
                <a:defRPr sz="2400">
                  <a:solidFill>
                    <a:schemeClr val="tx1"/>
                  </a:solidFill>
                  <a:latin typeface="Calibri" pitchFamily="34" charset="0"/>
                </a:defRPr>
              </a:lvl3pPr>
              <a:lvl4pPr marL="1600200" indent="-228600" defTabSz="930275">
                <a:spcBef>
                  <a:spcPct val="20000"/>
                </a:spcBef>
                <a:buFont typeface="Arial" charset="0"/>
                <a:buChar char="–"/>
                <a:defRPr sz="2000">
                  <a:solidFill>
                    <a:schemeClr val="tx1"/>
                  </a:solidFill>
                  <a:latin typeface="Calibri" pitchFamily="34" charset="0"/>
                </a:defRPr>
              </a:lvl4pPr>
              <a:lvl5pPr marL="2057400" indent="-228600" defTabSz="930275">
                <a:spcBef>
                  <a:spcPct val="20000"/>
                </a:spcBef>
                <a:buFont typeface="Arial" charset="0"/>
                <a:buChar char="»"/>
                <a:defRPr sz="2000">
                  <a:solidFill>
                    <a:schemeClr val="tx1"/>
                  </a:solidFill>
                  <a:latin typeface="Calibri" pitchFamily="34" charset="0"/>
                </a:defRPr>
              </a:lvl5pPr>
              <a:lvl6pPr marL="25146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chemeClr val="bg1"/>
                  </a:solidFill>
                  <a:cs typeface="Arial" charset="0"/>
                </a:rPr>
                <a:t>3</a:t>
              </a:r>
            </a:p>
          </p:txBody>
        </p:sp>
      </p:grpSp>
      <p:pic>
        <p:nvPicPr>
          <p:cNvPr id="3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8080" t="21522" r="27520" b="44723"/>
          <a:stretch/>
        </p:blipFill>
        <p:spPr bwMode="auto">
          <a:xfrm>
            <a:off x="4161435" y="1245151"/>
            <a:ext cx="748104" cy="44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760" t="18750" r="10480" b="31525"/>
          <a:stretch/>
        </p:blipFill>
        <p:spPr bwMode="auto">
          <a:xfrm>
            <a:off x="3951294" y="1772816"/>
            <a:ext cx="1168387" cy="53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80" t="24901" r="17962" b="5050"/>
          <a:stretch/>
        </p:blipFill>
        <p:spPr bwMode="auto">
          <a:xfrm>
            <a:off x="6149089" y="4433308"/>
            <a:ext cx="1111435" cy="79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54"/>
          <p:cNvGrpSpPr>
            <a:grpSpLocks/>
          </p:cNvGrpSpPr>
          <p:nvPr/>
        </p:nvGrpSpPr>
        <p:grpSpPr bwMode="auto">
          <a:xfrm>
            <a:off x="8205044" y="4177042"/>
            <a:ext cx="2151063" cy="1726908"/>
            <a:chOff x="170735" y="5526432"/>
            <a:chExt cx="2150698" cy="1320524"/>
          </a:xfrm>
        </p:grpSpPr>
        <p:sp>
          <p:nvSpPr>
            <p:cNvPr id="34" name="Rectangle 132"/>
            <p:cNvSpPr>
              <a:spLocks noChangeArrowheads="1"/>
            </p:cNvSpPr>
            <p:nvPr>
              <p:custDataLst>
                <p:tags r:id="rId5"/>
              </p:custDataLst>
            </p:nvPr>
          </p:nvSpPr>
          <p:spPr bwMode="auto">
            <a:xfrm>
              <a:off x="170735" y="5562248"/>
              <a:ext cx="2095146" cy="1284708"/>
            </a:xfrm>
            <a:prstGeom prst="rect">
              <a:avLst/>
            </a:prstGeom>
            <a:solidFill>
              <a:schemeClr val="accent1">
                <a:lumMod val="60000"/>
                <a:lumOff val="40000"/>
              </a:schemeClr>
            </a:solidFill>
            <a:ln>
              <a:noFill/>
            </a:ln>
          </p:spPr>
          <p:txBody>
            <a:bodyPr lIns="47725" tIns="91778" rIns="47725" bIns="91778" anchor="ctr"/>
            <a:lstStyle/>
            <a:p>
              <a:pPr defTabSz="933450" fontAlgn="auto">
                <a:spcBef>
                  <a:spcPts val="0"/>
                </a:spcBef>
                <a:spcAft>
                  <a:spcPts val="0"/>
                </a:spcAft>
                <a:defRPr/>
              </a:pPr>
              <a:r>
                <a:rPr lang="en-GB" sz="1400" b="1" u="sng" dirty="0">
                  <a:solidFill>
                    <a:schemeClr val="bg1"/>
                  </a:solidFill>
                </a:rPr>
                <a:t>Alerts</a:t>
              </a:r>
            </a:p>
            <a:p>
              <a:pPr defTabSz="933450" fontAlgn="auto">
                <a:spcBef>
                  <a:spcPts val="0"/>
                </a:spcBef>
                <a:spcAft>
                  <a:spcPts val="0"/>
                </a:spcAft>
                <a:defRPr/>
              </a:pPr>
              <a:r>
                <a:rPr lang="en-GB" sz="1200" b="1" dirty="0">
                  <a:solidFill>
                    <a:schemeClr val="bg1"/>
                  </a:solidFill>
                </a:rPr>
                <a:t>Signals that an intervention is required</a:t>
              </a:r>
            </a:p>
            <a:p>
              <a:pPr defTabSz="933450" fontAlgn="auto">
                <a:spcBef>
                  <a:spcPts val="0"/>
                </a:spcBef>
                <a:spcAft>
                  <a:spcPts val="0"/>
                </a:spcAft>
                <a:defRPr/>
              </a:pPr>
              <a:r>
                <a:rPr lang="en-GB" sz="1200" b="1" dirty="0">
                  <a:solidFill>
                    <a:schemeClr val="bg1"/>
                  </a:solidFill>
                </a:rPr>
                <a:t>To carers or relatives</a:t>
              </a:r>
            </a:p>
            <a:p>
              <a:pPr defTabSz="933450" fontAlgn="auto">
                <a:spcBef>
                  <a:spcPts val="0"/>
                </a:spcBef>
                <a:spcAft>
                  <a:spcPts val="0"/>
                </a:spcAft>
                <a:defRPr/>
              </a:pPr>
              <a:r>
                <a:rPr lang="en-GB" sz="1200" b="1" dirty="0">
                  <a:solidFill>
                    <a:schemeClr val="bg1"/>
                  </a:solidFill>
                </a:rPr>
                <a:t>To Care on call</a:t>
              </a:r>
            </a:p>
            <a:p>
              <a:pPr defTabSz="933450" fontAlgn="auto">
                <a:spcBef>
                  <a:spcPts val="0"/>
                </a:spcBef>
                <a:spcAft>
                  <a:spcPts val="0"/>
                </a:spcAft>
                <a:defRPr/>
              </a:pPr>
              <a:r>
                <a:rPr lang="en-GB" sz="1200" b="1" dirty="0">
                  <a:solidFill>
                    <a:schemeClr val="bg1"/>
                  </a:solidFill>
                </a:rPr>
                <a:t>Triggers an intervention that restores health by usual care pathways </a:t>
              </a:r>
            </a:p>
          </p:txBody>
        </p:sp>
        <p:sp>
          <p:nvSpPr>
            <p:cNvPr id="35" name="Oval 148"/>
            <p:cNvSpPr>
              <a:spLocks noChangeArrowheads="1"/>
            </p:cNvSpPr>
            <p:nvPr>
              <p:custDataLst>
                <p:tags r:id="rId6"/>
              </p:custDataLst>
            </p:nvPr>
          </p:nvSpPr>
          <p:spPr bwMode="gray">
            <a:xfrm>
              <a:off x="2127758" y="5526432"/>
              <a:ext cx="193675" cy="148658"/>
            </a:xfrm>
            <a:prstGeom prst="ellipse">
              <a:avLst/>
            </a:prstGeom>
            <a:solidFill>
              <a:schemeClr val="tx2"/>
            </a:solidFill>
            <a:ln w="9525" algn="ctr">
              <a:solidFill>
                <a:schemeClr val="bg1"/>
              </a:solidFill>
              <a:round/>
              <a:headEnd/>
              <a:tailEnd/>
            </a:ln>
          </p:spPr>
          <p:txBody>
            <a:bodyPr wrap="none" lIns="0" tIns="0" rIns="0" bIns="0" anchor="ctr" anchorCtr="1"/>
            <a:lstStyle>
              <a:lvl1pPr defTabSz="930275">
                <a:spcBef>
                  <a:spcPct val="20000"/>
                </a:spcBef>
                <a:buFont typeface="Arial" charset="0"/>
                <a:buChar char="•"/>
                <a:defRPr sz="3200">
                  <a:solidFill>
                    <a:schemeClr val="tx1"/>
                  </a:solidFill>
                  <a:latin typeface="Calibri" pitchFamily="34" charset="0"/>
                </a:defRPr>
              </a:lvl1pPr>
              <a:lvl2pPr marL="742950" indent="-285750" defTabSz="930275">
                <a:spcBef>
                  <a:spcPct val="20000"/>
                </a:spcBef>
                <a:buFont typeface="Arial" charset="0"/>
                <a:buChar char="–"/>
                <a:defRPr sz="2800">
                  <a:solidFill>
                    <a:schemeClr val="tx1"/>
                  </a:solidFill>
                  <a:latin typeface="Calibri" pitchFamily="34" charset="0"/>
                </a:defRPr>
              </a:lvl2pPr>
              <a:lvl3pPr marL="1143000" indent="-228600" defTabSz="930275">
                <a:spcBef>
                  <a:spcPct val="20000"/>
                </a:spcBef>
                <a:buFont typeface="Arial" charset="0"/>
                <a:buChar char="•"/>
                <a:defRPr sz="2400">
                  <a:solidFill>
                    <a:schemeClr val="tx1"/>
                  </a:solidFill>
                  <a:latin typeface="Calibri" pitchFamily="34" charset="0"/>
                </a:defRPr>
              </a:lvl3pPr>
              <a:lvl4pPr marL="1600200" indent="-228600" defTabSz="930275">
                <a:spcBef>
                  <a:spcPct val="20000"/>
                </a:spcBef>
                <a:buFont typeface="Arial" charset="0"/>
                <a:buChar char="–"/>
                <a:defRPr sz="2000">
                  <a:solidFill>
                    <a:schemeClr val="tx1"/>
                  </a:solidFill>
                  <a:latin typeface="Calibri" pitchFamily="34" charset="0"/>
                </a:defRPr>
              </a:lvl4pPr>
              <a:lvl5pPr marL="2057400" indent="-228600" defTabSz="930275">
                <a:spcBef>
                  <a:spcPct val="20000"/>
                </a:spcBef>
                <a:buFont typeface="Arial" charset="0"/>
                <a:buChar char="»"/>
                <a:defRPr sz="2000">
                  <a:solidFill>
                    <a:schemeClr val="tx1"/>
                  </a:solidFill>
                  <a:latin typeface="Calibri" pitchFamily="34" charset="0"/>
                </a:defRPr>
              </a:lvl5pPr>
              <a:lvl6pPr marL="25146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chemeClr val="bg1"/>
                  </a:solidFill>
                  <a:cs typeface="Arial" charset="0"/>
                </a:rPr>
                <a:t>3</a:t>
              </a:r>
            </a:p>
          </p:txBody>
        </p:sp>
      </p:grpSp>
      <p:grpSp>
        <p:nvGrpSpPr>
          <p:cNvPr id="36" name="Group 55"/>
          <p:cNvGrpSpPr>
            <a:grpSpLocks/>
          </p:cNvGrpSpPr>
          <p:nvPr/>
        </p:nvGrpSpPr>
        <p:grpSpPr bwMode="auto">
          <a:xfrm>
            <a:off x="8215313" y="1656740"/>
            <a:ext cx="2171700" cy="1152828"/>
            <a:chOff x="6241513" y="929480"/>
            <a:chExt cx="2171740" cy="1143995"/>
          </a:xfrm>
        </p:grpSpPr>
        <p:sp>
          <p:nvSpPr>
            <p:cNvPr id="37" name="Rectangle 132"/>
            <p:cNvSpPr>
              <a:spLocks noChangeArrowheads="1"/>
            </p:cNvSpPr>
            <p:nvPr>
              <p:custDataLst>
                <p:tags r:id="rId3"/>
              </p:custDataLst>
            </p:nvPr>
          </p:nvSpPr>
          <p:spPr bwMode="auto">
            <a:xfrm>
              <a:off x="6241513" y="1027151"/>
              <a:ext cx="2074900" cy="1046324"/>
            </a:xfrm>
            <a:prstGeom prst="rect">
              <a:avLst/>
            </a:prstGeom>
            <a:solidFill>
              <a:schemeClr val="accent1">
                <a:lumMod val="60000"/>
                <a:lumOff val="40000"/>
              </a:schemeClr>
            </a:solidFill>
            <a:ln>
              <a:noFill/>
            </a:ln>
          </p:spPr>
          <p:txBody>
            <a:bodyPr lIns="47725" tIns="91778" rIns="47725" bIns="91778" anchor="ctr"/>
            <a:lstStyle/>
            <a:p>
              <a:pPr defTabSz="933450" fontAlgn="auto">
                <a:spcBef>
                  <a:spcPts val="0"/>
                </a:spcBef>
                <a:spcAft>
                  <a:spcPts val="0"/>
                </a:spcAft>
                <a:defRPr/>
              </a:pPr>
              <a:r>
                <a:rPr lang="en-GB" sz="1400" b="1" u="sng" dirty="0">
                  <a:solidFill>
                    <a:schemeClr val="bg1"/>
                  </a:solidFill>
                  <a:cs typeface="Arial" charset="0"/>
                </a:rPr>
                <a:t>Sensors in Houses</a:t>
              </a:r>
            </a:p>
            <a:p>
              <a:pPr defTabSz="933450" fontAlgn="auto">
                <a:spcBef>
                  <a:spcPts val="0"/>
                </a:spcBef>
                <a:spcAft>
                  <a:spcPts val="0"/>
                </a:spcAft>
                <a:defRPr/>
              </a:pPr>
              <a:r>
                <a:rPr lang="en-GB" sz="1200" b="1" dirty="0">
                  <a:solidFill>
                    <a:schemeClr val="bg1"/>
                  </a:solidFill>
                  <a:cs typeface="Arial" charset="0"/>
                </a:rPr>
                <a:t>Measure motion activity</a:t>
              </a:r>
            </a:p>
            <a:p>
              <a:pPr defTabSz="933450" fontAlgn="auto">
                <a:spcBef>
                  <a:spcPts val="0"/>
                </a:spcBef>
                <a:spcAft>
                  <a:spcPts val="0"/>
                </a:spcAft>
                <a:defRPr/>
              </a:pPr>
              <a:r>
                <a:rPr lang="en-GB" sz="1200" b="1" dirty="0">
                  <a:solidFill>
                    <a:schemeClr val="bg1"/>
                  </a:solidFill>
                  <a:cs typeface="Arial" charset="0"/>
                </a:rPr>
                <a:t>Detect deterioration</a:t>
              </a:r>
            </a:p>
          </p:txBody>
        </p:sp>
        <p:sp>
          <p:nvSpPr>
            <p:cNvPr id="38" name="Oval 148"/>
            <p:cNvSpPr>
              <a:spLocks noChangeArrowheads="1"/>
            </p:cNvSpPr>
            <p:nvPr>
              <p:custDataLst>
                <p:tags r:id="rId4"/>
              </p:custDataLst>
            </p:nvPr>
          </p:nvSpPr>
          <p:spPr bwMode="gray">
            <a:xfrm>
              <a:off x="8219578" y="929480"/>
              <a:ext cx="193675" cy="174456"/>
            </a:xfrm>
            <a:prstGeom prst="ellipse">
              <a:avLst/>
            </a:prstGeom>
            <a:solidFill>
              <a:schemeClr val="tx2"/>
            </a:solidFill>
            <a:ln w="9525" algn="ctr">
              <a:solidFill>
                <a:schemeClr val="bg1"/>
              </a:solidFill>
              <a:round/>
              <a:headEnd/>
              <a:tailEnd/>
            </a:ln>
          </p:spPr>
          <p:txBody>
            <a:bodyPr wrap="none" lIns="0" tIns="0" rIns="0" bIns="0" anchor="ctr" anchorCtr="1"/>
            <a:lstStyle>
              <a:lvl1pPr defTabSz="930275">
                <a:spcBef>
                  <a:spcPct val="20000"/>
                </a:spcBef>
                <a:buFont typeface="Arial" charset="0"/>
                <a:buChar char="•"/>
                <a:defRPr sz="3200">
                  <a:solidFill>
                    <a:schemeClr val="tx1"/>
                  </a:solidFill>
                  <a:latin typeface="Calibri" pitchFamily="34" charset="0"/>
                </a:defRPr>
              </a:lvl1pPr>
              <a:lvl2pPr marL="742950" indent="-285750" defTabSz="930275">
                <a:spcBef>
                  <a:spcPct val="20000"/>
                </a:spcBef>
                <a:buFont typeface="Arial" charset="0"/>
                <a:buChar char="–"/>
                <a:defRPr sz="2800">
                  <a:solidFill>
                    <a:schemeClr val="tx1"/>
                  </a:solidFill>
                  <a:latin typeface="Calibri" pitchFamily="34" charset="0"/>
                </a:defRPr>
              </a:lvl2pPr>
              <a:lvl3pPr marL="1143000" indent="-228600" defTabSz="930275">
                <a:spcBef>
                  <a:spcPct val="20000"/>
                </a:spcBef>
                <a:buFont typeface="Arial" charset="0"/>
                <a:buChar char="•"/>
                <a:defRPr sz="2400">
                  <a:solidFill>
                    <a:schemeClr val="tx1"/>
                  </a:solidFill>
                  <a:latin typeface="Calibri" pitchFamily="34" charset="0"/>
                </a:defRPr>
              </a:lvl3pPr>
              <a:lvl4pPr marL="1600200" indent="-228600" defTabSz="930275">
                <a:spcBef>
                  <a:spcPct val="20000"/>
                </a:spcBef>
                <a:buFont typeface="Arial" charset="0"/>
                <a:buChar char="–"/>
                <a:defRPr sz="2000">
                  <a:solidFill>
                    <a:schemeClr val="tx1"/>
                  </a:solidFill>
                  <a:latin typeface="Calibri" pitchFamily="34" charset="0"/>
                </a:defRPr>
              </a:lvl4pPr>
              <a:lvl5pPr marL="2057400" indent="-228600" defTabSz="930275">
                <a:spcBef>
                  <a:spcPct val="20000"/>
                </a:spcBef>
                <a:buFont typeface="Arial" charset="0"/>
                <a:buChar char="»"/>
                <a:defRPr sz="2000">
                  <a:solidFill>
                    <a:schemeClr val="tx1"/>
                  </a:solidFill>
                  <a:latin typeface="Calibri" pitchFamily="34" charset="0"/>
                </a:defRPr>
              </a:lvl5pPr>
              <a:lvl6pPr marL="25146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chemeClr val="bg1"/>
                  </a:solidFill>
                  <a:cs typeface="Arial" charset="0"/>
                </a:rPr>
                <a:t>1</a:t>
              </a:r>
            </a:p>
          </p:txBody>
        </p:sp>
      </p:grpSp>
      <p:grpSp>
        <p:nvGrpSpPr>
          <p:cNvPr id="39" name="Group 53"/>
          <p:cNvGrpSpPr>
            <a:grpSpLocks/>
          </p:cNvGrpSpPr>
          <p:nvPr/>
        </p:nvGrpSpPr>
        <p:grpSpPr bwMode="auto">
          <a:xfrm>
            <a:off x="8199438" y="2872879"/>
            <a:ext cx="2171700" cy="1201177"/>
            <a:chOff x="6773582" y="5181666"/>
            <a:chExt cx="2170857" cy="1091271"/>
          </a:xfrm>
        </p:grpSpPr>
        <p:sp>
          <p:nvSpPr>
            <p:cNvPr id="40" name="Rectangle 132"/>
            <p:cNvSpPr>
              <a:spLocks noChangeArrowheads="1"/>
            </p:cNvSpPr>
            <p:nvPr>
              <p:custDataLst>
                <p:tags r:id="rId1"/>
              </p:custDataLst>
            </p:nvPr>
          </p:nvSpPr>
          <p:spPr bwMode="auto">
            <a:xfrm>
              <a:off x="6773582" y="5246993"/>
              <a:ext cx="2089925" cy="1025944"/>
            </a:xfrm>
            <a:prstGeom prst="rect">
              <a:avLst/>
            </a:prstGeom>
            <a:solidFill>
              <a:schemeClr val="accent1">
                <a:lumMod val="60000"/>
                <a:lumOff val="40000"/>
              </a:schemeClr>
            </a:solidFill>
            <a:ln>
              <a:noFill/>
            </a:ln>
          </p:spPr>
          <p:txBody>
            <a:bodyPr lIns="47725" tIns="91778" rIns="47725" bIns="91778" anchor="ctr"/>
            <a:lstStyle/>
            <a:p>
              <a:pPr fontAlgn="auto">
                <a:spcBef>
                  <a:spcPts val="0"/>
                </a:spcBef>
                <a:spcAft>
                  <a:spcPts val="0"/>
                </a:spcAft>
                <a:defRPr/>
              </a:pPr>
              <a:r>
                <a:rPr lang="en-GB" sz="1400" b="1" u="sng" dirty="0">
                  <a:solidFill>
                    <a:schemeClr val="bg1"/>
                  </a:solidFill>
                  <a:cs typeface="Arial" charset="0"/>
                </a:rPr>
                <a:t>Artificial Intelligence</a:t>
              </a:r>
            </a:p>
            <a:p>
              <a:pPr fontAlgn="auto">
                <a:spcBef>
                  <a:spcPts val="0"/>
                </a:spcBef>
                <a:spcAft>
                  <a:spcPts val="0"/>
                </a:spcAft>
                <a:defRPr/>
              </a:pPr>
              <a:r>
                <a:rPr lang="en-GB" sz="1200" b="1" dirty="0">
                  <a:solidFill>
                    <a:schemeClr val="bg1"/>
                  </a:solidFill>
                  <a:cs typeface="Arial" charset="0"/>
                </a:rPr>
                <a:t>Software analyses patterns and predicts decline in health requiring action</a:t>
              </a:r>
            </a:p>
          </p:txBody>
        </p:sp>
        <p:sp>
          <p:nvSpPr>
            <p:cNvPr id="41" name="Oval 148"/>
            <p:cNvSpPr>
              <a:spLocks noChangeAspect="1" noChangeArrowheads="1"/>
            </p:cNvSpPr>
            <p:nvPr>
              <p:custDataLst>
                <p:tags r:id="rId2"/>
              </p:custDataLst>
            </p:nvPr>
          </p:nvSpPr>
          <p:spPr bwMode="gray">
            <a:xfrm>
              <a:off x="8725416" y="5181666"/>
              <a:ext cx="219023" cy="195263"/>
            </a:xfrm>
            <a:prstGeom prst="ellipse">
              <a:avLst/>
            </a:prstGeom>
            <a:solidFill>
              <a:schemeClr val="tx2"/>
            </a:solidFill>
            <a:ln w="9525" algn="ctr">
              <a:solidFill>
                <a:schemeClr val="bg1"/>
              </a:solidFill>
              <a:round/>
              <a:headEnd/>
              <a:tailEnd/>
            </a:ln>
          </p:spPr>
          <p:txBody>
            <a:bodyPr wrap="none" lIns="0" tIns="0" rIns="0" bIns="0" anchor="ctr" anchorCtr="1"/>
            <a:lstStyle>
              <a:lvl1pPr defTabSz="930275">
                <a:spcBef>
                  <a:spcPct val="20000"/>
                </a:spcBef>
                <a:buFont typeface="Arial" charset="0"/>
                <a:buChar char="•"/>
                <a:defRPr sz="3200">
                  <a:solidFill>
                    <a:schemeClr val="tx1"/>
                  </a:solidFill>
                  <a:latin typeface="Calibri" pitchFamily="34" charset="0"/>
                </a:defRPr>
              </a:lvl1pPr>
              <a:lvl2pPr marL="742950" indent="-285750" defTabSz="930275">
                <a:spcBef>
                  <a:spcPct val="20000"/>
                </a:spcBef>
                <a:buFont typeface="Arial" charset="0"/>
                <a:buChar char="–"/>
                <a:defRPr sz="2800">
                  <a:solidFill>
                    <a:schemeClr val="tx1"/>
                  </a:solidFill>
                  <a:latin typeface="Calibri" pitchFamily="34" charset="0"/>
                </a:defRPr>
              </a:lvl2pPr>
              <a:lvl3pPr marL="1143000" indent="-228600" defTabSz="930275">
                <a:spcBef>
                  <a:spcPct val="20000"/>
                </a:spcBef>
                <a:buFont typeface="Arial" charset="0"/>
                <a:buChar char="•"/>
                <a:defRPr sz="2400">
                  <a:solidFill>
                    <a:schemeClr val="tx1"/>
                  </a:solidFill>
                  <a:latin typeface="Calibri" pitchFamily="34" charset="0"/>
                </a:defRPr>
              </a:lvl3pPr>
              <a:lvl4pPr marL="1600200" indent="-228600" defTabSz="930275">
                <a:spcBef>
                  <a:spcPct val="20000"/>
                </a:spcBef>
                <a:buFont typeface="Arial" charset="0"/>
                <a:buChar char="–"/>
                <a:defRPr sz="2000">
                  <a:solidFill>
                    <a:schemeClr val="tx1"/>
                  </a:solidFill>
                  <a:latin typeface="Calibri" pitchFamily="34" charset="0"/>
                </a:defRPr>
              </a:lvl4pPr>
              <a:lvl5pPr marL="2057400" indent="-228600" defTabSz="930275">
                <a:spcBef>
                  <a:spcPct val="20000"/>
                </a:spcBef>
                <a:buFont typeface="Arial" charset="0"/>
                <a:buChar char="»"/>
                <a:defRPr sz="2000">
                  <a:solidFill>
                    <a:schemeClr val="tx1"/>
                  </a:solidFill>
                  <a:latin typeface="Calibri" pitchFamily="34" charset="0"/>
                </a:defRPr>
              </a:lvl5pPr>
              <a:lvl6pPr marL="25146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302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b="1" dirty="0">
                  <a:solidFill>
                    <a:schemeClr val="bg1"/>
                  </a:solidFill>
                  <a:cs typeface="Arial" charset="0"/>
                </a:rPr>
                <a:t>2</a:t>
              </a:r>
            </a:p>
          </p:txBody>
        </p:sp>
      </p:grpSp>
      <p:sp>
        <p:nvSpPr>
          <p:cNvPr id="3" name="Title 2"/>
          <p:cNvSpPr>
            <a:spLocks noGrp="1"/>
          </p:cNvSpPr>
          <p:nvPr>
            <p:ph type="title"/>
          </p:nvPr>
        </p:nvSpPr>
        <p:spPr>
          <a:xfrm>
            <a:off x="122238" y="235023"/>
            <a:ext cx="7416800" cy="720378"/>
          </a:xfrm>
        </p:spPr>
        <p:txBody>
          <a:bodyPr/>
          <a:lstStyle/>
          <a:p>
            <a:r>
              <a:rPr lang="en-GB" sz="3200" dirty="0" err="1">
                <a:solidFill>
                  <a:schemeClr val="accent2">
                    <a:lumMod val="50000"/>
                  </a:schemeClr>
                </a:solidFill>
              </a:rPr>
              <a:t>Mii</a:t>
            </a:r>
            <a:r>
              <a:rPr lang="en-GB" sz="3200" dirty="0">
                <a:solidFill>
                  <a:schemeClr val="accent2">
                    <a:lumMod val="50000"/>
                  </a:schemeClr>
                </a:solidFill>
              </a:rPr>
              <a:t>-Home </a:t>
            </a:r>
          </a:p>
        </p:txBody>
      </p:sp>
    </p:spTree>
    <p:extLst>
      <p:ext uri="{BB962C8B-B14F-4D97-AF65-F5344CB8AC3E}">
        <p14:creationId xmlns:p14="http://schemas.microsoft.com/office/powerpoint/2010/main" val="42775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salix homes logo">
            <a:extLst>
              <a:ext uri="{FF2B5EF4-FFF2-40B4-BE49-F238E27FC236}">
                <a16:creationId xmlns:a16="http://schemas.microsoft.com/office/drawing/2014/main" id="{FA01CEE5-342E-4C95-B9A7-E43743DA8C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5795" y="571520"/>
            <a:ext cx="4680519" cy="31203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hs salford royal logo">
            <a:extLst>
              <a:ext uri="{FF2B5EF4-FFF2-40B4-BE49-F238E27FC236}">
                <a16:creationId xmlns:a16="http://schemas.microsoft.com/office/drawing/2014/main" id="{D9DAA3BE-600D-469E-B436-111F0EEFD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61" y="3691866"/>
            <a:ext cx="5206407" cy="1969382"/>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55" descr="SALFORD LOGO_CMYK_PRINT_300.jpg">
            <a:extLst>
              <a:ext uri="{FF2B5EF4-FFF2-40B4-BE49-F238E27FC236}">
                <a16:creationId xmlns:a16="http://schemas.microsoft.com/office/drawing/2014/main" id="{1A6DAA34-9CB2-401C-8893-CA03DD696456}"/>
              </a:ext>
            </a:extLst>
          </p:cNvPr>
          <p:cNvPicPr preferRelativeResize="0"/>
          <p:nvPr/>
        </p:nvPicPr>
        <p:blipFill>
          <a:blip r:embed="rId5">
            <a:alphaModFix/>
          </a:blip>
          <a:stretch>
            <a:fillRect/>
          </a:stretch>
        </p:blipFill>
        <p:spPr>
          <a:xfrm>
            <a:off x="6888089" y="3238688"/>
            <a:ext cx="4680519" cy="2638584"/>
          </a:xfrm>
          <a:prstGeom prst="rect">
            <a:avLst/>
          </a:prstGeom>
          <a:noFill/>
          <a:ln>
            <a:noFill/>
          </a:ln>
        </p:spPr>
      </p:pic>
      <p:sp>
        <p:nvSpPr>
          <p:cNvPr id="2" name="TextBox 1">
            <a:extLst>
              <a:ext uri="{FF2B5EF4-FFF2-40B4-BE49-F238E27FC236}">
                <a16:creationId xmlns:a16="http://schemas.microsoft.com/office/drawing/2014/main" id="{8DE78949-B27C-4E2C-86F5-03B148A0F0E9}"/>
              </a:ext>
            </a:extLst>
          </p:cNvPr>
          <p:cNvSpPr txBox="1"/>
          <p:nvPr/>
        </p:nvSpPr>
        <p:spPr>
          <a:xfrm>
            <a:off x="191344" y="203876"/>
            <a:ext cx="5112568" cy="584775"/>
          </a:xfrm>
          <a:prstGeom prst="rect">
            <a:avLst/>
          </a:prstGeom>
          <a:noFill/>
        </p:spPr>
        <p:txBody>
          <a:bodyPr wrap="square" rtlCol="0">
            <a:spAutoFit/>
          </a:bodyPr>
          <a:lstStyle/>
          <a:p>
            <a:r>
              <a:rPr lang="en-GB" sz="3200" b="1" dirty="0">
                <a:solidFill>
                  <a:schemeClr val="accent2">
                    <a:lumMod val="50000"/>
                  </a:schemeClr>
                </a:solidFill>
              </a:rPr>
              <a:t>A Salford Initiative</a:t>
            </a:r>
          </a:p>
        </p:txBody>
      </p:sp>
    </p:spTree>
    <p:extLst>
      <p:ext uri="{BB962C8B-B14F-4D97-AF65-F5344CB8AC3E}">
        <p14:creationId xmlns:p14="http://schemas.microsoft.com/office/powerpoint/2010/main" val="310917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69F760-0E7A-40B3-8C6A-13749E127333}"/>
              </a:ext>
            </a:extLst>
          </p:cNvPr>
          <p:cNvSpPr/>
          <p:nvPr/>
        </p:nvSpPr>
        <p:spPr>
          <a:xfrm>
            <a:off x="141740" y="0"/>
            <a:ext cx="5018155" cy="6124754"/>
          </a:xfrm>
          <a:prstGeom prst="rect">
            <a:avLst/>
          </a:prstGeom>
        </p:spPr>
        <p:txBody>
          <a:bodyPr wrap="square">
            <a:spAutoFit/>
          </a:bodyPr>
          <a:lstStyle/>
          <a:p>
            <a:r>
              <a:rPr lang="en-GB" sz="3200" b="1" dirty="0">
                <a:solidFill>
                  <a:schemeClr val="accent2">
                    <a:lumMod val="50000"/>
                  </a:schemeClr>
                </a:solidFill>
                <a:latin typeface="+mn-lt"/>
              </a:rPr>
              <a:t>Outline </a:t>
            </a:r>
          </a:p>
          <a:p>
            <a:endParaRPr lang="en-GB" sz="2400" dirty="0">
              <a:latin typeface="+mn-lt"/>
            </a:endParaRPr>
          </a:p>
          <a:p>
            <a:pPr marL="285750" indent="-285750">
              <a:buFont typeface="Arial" panose="020B0604020202020204" pitchFamily="34" charset="0"/>
              <a:buChar char="•"/>
            </a:pPr>
            <a:r>
              <a:rPr lang="en-GB" sz="2400" dirty="0">
                <a:latin typeface="+mn-lt"/>
              </a:rPr>
              <a:t>Motivation and Background </a:t>
            </a:r>
          </a:p>
          <a:p>
            <a:pPr marL="742950" lvl="1" indent="-285750">
              <a:buFont typeface="Wingdings" panose="05000000000000000000" pitchFamily="2" charset="2"/>
              <a:buChar char="Ø"/>
            </a:pPr>
            <a:r>
              <a:rPr lang="en-GB" sz="2400" dirty="0">
                <a:latin typeface="+mn-lt"/>
              </a:rPr>
              <a:t>Why are we working on technology for assistive independent living?</a:t>
            </a:r>
          </a:p>
          <a:p>
            <a:pPr marL="742950" lvl="1" indent="-285750">
              <a:buFont typeface="Wingdings" panose="05000000000000000000" pitchFamily="2" charset="2"/>
              <a:buChar char="Ø"/>
            </a:pPr>
            <a:r>
              <a:rPr lang="en-GB" sz="2400" dirty="0">
                <a:latin typeface="+mn-lt"/>
              </a:rPr>
              <a:t>Aim</a:t>
            </a:r>
          </a:p>
          <a:p>
            <a:pPr marL="742950" lvl="1" indent="-285750">
              <a:buFont typeface="Wingdings" panose="05000000000000000000" pitchFamily="2" charset="2"/>
              <a:buChar char="Ø"/>
            </a:pPr>
            <a:r>
              <a:rPr lang="en-GB" sz="2400" dirty="0">
                <a:latin typeface="+mn-lt"/>
              </a:rPr>
              <a:t>Affordable solution</a:t>
            </a:r>
          </a:p>
          <a:p>
            <a:pPr marL="285750" indent="-285750">
              <a:buFont typeface="Arial" panose="020B0604020202020204" pitchFamily="34" charset="0"/>
              <a:buChar char="•"/>
            </a:pPr>
            <a:r>
              <a:rPr lang="en-GB" sz="2400" dirty="0">
                <a:latin typeface="+mn-lt"/>
              </a:rPr>
              <a:t>Problem Statement </a:t>
            </a:r>
          </a:p>
          <a:p>
            <a:pPr marL="285750" indent="-285750">
              <a:buFont typeface="Arial" panose="020B0604020202020204" pitchFamily="34" charset="0"/>
              <a:buChar char="•"/>
            </a:pPr>
            <a:r>
              <a:rPr lang="en-GB" sz="2400" dirty="0">
                <a:latin typeface="+mn-lt"/>
              </a:rPr>
              <a:t>Attributes Detected</a:t>
            </a:r>
          </a:p>
          <a:p>
            <a:pPr marL="285750" indent="-285750">
              <a:buFont typeface="Arial" panose="020B0604020202020204" pitchFamily="34" charset="0"/>
              <a:buChar char="•"/>
            </a:pPr>
            <a:r>
              <a:rPr lang="en-GB" sz="2400" dirty="0">
                <a:latin typeface="+mn-lt"/>
              </a:rPr>
              <a:t>System</a:t>
            </a:r>
          </a:p>
          <a:p>
            <a:pPr marL="742950" lvl="1" indent="-285750">
              <a:buFont typeface="Wingdings" panose="05000000000000000000" pitchFamily="2" charset="2"/>
              <a:buChar char="Ø"/>
            </a:pPr>
            <a:r>
              <a:rPr lang="en-GB" sz="2400" dirty="0" err="1">
                <a:latin typeface="+mn-lt"/>
              </a:rPr>
              <a:t>MiiHome</a:t>
            </a:r>
            <a:r>
              <a:rPr lang="en-GB" sz="2400" dirty="0">
                <a:latin typeface="+mn-lt"/>
              </a:rPr>
              <a:t> Ecosystem</a:t>
            </a:r>
          </a:p>
          <a:p>
            <a:pPr marL="742950" lvl="1" indent="-285750">
              <a:buFont typeface="Wingdings" panose="05000000000000000000" pitchFamily="2" charset="2"/>
              <a:buChar char="Ø"/>
            </a:pPr>
            <a:r>
              <a:rPr lang="en-GB" sz="2400" dirty="0" err="1">
                <a:latin typeface="+mn-lt"/>
              </a:rPr>
              <a:t>MiiHome</a:t>
            </a:r>
            <a:r>
              <a:rPr lang="en-GB" sz="2400" dirty="0">
                <a:latin typeface="+mn-lt"/>
              </a:rPr>
              <a:t> Information Flow</a:t>
            </a:r>
          </a:p>
          <a:p>
            <a:pPr marL="742950" lvl="1" indent="-285750">
              <a:buFont typeface="Wingdings" panose="05000000000000000000" pitchFamily="2" charset="2"/>
              <a:buChar char="Ø"/>
            </a:pPr>
            <a:r>
              <a:rPr lang="en-GB" sz="2400" dirty="0">
                <a:latin typeface="+mn-lt"/>
              </a:rPr>
              <a:t>Platform Model</a:t>
            </a:r>
          </a:p>
          <a:p>
            <a:pPr marL="742950" lvl="1" indent="-285750">
              <a:buFont typeface="Wingdings" panose="05000000000000000000" pitchFamily="2" charset="2"/>
              <a:buChar char="Ø"/>
            </a:pPr>
            <a:r>
              <a:rPr lang="en-GB" sz="2400" dirty="0">
                <a:latin typeface="+mn-lt"/>
              </a:rPr>
              <a:t>System Architecture</a:t>
            </a:r>
          </a:p>
          <a:p>
            <a:pPr marL="285750" indent="-285750">
              <a:buFont typeface="Arial" panose="020B0604020202020204" pitchFamily="34" charset="0"/>
              <a:buChar char="•"/>
            </a:pPr>
            <a:r>
              <a:rPr lang="en-GB" sz="2400" dirty="0">
                <a:latin typeface="+mn-lt"/>
              </a:rPr>
              <a:t>Conclusions </a:t>
            </a:r>
          </a:p>
        </p:txBody>
      </p:sp>
      <p:sp>
        <p:nvSpPr>
          <p:cNvPr id="5" name="Title 2">
            <a:extLst>
              <a:ext uri="{FF2B5EF4-FFF2-40B4-BE49-F238E27FC236}">
                <a16:creationId xmlns:a16="http://schemas.microsoft.com/office/drawing/2014/main" id="{24E57D82-8B16-4032-A435-003413EF4DD3}"/>
              </a:ext>
            </a:extLst>
          </p:cNvPr>
          <p:cNvSpPr txBox="1">
            <a:spLocks/>
          </p:cNvSpPr>
          <p:nvPr/>
        </p:nvSpPr>
        <p:spPr>
          <a:xfrm>
            <a:off x="7479352" y="2196156"/>
            <a:ext cx="2865120" cy="2465688"/>
          </a:xfrm>
          <a:prstGeom prst="rect">
            <a:avLst/>
          </a:prstGeom>
        </p:spPr>
        <p:txBody>
          <a:bodyPr/>
          <a:lstStyle>
            <a:lvl1pPr algn="l" rtl="0" eaLnBrk="0" fontAlgn="base" hangingPunct="0">
              <a:spcBef>
                <a:spcPct val="0"/>
              </a:spcBef>
              <a:spcAft>
                <a:spcPct val="0"/>
              </a:spcAft>
              <a:defRPr sz="4000" b="1">
                <a:solidFill>
                  <a:srgbClr val="00782C"/>
                </a:solidFill>
                <a:latin typeface="+mj-lt"/>
                <a:ea typeface="+mj-ea"/>
                <a:cs typeface="+mj-cs"/>
              </a:defRPr>
            </a:lvl1pPr>
            <a:lvl2pPr algn="l" rtl="0" eaLnBrk="0" fontAlgn="base" hangingPunct="0">
              <a:spcBef>
                <a:spcPct val="0"/>
              </a:spcBef>
              <a:spcAft>
                <a:spcPct val="0"/>
              </a:spcAft>
              <a:defRPr sz="4000" b="1">
                <a:solidFill>
                  <a:srgbClr val="00782C"/>
                </a:solidFill>
                <a:latin typeface="Calibri" pitchFamily="34" charset="0"/>
              </a:defRPr>
            </a:lvl2pPr>
            <a:lvl3pPr algn="l" rtl="0" eaLnBrk="0" fontAlgn="base" hangingPunct="0">
              <a:spcBef>
                <a:spcPct val="0"/>
              </a:spcBef>
              <a:spcAft>
                <a:spcPct val="0"/>
              </a:spcAft>
              <a:defRPr sz="4000" b="1">
                <a:solidFill>
                  <a:srgbClr val="00782C"/>
                </a:solidFill>
                <a:latin typeface="Calibri" pitchFamily="34" charset="0"/>
              </a:defRPr>
            </a:lvl3pPr>
            <a:lvl4pPr algn="l" rtl="0" eaLnBrk="0" fontAlgn="base" hangingPunct="0">
              <a:spcBef>
                <a:spcPct val="0"/>
              </a:spcBef>
              <a:spcAft>
                <a:spcPct val="0"/>
              </a:spcAft>
              <a:defRPr sz="4000" b="1">
                <a:solidFill>
                  <a:srgbClr val="00782C"/>
                </a:solidFill>
                <a:latin typeface="Calibri" pitchFamily="34" charset="0"/>
              </a:defRPr>
            </a:lvl4pPr>
            <a:lvl5pPr algn="l" rtl="0" eaLnBrk="0" fontAlgn="base" hangingPunct="0">
              <a:spcBef>
                <a:spcPct val="0"/>
              </a:spcBef>
              <a:spcAft>
                <a:spcPct val="0"/>
              </a:spcAft>
              <a:defRPr sz="4000" b="1">
                <a:solidFill>
                  <a:srgbClr val="00782C"/>
                </a:solidFill>
                <a:latin typeface="Calibri" pitchFamily="34" charset="0"/>
              </a:defRPr>
            </a:lvl5pPr>
            <a:lvl6pPr marL="457200" algn="l" rtl="0" fontAlgn="base">
              <a:spcBef>
                <a:spcPct val="0"/>
              </a:spcBef>
              <a:spcAft>
                <a:spcPct val="0"/>
              </a:spcAft>
              <a:defRPr sz="4000" b="1">
                <a:solidFill>
                  <a:srgbClr val="00782C"/>
                </a:solidFill>
                <a:latin typeface="Arial" charset="0"/>
              </a:defRPr>
            </a:lvl6pPr>
            <a:lvl7pPr marL="914400" algn="l" rtl="0" fontAlgn="base">
              <a:spcBef>
                <a:spcPct val="0"/>
              </a:spcBef>
              <a:spcAft>
                <a:spcPct val="0"/>
              </a:spcAft>
              <a:defRPr sz="4000" b="1">
                <a:solidFill>
                  <a:srgbClr val="00782C"/>
                </a:solidFill>
                <a:latin typeface="Arial" charset="0"/>
              </a:defRPr>
            </a:lvl7pPr>
            <a:lvl8pPr marL="1371600" algn="l" rtl="0" fontAlgn="base">
              <a:spcBef>
                <a:spcPct val="0"/>
              </a:spcBef>
              <a:spcAft>
                <a:spcPct val="0"/>
              </a:spcAft>
              <a:defRPr sz="4000" b="1">
                <a:solidFill>
                  <a:srgbClr val="00782C"/>
                </a:solidFill>
                <a:latin typeface="Arial" charset="0"/>
              </a:defRPr>
            </a:lvl8pPr>
            <a:lvl9pPr marL="1828800" algn="l" rtl="0" fontAlgn="base">
              <a:spcBef>
                <a:spcPct val="0"/>
              </a:spcBef>
              <a:spcAft>
                <a:spcPct val="0"/>
              </a:spcAft>
              <a:defRPr sz="4000" b="1">
                <a:solidFill>
                  <a:srgbClr val="00782C"/>
                </a:solidFill>
                <a:latin typeface="Arial" charset="0"/>
              </a:defRPr>
            </a:lvl9pPr>
          </a:lstStyle>
          <a:p>
            <a:r>
              <a:rPr lang="en-GB" sz="4800" kern="0" dirty="0" err="1">
                <a:solidFill>
                  <a:schemeClr val="accent2">
                    <a:lumMod val="50000"/>
                  </a:schemeClr>
                </a:solidFill>
                <a:latin typeface="+mn-lt"/>
                <a:cs typeface="Arial" panose="020B0604020202020204" pitchFamily="34" charset="0"/>
              </a:rPr>
              <a:t>Mii</a:t>
            </a:r>
            <a:r>
              <a:rPr lang="en-GB" sz="4800" kern="0" dirty="0">
                <a:solidFill>
                  <a:schemeClr val="accent2">
                    <a:lumMod val="50000"/>
                  </a:schemeClr>
                </a:solidFill>
                <a:latin typeface="+mn-lt"/>
                <a:cs typeface="Arial" panose="020B0604020202020204" pitchFamily="34" charset="0"/>
              </a:rPr>
              <a:t>-Home</a:t>
            </a:r>
          </a:p>
        </p:txBody>
      </p:sp>
    </p:spTree>
    <p:extLst>
      <p:ext uri="{BB962C8B-B14F-4D97-AF65-F5344CB8AC3E}">
        <p14:creationId xmlns:p14="http://schemas.microsoft.com/office/powerpoint/2010/main" val="416850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E36B5-1358-428C-9058-C5A8348E148B}"/>
              </a:ext>
            </a:extLst>
          </p:cNvPr>
          <p:cNvSpPr/>
          <p:nvPr/>
        </p:nvSpPr>
        <p:spPr>
          <a:xfrm>
            <a:off x="191344" y="440149"/>
            <a:ext cx="4572000" cy="5632311"/>
          </a:xfrm>
          <a:prstGeom prst="rect">
            <a:avLst/>
          </a:prstGeom>
        </p:spPr>
        <p:txBody>
          <a:bodyPr>
            <a:spAutoFit/>
          </a:bodyPr>
          <a:lstStyle/>
          <a:p>
            <a:pPr marL="285750" indent="-285750">
              <a:buFont typeface="Arial" panose="020B0604020202020204" pitchFamily="34" charset="0"/>
              <a:buChar char="•"/>
            </a:pPr>
            <a:r>
              <a:rPr lang="en-GB" sz="2000" dirty="0">
                <a:latin typeface="+mn-lt"/>
              </a:rPr>
              <a:t>Motivation and Background </a:t>
            </a:r>
          </a:p>
          <a:p>
            <a:pPr marL="742950" lvl="1" indent="-285750">
              <a:buFont typeface="Wingdings" panose="05000000000000000000" pitchFamily="2" charset="2"/>
              <a:buChar char="Ø"/>
            </a:pPr>
            <a:r>
              <a:rPr lang="en-GB" sz="2000" dirty="0">
                <a:latin typeface="+mn-lt"/>
              </a:rPr>
              <a:t>Why are we working on technology for assistive independent living?</a:t>
            </a:r>
          </a:p>
          <a:p>
            <a:pPr marL="1200150" lvl="2" indent="-285750">
              <a:buFont typeface="Wingdings" panose="05000000000000000000" pitchFamily="2" charset="2"/>
              <a:buChar char="ü"/>
            </a:pPr>
            <a:r>
              <a:rPr lang="en-GB" sz="2000" dirty="0">
                <a:latin typeface="+mn-lt"/>
              </a:rPr>
              <a:t>population ages,</a:t>
            </a:r>
          </a:p>
          <a:p>
            <a:pPr marL="1200150" lvl="2" indent="-285750">
              <a:buFont typeface="Wingdings" panose="05000000000000000000" pitchFamily="2" charset="2"/>
              <a:buChar char="ü"/>
            </a:pPr>
            <a:r>
              <a:rPr lang="en-GB" sz="2000" dirty="0">
                <a:latin typeface="+mn-lt"/>
              </a:rPr>
              <a:t>growing expenditure on managing the health of older people.</a:t>
            </a:r>
          </a:p>
          <a:p>
            <a:pPr lvl="2"/>
            <a:endParaRPr lang="en-GB" sz="2000" dirty="0">
              <a:latin typeface="+mn-lt"/>
            </a:endParaRPr>
          </a:p>
          <a:p>
            <a:pPr marL="800100" lvl="1" indent="-342900">
              <a:buFont typeface="Wingdings" panose="05000000000000000000" pitchFamily="2" charset="2"/>
              <a:buChar char="Ø"/>
            </a:pPr>
            <a:r>
              <a:rPr lang="en-GB" sz="2000" dirty="0">
                <a:latin typeface="+mn-lt"/>
              </a:rPr>
              <a:t>Aim</a:t>
            </a:r>
          </a:p>
          <a:p>
            <a:pPr marL="1257300" lvl="2" indent="-342900">
              <a:buFont typeface="Wingdings" panose="05000000000000000000" pitchFamily="2" charset="2"/>
              <a:buChar char="ü"/>
            </a:pPr>
            <a:r>
              <a:rPr lang="en-GB" sz="2000" dirty="0">
                <a:latin typeface="+mn-lt"/>
              </a:rPr>
              <a:t>improve peoples quality of life,</a:t>
            </a:r>
          </a:p>
          <a:p>
            <a:pPr marL="1257300" lvl="2" indent="-342900">
              <a:buFont typeface="Wingdings" panose="05000000000000000000" pitchFamily="2" charset="2"/>
              <a:buChar char="ü"/>
            </a:pPr>
            <a:r>
              <a:rPr lang="en-GB" sz="2000" dirty="0">
                <a:latin typeface="+mn-lt"/>
              </a:rPr>
              <a:t>improve sustainability,</a:t>
            </a:r>
          </a:p>
          <a:p>
            <a:pPr marL="1257300" lvl="2" indent="-342900">
              <a:buFont typeface="Wingdings" panose="05000000000000000000" pitchFamily="2" charset="2"/>
              <a:buChar char="ü"/>
            </a:pPr>
            <a:r>
              <a:rPr lang="en-GB" sz="2000" dirty="0">
                <a:latin typeface="+mn-lt"/>
              </a:rPr>
              <a:t>reduce treatment costs.</a:t>
            </a:r>
          </a:p>
          <a:p>
            <a:pPr lvl="2"/>
            <a:endParaRPr lang="en-GB" sz="2000" dirty="0">
              <a:latin typeface="+mn-lt"/>
            </a:endParaRPr>
          </a:p>
          <a:p>
            <a:pPr marL="742950" lvl="1" indent="-285750">
              <a:buFont typeface="Wingdings" panose="05000000000000000000" pitchFamily="2" charset="2"/>
              <a:buChar char="Ø"/>
            </a:pPr>
            <a:r>
              <a:rPr lang="en-GB" sz="2000" dirty="0">
                <a:latin typeface="+mn-lt"/>
              </a:rPr>
              <a:t>Affordable solution</a:t>
            </a:r>
          </a:p>
          <a:p>
            <a:pPr marL="1200150" lvl="2" indent="-285750">
              <a:buFont typeface="Wingdings" panose="05000000000000000000" pitchFamily="2" charset="2"/>
              <a:buChar char="ü"/>
            </a:pPr>
            <a:r>
              <a:rPr lang="en-GB" sz="2000" dirty="0">
                <a:latin typeface="+mn-lt"/>
              </a:rPr>
              <a:t>Off-the-shelf embedded technologies,</a:t>
            </a:r>
          </a:p>
          <a:p>
            <a:pPr marL="1200150" lvl="2" indent="-285750">
              <a:buFont typeface="Wingdings" panose="05000000000000000000" pitchFamily="2" charset="2"/>
              <a:buChar char="ü"/>
            </a:pPr>
            <a:r>
              <a:rPr lang="en-GB" sz="2000" dirty="0">
                <a:latin typeface="+mn-lt"/>
              </a:rPr>
              <a:t>Deploy in the home.</a:t>
            </a:r>
          </a:p>
        </p:txBody>
      </p:sp>
      <p:sp>
        <p:nvSpPr>
          <p:cNvPr id="3" name="Rectangle 2">
            <a:extLst>
              <a:ext uri="{FF2B5EF4-FFF2-40B4-BE49-F238E27FC236}">
                <a16:creationId xmlns:a16="http://schemas.microsoft.com/office/drawing/2014/main" id="{B7B56151-9997-45E9-83F5-78F3A698A419}"/>
              </a:ext>
            </a:extLst>
          </p:cNvPr>
          <p:cNvSpPr/>
          <p:nvPr/>
        </p:nvSpPr>
        <p:spPr>
          <a:xfrm>
            <a:off x="6744072" y="440149"/>
            <a:ext cx="4572000" cy="5016758"/>
          </a:xfrm>
          <a:prstGeom prst="rect">
            <a:avLst/>
          </a:prstGeom>
        </p:spPr>
        <p:txBody>
          <a:bodyPr>
            <a:spAutoFit/>
          </a:bodyPr>
          <a:lstStyle/>
          <a:p>
            <a:r>
              <a:rPr lang="en-GB" sz="4000" b="1" dirty="0">
                <a:solidFill>
                  <a:schemeClr val="accent2">
                    <a:lumMod val="50000"/>
                  </a:schemeClr>
                </a:solidFill>
                <a:latin typeface="+mn-lt"/>
                <a:cs typeface="Arial" panose="020B0604020202020204" pitchFamily="34" charset="0"/>
              </a:rPr>
              <a:t>low-cost, tech-based</a:t>
            </a:r>
            <a:br>
              <a:rPr lang="en-GB" sz="4000" b="1" dirty="0">
                <a:solidFill>
                  <a:schemeClr val="accent2">
                    <a:lumMod val="50000"/>
                  </a:schemeClr>
                </a:solidFill>
                <a:latin typeface="+mn-lt"/>
                <a:cs typeface="Arial" panose="020B0604020202020204" pitchFamily="34" charset="0"/>
              </a:rPr>
            </a:br>
            <a:r>
              <a:rPr lang="en-GB" sz="4000" b="1" dirty="0">
                <a:solidFill>
                  <a:schemeClr val="accent2">
                    <a:lumMod val="50000"/>
                  </a:schemeClr>
                </a:solidFill>
                <a:latin typeface="+mn-lt"/>
                <a:cs typeface="Arial" panose="020B0604020202020204" pitchFamily="34" charset="0"/>
              </a:rPr>
              <a:t>solutions, including ambient living and remote healthcare management systems</a:t>
            </a:r>
            <a:br>
              <a:rPr lang="en-GB" sz="4000" b="1" dirty="0">
                <a:solidFill>
                  <a:schemeClr val="accent2">
                    <a:lumMod val="50000"/>
                  </a:schemeClr>
                </a:solidFill>
                <a:latin typeface="+mn-lt"/>
                <a:cs typeface="Arial" panose="020B0604020202020204" pitchFamily="34" charset="0"/>
              </a:rPr>
            </a:br>
            <a:r>
              <a:rPr lang="en-GB" sz="4000" b="1" dirty="0">
                <a:solidFill>
                  <a:schemeClr val="accent2">
                    <a:lumMod val="50000"/>
                  </a:schemeClr>
                </a:solidFill>
                <a:latin typeface="+mn-lt"/>
                <a:cs typeface="Arial" panose="020B0604020202020204" pitchFamily="34" charset="0"/>
              </a:rPr>
              <a:t>are under development</a:t>
            </a:r>
            <a:endParaRPr lang="en-GB" sz="4000" b="1" dirty="0">
              <a:solidFill>
                <a:schemeClr val="accent2">
                  <a:lumMod val="50000"/>
                </a:schemeClr>
              </a:solidFill>
              <a:latin typeface="+mn-lt"/>
            </a:endParaRPr>
          </a:p>
        </p:txBody>
      </p:sp>
    </p:spTree>
    <p:extLst>
      <p:ext uri="{BB962C8B-B14F-4D97-AF65-F5344CB8AC3E}">
        <p14:creationId xmlns:p14="http://schemas.microsoft.com/office/powerpoint/2010/main" val="393040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8CFE21-D3BA-4BC5-9AD1-6F8A09BA7E64}"/>
              </a:ext>
            </a:extLst>
          </p:cNvPr>
          <p:cNvSpPr/>
          <p:nvPr/>
        </p:nvSpPr>
        <p:spPr>
          <a:xfrm>
            <a:off x="407368" y="496144"/>
            <a:ext cx="4572000" cy="3046988"/>
          </a:xfrm>
          <a:prstGeom prst="rect">
            <a:avLst/>
          </a:prstGeom>
        </p:spPr>
        <p:txBody>
          <a:bodyPr>
            <a:spAutoFit/>
          </a:bodyPr>
          <a:lstStyle/>
          <a:p>
            <a:pPr marL="285750" indent="-285750">
              <a:buFont typeface="Arial" panose="020B0604020202020204" pitchFamily="34" charset="0"/>
              <a:buChar char="•"/>
            </a:pPr>
            <a:r>
              <a:rPr lang="en-GB" sz="2400" dirty="0">
                <a:latin typeface="+mn-lt"/>
              </a:rPr>
              <a:t>Motivation and Background </a:t>
            </a:r>
          </a:p>
          <a:p>
            <a:pPr marL="742950" lvl="1" indent="-285750">
              <a:buFont typeface="Wingdings" panose="05000000000000000000" pitchFamily="2" charset="2"/>
              <a:buChar char="Ø"/>
            </a:pPr>
            <a:r>
              <a:rPr lang="en-GB" sz="2400" dirty="0">
                <a:latin typeface="+mn-lt"/>
              </a:rPr>
              <a:t>Why are we working on technology for assistive independent living?</a:t>
            </a:r>
          </a:p>
          <a:p>
            <a:pPr marL="1200150" lvl="2" indent="-285750">
              <a:buFont typeface="Wingdings" panose="05000000000000000000" pitchFamily="2" charset="2"/>
              <a:buChar char="ü"/>
            </a:pPr>
            <a:r>
              <a:rPr lang="en-GB" sz="2400" dirty="0">
                <a:latin typeface="+mn-lt"/>
              </a:rPr>
              <a:t>population ages</a:t>
            </a:r>
          </a:p>
          <a:p>
            <a:pPr marL="1200150" lvl="2" indent="-285750">
              <a:buFont typeface="Wingdings" panose="05000000000000000000" pitchFamily="2" charset="2"/>
              <a:buChar char="ü"/>
            </a:pPr>
            <a:r>
              <a:rPr lang="en-GB" sz="2400" dirty="0">
                <a:latin typeface="+mn-lt"/>
              </a:rPr>
              <a:t>growing expenditure on managing the health of older people</a:t>
            </a:r>
          </a:p>
        </p:txBody>
      </p:sp>
      <p:sp>
        <p:nvSpPr>
          <p:cNvPr id="3" name="Rectangle 2">
            <a:extLst>
              <a:ext uri="{FF2B5EF4-FFF2-40B4-BE49-F238E27FC236}">
                <a16:creationId xmlns:a16="http://schemas.microsoft.com/office/drawing/2014/main" id="{338FBCEE-EEF7-4AC6-862B-4999987505F9}"/>
              </a:ext>
            </a:extLst>
          </p:cNvPr>
          <p:cNvSpPr/>
          <p:nvPr/>
        </p:nvSpPr>
        <p:spPr>
          <a:xfrm>
            <a:off x="6816080" y="496144"/>
            <a:ext cx="4572000" cy="5016758"/>
          </a:xfrm>
          <a:prstGeom prst="rect">
            <a:avLst/>
          </a:prstGeom>
        </p:spPr>
        <p:txBody>
          <a:bodyPr>
            <a:spAutoFit/>
          </a:bodyPr>
          <a:lstStyle/>
          <a:p>
            <a:r>
              <a:rPr lang="en-GB" sz="4000" b="1" dirty="0">
                <a:solidFill>
                  <a:schemeClr val="accent2">
                    <a:lumMod val="50000"/>
                  </a:schemeClr>
                </a:solidFill>
                <a:latin typeface="+mn-lt"/>
                <a:cs typeface="Arial" panose="020B0604020202020204" pitchFamily="34" charset="0"/>
              </a:rPr>
              <a:t>elderly wish to live independently at home, but</a:t>
            </a:r>
            <a:br>
              <a:rPr lang="en-GB" sz="4000" b="1" dirty="0">
                <a:solidFill>
                  <a:schemeClr val="accent2">
                    <a:lumMod val="50000"/>
                  </a:schemeClr>
                </a:solidFill>
                <a:latin typeface="+mn-lt"/>
                <a:cs typeface="Arial" panose="020B0604020202020204" pitchFamily="34" charset="0"/>
              </a:rPr>
            </a:br>
            <a:r>
              <a:rPr lang="en-GB" sz="4000" b="1" dirty="0">
                <a:solidFill>
                  <a:schemeClr val="accent2">
                    <a:lumMod val="50000"/>
                  </a:schemeClr>
                </a:solidFill>
                <a:latin typeface="+mn-lt"/>
                <a:cs typeface="Arial" panose="020B0604020202020204" pitchFamily="34" charset="0"/>
              </a:rPr>
              <a:t>are at risk of increased</a:t>
            </a:r>
            <a:br>
              <a:rPr lang="en-GB" sz="4000" b="1" dirty="0">
                <a:solidFill>
                  <a:schemeClr val="accent2">
                    <a:lumMod val="50000"/>
                  </a:schemeClr>
                </a:solidFill>
                <a:latin typeface="+mn-lt"/>
                <a:cs typeface="Arial" panose="020B0604020202020204" pitchFamily="34" charset="0"/>
              </a:rPr>
            </a:br>
            <a:r>
              <a:rPr lang="en-GB" sz="4000" b="1" dirty="0">
                <a:solidFill>
                  <a:schemeClr val="accent2">
                    <a:lumMod val="50000"/>
                  </a:schemeClr>
                </a:solidFill>
                <a:latin typeface="+mn-lt"/>
                <a:cs typeface="Arial" panose="020B0604020202020204" pitchFamily="34" charset="0"/>
              </a:rPr>
              <a:t>frailty, social isolation, inactivity, low mood and falls</a:t>
            </a:r>
            <a:r>
              <a:rPr lang="en-GB" sz="4000" b="1" dirty="0">
                <a:solidFill>
                  <a:schemeClr val="accent2">
                    <a:lumMod val="50000"/>
                  </a:schemeClr>
                </a:solidFill>
                <a:latin typeface="Arial" panose="020B0604020202020204" pitchFamily="34" charset="0"/>
                <a:cs typeface="Arial" panose="020B0604020202020204" pitchFamily="34" charset="0"/>
              </a:rPr>
              <a:t>.</a:t>
            </a:r>
            <a:endParaRPr lang="en-GB" sz="4000" b="1" dirty="0">
              <a:solidFill>
                <a:schemeClr val="accent2">
                  <a:lumMod val="50000"/>
                </a:schemeClr>
              </a:solidFill>
            </a:endParaRPr>
          </a:p>
        </p:txBody>
      </p:sp>
    </p:spTree>
    <p:extLst>
      <p:ext uri="{BB962C8B-B14F-4D97-AF65-F5344CB8AC3E}">
        <p14:creationId xmlns:p14="http://schemas.microsoft.com/office/powerpoint/2010/main" val="32327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050" y="3969275"/>
            <a:ext cx="8520600" cy="572700"/>
          </a:xfrm>
        </p:spPr>
        <p:txBody>
          <a:bodyPr/>
          <a:lstStyle/>
          <a:p>
            <a:endParaRPr lang="en-GB" dirty="0"/>
          </a:p>
        </p:txBody>
      </p:sp>
      <p:sp>
        <p:nvSpPr>
          <p:cNvPr id="3" name="Text Placeholder 2"/>
          <p:cNvSpPr>
            <a:spLocks noGrp="1"/>
          </p:cNvSpPr>
          <p:nvPr>
            <p:ph type="body" idx="1"/>
          </p:nvPr>
        </p:nvSpPr>
        <p:spPr>
          <a:xfrm>
            <a:off x="8400256" y="1196752"/>
            <a:ext cx="2215397" cy="4800600"/>
          </a:xfrm>
        </p:spPr>
        <p:txBody>
          <a:bodyPr/>
          <a:lstStyle/>
          <a:p>
            <a:r>
              <a:rPr lang="en-GB" sz="2000" b="1" dirty="0"/>
              <a:t>Number and percentage of people receiving support with social care in England.</a:t>
            </a:r>
          </a:p>
          <a:p>
            <a:r>
              <a:rPr lang="en-GB" sz="2000" b="1" dirty="0"/>
              <a:t>Source: Health and Social Care Information Centre  &amp; Office for National Statistics</a:t>
            </a:r>
            <a:r>
              <a:rPr lang="en-GB" b="1" dirty="0">
                <a:solidFill>
                  <a:schemeClr val="tx1"/>
                </a:solidFill>
              </a:rPr>
              <a:t> </a:t>
            </a:r>
          </a:p>
        </p:txBody>
      </p:sp>
      <p:pic>
        <p:nvPicPr>
          <p:cNvPr id="5" name="Picture 4"/>
          <p:cNvPicPr>
            <a:picLocks noChangeAspect="1"/>
          </p:cNvPicPr>
          <p:nvPr/>
        </p:nvPicPr>
        <p:blipFill>
          <a:blip r:embed="rId3"/>
          <a:stretch>
            <a:fillRect/>
          </a:stretch>
        </p:blipFill>
        <p:spPr>
          <a:xfrm>
            <a:off x="421226" y="1196752"/>
            <a:ext cx="6615854" cy="3935275"/>
          </a:xfrm>
          <a:prstGeom prst="rect">
            <a:avLst/>
          </a:prstGeom>
        </p:spPr>
      </p:pic>
      <p:sp>
        <p:nvSpPr>
          <p:cNvPr id="6" name="Title 1"/>
          <p:cNvSpPr txBox="1">
            <a:spLocks/>
          </p:cNvSpPr>
          <p:nvPr/>
        </p:nvSpPr>
        <p:spPr>
          <a:xfrm>
            <a:off x="263352" y="36828"/>
            <a:ext cx="8520600" cy="5727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GB" sz="3200" b="1" dirty="0">
                <a:solidFill>
                  <a:schemeClr val="accent2">
                    <a:lumMod val="50000"/>
                  </a:schemeClr>
                </a:solidFill>
              </a:rPr>
              <a:t>Ageing Population, UK</a:t>
            </a:r>
          </a:p>
        </p:txBody>
      </p:sp>
    </p:spTree>
    <p:extLst>
      <p:ext uri="{BB962C8B-B14F-4D97-AF65-F5344CB8AC3E}">
        <p14:creationId xmlns:p14="http://schemas.microsoft.com/office/powerpoint/2010/main" val="73081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360" y="1174775"/>
            <a:ext cx="6388373" cy="4125775"/>
          </a:xfrm>
          <a:prstGeom prst="rect">
            <a:avLst/>
          </a:prstGeom>
        </p:spPr>
      </p:pic>
      <p:sp>
        <p:nvSpPr>
          <p:cNvPr id="3" name="Text Placeholder 2"/>
          <p:cNvSpPr>
            <a:spLocks noGrp="1"/>
          </p:cNvSpPr>
          <p:nvPr>
            <p:ph type="body" idx="1"/>
          </p:nvPr>
        </p:nvSpPr>
        <p:spPr>
          <a:xfrm>
            <a:off x="8256240" y="1174775"/>
            <a:ext cx="2279100" cy="3551150"/>
          </a:xfrm>
        </p:spPr>
        <p:txBody>
          <a:bodyPr/>
          <a:lstStyle/>
          <a:p>
            <a:r>
              <a:rPr lang="en-GB" sz="2000" b="1" dirty="0"/>
              <a:t>Number of older people supported by social services department by type of social care support, England.</a:t>
            </a:r>
          </a:p>
          <a:p>
            <a:r>
              <a:rPr lang="en-GB" sz="2000" b="1" dirty="0"/>
              <a:t>Source: Health and Social Care Information Centre  </a:t>
            </a:r>
          </a:p>
        </p:txBody>
      </p:sp>
      <p:sp>
        <p:nvSpPr>
          <p:cNvPr id="5" name="Title 1"/>
          <p:cNvSpPr txBox="1">
            <a:spLocks noGrp="1"/>
          </p:cNvSpPr>
          <p:nvPr>
            <p:ph type="title"/>
          </p:nvPr>
        </p:nvSpPr>
        <p:spPr>
          <a:xfrm>
            <a:off x="27360" y="117437"/>
            <a:ext cx="8520600" cy="763600"/>
          </a:xfrm>
          <a:prstGeom prst="rect">
            <a:avLst/>
          </a:prstGeom>
          <a:noFill/>
          <a:ln>
            <a:noFill/>
          </a:ln>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GB" sz="3200" b="1" dirty="0">
                <a:solidFill>
                  <a:schemeClr val="accent2">
                    <a:lumMod val="50000"/>
                  </a:schemeClr>
                </a:solidFill>
                <a:latin typeface="+mn-lt"/>
              </a:rPr>
              <a:t>Ageing Population, UK</a:t>
            </a:r>
          </a:p>
        </p:txBody>
      </p:sp>
    </p:spTree>
    <p:extLst>
      <p:ext uri="{BB962C8B-B14F-4D97-AF65-F5344CB8AC3E}">
        <p14:creationId xmlns:p14="http://schemas.microsoft.com/office/powerpoint/2010/main" val="395527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FF272-F1F7-48EA-9EE1-5D39EE23B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20" y="632181"/>
            <a:ext cx="6178653" cy="3284984"/>
          </a:xfrm>
          <a:prstGeom prst="rect">
            <a:avLst/>
          </a:prstGeom>
        </p:spPr>
      </p:pic>
      <p:pic>
        <p:nvPicPr>
          <p:cNvPr id="5" name="Picture 4">
            <a:extLst>
              <a:ext uri="{FF2B5EF4-FFF2-40B4-BE49-F238E27FC236}">
                <a16:creationId xmlns:a16="http://schemas.microsoft.com/office/drawing/2014/main" id="{331C0697-8F44-4FF1-9A56-F1AEA9A7F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52" y="632181"/>
            <a:ext cx="4176464" cy="5568621"/>
          </a:xfrm>
          <a:prstGeom prst="rect">
            <a:avLst/>
          </a:prstGeom>
        </p:spPr>
      </p:pic>
    </p:spTree>
    <p:extLst>
      <p:ext uri="{BB962C8B-B14F-4D97-AF65-F5344CB8AC3E}">
        <p14:creationId xmlns:p14="http://schemas.microsoft.com/office/powerpoint/2010/main" val="3724444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wFRRd7FikeeW1e7dMcx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bYBsObTmk.MP2WgCfYa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wFRRd7FikeeW1e7dMcx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bYBsObTmk.MP2WgCfYa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wFRRd7FikeeW1e7dMcx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bYBsObTmk.MP2WgCfYa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bYBsObTmk.MP2WgCfYa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bYBsObTmk.MP2WgCfYa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bYBsObTmk.MP2WgCfYaPw"/>
</p:tagLst>
</file>

<file path=ppt/theme/theme1.xml><?xml version="1.0" encoding="utf-8"?>
<a:theme xmlns:a="http://schemas.openxmlformats.org/drawingml/2006/main" name="Custom Design">
  <a:themeElements>
    <a:clrScheme name="Custom Design 13">
      <a:dk1>
        <a:srgbClr val="000000"/>
      </a:dk1>
      <a:lt1>
        <a:srgbClr val="FFFFFF"/>
      </a:lt1>
      <a:dk2>
        <a:srgbClr val="00782C"/>
      </a:dk2>
      <a:lt2>
        <a:srgbClr val="808080"/>
      </a:lt2>
      <a:accent1>
        <a:srgbClr val="83B819"/>
      </a:accent1>
      <a:accent2>
        <a:srgbClr val="CBEE86"/>
      </a:accent2>
      <a:accent3>
        <a:srgbClr val="FFFFFF"/>
      </a:accent3>
      <a:accent4>
        <a:srgbClr val="000000"/>
      </a:accent4>
      <a:accent5>
        <a:srgbClr val="C1D8AB"/>
      </a:accent5>
      <a:accent6>
        <a:srgbClr val="B8D879"/>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782C"/>
        </a:dk2>
        <a:lt2>
          <a:srgbClr val="808080"/>
        </a:lt2>
        <a:accent1>
          <a:srgbClr val="83B819"/>
        </a:accent1>
        <a:accent2>
          <a:srgbClr val="CBEE86"/>
        </a:accent2>
        <a:accent3>
          <a:srgbClr val="FFFFFF"/>
        </a:accent3>
        <a:accent4>
          <a:srgbClr val="000000"/>
        </a:accent4>
        <a:accent5>
          <a:srgbClr val="C1D8AB"/>
        </a:accent5>
        <a:accent6>
          <a:srgbClr val="B8D87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mplates" ma:contentTypeID="0x0101009F1CE0506054444DBA74F5C33BA7207D00D303EFB499384748AC09C900A53ED1EC" ma:contentTypeVersion="23" ma:contentTypeDescription="A Template Content type for Policies and Actions" ma:contentTypeScope="" ma:versionID="17d3ecd45660113a6c2433706c648c0e">
  <xsd:schema xmlns:xsd="http://www.w3.org/2001/XMLSchema" xmlns:xs="http://www.w3.org/2001/XMLSchema" xmlns:p="http://schemas.microsoft.com/office/2006/metadata/properties" xmlns:ns1="5b2e2fcc-706c-47d0-af5b-3b652c1a1ca2" xmlns:ns2="http://schemas.microsoft.com/sharepoint/v3" targetNamespace="http://schemas.microsoft.com/office/2006/metadata/properties" ma:root="true" ma:fieldsID="fe90f85c70f7005119e62a1f7eaa965f" ns1:_="" ns2:_="">
    <xsd:import namespace="5b2e2fcc-706c-47d0-af5b-3b652c1a1ca2"/>
    <xsd:import namespace="http://schemas.microsoft.com/sharepoint/v3"/>
    <xsd:element name="properties">
      <xsd:complexType>
        <xsd:sequence>
          <xsd:element name="documentManagement">
            <xsd:complexType>
              <xsd:all>
                <xsd:element ref="ns1:Document_x0020_Type"/>
                <xsd:element ref="ns1:Business_x0020_Classification"/>
                <xsd:element ref="ns1:ProcessName"/>
                <xsd:element ref="ns1:Review_x0020_Begin_x0020_Date"/>
                <xsd:element ref="ns1:Review_x0020_Expiry_x0020_Date"/>
                <xsd:element ref="ns1:Document_x0020_Owner"/>
                <xsd:element ref="ns2:_dlc_ExpireDateSaved" minOccurs="0"/>
                <xsd:element ref="ns2: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e2fcc-706c-47d0-af5b-3b652c1a1ca2" elementFormDefault="qualified">
    <xsd:import namespace="http://schemas.microsoft.com/office/2006/documentManagement/types"/>
    <xsd:import namespace="http://schemas.microsoft.com/office/infopath/2007/PartnerControls"/>
    <xsd:element name="Document_x0020_Type" ma:index="0" ma:displayName="Document Type" ma:default="Select One..." ma:format="Dropdown" ma:internalName="Document_x0020_Type" ma:readOnly="false">
      <xsd:simpleType>
        <xsd:restriction base="dms:Choice">
          <xsd:enumeration value="Select One..."/>
          <xsd:enumeration value="Framework"/>
          <xsd:enumeration value="Guideline"/>
          <xsd:enumeration value="Policy"/>
          <xsd:enumeration value="Procedure"/>
          <xsd:enumeration value="Templates"/>
          <xsd:enumeration value="Privacy Impact Assessment"/>
          <xsd:enumeration value="Equality Impact Assessment"/>
        </xsd:restriction>
      </xsd:simpleType>
    </xsd:element>
    <xsd:element name="Business_x0020_Classification" ma:index="1" ma:displayName="Business Classification" ma:default="Public" ma:format="Dropdown" ma:internalName="Business_x0020_Classification" ma:readOnly="false">
      <xsd:simpleType>
        <xsd:restriction base="dms:Choice">
          <xsd:enumeration value="Select one..."/>
          <xsd:enumeration value="Confidential"/>
          <xsd:enumeration value="Public"/>
          <xsd:enumeration value="Restricted"/>
        </xsd:restriction>
      </xsd:simpleType>
    </xsd:element>
    <xsd:element name="ProcessName" ma:index="2" ma:displayName="Process Name" ma:internalName="ProcessName" ma:readOnly="false">
      <xsd:simpleType>
        <xsd:restriction base="dms:Text">
          <xsd:maxLength value="255"/>
        </xsd:restriction>
      </xsd:simpleType>
    </xsd:element>
    <xsd:element name="Review_x0020_Begin_x0020_Date" ma:index="4" ma:displayName="Review Begin Date" ma:format="DateOnly" ma:internalName="Review_x0020_Begin_x0020_Date" ma:readOnly="false">
      <xsd:simpleType>
        <xsd:restriction base="dms:DateTime"/>
      </xsd:simpleType>
    </xsd:element>
    <xsd:element name="Review_x0020_Expiry_x0020_Date" ma:index="5" ma:displayName="Review Expiry Date" ma:format="DateOnly" ma:internalName="Review_x0020_Expiry_x0020_Date" ma:readOnly="false">
      <xsd:simpleType>
        <xsd:restriction base="dms:DateTime"/>
      </xsd:simpleType>
    </xsd:element>
    <xsd:element name="Document_x0020_Owner" ma:index="13"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4" nillable="true" ma:displayName="Original Expiration Date" ma:description="" ma:hidden="true" ma:internalName="_dlc_ExpireDateSaved" ma:readOnly="true">
      <xsd:simpleType>
        <xsd:restriction base="dms:DateTime"/>
      </xsd:simpleType>
    </xsd:element>
    <xsd:element name="_dlc_ExpireDate" ma:index="15"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Business_x0020_Classification xmlns="5b2e2fcc-706c-47d0-af5b-3b652c1a1ca2">Public</Business_x0020_Classification>
    <ProcessName xmlns="5b2e2fcc-706c-47d0-af5b-3b652c1a1ca2">Business Templates</ProcessName>
    <Review_x0020_Begin_x0020_Date xmlns="5b2e2fcc-706c-47d0-af5b-3b652c1a1ca2">2018-12-31T00:00:00+00:00</Review_x0020_Begin_x0020_Date>
    <Document_x0020_Type xmlns="5b2e2fcc-706c-47d0-af5b-3b652c1a1ca2">Templates</Document_x0020_Type>
    <Review_x0020_Expiry_x0020_Date xmlns="5b2e2fcc-706c-47d0-af5b-3b652c1a1ca2">2019-03-31T00:00:00+00:00</Review_x0020_Expiry_x0020_Date>
    <Document_x0020_Owner xmlns="5b2e2fcc-706c-47d0-af5b-3b652c1a1ca2">
      <UserInfo>
        <DisplayName>James Allan</DisplayName>
        <AccountId>174</AccountId>
        <AccountType/>
      </UserInfo>
    </Document_x0020_Owner>
    <_dlc_ExpireDateSaved xmlns="http://schemas.microsoft.com/sharepoint/v3" xsi:nil="true"/>
    <_dlc_Expire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06E6B-5708-4907-8D20-59A08771E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2e2fcc-706c-47d0-af5b-3b652c1a1ca2"/>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AE81C-8996-429B-B1F8-6A0EC32D6715}">
  <ds:schemaRefs>
    <ds:schemaRef ds:uri="http://schemas.microsoft.com/sharepoint/events"/>
  </ds:schemaRefs>
</ds:datastoreItem>
</file>

<file path=customXml/itemProps3.xml><?xml version="1.0" encoding="utf-8"?>
<ds:datastoreItem xmlns:ds="http://schemas.openxmlformats.org/officeDocument/2006/customXml" ds:itemID="{993E3F77-A30D-409E-87CE-A498C155BA48}">
  <ds:schemaRefs>
    <ds:schemaRef ds:uri="http://purl.org/dc/terms/"/>
    <ds:schemaRef ds:uri="http://schemas.openxmlformats.org/package/2006/metadata/core-properties"/>
    <ds:schemaRef ds:uri="http://purl.org/dc/elements/1.1/"/>
    <ds:schemaRef ds:uri="5b2e2fcc-706c-47d0-af5b-3b652c1a1ca2"/>
    <ds:schemaRef ds:uri="http://purl.org/dc/dcmitype/"/>
    <ds:schemaRef ds:uri="http://schemas.microsoft.com/sharepoint/v3"/>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A1808CC3-2075-4A97-8097-FD915A8A8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3016</TotalTime>
  <Words>501</Words>
  <Application>Microsoft Office PowerPoint</Application>
  <PresentationFormat>Widescreen</PresentationFormat>
  <Paragraphs>131</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Custom Design</vt:lpstr>
      <vt:lpstr>My Intelligent Home (Mii-Home) Project</vt:lpstr>
      <vt:lpstr>Mii-Home </vt:lpstr>
      <vt:lpstr>PowerPoint Presentation</vt:lpstr>
      <vt:lpstr>PowerPoint Presentation</vt:lpstr>
      <vt:lpstr>PowerPoint Presentation</vt:lpstr>
      <vt:lpstr>PowerPoint Presentation</vt:lpstr>
      <vt:lpstr>PowerPoint Presentation</vt:lpstr>
      <vt:lpstr>Ageing Population,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Salford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Winder</dc:creator>
  <cp:lastModifiedBy>Sophie Fox</cp:lastModifiedBy>
  <cp:revision>188</cp:revision>
  <dcterms:created xsi:type="dcterms:W3CDTF">2007-04-25T07:58:14Z</dcterms:created>
  <dcterms:modified xsi:type="dcterms:W3CDTF">2019-07-11T09:42:46Z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0x0101009F1CE0506054444DBA74F5C33BA7207D00D303EFB499384748AC09C900A53ED1EC</vt:lpwstr>
  </property>
  <property fmtid="{D5CDD505-2E9C-101B-9397-08002B2CF9AE}" pid="3" name="_dlc_policyId">
    <vt:lpwstr/>
  </property>
  <property fmtid="{D5CDD505-2E9C-101B-9397-08002B2CF9AE}" pid="4" name="ItemRetentionFormula">
    <vt:lpwstr/>
  </property>
  <property fmtid="{D5CDD505-2E9C-101B-9397-08002B2CF9AE}" pid="5" name="AuthorIds_UIVersion_515">
    <vt:lpwstr>18</vt:lpwstr>
  </property>
</Properties>
</file>