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7" r:id="rId6"/>
    <p:sldId id="261" r:id="rId7"/>
    <p:sldId id="265" r:id="rId8"/>
    <p:sldId id="264" r:id="rId9"/>
    <p:sldId id="263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31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74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1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90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26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4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40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66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0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43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AC121-CCB9-4129-BFD6-3E9BBF125C02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06BD6-BE50-4F5C-8C46-18BBD7265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50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Intergenerational Living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35262"/>
          </a:xfrm>
        </p:spPr>
        <p:txBody>
          <a:bodyPr>
            <a:normAutofit lnSpcReduction="10000"/>
          </a:bodyPr>
          <a:lstStyle/>
          <a:p>
            <a:endParaRPr lang="en-GB" sz="4800" dirty="0" smtClean="0"/>
          </a:p>
          <a:p>
            <a:r>
              <a:rPr lang="en-GB" sz="4800" dirty="0" smtClean="0"/>
              <a:t>A cohousing perspective</a:t>
            </a:r>
          </a:p>
          <a:p>
            <a:endParaRPr lang="en-GB" sz="4800" dirty="0"/>
          </a:p>
          <a:p>
            <a:pPr algn="r"/>
            <a:r>
              <a:rPr lang="en-GB" sz="3200" dirty="0" smtClean="0"/>
              <a:t>Jawahar De Sousa July 2019</a:t>
            </a:r>
          </a:p>
          <a:p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18387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What makes cohousing good for intergenerational living?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Cohousing communities are usually intergenerational and this generation mix benefits individuals and the community. These benefits however, are the outcome of community processes: it is community interaction and the opportunity for it - the activities and the sharing, equality and responsibility - engender a sense of community and belonging; helps build trust, respect, friendships – it is this that makes for supportive and caring communities.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177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2" y="2471511"/>
            <a:ext cx="10515600" cy="260667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+mn-lt"/>
              </a:rPr>
              <a:t>How can the cohousing experience of intergenerational communities contribute to developing other forms of intergenerational community living?</a:t>
            </a:r>
            <a:br>
              <a:rPr lang="en-GB" dirty="0" smtClean="0">
                <a:latin typeface="+mn-lt"/>
              </a:rPr>
            </a:b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1767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smtClean="0"/>
              <a:t>What is cohousing?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b="1" dirty="0" smtClean="0"/>
              <a:t>Cohousing</a:t>
            </a:r>
            <a:r>
              <a:rPr lang="en-GB" dirty="0" smtClean="0"/>
              <a:t> communities are </a:t>
            </a:r>
            <a:r>
              <a:rPr lang="en-GB" b="1" dirty="0" smtClean="0"/>
              <a:t>intentional</a:t>
            </a:r>
            <a:r>
              <a:rPr lang="en-GB" dirty="0" smtClean="0"/>
              <a:t> communities, created and run by their residents. Each household has a self-contained, private home as well as shared community space. Residents come together to manage their community, share activities, and regularly eat together.”</a:t>
            </a:r>
          </a:p>
          <a:p>
            <a:pPr marL="0" indent="0" algn="r">
              <a:buNone/>
            </a:pPr>
            <a:r>
              <a:rPr lang="en-GB" i="1" dirty="0" smtClean="0"/>
              <a:t>UK CoHousing</a:t>
            </a:r>
          </a:p>
          <a:p>
            <a:pPr marL="0" indent="0">
              <a:buNone/>
            </a:pPr>
            <a:r>
              <a:rPr lang="en-GB" dirty="0" smtClean="0"/>
              <a:t>“an intentional </a:t>
            </a:r>
            <a:r>
              <a:rPr lang="en-GB" b="1" dirty="0" smtClean="0"/>
              <a:t>community</a:t>
            </a:r>
            <a:r>
              <a:rPr lang="en-GB" dirty="0" smtClean="0"/>
              <a:t> as a living environment… where significant relationships with neighbours are the norm rather than the exception, where generations mix and everyone has a role, where people experiment with commitment to something beyond their individual interests.”</a:t>
            </a:r>
          </a:p>
          <a:p>
            <a:pPr marL="0" indent="0" algn="r">
              <a:buNone/>
            </a:pPr>
            <a:r>
              <a:rPr lang="en-GB" i="1" dirty="0" smtClean="0"/>
              <a:t>Mobilise - December 2018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58899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Cohousing Principles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1504"/>
          </a:xfrm>
        </p:spPr>
        <p:txBody>
          <a:bodyPr>
            <a:normAutofit/>
          </a:bodyPr>
          <a:lstStyle/>
          <a:p>
            <a:r>
              <a:rPr lang="en-GB" dirty="0" smtClean="0"/>
              <a:t>Participation – individuals are involved in all community processes</a:t>
            </a:r>
          </a:p>
          <a:p>
            <a:r>
              <a:rPr lang="en-GB" dirty="0" smtClean="0"/>
              <a:t>Co-operative structure - non-hierarchical structure and decision-making</a:t>
            </a:r>
          </a:p>
          <a:p>
            <a:r>
              <a:rPr lang="en-GB" dirty="0" smtClean="0"/>
              <a:t>Site design, layout &amp; size – that encourage social interaction and create a sense of community – optimum size 15 to 30 households</a:t>
            </a:r>
          </a:p>
          <a:p>
            <a:r>
              <a:rPr lang="en-GB" dirty="0" smtClean="0"/>
              <a:t>Shared facilities – community kitchen and dining area, laundry, meeting space, gardens, car park, bicycle and tool stores, workshops</a:t>
            </a:r>
          </a:p>
          <a:p>
            <a:r>
              <a:rPr lang="en-GB" dirty="0" smtClean="0"/>
              <a:t>Community managed – residents share responsibility for running all aspects of the organisation, community and estate.</a:t>
            </a:r>
          </a:p>
          <a:p>
            <a:r>
              <a:rPr lang="en-GB" dirty="0" smtClean="0"/>
              <a:t>Sustainable – environmental and social</a:t>
            </a:r>
          </a:p>
        </p:txBody>
      </p:sp>
    </p:spTree>
    <p:extLst>
      <p:ext uri="{BB962C8B-B14F-4D97-AF65-F5344CB8AC3E}">
        <p14:creationId xmlns:p14="http://schemas.microsoft.com/office/powerpoint/2010/main" val="363212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398" y="800857"/>
            <a:ext cx="9085714" cy="60571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dirty="0" smtClean="0"/>
              <a:t>An ideal cohousing site layout</a:t>
            </a:r>
            <a:endParaRPr lang="en-GB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800" dirty="0" smtClean="0">
                <a:solidFill>
                  <a:schemeClr val="bg1"/>
                </a:solidFill>
              </a:rPr>
              <a:t>a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88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How does intergenerational housing differ from cohousing?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2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“an intentional community living environment… where significant relationships with neighbours are the norm rather than the exception, where generations mix and everyone has a role, where people experiment with commitment to something beyond their individual interests.”</a:t>
            </a:r>
          </a:p>
          <a:p>
            <a:pPr marL="0" indent="0">
              <a:buNone/>
            </a:pPr>
            <a:r>
              <a:rPr lang="en-GB" dirty="0" smtClean="0"/>
              <a:t>“..key </a:t>
            </a:r>
            <a:r>
              <a:rPr lang="en-GB" dirty="0"/>
              <a:t>difference is that cohousing is usually owned and managed by residents, whereas models of intergenerational housing are usually initiated, owned and managed by not for profit </a:t>
            </a:r>
            <a:r>
              <a:rPr lang="en-GB" dirty="0" smtClean="0"/>
              <a:t>organisations…”</a:t>
            </a:r>
          </a:p>
          <a:p>
            <a:pPr marL="0" indent="0" algn="r">
              <a:buNone/>
            </a:pPr>
            <a:r>
              <a:rPr lang="en-GB" i="1" dirty="0" smtClean="0"/>
              <a:t>Mobilise Dec 2018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Isn’t the difference in the nature and quality of community interaction?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49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Essential elements that provide the ‘glue’ for cohousing communities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Community involvement - in all aspects of cohousing from initiating, designing, managing and maintaining the estate and community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5885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Essential elements that provide the ‘glue’ for cohousing communities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Organisation</a:t>
            </a:r>
            <a:endParaRPr lang="en-GB" dirty="0"/>
          </a:p>
          <a:p>
            <a:r>
              <a:rPr lang="en-GB" dirty="0" smtClean="0"/>
              <a:t>Co-operative structure – equality </a:t>
            </a:r>
            <a:r>
              <a:rPr lang="en-GB" dirty="0" smtClean="0"/>
              <a:t>and shared </a:t>
            </a:r>
            <a:r>
              <a:rPr lang="en-GB" dirty="0" smtClean="0"/>
              <a:t>responsibility</a:t>
            </a:r>
          </a:p>
          <a:p>
            <a:r>
              <a:rPr lang="en-GB" dirty="0" smtClean="0"/>
              <a:t>Collaborative working and management</a:t>
            </a:r>
          </a:p>
          <a:p>
            <a:r>
              <a:rPr lang="en-GB" dirty="0" smtClean="0"/>
              <a:t>consensual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3134546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Essential elements that provide the ‘glue’ for cohousing communities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Community activities</a:t>
            </a:r>
          </a:p>
          <a:p>
            <a:r>
              <a:rPr lang="en-GB" dirty="0" smtClean="0"/>
              <a:t>cooking and eating together regularly</a:t>
            </a:r>
          </a:p>
          <a:p>
            <a:r>
              <a:rPr lang="en-GB" dirty="0" smtClean="0"/>
              <a:t>gardening and maintenance workdays</a:t>
            </a:r>
          </a:p>
          <a:p>
            <a:r>
              <a:rPr lang="en-GB" dirty="0" smtClean="0"/>
              <a:t>community and organisation management meetings</a:t>
            </a:r>
          </a:p>
          <a:p>
            <a:r>
              <a:rPr lang="en-GB" dirty="0" smtClean="0"/>
              <a:t>community events e.g. music and/or dance evenings; playing games – volley ball, softball, board games, etc.; film nights; parties.</a:t>
            </a:r>
          </a:p>
        </p:txBody>
      </p:sp>
    </p:spTree>
    <p:extLst>
      <p:ext uri="{BB962C8B-B14F-4D97-AF65-F5344CB8AC3E}">
        <p14:creationId xmlns:p14="http://schemas.microsoft.com/office/powerpoint/2010/main" val="297654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Essential elements that provide the ‘glue’ for cohousing communities (4)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Sharing</a:t>
            </a:r>
          </a:p>
          <a:p>
            <a:r>
              <a:rPr lang="en-GB" dirty="0" smtClean="0"/>
              <a:t>shared communal facilities, communal spaces and gardens</a:t>
            </a:r>
          </a:p>
          <a:p>
            <a:r>
              <a:rPr lang="en-GB" dirty="0" smtClean="0"/>
              <a:t>school runs and after school child care</a:t>
            </a:r>
          </a:p>
          <a:p>
            <a:r>
              <a:rPr lang="en-GB" dirty="0" smtClean="0"/>
              <a:t>looking out for neighbours including elderly, infirm or ailing</a:t>
            </a:r>
          </a:p>
          <a:p>
            <a:r>
              <a:rPr lang="en-GB" dirty="0" smtClean="0"/>
              <a:t>collective shopping e.g. food co-ops</a:t>
            </a:r>
          </a:p>
          <a:p>
            <a:r>
              <a:rPr lang="en-GB" dirty="0" smtClean="0"/>
              <a:t>bicycle maintenance</a:t>
            </a:r>
          </a:p>
          <a:p>
            <a:r>
              <a:rPr lang="en-GB" dirty="0" smtClean="0"/>
              <a:t>car sharing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420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2723</TotalTime>
  <Words>569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Intergenerational Living</vt:lpstr>
      <vt:lpstr>What is cohousing?</vt:lpstr>
      <vt:lpstr>Cohousing Principles</vt:lpstr>
      <vt:lpstr>An ideal cohousing site layout</vt:lpstr>
      <vt:lpstr>How does intergenerational housing differ from cohousing?</vt:lpstr>
      <vt:lpstr>Essential elements that provide the ‘glue’ for cohousing communities (1)</vt:lpstr>
      <vt:lpstr>Essential elements that provide the ‘glue’ for cohousing communities (2)</vt:lpstr>
      <vt:lpstr>Essential elements that provide the ‘glue’ for cohousing communities (3)</vt:lpstr>
      <vt:lpstr>Essential elements that provide the ‘glue’ for cohousing communities (4)</vt:lpstr>
      <vt:lpstr>What makes cohousing good for intergenerational living?</vt:lpstr>
      <vt:lpstr>How can the cohousing experience of intergenerational communities contribute to developing other forms of intergenerational community living?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Intergenerational Living</dc:title>
  <dc:creator>jawahar de sousa</dc:creator>
  <cp:lastModifiedBy>jawahar de sousa</cp:lastModifiedBy>
  <cp:revision>73</cp:revision>
  <dcterms:created xsi:type="dcterms:W3CDTF">2019-07-15T08:51:04Z</dcterms:created>
  <dcterms:modified xsi:type="dcterms:W3CDTF">2019-07-18T08:33:12Z</dcterms:modified>
</cp:coreProperties>
</file>