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6" r:id="rId4"/>
  </p:sldMasterIdLst>
  <p:notesMasterIdLst>
    <p:notesMasterId r:id="rId12"/>
  </p:notesMasterIdLst>
  <p:sldIdLst>
    <p:sldId id="345" r:id="rId5"/>
    <p:sldId id="364" r:id="rId6"/>
    <p:sldId id="353" r:id="rId7"/>
    <p:sldId id="349" r:id="rId8"/>
    <p:sldId id="350" r:id="rId9"/>
    <p:sldId id="359" r:id="rId10"/>
    <p:sldId id="3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91"/>
    <a:srgbClr val="E2007C"/>
    <a:srgbClr val="FCB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5" autoAdjust="0"/>
    <p:restoredTop sz="85198" autoAdjust="0"/>
  </p:normalViewPr>
  <p:slideViewPr>
    <p:cSldViewPr>
      <p:cViewPr>
        <p:scale>
          <a:sx n="150" d="100"/>
          <a:sy n="150" d="100"/>
        </p:scale>
        <p:origin x="1050" y="1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FD59-9757-4FC2-A0F4-92CD15F3AE97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A6D5-0B23-4168-BD0A-E2F4B3956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8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Introduce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5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Emphasis on a programme approach to all the elements of development opportunities for </a:t>
            </a:r>
            <a:r>
              <a:rPr lang="en-GB" baseline="0" dirty="0" err="1"/>
              <a:t>extracare</a:t>
            </a:r>
            <a:r>
              <a:rPr lang="en-GB" baseline="0" dirty="0"/>
              <a:t> in Cornwall.</a:t>
            </a:r>
          </a:p>
          <a:p>
            <a:endParaRPr lang="en-GB" baseline="0" dirty="0"/>
          </a:p>
          <a:p>
            <a:r>
              <a:rPr lang="en-GB" baseline="0" dirty="0" err="1"/>
              <a:t>Extracare</a:t>
            </a:r>
            <a:r>
              <a:rPr lang="en-GB" baseline="0" dirty="0"/>
              <a:t> as “hubs” that support social capital and community integration of support to older people across health, housing and care</a:t>
            </a:r>
          </a:p>
          <a:p>
            <a:endParaRPr lang="en-GB" baseline="0" dirty="0"/>
          </a:p>
          <a:p>
            <a:r>
              <a:rPr lang="en-GB" baseline="0" dirty="0"/>
              <a:t>As default to </a:t>
            </a:r>
            <a:r>
              <a:rPr lang="en-GB" baseline="0" dirty="0" err="1"/>
              <a:t>resi</a:t>
            </a:r>
            <a:r>
              <a:rPr lang="en-GB" baseline="0" dirty="0"/>
              <a:t> care -</a:t>
            </a:r>
            <a:r>
              <a:rPr lang="en-GB" baseline="0" dirty="0" err="1"/>
              <a:t>extracare</a:t>
            </a:r>
            <a:r>
              <a:rPr lang="en-GB" baseline="0" dirty="0"/>
              <a:t> to include as appropriate NHS and other partners</a:t>
            </a:r>
          </a:p>
          <a:p>
            <a:endParaRPr lang="en-GB" baseline="0" dirty="0"/>
          </a:p>
          <a:p>
            <a:r>
              <a:rPr lang="en-GB" baseline="0" dirty="0"/>
              <a:t>Need to balance economic viability of </a:t>
            </a:r>
            <a:r>
              <a:rPr lang="en-GB" baseline="0" dirty="0" err="1"/>
              <a:t>extracare</a:t>
            </a:r>
            <a:r>
              <a:rPr lang="en-GB" baseline="0" dirty="0"/>
              <a:t>, with dispersed population and choice in a wider approach to housing for older people</a:t>
            </a:r>
          </a:p>
          <a:p>
            <a:endParaRPr lang="en-GB" baseline="0" dirty="0"/>
          </a:p>
          <a:p>
            <a:r>
              <a:rPr lang="en-GB" baseline="0" dirty="0"/>
              <a:t>Maximise choice and access for local people to these schemes with tenure mixes that enable that – through coproduction and </a:t>
            </a:r>
            <a:r>
              <a:rPr lang="en-GB" baseline="0" dirty="0" err="1"/>
              <a:t>codesign</a:t>
            </a:r>
            <a:r>
              <a:rPr lang="en-GB" baseline="0" dirty="0"/>
              <a:t> on a local basis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8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>
                <a:solidFill>
                  <a:srgbClr val="FF0000"/>
                </a:solidFill>
              </a:rPr>
              <a:t>NOTE; Information was provided by the Housing LIN at the provider event last August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The numbers of people across Cornwall aged 65+ is predicted to increase by 78% by 2030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Cornwall is largely a rural community and the rural population is aging faster here that in other parts of 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Intergenerational living  urban models won’t work well in Cornwall.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The </a:t>
            </a:r>
            <a:r>
              <a:rPr lang="en-GB" b="0" baseline="0" dirty="0" err="1">
                <a:solidFill>
                  <a:srgbClr val="FF0000"/>
                </a:solidFill>
              </a:rPr>
              <a:t>Pydar</a:t>
            </a:r>
            <a:r>
              <a:rPr lang="en-GB" b="0" baseline="0" dirty="0">
                <a:solidFill>
                  <a:srgbClr val="FF0000"/>
                </a:solidFill>
              </a:rPr>
              <a:t> Project is an exemplar regeneration programme  and it is the only opportunity to do a town based scheme that closely fits the brief of creating an intergenerational community.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9091"/>
                </a:solidFill>
              </a:rPr>
              <a:t>Brief 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Pydar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Street Regeneration Project seeks to create a prosperous, inclusive and sustainable, urban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neighbourhood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Truro, shaped by the views of the local community.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Pydar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create new homes, innovative work and learning spaces and an exciting riverside park with leisure and community facilities.</a:t>
            </a:r>
            <a:endParaRPr lang="en-US" b="1" dirty="0">
              <a:solidFill>
                <a:srgbClr val="009091"/>
              </a:solidFill>
            </a:endParaRP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srgbClr val="00909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>
                <a:solidFill>
                  <a:srgbClr val="009091"/>
                </a:solidFill>
              </a:rPr>
              <a:t>Work of the principles of;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009091"/>
                </a:solidFill>
              </a:rPr>
              <a:t> </a:t>
            </a:r>
            <a:r>
              <a:rPr lang="en-US" b="1" dirty="0">
                <a:solidFill>
                  <a:srgbClr val="009091"/>
                </a:solidFill>
              </a:rPr>
              <a:t>creating strong communities </a:t>
            </a:r>
            <a:r>
              <a:rPr lang="en-US" dirty="0"/>
              <a:t>based on a culture of dignity, respect and compassion; and for older people to remain deeply rooted in our communities </a:t>
            </a:r>
            <a:r>
              <a:rPr lang="en-US" i="1" dirty="0"/>
              <a:t>(A vision for ASC; Capable Communities and Active Citizens 16.11.2010)</a:t>
            </a:r>
            <a:r>
              <a:rPr lang="en-US" i="1" baseline="0" dirty="0"/>
              <a:t> ; </a:t>
            </a:r>
            <a:r>
              <a:rPr lang="en-US" i="0" baseline="0" dirty="0"/>
              <a:t>and c</a:t>
            </a:r>
            <a:r>
              <a:rPr lang="en-US" i="0" dirty="0"/>
              <a:t>reate </a:t>
            </a:r>
            <a:r>
              <a:rPr lang="en-US" dirty="0"/>
              <a:t>a sense of freedom by shifting power away from local authorities to people and their communities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091"/>
                </a:solidFill>
              </a:rPr>
              <a:t>Shared responsibility </a:t>
            </a:r>
            <a:r>
              <a:rPr lang="en-US" dirty="0"/>
              <a:t>to create healthy communities that actively embraces and provides for the needs and aspirations of our citizens</a:t>
            </a:r>
            <a:r>
              <a:rPr lang="en-US" baseline="0" dirty="0"/>
              <a:t> be they Older People, Young People, Families people who choose to live in Cornwall</a:t>
            </a:r>
            <a:r>
              <a:rPr lang="en-US" dirty="0"/>
              <a:t>. </a:t>
            </a:r>
            <a:r>
              <a:rPr lang="en-GB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Social Capital – </a:t>
            </a:r>
            <a:r>
              <a:rPr lang="en-GB" b="0" dirty="0"/>
              <a:t>Building relationships , mutual understanding and shared actions that bring communities together</a:t>
            </a:r>
            <a:r>
              <a:rPr lang="en-GB" b="0" baseline="0" dirty="0"/>
              <a:t> - </a:t>
            </a:r>
            <a:r>
              <a:rPr lang="en-GB" dirty="0"/>
              <a:t>Frederick </a:t>
            </a:r>
            <a:r>
              <a:rPr lang="en-GB" dirty="0" err="1"/>
              <a:t>Seebohms</a:t>
            </a:r>
            <a:r>
              <a:rPr lang="en-GB" dirty="0"/>
              <a:t>’ 1968 report said  that</a:t>
            </a:r>
            <a:r>
              <a:rPr lang="en-GB" baseline="0" dirty="0"/>
              <a:t> social care should enable  the greatest number of individuals to act reciprocally, giving and receiving services for the well-being of the whole community. An example of this  is the </a:t>
            </a:r>
            <a:r>
              <a:rPr lang="en-GB" dirty="0"/>
              <a:t>Southwark Circle initiative </a:t>
            </a:r>
            <a:r>
              <a:rPr lang="en-GB" b="1" dirty="0" err="1"/>
              <a:t>Timebank</a:t>
            </a:r>
            <a:r>
              <a:rPr lang="en-GB" b="1" dirty="0"/>
              <a:t> schemes </a:t>
            </a:r>
            <a:r>
              <a:rPr lang="en-GB" b="0" i="0" dirty="0"/>
              <a:t>and </a:t>
            </a:r>
            <a:r>
              <a:rPr lang="en-GB" b="1" i="0" dirty="0"/>
              <a:t>complementary currency schemes</a:t>
            </a:r>
            <a:r>
              <a:rPr lang="en-GB" dirty="0"/>
              <a:t>  that allow people living far away from their relatives to partner with local people in the same position to provide reciprocal</a:t>
            </a:r>
            <a:r>
              <a:rPr lang="en-GB" baseline="0" dirty="0"/>
              <a:t> care.</a:t>
            </a:r>
            <a:r>
              <a:rPr lang="en-GB" dirty="0"/>
              <a:t>  Cornwall has a high number of people who retire to the County this may something</a:t>
            </a:r>
            <a:r>
              <a:rPr lang="en-GB" baseline="0" dirty="0"/>
              <a:t> that could be successful here.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3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Cornish: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is a "playing-place" or round, a medieval amphitheater found in Cornwall. A circular outdoor space used for plays, sports, and public events,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 Cornish variant of a construction style found across Great Britain.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for Intergenerational learning by bringing individuals  from different generations together for learning and sharing experiences. Judith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Ish-Horowicz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MBE set up the Apples and Honey Nursery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social enterprise to join forces with a residential care home. Positive results include improved confidence in children, better communication skills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innovation space – developing the next generation of entrepreneurs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Inclusive homes for our Elders – Cornwall is out to procure a strategic partner to help the Council deliver 750+ units of ExtraCare and due to the geography of the County and it’s rurality creates this opportunities for us to do something different.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3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baseline="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Models for Cornwall around ExtraCare developments will need to be tailored to local community needs and developed out of community engagement and co-design e.g. schemes could include local post offices, digital based library resource, day services</a:t>
            </a:r>
            <a:r>
              <a:rPr lang="en-GB" baseline="0" dirty="0"/>
              <a:t> farm shops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Population change will have and is having a profound impact on services in Cornwall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1 in 4 people aged 65+ now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By 2025 increase in the 75 plus population will go up by 47%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To keep up we need to develop 3536 units of Extra Care by 2025  -750 units to support people with social care needs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We recognise that this capacity is just one element of a continuum of housing that will give us a healthy mix of options. </a:t>
            </a:r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0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7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6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3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19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156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03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142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6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72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9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46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81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09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83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">
    <p:bg>
      <p:bgPr>
        <a:solidFill>
          <a:srgbClr val="6C9DC6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90736" y="506503"/>
            <a:ext cx="836252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3635123"/>
            <a:ext cx="77724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5107537"/>
            <a:ext cx="77724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6732240" y="6446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Raleway Light" panose="020B0604020202020204" charset="0"/>
              </a:rPr>
              <a:t>#</a:t>
            </a:r>
            <a:r>
              <a:rPr lang="en-GB" dirty="0" err="1">
                <a:solidFill>
                  <a:schemeClr val="bg1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chemeClr val="bg1"/>
              </a:solidFill>
              <a:latin typeface="Raleway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32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390736" y="506503"/>
            <a:ext cx="836252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solidFill>
            <a:srgbClr val="6C9DC6"/>
          </a:solidFill>
          <a:ln w="19050" cap="flat" cmpd="sng">
            <a:solidFill>
              <a:srgbClr val="6C9DC6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922000" y="1189033"/>
            <a:ext cx="6866100" cy="11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5800"/>
              <a:buNone/>
              <a:defRPr/>
            </a:lvl1pPr>
            <a:lvl2pPr lvl="1">
              <a:spcBef>
                <a:spcPts val="0"/>
              </a:spcBef>
              <a:buSzPts val="5800"/>
              <a:buNone/>
              <a:defRPr/>
            </a:lvl2pPr>
            <a:lvl3pPr lvl="2">
              <a:spcBef>
                <a:spcPts val="0"/>
              </a:spcBef>
              <a:buSzPts val="5800"/>
              <a:buNone/>
              <a:defRPr/>
            </a:lvl3pPr>
            <a:lvl4pPr lvl="3">
              <a:spcBef>
                <a:spcPts val="0"/>
              </a:spcBef>
              <a:buSzPts val="5800"/>
              <a:buNone/>
              <a:defRPr/>
            </a:lvl4pPr>
            <a:lvl5pPr lvl="4">
              <a:spcBef>
                <a:spcPts val="0"/>
              </a:spcBef>
              <a:buSzPts val="5800"/>
              <a:buNone/>
              <a:defRPr/>
            </a:lvl5pPr>
            <a:lvl6pPr lvl="5">
              <a:spcBef>
                <a:spcPts val="0"/>
              </a:spcBef>
              <a:buSzPts val="5800"/>
              <a:buNone/>
              <a:defRPr/>
            </a:lvl6pPr>
            <a:lvl7pPr lvl="6">
              <a:spcBef>
                <a:spcPts val="0"/>
              </a:spcBef>
              <a:buSzPts val="5800"/>
              <a:buNone/>
              <a:defRPr/>
            </a:lvl7pPr>
            <a:lvl8pPr lvl="7">
              <a:spcBef>
                <a:spcPts val="0"/>
              </a:spcBef>
              <a:buSzPts val="5800"/>
              <a:buNone/>
              <a:defRPr/>
            </a:lvl8pPr>
            <a:lvl9pPr lvl="8">
              <a:spcBef>
                <a:spcPts val="0"/>
              </a:spcBef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22000" y="2514601"/>
            <a:ext cx="6866100" cy="315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6C9DC6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buClr>
                <a:srgbClr val="FFB600"/>
              </a:buClr>
              <a:buSzPts val="1800"/>
              <a:buChar char="○"/>
              <a:defRPr/>
            </a:lvl2pPr>
            <a:lvl3pPr lvl="2">
              <a:spcBef>
                <a:spcPts val="0"/>
              </a:spcBef>
              <a:buClr>
                <a:srgbClr val="FFB600"/>
              </a:buClr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B600"/>
                </a:solidFill>
              </a:rPr>
              <a:t>‹#›</a:t>
            </a:fld>
            <a:endParaRPr lang="en">
              <a:solidFill>
                <a:srgbClr val="FFB6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732240" y="6446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434343"/>
                </a:solidFill>
                <a:latin typeface="Raleway Light" panose="020B0604020202020204" charset="0"/>
              </a:rPr>
              <a:t>#</a:t>
            </a:r>
            <a:r>
              <a:rPr lang="en-GB" dirty="0" err="1">
                <a:solidFill>
                  <a:srgbClr val="434343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rgbClr val="434343"/>
              </a:solidFill>
              <a:latin typeface="Raleway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98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87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065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23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60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14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35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24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5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5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8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4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1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6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5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37F36-36A9-4AFC-9656-7C4561B6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4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emf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Relationship Id="rId22" Type="http://schemas.openxmlformats.org/officeDocument/2006/relationships/image" Target="../media/image1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2DA6-8603-483B-8DDA-8EE256B3BEB9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5991409"/>
            <a:ext cx="864096" cy="822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93796"/>
            <a:ext cx="2160240" cy="298242"/>
          </a:xfrm>
          <a:prstGeom prst="rect">
            <a:avLst/>
          </a:prstGeom>
        </p:spPr>
      </p:pic>
      <p:sp>
        <p:nvSpPr>
          <p:cNvPr id="2" name="MSIPCMContentMarking" descr="{&quot;HashCode&quot;:11719989,&quot;Placement&quot;:&quot;Header&quot;}"/>
          <p:cNvSpPr txBox="1"/>
          <p:nvPr userDrawn="1"/>
        </p:nvSpPr>
        <p:spPr>
          <a:xfrm>
            <a:off x="5823755" y="0"/>
            <a:ext cx="332024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8C00"/>
                </a:solidFill>
                <a:latin typeface="Calibri"/>
              </a:rPr>
              <a:t>Cornwall Council Information Classification: CONTROLLED</a:t>
            </a:r>
            <a:endParaRPr lang="en-GB" sz="1000">
              <a:solidFill>
                <a:srgbClr val="FF8C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81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A7B44-0B5A-461C-A6D5-00C18B427DC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54DF3-098B-4CC4-B521-6E532EC327A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974066" cy="1146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152226"/>
            <a:ext cx="3701250" cy="3262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83568" y="2636912"/>
            <a:ext cx="2775119" cy="146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100"/>
              </a:lnSpc>
            </a:pPr>
            <a:r>
              <a:rPr lang="en-US" sz="6600" b="1" baseline="30000" dirty="0">
                <a:solidFill>
                  <a:srgbClr val="E2007C"/>
                </a:solidFill>
                <a:latin typeface="+mj-lt"/>
              </a:rPr>
              <a:t>Extra Care housing</a:t>
            </a:r>
            <a:endParaRPr lang="en-GB" sz="6600" dirty="0"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05411"/>
            <a:ext cx="365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446" y="6097804"/>
            <a:ext cx="12752617" cy="148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25118"/>
            <a:ext cx="3015000" cy="41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4586165"/>
            <a:ext cx="2070312" cy="1478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18" y="4586165"/>
            <a:ext cx="1865428" cy="14780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50" y="4586165"/>
            <a:ext cx="2231877" cy="14881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1660" y="4581128"/>
            <a:ext cx="2232248" cy="148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35" y="4581128"/>
            <a:ext cx="2186430" cy="1483128"/>
          </a:xfrm>
          <a:prstGeom prst="rect">
            <a:avLst/>
          </a:prstGeom>
        </p:spPr>
      </p:pic>
      <p:sp>
        <p:nvSpPr>
          <p:cNvPr id="2" name="MSIPCMContentMarking" descr="{&quot;HashCode&quot;:11719989,&quot;Placement&quot;:&quot;Header&quot;}"/>
          <p:cNvSpPr txBox="1"/>
          <p:nvPr userDrawn="1"/>
        </p:nvSpPr>
        <p:spPr>
          <a:xfrm>
            <a:off x="5823755" y="0"/>
            <a:ext cx="332024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8C00"/>
                </a:solidFill>
                <a:latin typeface="Calibri"/>
              </a:rPr>
              <a:t>Cornwall Council Information Classification: CONTROLLED</a:t>
            </a:r>
            <a:endParaRPr lang="en-GB" sz="1000">
              <a:solidFill>
                <a:srgbClr val="FF8C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60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6D5BB-3583-4C45-BDB0-DA3B9146A45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MSIPCMContentMarking" descr="{&quot;HashCode&quot;:11719989,&quot;Placement&quot;:&quot;Header&quot;}"/>
          <p:cNvSpPr txBox="1"/>
          <p:nvPr userDrawn="1"/>
        </p:nvSpPr>
        <p:spPr>
          <a:xfrm>
            <a:off x="5823755" y="0"/>
            <a:ext cx="332024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8C00"/>
                </a:solidFill>
                <a:latin typeface="Calibri"/>
              </a:rPr>
              <a:t>Cornwall Council Information Classification: CONTROLLED</a:t>
            </a:r>
            <a:endParaRPr lang="en-GB" sz="1000">
              <a:solidFill>
                <a:srgbClr val="FF8C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77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0A859-ACA8-408D-BD3E-6BBAF4CD5834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83E7-34FC-4B25-AF41-728CF721271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5991409"/>
            <a:ext cx="864096" cy="822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93796"/>
            <a:ext cx="2160240" cy="298242"/>
          </a:xfrm>
          <a:prstGeom prst="rect">
            <a:avLst/>
          </a:prstGeom>
        </p:spPr>
      </p:pic>
      <p:sp>
        <p:nvSpPr>
          <p:cNvPr id="9" name="MSIPCMContentMarking" descr="{&quot;HashCode&quot;:11719989,&quot;Placement&quot;:&quot;Header&quot;}"/>
          <p:cNvSpPr txBox="1"/>
          <p:nvPr userDrawn="1"/>
        </p:nvSpPr>
        <p:spPr>
          <a:xfrm>
            <a:off x="5823755" y="0"/>
            <a:ext cx="332024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8C00"/>
                </a:solidFill>
                <a:latin typeface="Calibri"/>
              </a:rPr>
              <a:t>Cornwall Council Information Classification: CONTROLLED</a:t>
            </a:r>
            <a:endParaRPr lang="en-GB" sz="1000">
              <a:solidFill>
                <a:srgbClr val="FF8C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4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912" y="3152949"/>
            <a:ext cx="4714801" cy="1500187"/>
          </a:xfrm>
        </p:spPr>
        <p:txBody>
          <a:bodyPr/>
          <a:lstStyle/>
          <a:p>
            <a:r>
              <a:rPr lang="en-US" dirty="0"/>
              <a:t>ECH strategy and the issues beyond older people; ECH as a hub for communities.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en-US" sz="24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Helen Charlesworth-May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Strategic Director Adult Social Care and Health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24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844" y="328428"/>
            <a:ext cx="699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Council’s ambition for Extra</a:t>
            </a:r>
            <a:r>
              <a:rPr lang="en-GB" sz="3600" b="1" dirty="0"/>
              <a:t> C</a:t>
            </a:r>
            <a:r>
              <a:rPr lang="en-US" sz="3600" b="1" dirty="0"/>
              <a:t>are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737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091"/>
                </a:solidFill>
              </a:rPr>
              <a:t>New wave of well designed Extra Care developments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older age living into the middle of this century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544" y="1771075"/>
            <a:ext cx="737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091"/>
                </a:solidFill>
              </a:rPr>
              <a:t>Extra Care has a pivotal role at the heart of the communities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7544" y="22048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 Care to become </a:t>
            </a:r>
            <a:r>
              <a:rPr lang="en-US" b="1" dirty="0">
                <a:solidFill>
                  <a:srgbClr val="009091"/>
                </a:solidFill>
              </a:rPr>
              <a:t>the default alternative</a:t>
            </a:r>
            <a:r>
              <a:rPr lang="en-US" dirty="0">
                <a:solidFill>
                  <a:srgbClr val="009091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residential care provision across the Duchy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544" y="293411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 out Extra Care housing schemes across </a:t>
            </a:r>
            <a:r>
              <a:rPr lang="en-US" b="1" dirty="0">
                <a:solidFill>
                  <a:srgbClr val="009091"/>
                </a:solidFill>
              </a:rPr>
              <a:t>all major towns in Cornwall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find solutions for less populated areas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7544" y="370607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develop mixed tenure model that reflects the socio-demographics of the local catchment </a:t>
            </a:r>
            <a:r>
              <a:rPr lang="en-US" b="1" dirty="0">
                <a:solidFill>
                  <a:srgbClr val="009091"/>
                </a:solidFill>
              </a:rPr>
              <a:t>now and into the future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7544" y="4446649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the sites lend themselves to </a:t>
            </a:r>
            <a:r>
              <a:rPr lang="en-US" b="1" dirty="0">
                <a:solidFill>
                  <a:srgbClr val="009091"/>
                </a:solidFill>
              </a:rPr>
              <a:t>include the development of other priorities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7544" y="508518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091"/>
                </a:solidFill>
              </a:rPr>
              <a:t>For public and private investment to be well-spent and deliver value for money</a:t>
            </a:r>
            <a:endParaRPr lang="en-GB" sz="2000" b="1" dirty="0">
              <a:solidFill>
                <a:srgbClr val="00909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72" y="4978722"/>
            <a:ext cx="176230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6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624"/>
            <a:ext cx="1080120" cy="8581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Cornwall 2050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3019798"/>
            <a:ext cx="1760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4558"/>
            <a:ext cx="6264695" cy="500933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704013" y="4149080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557038" y="4575266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383805" y="4113216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664974" y="4009808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383806" y="4771930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277872" y="3925758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051720" y="4351846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494958" y="3452135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494959" y="2276872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499992" y="2380280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13233" y="3735595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915816" y="4720226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446057" y="2853256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289891" y="3185217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019037" y="3089264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128314" y="1196752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107505" y="943560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20% Affordable housing in urban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Houses are 20% more expensive in urban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Less likely to be adapted for aging</a:t>
            </a:r>
          </a:p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04" y="44625"/>
            <a:ext cx="1352996" cy="10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834628" y="1087576"/>
            <a:ext cx="3489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Estimated that ½ rural households over 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75 year olds living in </a:t>
            </a:r>
          </a:p>
          <a:p>
            <a:r>
              <a:rPr lang="en-GB" dirty="0"/>
              <a:t>      rural areas than urban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Rural population ageing faster than other parts of the Country </a:t>
            </a:r>
          </a:p>
          <a:p>
            <a:pPr algn="ctr"/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11" y="2348880"/>
            <a:ext cx="1100701" cy="93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53543" y="3309424"/>
            <a:ext cx="341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49% of rural households </a:t>
            </a:r>
          </a:p>
          <a:p>
            <a:r>
              <a:rPr lang="en-GB" dirty="0"/>
              <a:t>      have a regular bus </a:t>
            </a:r>
          </a:p>
          <a:p>
            <a:r>
              <a:rPr lang="en-GB" dirty="0"/>
              <a:t>     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30" name="Picture 6" descr="Image result for clipart fuel pover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92350"/>
            <a:ext cx="16954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834628" y="4255928"/>
            <a:ext cx="348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12% higher incidence of fuel poverty in rural area compared with 10% in urban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2010 36% of rural homes did not have access to gas.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3" y="5232350"/>
            <a:ext cx="1837377" cy="141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234228" y="5408056"/>
            <a:ext cx="392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20% of GP services are in rural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Average journeys to GP are longer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Higher than national average for medical home visits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01532" y="44624"/>
            <a:ext cx="3798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Rural Cornwall</a:t>
            </a:r>
          </a:p>
        </p:txBody>
      </p:sp>
    </p:spTree>
    <p:extLst>
      <p:ext uri="{BB962C8B-B14F-4D97-AF65-F5344CB8AC3E}">
        <p14:creationId xmlns:p14="http://schemas.microsoft.com/office/powerpoint/2010/main" val="6502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620688"/>
            <a:ext cx="8496944" cy="513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Our Ambition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760140"/>
            <a:ext cx="21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091"/>
                </a:solidFill>
              </a:rPr>
              <a:t>Create strong communities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037610"/>
            <a:ext cx="213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091"/>
                </a:solidFill>
              </a:rPr>
              <a:t>Social Capital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48139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091"/>
                </a:solidFill>
              </a:rPr>
              <a:t>Shared responsibility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944806"/>
            <a:ext cx="213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091"/>
                </a:solidFill>
              </a:rPr>
              <a:t>Affordable and appropriate housing options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7191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559" y="1166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Community Infrastructure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18864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Multi-use venue with storage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Riverside park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err="1"/>
              <a:t>Plen</a:t>
            </a:r>
            <a:r>
              <a:rPr lang="en-GB" sz="1600" dirty="0"/>
              <a:t>-an-</a:t>
            </a:r>
            <a:r>
              <a:rPr lang="en-GB" sz="1600" dirty="0" err="1"/>
              <a:t>Gwarry</a:t>
            </a: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Improved public transport   links</a:t>
            </a:r>
            <a:endParaRPr lang="en-GB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9543" y="1628800"/>
            <a:ext cx="1338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79712" y="1628800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520" y="3717032"/>
            <a:ext cx="1410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1720" y="371703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544" y="38627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Leisure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5696" y="3875564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 </a:t>
            </a:r>
            <a:r>
              <a:rPr lang="en-GB" sz="1600" dirty="0"/>
              <a:t>Bowling Alley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 Kids play zone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 Food and beverage operators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 Gym / Well-being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6718" y="1166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Shops and Restaurants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6718" y="160382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Workspace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53639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Hospitality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6056" y="39330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Homes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952702" y="1541110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645398" y="119534"/>
            <a:ext cx="2391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Riverside eateries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Artisan makers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Small independent shops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932040" y="3942348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9512" y="5373216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73390" y="1541110"/>
            <a:ext cx="2463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Collaborative work space (provision for start-ups)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Modular office space (flexible workspace)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Traditional office offering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35696" y="537611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80-100 room hotel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Small ground floor shops and commercial units</a:t>
            </a:r>
            <a:endParaRPr lang="en-GB" sz="1600" dirty="0"/>
          </a:p>
        </p:txBody>
      </p:sp>
      <p:sp>
        <p:nvSpPr>
          <p:cNvPr id="40" name="Rectangle 39"/>
          <p:cNvSpPr/>
          <p:nvPr/>
        </p:nvSpPr>
        <p:spPr>
          <a:xfrm>
            <a:off x="6583784" y="3939084"/>
            <a:ext cx="2380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Affordable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Townhouses and apartments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Inclusive homes for our elders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Accommodation for scholars and students</a:t>
            </a:r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979712" y="5373216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3327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3327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s://esemag.com/wp-content/uploads/2016/08/smart-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9" y="779412"/>
            <a:ext cx="2128847" cy="8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696" y="1787332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Hive - Digital Innovation  Space by </a:t>
            </a:r>
            <a:r>
              <a:rPr lang="en-GB" sz="1600" dirty="0"/>
              <a:t>Falmouth University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Research and Development Clusters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High Tech Collaborations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Events and Activities</a:t>
            </a: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4" y="4232121"/>
            <a:ext cx="1338120" cy="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6" y="5733256"/>
            <a:ext cx="118489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1041077" cy="10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67544" y="170080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</a:t>
            </a:r>
          </a:p>
          <a:p>
            <a:r>
              <a:rPr lang="en-GB" dirty="0"/>
              <a:t>and </a:t>
            </a:r>
          </a:p>
          <a:p>
            <a:r>
              <a:rPr lang="en-GB" dirty="0"/>
              <a:t>Innovation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34" y="674019"/>
            <a:ext cx="899542" cy="8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53" y="2132856"/>
            <a:ext cx="14144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09" y="4239741"/>
            <a:ext cx="1349499" cy="134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6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4558"/>
            <a:ext cx="7416824" cy="59305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120080" y="2919635"/>
            <a:ext cx="7772400" cy="15001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/>
              <a:t>Cornwall 2030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3" y="1196752"/>
            <a:ext cx="1296144" cy="10298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7452320" y="138849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750+ Units of ExtraCare</a:t>
            </a:r>
          </a:p>
        </p:txBody>
      </p:sp>
      <p:sp>
        <p:nvSpPr>
          <p:cNvPr id="17" name="Oval 16"/>
          <p:cNvSpPr/>
          <p:nvPr/>
        </p:nvSpPr>
        <p:spPr>
          <a:xfrm>
            <a:off x="2366041" y="5085184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641189" y="5269808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981827" y="4164920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651961" y="5526024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769688" y="4763214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769372" y="4455254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032972" y="4643410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902825" y="4247532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506601" y="2636912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159546" y="2750410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100682" y="4164920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160144" y="5535766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950217" y="3253584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721122" y="3737934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822425" y="3613624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796136" y="1381376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6" y="188640"/>
            <a:ext cx="3155635" cy="26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54" y="4505580"/>
            <a:ext cx="2381146" cy="216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5235104" y="3510216"/>
            <a:ext cx="117727" cy="103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8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1772816"/>
            <a:ext cx="3672408" cy="2304256"/>
          </a:xfrm>
        </p:spPr>
        <p:txBody>
          <a:bodyPr/>
          <a:lstStyle/>
          <a:p>
            <a:r>
              <a:rPr lang="en-GB" dirty="0"/>
              <a:t>Thank you.</a:t>
            </a:r>
            <a:br>
              <a:rPr lang="en-GB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99992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Helen Charlesworth-May</a:t>
            </a:r>
          </a:p>
          <a:p>
            <a:r>
              <a:rPr lang="en-US" dirty="0"/>
              <a:t>Strategic Director Adult Social Care and Health </a:t>
            </a:r>
          </a:p>
        </p:txBody>
      </p:sp>
    </p:spTree>
    <p:extLst>
      <p:ext uri="{BB962C8B-B14F-4D97-AF65-F5344CB8AC3E}">
        <p14:creationId xmlns:p14="http://schemas.microsoft.com/office/powerpoint/2010/main" val="18654686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3823</TotalTime>
  <Words>918</Words>
  <Application>Microsoft Office PowerPoint</Application>
  <PresentationFormat>On-screen Show (4:3)</PresentationFormat>
  <Paragraphs>105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Custom Design</vt:lpstr>
      <vt:lpstr>1_Custom Design</vt:lpstr>
      <vt:lpstr>2_Custom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</vt:lpstr>
    </vt:vector>
  </TitlesOfParts>
  <Company>Cornwall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Care housing</dc:title>
  <dc:creator>Neuvonen Aino</dc:creator>
  <cp:lastModifiedBy>Charlesworth-May Helen</cp:lastModifiedBy>
  <cp:revision>215</cp:revision>
  <dcterms:created xsi:type="dcterms:W3CDTF">2018-08-02T08:50:26Z</dcterms:created>
  <dcterms:modified xsi:type="dcterms:W3CDTF">2019-07-18T08:18:54Z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bade86-969a-4cfc-8d70-99d1f0adeaba_Enabled">
    <vt:lpwstr>True</vt:lpwstr>
  </property>
  <property fmtid="{D5CDD505-2E9C-101B-9397-08002B2CF9AE}" pid="3" name="MSIP_Label_65bade86-969a-4cfc-8d70-99d1f0adeaba_SiteId">
    <vt:lpwstr>efaa16aa-d1de-4d58-ba2e-2833fdfdd29f</vt:lpwstr>
  </property>
  <property fmtid="{D5CDD505-2E9C-101B-9397-08002B2CF9AE}" pid="4" name="MSIP_Label_65bade86-969a-4cfc-8d70-99d1f0adeaba_Owner">
    <vt:lpwstr>Tanya.Dawson-Sheehan@cornwall.gov.uk</vt:lpwstr>
  </property>
  <property fmtid="{D5CDD505-2E9C-101B-9397-08002B2CF9AE}" pid="5" name="MSIP_Label_65bade86-969a-4cfc-8d70-99d1f0adeaba_SetDate">
    <vt:lpwstr>2019-07-17T13:28:27.9525032Z</vt:lpwstr>
  </property>
  <property fmtid="{D5CDD505-2E9C-101B-9397-08002B2CF9AE}" pid="6" name="MSIP_Label_65bade86-969a-4cfc-8d70-99d1f0adeaba_Name">
    <vt:lpwstr>CONTROLLED</vt:lpwstr>
  </property>
  <property fmtid="{D5CDD505-2E9C-101B-9397-08002B2CF9AE}" pid="7" name="MSIP_Label_65bade86-969a-4cfc-8d70-99d1f0adeaba_Application">
    <vt:lpwstr>Microsoft Azure Information Protection</vt:lpwstr>
  </property>
  <property fmtid="{D5CDD505-2E9C-101B-9397-08002B2CF9AE}" pid="8" name="MSIP_Label_65bade86-969a-4cfc-8d70-99d1f0adeaba_Extended_MSFT_Method">
    <vt:lpwstr>Automatic</vt:lpwstr>
  </property>
  <property fmtid="{D5CDD505-2E9C-101B-9397-08002B2CF9AE}" pid="9" name="Sensitivity">
    <vt:lpwstr>CONTROLLED</vt:lpwstr>
  </property>
</Properties>
</file>