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7"/>
  </p:notesMasterIdLst>
  <p:sldIdLst>
    <p:sldId id="260" r:id="rId2"/>
    <p:sldId id="259" r:id="rId3"/>
    <p:sldId id="264" r:id="rId4"/>
    <p:sldId id="263" r:id="rId5"/>
    <p:sldId id="261" r:id="rId6"/>
    <p:sldId id="262" r:id="rId7"/>
    <p:sldId id="265" r:id="rId8"/>
    <p:sldId id="267" r:id="rId9"/>
    <p:sldId id="273" r:id="rId10"/>
    <p:sldId id="272" r:id="rId11"/>
    <p:sldId id="271" r:id="rId12"/>
    <p:sldId id="270" r:id="rId13"/>
    <p:sldId id="269" r:id="rId14"/>
    <p:sldId id="268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588" autoAdjust="0"/>
  </p:normalViewPr>
  <p:slideViewPr>
    <p:cSldViewPr>
      <p:cViewPr varScale="1">
        <p:scale>
          <a:sx n="69" d="100"/>
          <a:sy n="69" d="100"/>
        </p:scale>
        <p:origin x="16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AFF.WORC.AC.UK\SHARED\Academic\Association%20for%20Dementia%20Studies\Dementia%20Dwelling%20grants%20evaluation\Responses\Forms%20returned_V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DDG items requested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Demographics_382!$G$45:$G$68</c:f>
              <c:strCache>
                <c:ptCount val="24"/>
                <c:pt idx="0">
                  <c:v>High Lumens light bulbs</c:v>
                </c:pt>
                <c:pt idx="1">
                  <c:v>Coloured sticky covers for light switch plates</c:v>
                </c:pt>
                <c:pt idx="2">
                  <c:v>Coloured strips to indicate edges of stairs</c:v>
                </c:pt>
                <c:pt idx="3">
                  <c:v>Key locators</c:v>
                </c:pt>
                <c:pt idx="4">
                  <c:v>Memo Minder</c:v>
                </c:pt>
                <c:pt idx="5">
                  <c:v>Coloured key fobs</c:v>
                </c:pt>
                <c:pt idx="6">
                  <c:v>Key safe</c:v>
                </c:pt>
                <c:pt idx="7">
                  <c:v>Signage - lounge/toilet</c:v>
                </c:pt>
                <c:pt idx="8">
                  <c:v>Sticky labels for drawers, cupboards etc.</c:v>
                </c:pt>
                <c:pt idx="9">
                  <c:v>Notice board/white board</c:v>
                </c:pt>
                <c:pt idx="10">
                  <c:v>Big button telephone</c:v>
                </c:pt>
                <c:pt idx="11">
                  <c:v>Dementia Clock (free standing)</c:v>
                </c:pt>
                <c:pt idx="12">
                  <c:v>Magiplug (for all sinks), large or small</c:v>
                </c:pt>
                <c:pt idx="13">
                  <c:v>Locks for cupboard doors</c:v>
                </c:pt>
                <c:pt idx="14">
                  <c:v>Additional shelving</c:v>
                </c:pt>
                <c:pt idx="15">
                  <c:v>Touch bedside light</c:v>
                </c:pt>
                <c:pt idx="16">
                  <c:v>Day/night clock (wall fitting)</c:v>
                </c:pt>
                <c:pt idx="17">
                  <c:v>Bathroom slip mat (large or small)</c:v>
                </c:pt>
                <c:pt idx="18">
                  <c:v>Coloured toilet seat</c:v>
                </c:pt>
                <c:pt idx="19">
                  <c:v>Coloured towel rail</c:v>
                </c:pt>
                <c:pt idx="20">
                  <c:v>Garden seating</c:v>
                </c:pt>
                <c:pt idx="21">
                  <c:v>Shelter from sun/rain</c:v>
                </c:pt>
                <c:pt idx="22">
                  <c:v>Front door furniture/paint</c:v>
                </c:pt>
                <c:pt idx="23">
                  <c:v>Carpet strips</c:v>
                </c:pt>
              </c:strCache>
            </c:strRef>
          </c:cat>
          <c:val>
            <c:numRef>
              <c:f>Demographics_382!$H$45:$H$68</c:f>
              <c:numCache>
                <c:formatCode>General</c:formatCode>
                <c:ptCount val="24"/>
                <c:pt idx="0">
                  <c:v>11</c:v>
                </c:pt>
                <c:pt idx="1">
                  <c:v>7</c:v>
                </c:pt>
                <c:pt idx="2">
                  <c:v>0</c:v>
                </c:pt>
                <c:pt idx="3">
                  <c:v>36</c:v>
                </c:pt>
                <c:pt idx="4">
                  <c:v>25</c:v>
                </c:pt>
                <c:pt idx="5">
                  <c:v>12</c:v>
                </c:pt>
                <c:pt idx="6">
                  <c:v>24</c:v>
                </c:pt>
                <c:pt idx="7">
                  <c:v>3</c:v>
                </c:pt>
                <c:pt idx="8">
                  <c:v>8</c:v>
                </c:pt>
                <c:pt idx="9">
                  <c:v>49</c:v>
                </c:pt>
                <c:pt idx="10">
                  <c:v>14</c:v>
                </c:pt>
                <c:pt idx="11">
                  <c:v>83</c:v>
                </c:pt>
                <c:pt idx="12">
                  <c:v>3</c:v>
                </c:pt>
                <c:pt idx="13">
                  <c:v>1</c:v>
                </c:pt>
                <c:pt idx="14">
                  <c:v>0</c:v>
                </c:pt>
                <c:pt idx="15">
                  <c:v>44</c:v>
                </c:pt>
                <c:pt idx="16">
                  <c:v>20</c:v>
                </c:pt>
                <c:pt idx="17">
                  <c:v>20</c:v>
                </c:pt>
                <c:pt idx="18">
                  <c:v>6</c:v>
                </c:pt>
                <c:pt idx="19">
                  <c:v>3</c:v>
                </c:pt>
                <c:pt idx="20">
                  <c:v>0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E-48F2-A3DF-C9AD8C3A79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1403264"/>
        <c:axId val="521403656"/>
      </c:barChart>
      <c:catAx>
        <c:axId val="521403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403656"/>
        <c:crosses val="autoZero"/>
        <c:auto val="1"/>
        <c:lblAlgn val="ctr"/>
        <c:lblOffset val="100"/>
        <c:noMultiLvlLbl val="0"/>
      </c:catAx>
      <c:valAx>
        <c:axId val="521403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</a:t>
                </a:r>
                <a:r>
                  <a:rPr lang="en-GB" sz="1000" b="0" i="0" u="none" strike="noStrike" baseline="0">
                    <a:effectLst/>
                  </a:rPr>
                  <a:t>participants 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403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764F9-59CA-44A8-9475-69CBAEF57464}" type="datetimeFigureOut">
              <a:rPr lang="en-GB" smtClean="0"/>
              <a:t>25/06/2019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5D4B4-68E9-4E85-BCC8-39CF8EAAE64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2070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5D4B4-68E9-4E85-BCC8-39CF8EAAE64C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586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People living alone</a:t>
            </a:r>
            <a:r>
              <a:rPr lang="en-GB" baseline="0" dirty="0" smtClean="0"/>
              <a:t> need more than those living with someone else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Average (mean) number of different items requested Average (mean) number of total items requested Average (mean) total cost of items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Living alone 4.6 5.5 £150.16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living alone 4.0 4.9 £131.72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5D4B4-68E9-4E85-BCC8-39CF8EAAE64C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453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524" y="404664"/>
            <a:ext cx="8168952" cy="14700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524" y="2132856"/>
            <a:ext cx="8168952" cy="35018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5117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568307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1143000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1600199"/>
            <a:ext cx="3888432" cy="42050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8024" y="1600199"/>
            <a:ext cx="3888432" cy="42050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122366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20880" cy="1143000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857648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389429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5268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18"/>
          <a:stretch/>
        </p:blipFill>
        <p:spPr>
          <a:xfrm>
            <a:off x="503736" y="6165554"/>
            <a:ext cx="1692000" cy="17622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2987824" y="6309320"/>
            <a:ext cx="31836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</a:t>
            </a:r>
            <a:r>
              <a:rPr lang="en-GB" sz="1200" noProof="0" dirty="0" smtClean="0"/>
              <a:t> The </a:t>
            </a:r>
            <a:r>
              <a:rPr lang="en-GB" sz="1200" dirty="0" smtClean="0"/>
              <a:t>Association for Dementia Studies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1797"/>
            <a:ext cx="9160349" cy="7009797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089834" y="6125765"/>
            <a:ext cx="31836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2315645" y="6020732"/>
            <a:ext cx="4824536" cy="47015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© University of Worcester</a:t>
            </a:r>
          </a:p>
          <a:p>
            <a:pPr algn="ctr"/>
            <a:r>
              <a:rPr lang="en-GB" sz="1200" dirty="0" smtClean="0"/>
              <a:t>Association for Dementia Studies</a:t>
            </a:r>
          </a:p>
        </p:txBody>
      </p:sp>
    </p:spTree>
    <p:extLst>
      <p:ext uri="{BB962C8B-B14F-4D97-AF65-F5344CB8AC3E}">
        <p14:creationId xmlns:p14="http://schemas.microsoft.com/office/powerpoint/2010/main" val="265679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ransition>
    <p:fade thruBlk="1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altLang="en-US" sz="3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 needs-based scheme for providing aids and </a:t>
            </a:r>
            <a:r>
              <a:rPr lang="en-GB" alt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adaptations</a:t>
            </a:r>
          </a:p>
          <a:p>
            <a:endParaRPr lang="en-GB" altLang="en-US" sz="360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r>
              <a:rPr lang="en-GB" altLang="en-US" sz="2800" dirty="0" smtClean="0">
                <a:latin typeface="Arial" panose="020B0604020202020204" pitchFamily="34" charset="0"/>
              </a:rPr>
              <a:t>Jennifer Bray</a:t>
            </a:r>
          </a:p>
          <a:p>
            <a:r>
              <a:rPr lang="en-GB" altLang="en-US" sz="2800" dirty="0" smtClean="0">
                <a:latin typeface="Arial" panose="020B0604020202020204" pitchFamily="34" charset="0"/>
              </a:rPr>
              <a:t>Association for Dementia Studies</a:t>
            </a:r>
          </a:p>
          <a:p>
            <a:r>
              <a:rPr lang="en-GB" altLang="en-US" sz="2800" dirty="0" smtClean="0">
                <a:latin typeface="Arial" panose="020B0604020202020204" pitchFamily="34" charset="0"/>
              </a:rPr>
              <a:t>University of Worcester </a:t>
            </a:r>
            <a:endParaRPr lang="en-GB" sz="2800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487525" y="416402"/>
            <a:ext cx="833294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Worcestershire Dementia Dwelling Grants:</a:t>
            </a:r>
            <a:endParaRPr kumimoji="0" lang="en-GB" altLang="en-US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31503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Items requested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8184" y="1556792"/>
            <a:ext cx="2592288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Top 5 items</a:t>
            </a:r>
          </a:p>
          <a:p>
            <a:pPr lvl="1"/>
            <a:r>
              <a:rPr lang="en-GB" dirty="0" smtClean="0"/>
              <a:t>Free standing dementia clock</a:t>
            </a:r>
          </a:p>
          <a:p>
            <a:pPr lvl="1"/>
            <a:r>
              <a:rPr lang="en-GB" dirty="0" smtClean="0"/>
              <a:t>Notice board /whiteboard</a:t>
            </a:r>
          </a:p>
          <a:p>
            <a:pPr lvl="1"/>
            <a:r>
              <a:rPr lang="en-GB" dirty="0" smtClean="0"/>
              <a:t>Touch bedside light</a:t>
            </a:r>
          </a:p>
          <a:p>
            <a:pPr lvl="1"/>
            <a:r>
              <a:rPr lang="en-GB" dirty="0" smtClean="0"/>
              <a:t>Key locators</a:t>
            </a:r>
          </a:p>
          <a:p>
            <a:pPr lvl="1"/>
            <a:r>
              <a:rPr lang="en-GB" dirty="0" smtClean="0"/>
              <a:t>Memo minder</a:t>
            </a:r>
          </a:p>
          <a:p>
            <a:r>
              <a:rPr lang="en-GB" dirty="0" smtClean="0"/>
              <a:t>Not aware what is available</a:t>
            </a:r>
            <a:endParaRPr lang="en-GB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300898315"/>
              </p:ext>
            </p:extLst>
          </p:nvPr>
        </p:nvGraphicFramePr>
        <p:xfrm>
          <a:off x="457200" y="1309936"/>
          <a:ext cx="5770984" cy="4639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285592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69804"/>
            <a:ext cx="8229600" cy="1412951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Costs of the items well within grant allowance</a:t>
            </a:r>
          </a:p>
          <a:p>
            <a:r>
              <a:rPr lang="en-GB" sz="2800" b="1" dirty="0" smtClean="0"/>
              <a:t>NOT</a:t>
            </a:r>
            <a:r>
              <a:rPr lang="en-GB" sz="2800" dirty="0" smtClean="0"/>
              <a:t> </a:t>
            </a:r>
            <a:r>
              <a:rPr lang="en-GB" sz="2800" dirty="0"/>
              <a:t>include </a:t>
            </a:r>
            <a:r>
              <a:rPr lang="en-GB" sz="2800" dirty="0" smtClean="0"/>
              <a:t>costs </a:t>
            </a:r>
            <a:r>
              <a:rPr lang="en-GB" sz="2800" dirty="0"/>
              <a:t>relating to assessment, fitting or a handyperson’s time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148" y="1268760"/>
            <a:ext cx="7095703" cy="340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42370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DDG – 3 months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5626968" cy="4525963"/>
          </a:xfrm>
        </p:spPr>
        <p:txBody>
          <a:bodyPr/>
          <a:lstStyle/>
          <a:p>
            <a:r>
              <a:rPr lang="en-GB" dirty="0" smtClean="0"/>
              <a:t>Reduction in loneliness</a:t>
            </a:r>
          </a:p>
          <a:p>
            <a:r>
              <a:rPr lang="en-GB" dirty="0" smtClean="0"/>
              <a:t>No change in general health</a:t>
            </a:r>
          </a:p>
          <a:p>
            <a:r>
              <a:rPr lang="en-GB" dirty="0" smtClean="0"/>
              <a:t>High level of satisfaction with accommodation maintained</a:t>
            </a:r>
          </a:p>
          <a:p>
            <a:r>
              <a:rPr lang="en-GB" dirty="0" smtClean="0"/>
              <a:t>Improved ability to look after themselves</a:t>
            </a:r>
          </a:p>
          <a:p>
            <a:r>
              <a:rPr lang="en-GB" dirty="0" smtClean="0"/>
              <a:t>Felt safer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5940152" y="1417638"/>
            <a:ext cx="2880320" cy="43156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056459" y="1844824"/>
            <a:ext cx="1808741" cy="1365767"/>
            <a:chOff x="6721465" y="2670143"/>
            <a:chExt cx="1808741" cy="1365767"/>
          </a:xfrm>
        </p:grpSpPr>
        <p:grpSp>
          <p:nvGrpSpPr>
            <p:cNvPr id="5" name="Group 4"/>
            <p:cNvGrpSpPr/>
            <p:nvPr/>
          </p:nvGrpSpPr>
          <p:grpSpPr>
            <a:xfrm>
              <a:off x="6948186" y="2670143"/>
              <a:ext cx="1582020" cy="1365767"/>
              <a:chOff x="6948186" y="2670143"/>
              <a:chExt cx="1582020" cy="1365767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7018863" y="2681203"/>
                <a:ext cx="1440000" cy="1339324"/>
                <a:chOff x="7020352" y="2772783"/>
                <a:chExt cx="1440000" cy="1339324"/>
              </a:xfrm>
            </p:grpSpPr>
            <p:sp>
              <p:nvSpPr>
                <p:cNvPr id="11" name="Rectangle 10"/>
                <p:cNvSpPr/>
                <p:nvPr/>
              </p:nvSpPr>
              <p:spPr>
                <a:xfrm>
                  <a:off x="7020352" y="2772907"/>
                  <a:ext cx="720000" cy="1339200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7740352" y="3154507"/>
                  <a:ext cx="720000" cy="9576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7021841" y="2772783"/>
                  <a:ext cx="71851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14.9%</a:t>
                  </a:r>
                  <a:endParaRPr lang="en-GB" sz="1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7740352" y="3154383"/>
                  <a:ext cx="71851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 smtClean="0">
                      <a:solidFill>
                        <a:schemeClr val="accent5">
                          <a:lumMod val="7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10.6%</a:t>
                  </a:r>
                  <a:endParaRPr lang="en-GB" sz="1400" b="1" dirty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8" name="TextBox 7"/>
              <p:cNvSpPr txBox="1"/>
              <p:nvPr/>
            </p:nvSpPr>
            <p:spPr>
              <a:xfrm>
                <a:off x="6948186" y="3774300"/>
                <a:ext cx="86417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Baseline</a:t>
                </a:r>
                <a:endPara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666032" y="3774300"/>
                <a:ext cx="86417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 smtClean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 months</a:t>
                </a:r>
                <a:endParaRPr lang="en-GB" sz="1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Down Arrow 9"/>
              <p:cNvSpPr/>
              <p:nvPr/>
            </p:nvSpPr>
            <p:spPr>
              <a:xfrm>
                <a:off x="7823087" y="2670143"/>
                <a:ext cx="141742" cy="381600"/>
              </a:xfrm>
              <a:prstGeom prst="downArrow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 rot="16200000">
              <a:off x="6316547" y="3203328"/>
              <a:ext cx="11176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Loneliness</a:t>
              </a:r>
              <a:endParaRPr lang="en-GB" sz="1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549782" y="1491461"/>
            <a:ext cx="120849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% people feeling lonely ‘often/always’ or ‘some of the time’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173659" y="3860128"/>
            <a:ext cx="2252328" cy="1677008"/>
            <a:chOff x="6767904" y="4127511"/>
            <a:chExt cx="2252328" cy="1677008"/>
          </a:xfrm>
        </p:grpSpPr>
        <p:sp>
          <p:nvSpPr>
            <p:cNvPr id="18" name="Rectangle 17"/>
            <p:cNvSpPr/>
            <p:nvPr/>
          </p:nvSpPr>
          <p:spPr>
            <a:xfrm>
              <a:off x="7507356" y="4272742"/>
              <a:ext cx="720000" cy="1512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227356" y="4129509"/>
              <a:ext cx="720000" cy="1656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435269" y="5542909"/>
              <a:ext cx="86417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Baseline</a:t>
              </a:r>
              <a:endPara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156058" y="5534114"/>
              <a:ext cx="86417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months</a:t>
              </a:r>
              <a:endParaRPr lang="en-GB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16200000">
              <a:off x="6364228" y="4636843"/>
              <a:ext cx="154601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Ability to look after themselves</a:t>
              </a:r>
              <a:endParaRPr lang="en-GB" sz="1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493149" y="4290057"/>
              <a:ext cx="7185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4.2</a:t>
              </a:r>
              <a:endPara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211660" y="4127511"/>
              <a:ext cx="7185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4.6</a:t>
              </a:r>
              <a:endParaRPr lang="en-GB" sz="1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Down Arrow 24"/>
            <p:cNvSpPr/>
            <p:nvPr/>
          </p:nvSpPr>
          <p:spPr>
            <a:xfrm flipV="1">
              <a:off x="8029521" y="4136832"/>
              <a:ext cx="141742" cy="108000"/>
            </a:xfrm>
            <a:prstGeom prst="downArrow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7705198" y="3529006"/>
            <a:ext cx="10804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Score out of 5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40406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DDG – 9 months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5482952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Continued reduction in loneliness</a:t>
            </a:r>
          </a:p>
          <a:p>
            <a:r>
              <a:rPr lang="en-GB" dirty="0" smtClean="0"/>
              <a:t>Little change in satisfaction with health</a:t>
            </a:r>
          </a:p>
          <a:p>
            <a:r>
              <a:rPr lang="en-GB" dirty="0" smtClean="0"/>
              <a:t>Increased satisfaction with accommodation</a:t>
            </a:r>
          </a:p>
          <a:p>
            <a:r>
              <a:rPr lang="en-GB" dirty="0" smtClean="0"/>
              <a:t>Decline in ability to look after themselves</a:t>
            </a:r>
          </a:p>
          <a:p>
            <a:r>
              <a:rPr lang="en-GB" dirty="0" smtClean="0"/>
              <a:t>No improvement in ‘feeling safe’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940152" y="1417638"/>
            <a:ext cx="2880320" cy="43156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300192" y="1772816"/>
            <a:ext cx="1820791" cy="1512805"/>
            <a:chOff x="6640486" y="2636912"/>
            <a:chExt cx="1820791" cy="1512805"/>
          </a:xfrm>
        </p:grpSpPr>
        <p:grpSp>
          <p:nvGrpSpPr>
            <p:cNvPr id="6" name="Group 5"/>
            <p:cNvGrpSpPr/>
            <p:nvPr/>
          </p:nvGrpSpPr>
          <p:grpSpPr>
            <a:xfrm>
              <a:off x="6886983" y="2636912"/>
              <a:ext cx="1574294" cy="1512805"/>
              <a:chOff x="6958913" y="2670143"/>
              <a:chExt cx="1574294" cy="1512805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7018863" y="2681203"/>
                <a:ext cx="1438511" cy="1501745"/>
                <a:chOff x="7020352" y="2772783"/>
                <a:chExt cx="1438511" cy="1501745"/>
              </a:xfrm>
            </p:grpSpPr>
            <p:sp>
              <p:nvSpPr>
                <p:cNvPr id="12" name="Rectangle 11"/>
                <p:cNvSpPr/>
                <p:nvPr/>
              </p:nvSpPr>
              <p:spPr>
                <a:xfrm>
                  <a:off x="7020352" y="2772907"/>
                  <a:ext cx="720000" cy="1501200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7738863" y="3273728"/>
                  <a:ext cx="720000" cy="10008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7021841" y="2772783"/>
                  <a:ext cx="71851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16.7%</a:t>
                  </a:r>
                  <a:endParaRPr lang="en-GB" sz="1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7738863" y="3273604"/>
                  <a:ext cx="71851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 smtClean="0">
                      <a:solidFill>
                        <a:schemeClr val="accent5">
                          <a:lumMod val="7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11.1%</a:t>
                  </a:r>
                  <a:endParaRPr lang="en-GB" sz="1400" b="1" dirty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6958913" y="3920878"/>
                <a:ext cx="86417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Baseline</a:t>
                </a:r>
                <a:endParaRPr lang="en-GB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669033" y="3920878"/>
                <a:ext cx="86417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 smtClean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 months</a:t>
                </a:r>
                <a:endParaRPr lang="en-GB" sz="1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Down Arrow 10"/>
              <p:cNvSpPr/>
              <p:nvPr/>
            </p:nvSpPr>
            <p:spPr>
              <a:xfrm>
                <a:off x="7823087" y="2670143"/>
                <a:ext cx="141742" cy="468725"/>
              </a:xfrm>
              <a:prstGeom prst="downArrow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 rot="16200000">
              <a:off x="6229813" y="3286613"/>
              <a:ext cx="11291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Loneliness</a:t>
              </a:r>
              <a:endParaRPr lang="en-GB" sz="1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98945" y="3819773"/>
            <a:ext cx="2252328" cy="1785654"/>
            <a:chOff x="6767904" y="4018865"/>
            <a:chExt cx="2252328" cy="1785654"/>
          </a:xfrm>
        </p:grpSpPr>
        <p:sp>
          <p:nvSpPr>
            <p:cNvPr id="17" name="Rectangle 16"/>
            <p:cNvSpPr/>
            <p:nvPr/>
          </p:nvSpPr>
          <p:spPr>
            <a:xfrm>
              <a:off x="7500252" y="4019598"/>
              <a:ext cx="720000" cy="1764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227356" y="4129509"/>
              <a:ext cx="720000" cy="1656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35269" y="5542909"/>
              <a:ext cx="86417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Baseline</a:t>
              </a:r>
              <a:endPara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156058" y="5534114"/>
              <a:ext cx="86417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 </a:t>
              </a:r>
              <a:r>
                <a:rPr lang="en-GB" sz="1100" dirty="0" smtClean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months</a:t>
              </a:r>
              <a:endParaRPr lang="en-GB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6364228" y="4636843"/>
              <a:ext cx="154601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Ability to look after themselves</a:t>
              </a:r>
              <a:endParaRPr lang="en-GB" sz="1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500996" y="4019598"/>
              <a:ext cx="7185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4.9</a:t>
              </a:r>
              <a:endPara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211660" y="4127511"/>
              <a:ext cx="7185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4.6</a:t>
              </a:r>
              <a:endParaRPr lang="en-GB" sz="1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Down Arrow 23"/>
            <p:cNvSpPr/>
            <p:nvPr/>
          </p:nvSpPr>
          <p:spPr>
            <a:xfrm>
              <a:off x="8294596" y="4018865"/>
              <a:ext cx="141742" cy="72000"/>
            </a:xfrm>
            <a:prstGeom prst="downArrow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7568080" y="1460794"/>
            <a:ext cx="120849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% people feeling lonely ‘often/always’ or ‘some of the time’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758397" y="3459233"/>
            <a:ext cx="10804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Score out of 5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97724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 impact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DDG has made measurable difference for people affected by dementia in Worcestershire</a:t>
            </a:r>
          </a:p>
          <a:p>
            <a:pPr lvl="1"/>
            <a:r>
              <a:rPr lang="en-GB" dirty="0"/>
              <a:t>Low-tech aids and adaptations</a:t>
            </a:r>
            <a:endParaRPr lang="en-GB" dirty="0" smtClean="0"/>
          </a:p>
          <a:p>
            <a:r>
              <a:rPr lang="en-GB" dirty="0" smtClean="0"/>
              <a:t>Provided scheme to help people remain independent in own homes</a:t>
            </a:r>
          </a:p>
          <a:p>
            <a:r>
              <a:rPr lang="en-GB" b="1" i="1" dirty="0" smtClean="0"/>
              <a:t>Funding </a:t>
            </a:r>
            <a:r>
              <a:rPr lang="en-GB" b="1" i="1" dirty="0"/>
              <a:t>is continuing across </a:t>
            </a:r>
            <a:r>
              <a:rPr lang="en-GB" b="1" i="1" dirty="0" smtClean="0"/>
              <a:t>Worcestershire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35497056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Future proofing homes should be considered on </a:t>
            </a:r>
            <a:r>
              <a:rPr lang="en-GB" dirty="0" smtClean="0"/>
              <a:t>diagnosis</a:t>
            </a:r>
          </a:p>
          <a:p>
            <a:pPr lvl="1"/>
            <a:r>
              <a:rPr lang="en-GB" dirty="0" smtClean="0"/>
              <a:t>Could also apply in other housing settings</a:t>
            </a:r>
          </a:p>
          <a:p>
            <a:r>
              <a:rPr lang="en-GB" dirty="0" smtClean="0"/>
              <a:t>Reinforced </a:t>
            </a:r>
            <a:r>
              <a:rPr lang="en-GB" dirty="0"/>
              <a:t>importance of personalised </a:t>
            </a:r>
            <a:r>
              <a:rPr lang="en-GB" dirty="0" smtClean="0"/>
              <a:t>support</a:t>
            </a:r>
          </a:p>
          <a:p>
            <a:pPr lvl="1"/>
            <a:r>
              <a:rPr lang="en-GB" dirty="0" smtClean="0"/>
              <a:t>Able to pick and choose from list of items</a:t>
            </a:r>
            <a:endParaRPr lang="en-GB" dirty="0"/>
          </a:p>
          <a:p>
            <a:r>
              <a:rPr lang="en-GB" dirty="0" smtClean="0"/>
              <a:t>Accessibility of the grant worked well</a:t>
            </a:r>
          </a:p>
          <a:p>
            <a:pPr lvl="1"/>
            <a:r>
              <a:rPr lang="en-GB" dirty="0" smtClean="0"/>
              <a:t>All ages, personal circumstances, not means-tested</a:t>
            </a:r>
          </a:p>
        </p:txBody>
      </p:sp>
    </p:spTree>
    <p:extLst>
      <p:ext uri="{BB962C8B-B14F-4D97-AF65-F5344CB8AC3E}">
        <p14:creationId xmlns:p14="http://schemas.microsoft.com/office/powerpoint/2010/main" val="45268178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0851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b="1" i="1" dirty="0">
                <a:cs typeface="Arial" panose="020B0604020202020204" pitchFamily="34" charset="0"/>
              </a:rPr>
              <a:t>‘</a:t>
            </a:r>
            <a:r>
              <a:rPr lang="en-GB" sz="3100" b="1" i="1" dirty="0">
                <a:cs typeface="Arial" panose="020B0604020202020204" pitchFamily="34" charset="0"/>
              </a:rPr>
              <a:t>Provision of aids and adaptations in the home designed to enable people with a diagnosis of dementia to manage their surroundings, retain their independence and reduce feelings of confusion and anxiety</a:t>
            </a:r>
            <a:r>
              <a:rPr lang="en-GB" sz="3100" b="1" i="1" dirty="0" smtClean="0">
                <a:cs typeface="Arial" panose="020B0604020202020204" pitchFamily="34" charset="0"/>
              </a:rPr>
              <a:t>.’</a:t>
            </a:r>
          </a:p>
          <a:p>
            <a:pPr marL="0" indent="0" algn="ctr">
              <a:buNone/>
            </a:pPr>
            <a:endParaRPr lang="en-GB" sz="1300" b="1" i="1" dirty="0">
              <a:cs typeface="Arial" panose="020B0604020202020204" pitchFamily="34" charset="0"/>
            </a:endParaRPr>
          </a:p>
          <a:p>
            <a:r>
              <a:rPr lang="en-GB" dirty="0" smtClean="0"/>
              <a:t>County-wide pilot project (April 2017 – March 2018)</a:t>
            </a:r>
          </a:p>
          <a:p>
            <a:pPr lvl="1"/>
            <a:r>
              <a:rPr lang="en-GB" dirty="0" smtClean="0"/>
              <a:t>Led by Worcester City Council</a:t>
            </a:r>
          </a:p>
          <a:p>
            <a:r>
              <a:rPr lang="en-GB" dirty="0" smtClean="0">
                <a:cs typeface="Arial" panose="020B0604020202020204" pitchFamily="34" charset="0"/>
              </a:rPr>
              <a:t>Funded by The Better Care Fund</a:t>
            </a:r>
          </a:p>
          <a:p>
            <a:pPr lvl="1"/>
            <a:r>
              <a:rPr lang="en-GB" dirty="0" smtClean="0">
                <a:cs typeface="Arial" panose="020B0604020202020204" pitchFamily="34" charset="0"/>
              </a:rPr>
              <a:t>Six District Councils in Worcestershire</a:t>
            </a:r>
            <a:endParaRPr lang="en-GB" dirty="0" smtClean="0"/>
          </a:p>
          <a:p>
            <a:r>
              <a:rPr lang="en-GB" dirty="0" smtClean="0"/>
              <a:t>Supported by </a:t>
            </a:r>
          </a:p>
          <a:p>
            <a:pPr lvl="1"/>
            <a:r>
              <a:rPr lang="en-GB" dirty="0" smtClean="0"/>
              <a:t>Care &amp; Repair Worcestershire</a:t>
            </a:r>
          </a:p>
          <a:p>
            <a:pPr lvl="1"/>
            <a:r>
              <a:rPr lang="en-GB" dirty="0" smtClean="0"/>
              <a:t>Dementia Advisors (Age UK Herefordshire &amp; Worcestershire)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8883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Dementia Dwelling Grants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Maximum grant equivalent of £750</a:t>
            </a:r>
          </a:p>
          <a:p>
            <a:pPr lvl="1"/>
            <a:r>
              <a:rPr lang="en-GB" dirty="0" smtClean="0"/>
              <a:t>Aids and adaptations </a:t>
            </a:r>
            <a:r>
              <a:rPr lang="en-GB" b="1" dirty="0" smtClean="0"/>
              <a:t>NOT</a:t>
            </a:r>
            <a:r>
              <a:rPr lang="en-GB" dirty="0" smtClean="0"/>
              <a:t> money</a:t>
            </a:r>
          </a:p>
          <a:p>
            <a:r>
              <a:rPr lang="en-GB" dirty="0" smtClean="0"/>
              <a:t>Eligibility criteria</a:t>
            </a:r>
          </a:p>
          <a:p>
            <a:pPr lvl="1"/>
            <a:r>
              <a:rPr lang="en-GB" dirty="0" smtClean="0"/>
              <a:t>Dementia diagnosis</a:t>
            </a:r>
          </a:p>
          <a:p>
            <a:pPr lvl="1"/>
            <a:r>
              <a:rPr lang="en-GB" dirty="0" smtClean="0"/>
              <a:t>No age restrictions</a:t>
            </a:r>
          </a:p>
          <a:p>
            <a:pPr lvl="1"/>
            <a:r>
              <a:rPr lang="en-GB" dirty="0" smtClean="0"/>
              <a:t>Not means-tested</a:t>
            </a:r>
          </a:p>
          <a:p>
            <a:pPr lvl="1"/>
            <a:r>
              <a:rPr lang="en-GB" dirty="0" smtClean="0"/>
              <a:t>Living in any type of community based housing</a:t>
            </a:r>
          </a:p>
          <a:p>
            <a:r>
              <a:rPr lang="en-GB" dirty="0"/>
              <a:t>Referral routes</a:t>
            </a:r>
          </a:p>
          <a:p>
            <a:pPr lvl="1"/>
            <a:r>
              <a:rPr lang="en-GB" dirty="0"/>
              <a:t>Community Mental Health Team</a:t>
            </a:r>
          </a:p>
          <a:p>
            <a:pPr lvl="1"/>
            <a:r>
              <a:rPr lang="en-GB" dirty="0"/>
              <a:t>GP</a:t>
            </a:r>
          </a:p>
          <a:p>
            <a:pPr lvl="1"/>
            <a:r>
              <a:rPr lang="en-GB" dirty="0"/>
              <a:t>Early Intervention Dementia Team</a:t>
            </a:r>
          </a:p>
          <a:p>
            <a:pPr lvl="1"/>
            <a:r>
              <a:rPr lang="en-GB" dirty="0" smtClean="0"/>
              <a:t>Self-referral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9143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it covers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Standard products from set list</a:t>
            </a:r>
          </a:p>
          <a:p>
            <a:pPr lvl="1"/>
            <a:r>
              <a:rPr lang="en-GB" dirty="0" smtClean="0"/>
              <a:t>Based on existing knowledge and experience</a:t>
            </a:r>
          </a:p>
          <a:p>
            <a:pPr lvl="1"/>
            <a:r>
              <a:rPr lang="en-GB" dirty="0" smtClean="0"/>
              <a:t>E.g. easy-to-use phone, day clock, whiteboard/notice board, toilet seat in contrasting colour</a:t>
            </a:r>
          </a:p>
          <a:p>
            <a:r>
              <a:rPr lang="en-GB" dirty="0" smtClean="0"/>
              <a:t>Bespoke products identified during assessment</a:t>
            </a:r>
          </a:p>
          <a:p>
            <a:pPr lvl="1"/>
            <a:r>
              <a:rPr lang="en-GB" dirty="0" smtClean="0"/>
              <a:t>E.g. bed settee to allow relative to stay and look after someone</a:t>
            </a:r>
          </a:p>
          <a:p>
            <a:r>
              <a:rPr lang="en-GB" b="1" dirty="0" smtClean="0"/>
              <a:t>NOT</a:t>
            </a:r>
            <a:r>
              <a:rPr lang="en-GB" dirty="0" smtClean="0"/>
              <a:t> cover items from other sources</a:t>
            </a:r>
          </a:p>
          <a:p>
            <a:pPr lvl="1"/>
            <a:r>
              <a:rPr lang="en-GB" dirty="0" smtClean="0"/>
              <a:t>E.g. Facilities Grant, social care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85325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Undertaken by Association for Dementia Studies, University of Worcester</a:t>
            </a:r>
          </a:p>
          <a:p>
            <a:r>
              <a:rPr lang="en-GB" dirty="0" smtClean="0"/>
              <a:t>Aims</a:t>
            </a:r>
          </a:p>
          <a:p>
            <a:pPr lvl="1"/>
            <a:r>
              <a:rPr lang="en-GB" dirty="0" smtClean="0"/>
              <a:t>Evidence of impact of aids and adaptations</a:t>
            </a:r>
          </a:p>
          <a:p>
            <a:pPr lvl="1"/>
            <a:r>
              <a:rPr lang="en-GB" dirty="0" smtClean="0"/>
              <a:t>Evidence to inform future delivery of the scheme</a:t>
            </a:r>
          </a:p>
          <a:p>
            <a:r>
              <a:rPr lang="en-GB" dirty="0" smtClean="0"/>
              <a:t>Methodology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ssessment form (wellbeing, loneliness, satisfaction with health and accommodation, mental wellbeing)</a:t>
            </a:r>
          </a:p>
          <a:p>
            <a:pPr lvl="1"/>
            <a:r>
              <a:rPr lang="en-GB" dirty="0" smtClean="0"/>
              <a:t>Evaluation form (at assessment, 3 months, 9 months)</a:t>
            </a:r>
          </a:p>
          <a:p>
            <a:pPr lvl="1"/>
            <a:r>
              <a:rPr lang="en-GB" dirty="0" smtClean="0"/>
              <a:t>Case studies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093485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Participation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Ongoing process throughout pilot</a:t>
            </a:r>
          </a:p>
          <a:p>
            <a:r>
              <a:rPr lang="en-GB" dirty="0" smtClean="0"/>
              <a:t>510 assessments</a:t>
            </a:r>
          </a:p>
          <a:p>
            <a:pPr lvl="1"/>
            <a:r>
              <a:rPr lang="en-GB" dirty="0" smtClean="0"/>
              <a:t>382 (75%) received DDG grant</a:t>
            </a:r>
          </a:p>
          <a:p>
            <a:pPr lvl="1"/>
            <a:r>
              <a:rPr lang="en-GB" dirty="0" smtClean="0"/>
              <a:t>101 took part in evaluation</a:t>
            </a:r>
          </a:p>
          <a:p>
            <a:pPr lvl="2"/>
            <a:r>
              <a:rPr lang="en-GB" dirty="0" smtClean="0"/>
              <a:t>73 at 3 months</a:t>
            </a:r>
          </a:p>
          <a:p>
            <a:pPr lvl="2"/>
            <a:r>
              <a:rPr lang="en-GB" dirty="0" smtClean="0"/>
              <a:t>36 at 9 months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80506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Demographics of recipients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Average age 80</a:t>
            </a:r>
          </a:p>
          <a:p>
            <a:pPr lvl="1"/>
            <a:r>
              <a:rPr lang="en-GB" dirty="0" smtClean="0"/>
              <a:t>Range 36 to 98</a:t>
            </a:r>
          </a:p>
          <a:p>
            <a:r>
              <a:rPr lang="en-GB" dirty="0" smtClean="0"/>
              <a:t>55% female</a:t>
            </a:r>
          </a:p>
          <a:p>
            <a:r>
              <a:rPr lang="en-GB" dirty="0" smtClean="0"/>
              <a:t>97% White British</a:t>
            </a:r>
          </a:p>
          <a:p>
            <a:r>
              <a:rPr lang="en-GB" dirty="0" smtClean="0"/>
              <a:t>62% married</a:t>
            </a:r>
          </a:p>
          <a:p>
            <a:r>
              <a:rPr lang="en-GB" dirty="0" smtClean="0"/>
              <a:t>30% widowed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35183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 participants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95% had at least one carer</a:t>
            </a:r>
          </a:p>
          <a:p>
            <a:r>
              <a:rPr lang="en-GB" dirty="0" smtClean="0"/>
              <a:t>80% of those lived with carer</a:t>
            </a:r>
          </a:p>
          <a:p>
            <a:pPr lvl="1"/>
            <a:r>
              <a:rPr lang="en-GB" dirty="0" smtClean="0"/>
              <a:t>In most cases partner/spouse</a:t>
            </a:r>
          </a:p>
          <a:p>
            <a:pPr lvl="1"/>
            <a:r>
              <a:rPr lang="en-GB" dirty="0" smtClean="0"/>
              <a:t>86% of carers unpaid</a:t>
            </a:r>
          </a:p>
          <a:p>
            <a:r>
              <a:rPr lang="en-GB" dirty="0" smtClean="0"/>
              <a:t>84% diagnosed 2014 or later</a:t>
            </a:r>
          </a:p>
          <a:p>
            <a:pPr lvl="1"/>
            <a:r>
              <a:rPr lang="en-GB" dirty="0" smtClean="0"/>
              <a:t>40% Alzheimer’s disease</a:t>
            </a:r>
          </a:p>
          <a:p>
            <a:pPr lvl="1"/>
            <a:r>
              <a:rPr lang="en-GB" dirty="0" smtClean="0"/>
              <a:t>22% vascular dementia</a:t>
            </a:r>
          </a:p>
          <a:p>
            <a:pPr lvl="1"/>
            <a:r>
              <a:rPr lang="en-GB" dirty="0" smtClean="0"/>
              <a:t>21% mixed dementia</a:t>
            </a:r>
          </a:p>
          <a:p>
            <a:r>
              <a:rPr lang="en-GB" dirty="0" smtClean="0"/>
              <a:t>54% at least one other medical condition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50429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Housing situation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en-GB" dirty="0" smtClean="0"/>
              <a:t>Type of housing</a:t>
            </a:r>
          </a:p>
          <a:p>
            <a:pPr lvl="1"/>
            <a:r>
              <a:rPr lang="en-GB" dirty="0" smtClean="0"/>
              <a:t>64% lived in house (generally 3-4 bedrooms)</a:t>
            </a:r>
          </a:p>
          <a:p>
            <a:pPr lvl="1"/>
            <a:r>
              <a:rPr lang="en-GB" dirty="0" smtClean="0"/>
              <a:t>23% bungalow (generally 2-3 bedrooms)</a:t>
            </a:r>
          </a:p>
          <a:p>
            <a:r>
              <a:rPr lang="en-GB" dirty="0" smtClean="0"/>
              <a:t>Tenure</a:t>
            </a:r>
          </a:p>
          <a:p>
            <a:pPr lvl="1"/>
            <a:r>
              <a:rPr lang="en-GB" dirty="0" smtClean="0"/>
              <a:t>86% owner occupier</a:t>
            </a:r>
          </a:p>
          <a:p>
            <a:r>
              <a:rPr lang="en-GB" dirty="0" smtClean="0"/>
              <a:t>Living situation</a:t>
            </a:r>
          </a:p>
          <a:p>
            <a:pPr lvl="1"/>
            <a:r>
              <a:rPr lang="en-GB" dirty="0" smtClean="0"/>
              <a:t>68% live with partner/spouse</a:t>
            </a:r>
          </a:p>
          <a:p>
            <a:pPr lvl="1"/>
            <a:r>
              <a:rPr lang="en-GB" dirty="0" smtClean="0"/>
              <a:t>23% live alone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95109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40000"/>
            <a:lumOff val="60000"/>
          </a:schemeClr>
        </a:solidFill>
        <a:ln>
          <a:solidFill>
            <a:schemeClr val="accent6"/>
          </a:solidFill>
        </a:ln>
      </a:spPr>
      <a:bodyPr rtlCol="0" anchor="ctr"/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</TotalTime>
  <Words>679</Words>
  <Application>Microsoft Office PowerPoint</Application>
  <PresentationFormat>On-screen Show (4:3)</PresentationFormat>
  <Paragraphs>147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1_Theme1</vt:lpstr>
      <vt:lpstr>Worcestershire Dementia Dwelling Grants:</vt:lpstr>
      <vt:lpstr>Background</vt:lpstr>
      <vt:lpstr>Dementia Dwelling Grants</vt:lpstr>
      <vt:lpstr>What it covers</vt:lpstr>
      <vt:lpstr>The evaluation</vt:lpstr>
      <vt:lpstr>Participation</vt:lpstr>
      <vt:lpstr>Demographics of recipients</vt:lpstr>
      <vt:lpstr>Evaluation participants</vt:lpstr>
      <vt:lpstr>Housing situation</vt:lpstr>
      <vt:lpstr>Items requested</vt:lpstr>
      <vt:lpstr>Costs</vt:lpstr>
      <vt:lpstr>Impact of DDG – 3 months</vt:lpstr>
      <vt:lpstr>Impact of DDG – 9 months</vt:lpstr>
      <vt:lpstr>Overall impact</vt:lpstr>
      <vt:lpstr>General findings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Refreshing the Admiral Nurse Competency Framework and embedding it into practice</dc:title>
  <dc:creator>Christine Carter</dc:creator>
  <cp:lastModifiedBy>Jennifer Bray</cp:lastModifiedBy>
  <cp:revision>125</cp:revision>
  <dcterms:created xsi:type="dcterms:W3CDTF">2015-10-22T06:16:25Z</dcterms:created>
  <dcterms:modified xsi:type="dcterms:W3CDTF">2019-06-25T09:12:40Z</dcterms:modified>
</cp:coreProperties>
</file>